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314" r:id="rId2"/>
    <p:sldId id="370" r:id="rId3"/>
    <p:sldId id="381" r:id="rId4"/>
    <p:sldId id="371" r:id="rId5"/>
    <p:sldId id="354" r:id="rId6"/>
    <p:sldId id="365" r:id="rId7"/>
    <p:sldId id="353" r:id="rId8"/>
    <p:sldId id="364" r:id="rId9"/>
    <p:sldId id="359" r:id="rId10"/>
    <p:sldId id="331" r:id="rId11"/>
    <p:sldId id="310" r:id="rId12"/>
    <p:sldId id="311" r:id="rId13"/>
    <p:sldId id="313" r:id="rId14"/>
    <p:sldId id="357" r:id="rId15"/>
    <p:sldId id="345" r:id="rId16"/>
    <p:sldId id="360" r:id="rId17"/>
    <p:sldId id="361" r:id="rId18"/>
    <p:sldId id="362" r:id="rId19"/>
    <p:sldId id="305" r:id="rId20"/>
    <p:sldId id="306" r:id="rId21"/>
    <p:sldId id="358" r:id="rId22"/>
    <p:sldId id="372" r:id="rId23"/>
    <p:sldId id="356" r:id="rId24"/>
    <p:sldId id="369" r:id="rId25"/>
    <p:sldId id="355" r:id="rId26"/>
    <p:sldId id="281" r:id="rId27"/>
    <p:sldId id="322" r:id="rId28"/>
    <p:sldId id="291" r:id="rId29"/>
    <p:sldId id="325" r:id="rId30"/>
    <p:sldId id="327" r:id="rId31"/>
    <p:sldId id="337" r:id="rId32"/>
    <p:sldId id="338" r:id="rId33"/>
    <p:sldId id="334" r:id="rId34"/>
    <p:sldId id="366" r:id="rId35"/>
    <p:sldId id="368" r:id="rId36"/>
    <p:sldId id="375" r:id="rId37"/>
    <p:sldId id="376" r:id="rId38"/>
    <p:sldId id="377" r:id="rId39"/>
    <p:sldId id="378" r:id="rId40"/>
    <p:sldId id="379" r:id="rId41"/>
    <p:sldId id="380" r:id="rId42"/>
    <p:sldId id="367" r:id="rId43"/>
    <p:sldId id="374" r:id="rId44"/>
    <p:sldId id="335" r:id="rId45"/>
    <p:sldId id="373" r:id="rId46"/>
    <p:sldId id="363" r:id="rId4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CC00"/>
    <a:srgbClr val="99FFCC"/>
    <a:srgbClr val="FFFF99"/>
    <a:srgbClr val="00FF99"/>
    <a:srgbClr val="FF66FF"/>
    <a:srgbClr val="FF9933"/>
    <a:srgbClr val="00FFCC"/>
    <a:srgbClr val="00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7" autoAdjust="0"/>
    <p:restoredTop sz="86747" autoAdjust="0"/>
  </p:normalViewPr>
  <p:slideViewPr>
    <p:cSldViewPr>
      <p:cViewPr varScale="1">
        <p:scale>
          <a:sx n="81" d="100"/>
          <a:sy n="81" d="100"/>
        </p:scale>
        <p:origin x="-13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123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1"/>
            <a:ext cx="3037089" cy="464980"/>
          </a:xfrm>
          <a:prstGeom prst="rect">
            <a:avLst/>
          </a:prstGeom>
          <a:noFill/>
          <a:ln w="9525">
            <a:noFill/>
            <a:miter lim="800000"/>
            <a:headEnd/>
            <a:tailEnd/>
          </a:ln>
          <a:effectLst/>
        </p:spPr>
        <p:txBody>
          <a:bodyPr vert="horz" wrap="square" lIns="92482" tIns="46241" rIns="92482" bIns="46241" numCol="1" anchor="t" anchorCtr="0" compatLnSpc="1">
            <a:prstTxWarp prst="textNoShape">
              <a:avLst/>
            </a:prstTxWarp>
          </a:bodyPr>
          <a:lstStyle>
            <a:lvl1pPr>
              <a:defRPr sz="1200"/>
            </a:lvl1pPr>
          </a:lstStyle>
          <a:p>
            <a:pPr>
              <a:defRPr/>
            </a:pPr>
            <a:endParaRPr lang="en-US" dirty="0"/>
          </a:p>
        </p:txBody>
      </p:sp>
      <p:sp>
        <p:nvSpPr>
          <p:cNvPr id="19459" name="Rectangle 3"/>
          <p:cNvSpPr>
            <a:spLocks noGrp="1" noChangeArrowheads="1"/>
          </p:cNvSpPr>
          <p:nvPr>
            <p:ph type="dt" sz="quarter" idx="1"/>
          </p:nvPr>
        </p:nvSpPr>
        <p:spPr bwMode="auto">
          <a:xfrm>
            <a:off x="3971703" y="1"/>
            <a:ext cx="3037089" cy="464980"/>
          </a:xfrm>
          <a:prstGeom prst="rect">
            <a:avLst/>
          </a:prstGeom>
          <a:noFill/>
          <a:ln w="9525">
            <a:noFill/>
            <a:miter lim="800000"/>
            <a:headEnd/>
            <a:tailEnd/>
          </a:ln>
          <a:effectLst/>
        </p:spPr>
        <p:txBody>
          <a:bodyPr vert="horz" wrap="square" lIns="92482" tIns="46241" rIns="92482" bIns="46241" numCol="1" anchor="t" anchorCtr="0" compatLnSpc="1">
            <a:prstTxWarp prst="textNoShape">
              <a:avLst/>
            </a:prstTxWarp>
          </a:bodyPr>
          <a:lstStyle>
            <a:lvl1pPr algn="r">
              <a:defRPr sz="1200"/>
            </a:lvl1pPr>
          </a:lstStyle>
          <a:p>
            <a:pPr>
              <a:defRPr/>
            </a:pPr>
            <a:endParaRPr lang="en-US" dirty="0"/>
          </a:p>
        </p:txBody>
      </p:sp>
      <p:sp>
        <p:nvSpPr>
          <p:cNvPr id="19460" name="Rectangle 4"/>
          <p:cNvSpPr>
            <a:spLocks noGrp="1" noChangeArrowheads="1"/>
          </p:cNvSpPr>
          <p:nvPr>
            <p:ph type="ftr" sz="quarter" idx="2"/>
          </p:nvPr>
        </p:nvSpPr>
        <p:spPr bwMode="auto">
          <a:xfrm>
            <a:off x="1" y="8829819"/>
            <a:ext cx="3037089" cy="464980"/>
          </a:xfrm>
          <a:prstGeom prst="rect">
            <a:avLst/>
          </a:prstGeom>
          <a:noFill/>
          <a:ln w="9525">
            <a:noFill/>
            <a:miter lim="800000"/>
            <a:headEnd/>
            <a:tailEnd/>
          </a:ln>
          <a:effectLst/>
        </p:spPr>
        <p:txBody>
          <a:bodyPr vert="horz" wrap="square" lIns="92482" tIns="46241" rIns="92482" bIns="46241" numCol="1" anchor="b" anchorCtr="0" compatLnSpc="1">
            <a:prstTxWarp prst="textNoShape">
              <a:avLst/>
            </a:prstTxWarp>
          </a:bodyPr>
          <a:lstStyle>
            <a:lvl1pPr>
              <a:defRPr sz="1200"/>
            </a:lvl1pPr>
          </a:lstStyle>
          <a:p>
            <a:pPr>
              <a:defRPr/>
            </a:pPr>
            <a:r>
              <a:rPr lang="en-US" dirty="0" smtClean="0"/>
              <a:t>GATTE</a:t>
            </a:r>
            <a:endParaRPr lang="en-US" dirty="0"/>
          </a:p>
        </p:txBody>
      </p:sp>
      <p:sp>
        <p:nvSpPr>
          <p:cNvPr id="19461" name="Rectangle 5"/>
          <p:cNvSpPr>
            <a:spLocks noGrp="1" noChangeArrowheads="1"/>
          </p:cNvSpPr>
          <p:nvPr>
            <p:ph type="sldNum" sz="quarter" idx="3"/>
          </p:nvPr>
        </p:nvSpPr>
        <p:spPr bwMode="auto">
          <a:xfrm>
            <a:off x="3971703" y="8829819"/>
            <a:ext cx="3037089" cy="464980"/>
          </a:xfrm>
          <a:prstGeom prst="rect">
            <a:avLst/>
          </a:prstGeom>
          <a:noFill/>
          <a:ln w="9525">
            <a:noFill/>
            <a:miter lim="800000"/>
            <a:headEnd/>
            <a:tailEnd/>
          </a:ln>
          <a:effectLst/>
        </p:spPr>
        <p:txBody>
          <a:bodyPr vert="horz" wrap="square" lIns="92482" tIns="46241" rIns="92482" bIns="46241" numCol="1" anchor="b" anchorCtr="0" compatLnSpc="1">
            <a:prstTxWarp prst="textNoShape">
              <a:avLst/>
            </a:prstTxWarp>
          </a:bodyPr>
          <a:lstStyle>
            <a:lvl1pPr algn="r">
              <a:defRPr sz="1200"/>
            </a:lvl1pPr>
          </a:lstStyle>
          <a:p>
            <a:pPr>
              <a:defRPr/>
            </a:pPr>
            <a:fld id="{3D8A9536-7031-4075-A953-54D407B1C2E2}" type="slidenum">
              <a:rPr lang="en-US"/>
              <a:pPr>
                <a:defRPr/>
              </a:pPr>
              <a:t>‹#›</a:t>
            </a:fld>
            <a:endParaRPr lang="en-US" dirty="0"/>
          </a:p>
        </p:txBody>
      </p:sp>
    </p:spTree>
    <p:extLst>
      <p:ext uri="{BB962C8B-B14F-4D97-AF65-F5344CB8AC3E}">
        <p14:creationId xmlns:p14="http://schemas.microsoft.com/office/powerpoint/2010/main" val="30365991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1"/>
            <a:ext cx="3037089" cy="464980"/>
          </a:xfrm>
          <a:prstGeom prst="rect">
            <a:avLst/>
          </a:prstGeom>
          <a:noFill/>
          <a:ln w="9525">
            <a:noFill/>
            <a:miter lim="800000"/>
            <a:headEnd/>
            <a:tailEnd/>
          </a:ln>
          <a:effectLst/>
        </p:spPr>
        <p:txBody>
          <a:bodyPr vert="horz" wrap="square" lIns="92482" tIns="46241" rIns="92482" bIns="46241" numCol="1" anchor="t" anchorCtr="0" compatLnSpc="1">
            <a:prstTxWarp prst="textNoShape">
              <a:avLst/>
            </a:prstTxWarp>
          </a:bodyPr>
          <a:lstStyle>
            <a:lvl1pPr>
              <a:defRPr sz="1200"/>
            </a:lvl1pPr>
          </a:lstStyle>
          <a:p>
            <a:pPr>
              <a:defRPr/>
            </a:pPr>
            <a:endParaRPr lang="en-US" dirty="0"/>
          </a:p>
        </p:txBody>
      </p:sp>
      <p:sp>
        <p:nvSpPr>
          <p:cNvPr id="58371" name="Rectangle 3"/>
          <p:cNvSpPr>
            <a:spLocks noGrp="1" noChangeArrowheads="1"/>
          </p:cNvSpPr>
          <p:nvPr>
            <p:ph type="dt" idx="1"/>
          </p:nvPr>
        </p:nvSpPr>
        <p:spPr bwMode="auto">
          <a:xfrm>
            <a:off x="3971703" y="1"/>
            <a:ext cx="3037089" cy="464980"/>
          </a:xfrm>
          <a:prstGeom prst="rect">
            <a:avLst/>
          </a:prstGeom>
          <a:noFill/>
          <a:ln w="9525">
            <a:noFill/>
            <a:miter lim="800000"/>
            <a:headEnd/>
            <a:tailEnd/>
          </a:ln>
          <a:effectLst/>
        </p:spPr>
        <p:txBody>
          <a:bodyPr vert="horz" wrap="square" lIns="92482" tIns="46241" rIns="92482" bIns="46241" numCol="1" anchor="t" anchorCtr="0" compatLnSpc="1">
            <a:prstTxWarp prst="textNoShape">
              <a:avLst/>
            </a:prstTxWarp>
          </a:bodyPr>
          <a:lstStyle>
            <a:lvl1pPr algn="r">
              <a:defRPr sz="1200"/>
            </a:lvl1pPr>
          </a:lstStyle>
          <a:p>
            <a:pPr>
              <a:defRPr/>
            </a:pPr>
            <a:endParaRPr lang="en-US" dirty="0"/>
          </a:p>
        </p:txBody>
      </p:sp>
      <p:sp>
        <p:nvSpPr>
          <p:cNvPr id="215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701363" y="4415711"/>
            <a:ext cx="5607677" cy="4183220"/>
          </a:xfrm>
          <a:prstGeom prst="rect">
            <a:avLst/>
          </a:prstGeom>
          <a:noFill/>
          <a:ln w="9525">
            <a:noFill/>
            <a:miter lim="800000"/>
            <a:headEnd/>
            <a:tailEnd/>
          </a:ln>
          <a:effectLst/>
        </p:spPr>
        <p:txBody>
          <a:bodyPr vert="horz" wrap="square" lIns="92482" tIns="46241" rIns="92482" bIns="4624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1" y="8829819"/>
            <a:ext cx="3037089" cy="464980"/>
          </a:xfrm>
          <a:prstGeom prst="rect">
            <a:avLst/>
          </a:prstGeom>
          <a:noFill/>
          <a:ln w="9525">
            <a:noFill/>
            <a:miter lim="800000"/>
            <a:headEnd/>
            <a:tailEnd/>
          </a:ln>
          <a:effectLst/>
        </p:spPr>
        <p:txBody>
          <a:bodyPr vert="horz" wrap="square" lIns="92482" tIns="46241" rIns="92482" bIns="46241" numCol="1" anchor="b" anchorCtr="0" compatLnSpc="1">
            <a:prstTxWarp prst="textNoShape">
              <a:avLst/>
            </a:prstTxWarp>
          </a:bodyPr>
          <a:lstStyle>
            <a:lvl1pPr>
              <a:defRPr sz="1200"/>
            </a:lvl1pPr>
          </a:lstStyle>
          <a:p>
            <a:pPr>
              <a:defRPr/>
            </a:pPr>
            <a:r>
              <a:rPr lang="en-US" dirty="0" smtClean="0"/>
              <a:t>GATTE</a:t>
            </a:r>
            <a:endParaRPr lang="en-US" dirty="0"/>
          </a:p>
        </p:txBody>
      </p:sp>
      <p:sp>
        <p:nvSpPr>
          <p:cNvPr id="58375" name="Rectangle 7"/>
          <p:cNvSpPr>
            <a:spLocks noGrp="1" noChangeArrowheads="1"/>
          </p:cNvSpPr>
          <p:nvPr>
            <p:ph type="sldNum" sz="quarter" idx="5"/>
          </p:nvPr>
        </p:nvSpPr>
        <p:spPr bwMode="auto">
          <a:xfrm>
            <a:off x="3971703" y="8829819"/>
            <a:ext cx="3037089" cy="464980"/>
          </a:xfrm>
          <a:prstGeom prst="rect">
            <a:avLst/>
          </a:prstGeom>
          <a:noFill/>
          <a:ln w="9525">
            <a:noFill/>
            <a:miter lim="800000"/>
            <a:headEnd/>
            <a:tailEnd/>
          </a:ln>
          <a:effectLst/>
        </p:spPr>
        <p:txBody>
          <a:bodyPr vert="horz" wrap="square" lIns="92482" tIns="46241" rIns="92482" bIns="46241" numCol="1" anchor="b" anchorCtr="0" compatLnSpc="1">
            <a:prstTxWarp prst="textNoShape">
              <a:avLst/>
            </a:prstTxWarp>
          </a:bodyPr>
          <a:lstStyle>
            <a:lvl1pPr algn="r">
              <a:defRPr sz="1200"/>
            </a:lvl1pPr>
          </a:lstStyle>
          <a:p>
            <a:pPr>
              <a:defRPr/>
            </a:pPr>
            <a:fld id="{A9FEC1F8-1AF9-4D14-98C0-0809C2AD2354}" type="slidenum">
              <a:rPr lang="en-US"/>
              <a:pPr>
                <a:defRPr/>
              </a:pPr>
              <a:t>‹#›</a:t>
            </a:fld>
            <a:endParaRPr lang="en-US" dirty="0"/>
          </a:p>
        </p:txBody>
      </p:sp>
    </p:spTree>
    <p:extLst>
      <p:ext uri="{BB962C8B-B14F-4D97-AF65-F5344CB8AC3E}">
        <p14:creationId xmlns:p14="http://schemas.microsoft.com/office/powerpoint/2010/main" val="209057450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0"/>
          </p:nvPr>
        </p:nvSpPr>
        <p:spPr/>
        <p:txBody>
          <a:bodyPr/>
          <a:lstStyle/>
          <a:p>
            <a:pPr>
              <a:defRPr/>
            </a:pPr>
            <a:fld id="{A9FEC1F8-1AF9-4D14-98C0-0809C2AD2354}" type="slidenum">
              <a:rPr lang="en-US" smtClean="0"/>
              <a:pPr>
                <a:defRPr/>
              </a:pPr>
              <a:t>1</a:t>
            </a:fld>
            <a:endParaRPr lang="en-US" dirty="0"/>
          </a:p>
        </p:txBody>
      </p:sp>
    </p:spTree>
    <p:extLst>
      <p:ext uri="{BB962C8B-B14F-4D97-AF65-F5344CB8AC3E}">
        <p14:creationId xmlns:p14="http://schemas.microsoft.com/office/powerpoint/2010/main" val="885348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Business Plan Competition – 2 years</a:t>
            </a:r>
          </a:p>
          <a:p>
            <a:pPr eaLnBrk="1" hangingPunct="1"/>
            <a:endParaRPr lang="en-US" dirty="0" smtClean="0"/>
          </a:p>
          <a:p>
            <a:pPr eaLnBrk="1" hangingPunct="1"/>
            <a:r>
              <a:rPr lang="en-US" dirty="0" smtClean="0"/>
              <a:t>Technology Showcase – 2 years</a:t>
            </a:r>
          </a:p>
          <a:p>
            <a:pPr eaLnBrk="1" hangingPunct="1"/>
            <a:endParaRPr lang="en-US" dirty="0" smtClean="0"/>
          </a:p>
          <a:p>
            <a:pPr eaLnBrk="1" hangingPunct="1"/>
            <a:r>
              <a:rPr lang="en-US" dirty="0" smtClean="0"/>
              <a:t>Economic Growth Summit – 2 years</a:t>
            </a:r>
          </a:p>
          <a:p>
            <a:pPr eaLnBrk="1" hangingPunct="1"/>
            <a:endParaRPr lang="en-US" dirty="0" smtClean="0"/>
          </a:p>
        </p:txBody>
      </p:sp>
      <p:sp>
        <p:nvSpPr>
          <p:cNvPr id="3" name="Slide Number Placeholder 2"/>
          <p:cNvSpPr>
            <a:spLocks noGrp="1"/>
          </p:cNvSpPr>
          <p:nvPr>
            <p:ph type="sldNum" sz="quarter" idx="10"/>
          </p:nvPr>
        </p:nvSpPr>
        <p:spPr/>
        <p:txBody>
          <a:bodyPr/>
          <a:lstStyle/>
          <a:p>
            <a:pPr>
              <a:defRPr/>
            </a:pPr>
            <a:fld id="{A9FEC1F8-1AF9-4D14-98C0-0809C2AD2354}" type="slidenum">
              <a:rPr lang="en-US" smtClean="0"/>
              <a:pPr>
                <a:defRPr/>
              </a:pPr>
              <a:t>28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 name="Slide Number Placeholder 2"/>
          <p:cNvSpPr>
            <a:spLocks noGrp="1"/>
          </p:cNvSpPr>
          <p:nvPr>
            <p:ph type="sldNum" sz="quarter" idx="10"/>
          </p:nvPr>
        </p:nvSpPr>
        <p:spPr/>
        <p:txBody>
          <a:bodyPr/>
          <a:lstStyle/>
          <a:p>
            <a:pPr>
              <a:defRPr/>
            </a:pPr>
            <a:fld id="{A9FEC1F8-1AF9-4D14-98C0-0809C2AD2354}" type="slidenum">
              <a:rPr lang="en-US" smtClean="0"/>
              <a:pPr>
                <a:defRPr/>
              </a:pPr>
              <a:t>29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 name="Slide Number Placeholder 2"/>
          <p:cNvSpPr>
            <a:spLocks noGrp="1"/>
          </p:cNvSpPr>
          <p:nvPr>
            <p:ph type="sldNum" sz="quarter" idx="10"/>
          </p:nvPr>
        </p:nvSpPr>
        <p:spPr/>
        <p:txBody>
          <a:bodyPr/>
          <a:lstStyle/>
          <a:p>
            <a:pPr>
              <a:defRPr/>
            </a:pPr>
            <a:fld id="{A9FEC1F8-1AF9-4D14-98C0-0809C2AD2354}" type="slidenum">
              <a:rPr lang="en-US" smtClean="0"/>
              <a:pPr>
                <a:defRPr/>
              </a:pPr>
              <a:t>30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31</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32</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 name="Slide Number Placeholder 2"/>
          <p:cNvSpPr>
            <a:spLocks noGrp="1"/>
          </p:cNvSpPr>
          <p:nvPr>
            <p:ph type="sldNum" sz="quarter" idx="10"/>
          </p:nvPr>
        </p:nvSpPr>
        <p:spPr/>
        <p:txBody>
          <a:bodyPr/>
          <a:lstStyle/>
          <a:p>
            <a:pPr>
              <a:defRPr/>
            </a:pPr>
            <a:fld id="{A9FEC1F8-1AF9-4D14-98C0-0809C2AD2354}" type="slidenum">
              <a:rPr lang="en-US" smtClean="0"/>
              <a:pPr>
                <a:defRPr/>
              </a:pPr>
              <a:t>33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9FEC1F8-1AF9-4D14-98C0-0809C2AD2354}" type="slidenum">
              <a:rPr lang="en-US" smtClean="0"/>
              <a:pPr>
                <a:defRPr/>
              </a:pPr>
              <a:t>34</a:t>
            </a:fld>
            <a:endParaRPr lang="en-US" dirty="0"/>
          </a:p>
        </p:txBody>
      </p:sp>
    </p:spTree>
    <p:extLst>
      <p:ext uri="{BB962C8B-B14F-4D97-AF65-F5344CB8AC3E}">
        <p14:creationId xmlns:p14="http://schemas.microsoft.com/office/powerpoint/2010/main" val="3798073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36</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37</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38</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3</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39</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40</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41</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43</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a:defRPr/>
            </a:pPr>
            <a:fld id="{A9FEC1F8-1AF9-4D14-98C0-0809C2AD2354}" type="slidenum">
              <a:rPr lang="en-US" smtClean="0"/>
              <a:pPr>
                <a:defRPr/>
              </a:pPr>
              <a:t>44</a:t>
            </a:fld>
            <a:endParaRPr lang="en-US" dirty="0"/>
          </a:p>
        </p:txBody>
      </p:sp>
    </p:spTree>
    <p:extLst>
      <p:ext uri="{BB962C8B-B14F-4D97-AF65-F5344CB8AC3E}">
        <p14:creationId xmlns:p14="http://schemas.microsoft.com/office/powerpoint/2010/main" val="3034581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0"/>
          </p:nvPr>
        </p:nvSpPr>
        <p:spPr/>
        <p:txBody>
          <a:bodyPr/>
          <a:lstStyle/>
          <a:p>
            <a:pPr>
              <a:defRPr/>
            </a:pPr>
            <a:fld id="{A9FEC1F8-1AF9-4D14-98C0-0809C2AD2354}" type="slidenum">
              <a:rPr lang="en-US" smtClean="0"/>
              <a:pPr>
                <a:defRPr/>
              </a:pPr>
              <a:t>45</a:t>
            </a:fld>
            <a:endParaRPr lang="en-US" dirty="0"/>
          </a:p>
        </p:txBody>
      </p:sp>
    </p:spTree>
    <p:extLst>
      <p:ext uri="{BB962C8B-B14F-4D97-AF65-F5344CB8AC3E}">
        <p14:creationId xmlns:p14="http://schemas.microsoft.com/office/powerpoint/2010/main" val="413793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0"/>
          </p:nvPr>
        </p:nvSpPr>
        <p:spPr/>
        <p:txBody>
          <a:bodyPr/>
          <a:lstStyle/>
          <a:p>
            <a:pPr>
              <a:defRPr/>
            </a:pPr>
            <a:fld id="{A9FEC1F8-1AF9-4D14-98C0-0809C2AD2354}" type="slidenum">
              <a:rPr lang="en-US" smtClean="0"/>
              <a:pPr>
                <a:defRPr/>
              </a:pPr>
              <a:t>10</a:t>
            </a:fld>
            <a:endParaRPr lang="en-US" dirty="0"/>
          </a:p>
        </p:txBody>
      </p:sp>
    </p:spTree>
    <p:extLst>
      <p:ext uri="{BB962C8B-B14F-4D97-AF65-F5344CB8AC3E}">
        <p14:creationId xmlns:p14="http://schemas.microsoft.com/office/powerpoint/2010/main" val="63798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7"/>
          <p:cNvSpPr txBox="1">
            <a:spLocks noGrp="1" noChangeArrowheads="1"/>
          </p:cNvSpPr>
          <p:nvPr/>
        </p:nvSpPr>
        <p:spPr bwMode="auto">
          <a:xfrm>
            <a:off x="3971703" y="8829819"/>
            <a:ext cx="3037089" cy="46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2" tIns="46241" rIns="92482" bIns="4624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3D6381E5-A4C0-4488-A546-1025471E062A}" type="slidenum">
              <a:rPr lang="en-US" sz="1200"/>
              <a:pPr algn="r" eaLnBrk="1" hangingPunct="1"/>
              <a:t>11</a:t>
            </a:fld>
            <a:endParaRPr lang="en-US" sz="1200" dirty="0"/>
          </a:p>
        </p:txBody>
      </p:sp>
      <p:sp>
        <p:nvSpPr>
          <p:cNvPr id="23558" name="Rectangle 2"/>
          <p:cNvSpPr>
            <a:spLocks noGrp="1" noRot="1" noChangeAspect="1" noChangeArrowheads="1" noTextEdit="1"/>
          </p:cNvSpPr>
          <p:nvPr>
            <p:ph type="sldImg"/>
          </p:nvPr>
        </p:nvSpPr>
        <p:spPr>
          <a:xfrm>
            <a:off x="1184275" y="696913"/>
            <a:ext cx="4646613" cy="3486150"/>
          </a:xfrm>
          <a:ln/>
        </p:spPr>
      </p:sp>
      <p:sp>
        <p:nvSpPr>
          <p:cNvPr id="235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 name="Slide Number Placeholder 2"/>
          <p:cNvSpPr>
            <a:spLocks noGrp="1"/>
          </p:cNvSpPr>
          <p:nvPr>
            <p:ph type="sldNum" sz="quarter" idx="10"/>
          </p:nvPr>
        </p:nvSpPr>
        <p:spPr/>
        <p:txBody>
          <a:bodyPr/>
          <a:lstStyle/>
          <a:p>
            <a:pPr>
              <a:defRPr/>
            </a:pPr>
            <a:fld id="{A9FEC1F8-1AF9-4D14-98C0-0809C2AD2354}" type="slidenum">
              <a:rPr lang="en-US" smtClean="0"/>
              <a:pPr>
                <a:defRPr/>
              </a:pPr>
              <a:t>11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7"/>
          <p:cNvSpPr txBox="1">
            <a:spLocks noGrp="1" noChangeArrowheads="1"/>
          </p:cNvSpPr>
          <p:nvPr/>
        </p:nvSpPr>
        <p:spPr bwMode="auto">
          <a:xfrm>
            <a:off x="3971703" y="8829819"/>
            <a:ext cx="3037089" cy="46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2" tIns="46241" rIns="92482" bIns="4624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646F7BC-DB9F-4E93-A569-58FB1FFC7B91}" type="slidenum">
              <a:rPr lang="en-US" sz="1200"/>
              <a:pPr algn="r" eaLnBrk="1" hangingPunct="1"/>
              <a:t>12</a:t>
            </a:fld>
            <a:endParaRPr lang="en-US" sz="1200" dirty="0"/>
          </a:p>
        </p:txBody>
      </p:sp>
      <p:sp>
        <p:nvSpPr>
          <p:cNvPr id="24582" name="Rectangle 2"/>
          <p:cNvSpPr>
            <a:spLocks noGrp="1" noRot="1" noChangeAspect="1" noChangeArrowheads="1" noTextEdit="1"/>
          </p:cNvSpPr>
          <p:nvPr>
            <p:ph type="sldImg"/>
          </p:nvPr>
        </p:nvSpPr>
        <p:spPr>
          <a:xfrm>
            <a:off x="1184275" y="696913"/>
            <a:ext cx="4646613" cy="3486150"/>
          </a:xfrm>
          <a:ln/>
        </p:spPr>
      </p:sp>
      <p:sp>
        <p:nvSpPr>
          <p:cNvPr id="245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 name="Slide Number Placeholder 2"/>
          <p:cNvSpPr>
            <a:spLocks noGrp="1"/>
          </p:cNvSpPr>
          <p:nvPr>
            <p:ph type="sldNum" sz="quarter" idx="10"/>
          </p:nvPr>
        </p:nvSpPr>
        <p:spPr/>
        <p:txBody>
          <a:bodyPr/>
          <a:lstStyle/>
          <a:p>
            <a:pPr>
              <a:defRPr/>
            </a:pPr>
            <a:fld id="{A9FEC1F8-1AF9-4D14-98C0-0809C2AD2354}" type="slidenum">
              <a:rPr lang="en-US" smtClean="0"/>
              <a:pPr>
                <a:defRPr/>
              </a:pPr>
              <a:t>12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FEC1F8-1AF9-4D14-98C0-0809C2AD2354}" type="slidenum">
              <a:rPr lang="en-US" smtClean="0"/>
              <a:pPr>
                <a:defRPr/>
              </a:pPr>
              <a:t>13</a:t>
            </a:fld>
            <a:endParaRPr lang="en-US" dirty="0"/>
          </a:p>
        </p:txBody>
      </p:sp>
    </p:spTree>
    <p:extLst>
      <p:ext uri="{BB962C8B-B14F-4D97-AF65-F5344CB8AC3E}">
        <p14:creationId xmlns:p14="http://schemas.microsoft.com/office/powerpoint/2010/main" val="39872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3" name="Slide Number Placeholder 2"/>
          <p:cNvSpPr>
            <a:spLocks noGrp="1"/>
          </p:cNvSpPr>
          <p:nvPr>
            <p:ph type="sldNum" sz="quarter" idx="10"/>
          </p:nvPr>
        </p:nvSpPr>
        <p:spPr/>
        <p:txBody>
          <a:bodyPr/>
          <a:lstStyle/>
          <a:p>
            <a:pPr>
              <a:defRPr/>
            </a:pPr>
            <a:fld id="{A9FEC1F8-1AF9-4D14-98C0-0809C2AD2354}" type="slidenum">
              <a:rPr lang="en-US" smtClean="0"/>
              <a:pPr>
                <a:defRPr/>
              </a:pPr>
              <a:t>19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3" name="Slide Number Placeholder 2"/>
          <p:cNvSpPr>
            <a:spLocks noGrp="1"/>
          </p:cNvSpPr>
          <p:nvPr>
            <p:ph type="sldNum" sz="quarter" idx="10"/>
          </p:nvPr>
        </p:nvSpPr>
        <p:spPr/>
        <p:txBody>
          <a:bodyPr/>
          <a:lstStyle/>
          <a:p>
            <a:pPr>
              <a:defRPr/>
            </a:pPr>
            <a:fld id="{A9FEC1F8-1AF9-4D14-98C0-0809C2AD2354}" type="slidenum">
              <a:rPr lang="en-US" smtClean="0"/>
              <a:pPr>
                <a:defRPr/>
              </a:pPr>
              <a:t>20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Slide Number Placeholder 5"/>
          <p:cNvSpPr>
            <a:spLocks noGrp="1"/>
          </p:cNvSpPr>
          <p:nvPr>
            <p:ph type="sldNum" sz="quarter" idx="10"/>
          </p:nvPr>
        </p:nvSpPr>
        <p:spPr/>
        <p:txBody>
          <a:bodyPr/>
          <a:lstStyle/>
          <a:p>
            <a:pPr>
              <a:defRPr/>
            </a:pPr>
            <a:fld id="{A9FEC1F8-1AF9-4D14-98C0-0809C2AD2354}" type="slidenum">
              <a:rPr lang="en-US" smtClean="0"/>
              <a:pPr>
                <a:defRPr/>
              </a:pPr>
              <a:t>23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0568353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095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286324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06447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dirty="0" smtClean="0"/>
          </a:p>
        </p:txBody>
      </p:sp>
    </p:spTree>
    <p:extLst>
      <p:ext uri="{BB962C8B-B14F-4D97-AF65-F5344CB8AC3E}">
        <p14:creationId xmlns:p14="http://schemas.microsoft.com/office/powerpoint/2010/main" val="186882358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676344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971057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1806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705052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92250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788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17718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541722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descr="ipfw_ppTemplat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2.png"/><Relationship Id="rId18" Type="http://schemas.openxmlformats.org/officeDocument/2006/relationships/oleObject" Target="../embeddings/oleObject3.bin"/><Relationship Id="rId26" Type="http://schemas.openxmlformats.org/officeDocument/2006/relationships/image" Target="../media/image27.jpeg"/><Relationship Id="rId3" Type="http://schemas.openxmlformats.org/officeDocument/2006/relationships/notesSlide" Target="../notesSlides/notesSlide4.xml"/><Relationship Id="rId21" Type="http://schemas.openxmlformats.org/officeDocument/2006/relationships/image" Target="../media/image13.png"/><Relationship Id="rId7" Type="http://schemas.openxmlformats.org/officeDocument/2006/relationships/image" Target="../media/image18.wmf"/><Relationship Id="rId12" Type="http://schemas.openxmlformats.org/officeDocument/2006/relationships/image" Target="../media/image11.png"/><Relationship Id="rId17" Type="http://schemas.openxmlformats.org/officeDocument/2006/relationships/image" Target="../media/image25.png"/><Relationship Id="rId25"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24.png"/><Relationship Id="rId20" Type="http://schemas.openxmlformats.org/officeDocument/2006/relationships/oleObject" Target="../embeddings/oleObject4.bin"/><Relationship Id="rId1" Type="http://schemas.openxmlformats.org/officeDocument/2006/relationships/vmlDrawing" Target="../drawings/vmlDrawing2.vml"/><Relationship Id="rId6" Type="http://schemas.openxmlformats.org/officeDocument/2006/relationships/image" Target="../media/image17.png"/><Relationship Id="rId11" Type="http://schemas.openxmlformats.org/officeDocument/2006/relationships/oleObject" Target="../embeddings/oleObject2.bin"/><Relationship Id="rId24" Type="http://schemas.openxmlformats.org/officeDocument/2006/relationships/oleObject" Target="../embeddings/oleObject6.bin"/><Relationship Id="rId5" Type="http://schemas.openxmlformats.org/officeDocument/2006/relationships/image" Target="../media/image16.jpeg"/><Relationship Id="rId15" Type="http://schemas.openxmlformats.org/officeDocument/2006/relationships/image" Target="../media/image23.jpeg"/><Relationship Id="rId23" Type="http://schemas.openxmlformats.org/officeDocument/2006/relationships/oleObject" Target="../embeddings/oleObject5.bin"/><Relationship Id="rId10" Type="http://schemas.openxmlformats.org/officeDocument/2006/relationships/image" Target="../media/image21.wmf"/><Relationship Id="rId19"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hyperlink" Target="http://www.trustbearer.com/index.html" TargetMode="External"/><Relationship Id="rId22" Type="http://schemas.openxmlformats.org/officeDocument/2006/relationships/image" Target="../media/image26.jpeg"/><Relationship Id="rId27"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hyperlink" Target="http://images.google.com/imgres?imgurl=http://wwwp.medtronic.com/newsroom/content/1100120607874.low_resolution.jpg&amp;imgrefurl=http://wwwp.medtronic.com/Newsroom/ImageLibraryDetails.do?itemId=1100120607874&amp;lang=en_US&amp;h=411&amp;w=720&amp;sz=76&amp;hl=en&amp;start=2&amp;um=1&amp;tbnid=an_pG5KWeCJo0M:&amp;tbnh=80&amp;tbnw=140&amp;prev=/images?q=medtronic&amp;um=1&amp;hl=en&amp;rlz=1T4SUNA_en___US207" TargetMode="External"/><Relationship Id="rId13" Type="http://schemas.openxmlformats.org/officeDocument/2006/relationships/hyperlink" Target="http://images.google.com/imgres?imgurl=http://www.maxillofacialspr.co.uk/Sponsor%20logos/Biomet.jpg&amp;imgrefurl=http://www.maxillofacialspr.co.uk/Sponsors.htm&amp;h=329&amp;w=1771&amp;sz=35&amp;hl=en&amp;start=1&amp;um=1&amp;tbnid=cdIt1gcnag0wLM:&amp;tbnh=28&amp;tbnw=150&amp;prev=/images?q=Biomet&amp;um=1&amp;hl=en&amp;rlz=1T4SUNA_en___US207" TargetMode="External"/><Relationship Id="rId18" Type="http://schemas.openxmlformats.org/officeDocument/2006/relationships/image" Target="../media/image35.png"/><Relationship Id="rId26" Type="http://schemas.openxmlformats.org/officeDocument/2006/relationships/image" Target="../media/image39.jpeg"/><Relationship Id="rId3" Type="http://schemas.openxmlformats.org/officeDocument/2006/relationships/image" Target="../media/image29.gif"/><Relationship Id="rId21" Type="http://schemas.openxmlformats.org/officeDocument/2006/relationships/hyperlink" Target="http://www.polyhisolidur.com/meditechpolymers/Default.html" TargetMode="External"/><Relationship Id="rId7" Type="http://schemas.openxmlformats.org/officeDocument/2006/relationships/image" Target="http://tbn0.google.com/images?q=tbn:aH9l9e05ZD-FjM:http://www.topsky.ca/music/UserFiles/Image/DEPUY.jpg" TargetMode="External"/><Relationship Id="rId12" Type="http://schemas.openxmlformats.org/officeDocument/2006/relationships/image" Target="../media/image32.png"/><Relationship Id="rId17" Type="http://schemas.openxmlformats.org/officeDocument/2006/relationships/hyperlink" Target="http://www.nemcomed.com/" TargetMode="External"/><Relationship Id="rId25" Type="http://schemas.openxmlformats.org/officeDocument/2006/relationships/image" Target="../media/image27.jpeg"/><Relationship Id="rId2" Type="http://schemas.openxmlformats.org/officeDocument/2006/relationships/notesSlide" Target="../notesSlides/notesSlide5.xml"/><Relationship Id="rId16" Type="http://schemas.openxmlformats.org/officeDocument/2006/relationships/image" Target="../media/image34.jpeg"/><Relationship Id="rId20" Type="http://schemas.openxmlformats.org/officeDocument/2006/relationships/image" Target="../media/image36.png"/><Relationship Id="rId29"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hyperlink" Target="http://www.symmetrymedical.com/" TargetMode="External"/><Relationship Id="rId24" Type="http://schemas.openxmlformats.org/officeDocument/2006/relationships/image" Target="../media/image38.png"/><Relationship Id="rId32" Type="http://schemas.openxmlformats.org/officeDocument/2006/relationships/image" Target="../media/image2.png"/><Relationship Id="rId5" Type="http://schemas.openxmlformats.org/officeDocument/2006/relationships/hyperlink" Target="http://images.google.com/imgres?imgurl=http://www.topsky.ca/music/UserFiles/Image/DEPUY.jpg&amp;imgrefurl=http://www.topsky.ca/&amp;h=362&amp;w=908&amp;sz=41&amp;hl=en&amp;start=2&amp;um=1&amp;tbnid=aH9l9e05ZD-FjM:&amp;tbnh=59&amp;tbnw=147&amp;prev=/images?q=DePuy&amp;um=1&amp;hl=en&amp;rlz=1T4SUNA_en___US207&amp;sa=N" TargetMode="External"/><Relationship Id="rId15" Type="http://schemas.openxmlformats.org/officeDocument/2006/relationships/hyperlink" Target="http://images.google.com/imgres?imgurl=http://www.altariscap.com/images/logo_paragon.gif&amp;imgrefurl=http://www.altariscap.com/portfolio.html&amp;h=70&amp;w=192&amp;sz=7&amp;hl=en&amp;start=27&amp;um=1&amp;tbnid=gu9ukqJD61ekaM:&amp;tbnh=38&amp;tbnw=103&amp;prev=/images?q=Paragon+Medical&amp;start=18&amp;ndsp=18&amp;um=1&amp;hl=en&amp;rlz=1T4SUNA_en___US207&amp;sa=N" TargetMode="External"/><Relationship Id="rId23" Type="http://schemas.openxmlformats.org/officeDocument/2006/relationships/hyperlink" Target="http://www.solsticemedical.com/" TargetMode="External"/><Relationship Id="rId28" Type="http://schemas.openxmlformats.org/officeDocument/2006/relationships/hyperlink" Target="http://medicine.iu.edu/" TargetMode="External"/><Relationship Id="rId10" Type="http://schemas.openxmlformats.org/officeDocument/2006/relationships/image" Target="http://tbn0.google.com/images?q=tbn:an_pG5KWeCJo0M:http://wwwp.medtronic.com/newsroom/content/1100120607874.low_resolution.jpg" TargetMode="External"/><Relationship Id="rId19" Type="http://schemas.openxmlformats.org/officeDocument/2006/relationships/hyperlink" Target="http://www.fwmetals.com/" TargetMode="External"/><Relationship Id="rId31" Type="http://schemas.openxmlformats.org/officeDocument/2006/relationships/image" Target="../media/image43.jpeg"/><Relationship Id="rId4" Type="http://schemas.openxmlformats.org/officeDocument/2006/relationships/image" Target="http://www.zimmer.com/web/images/z5templates/zimmer_logo_cp.gif" TargetMode="External"/><Relationship Id="rId9" Type="http://schemas.openxmlformats.org/officeDocument/2006/relationships/image" Target="../media/image31.jpeg"/><Relationship Id="rId14" Type="http://schemas.openxmlformats.org/officeDocument/2006/relationships/image" Target="../media/image33.jpeg"/><Relationship Id="rId22" Type="http://schemas.openxmlformats.org/officeDocument/2006/relationships/image" Target="../media/image37.png"/><Relationship Id="rId27" Type="http://schemas.openxmlformats.org/officeDocument/2006/relationships/image" Target="../media/image40.png"/><Relationship Id="rId30"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generalmills.com/" TargetMode="External"/><Relationship Id="rId2" Type="http://schemas.openxmlformats.org/officeDocument/2006/relationships/hyperlink" Target="http://www.franklin-electric.com/corporate/default.aspx"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nfu.edu.tw/" TargetMode="External"/><Relationship Id="rId3" Type="http://schemas.openxmlformats.org/officeDocument/2006/relationships/image" Target="../media/image2.png"/><Relationship Id="rId7" Type="http://schemas.openxmlformats.org/officeDocument/2006/relationships/hyperlink" Target="http://www.ncku.edu.tw/" TargetMode="External"/><Relationship Id="rId12" Type="http://schemas.openxmlformats.org/officeDocument/2006/relationships/hyperlink" Target="http://www.tmu.edu.tw/"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www.isu.edu.tw/" TargetMode="External"/><Relationship Id="rId11" Type="http://schemas.openxmlformats.org/officeDocument/2006/relationships/hyperlink" Target="http://www.stut.edu.tw/" TargetMode="External"/><Relationship Id="rId5" Type="http://schemas.openxmlformats.org/officeDocument/2006/relationships/hyperlink" Target="http://www.fcu.edu.tw/" TargetMode="External"/><Relationship Id="rId10" Type="http://schemas.openxmlformats.org/officeDocument/2006/relationships/hyperlink" Target="http://www.ntpu.edu.tw/" TargetMode="External"/><Relationship Id="rId4" Type="http://schemas.openxmlformats.org/officeDocument/2006/relationships/hyperlink" Target="http://www.cycu.edu.tw/" TargetMode="External"/><Relationship Id="rId9" Type="http://schemas.openxmlformats.org/officeDocument/2006/relationships/hyperlink" Target="http://www.stutu.edu.t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oleObject" Target="../embeddings/oleObject7.bin"/><Relationship Id="rId7" Type="http://schemas.openxmlformats.org/officeDocument/2006/relationships/image" Target="../media/image74.gi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3.wmf"/><Relationship Id="rId5" Type="http://schemas.openxmlformats.org/officeDocument/2006/relationships/image" Target="../media/image72.gif"/><Relationship Id="rId4" Type="http://schemas.openxmlformats.org/officeDocument/2006/relationships/image" Target="../media/image71.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emf"/></Relationships>
</file>

<file path=ppt/slides/_rels/slide43.xml.rels><?xml version="1.0" encoding="UTF-8" standalone="yes"?>
<Relationships xmlns="http://schemas.openxmlformats.org/package/2006/relationships"><Relationship Id="rId8" Type="http://schemas.openxmlformats.org/officeDocument/2006/relationships/hyperlink" Target="http://www.stutu.edu.tw/" TargetMode="External"/><Relationship Id="rId3" Type="http://schemas.openxmlformats.org/officeDocument/2006/relationships/image" Target="../media/image2.png"/><Relationship Id="rId7" Type="http://schemas.openxmlformats.org/officeDocument/2006/relationships/hyperlink" Target="http://www.stut.edu.tw/" TargetMode="External"/><Relationship Id="rId12" Type="http://schemas.openxmlformats.org/officeDocument/2006/relationships/hyperlink" Target="http://www.fcu.edu.tw/"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www.ncku.edu.tw/" TargetMode="External"/><Relationship Id="rId11" Type="http://schemas.openxmlformats.org/officeDocument/2006/relationships/hyperlink" Target="http://www.cycu.edu.tw/" TargetMode="External"/><Relationship Id="rId5" Type="http://schemas.openxmlformats.org/officeDocument/2006/relationships/hyperlink" Target="http://www.isu.edu.tw/" TargetMode="External"/><Relationship Id="rId10" Type="http://schemas.openxmlformats.org/officeDocument/2006/relationships/hyperlink" Target="http://www.tmu.edu.tw/" TargetMode="External"/><Relationship Id="rId4" Type="http://schemas.openxmlformats.org/officeDocument/2006/relationships/hyperlink" Target="http://www.nfu.edu.tw/" TargetMode="External"/><Relationship Id="rId9" Type="http://schemas.openxmlformats.org/officeDocument/2006/relationships/hyperlink" Target="http://www.ntpu.edu.tw/"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t> </a:t>
            </a:r>
          </a:p>
        </p:txBody>
      </p:sp>
      <p:sp>
        <p:nvSpPr>
          <p:cNvPr id="3078" name="Rectangle 18"/>
          <p:cNvSpPr>
            <a:spLocks noChangeArrowheads="1"/>
          </p:cNvSpPr>
          <p:nvPr/>
        </p:nvSpPr>
        <p:spPr bwMode="auto">
          <a:xfrm>
            <a:off x="762000" y="1371600"/>
            <a:ext cx="7772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dirty="0" smtClean="0">
                <a:solidFill>
                  <a:srgbClr val="0000FF"/>
                </a:solidFill>
              </a:rPr>
              <a:t>Global Alliance for Technology Transfer and Entrepreneurship (GATTE):</a:t>
            </a:r>
          </a:p>
          <a:p>
            <a:pPr algn="ctr"/>
            <a:r>
              <a:rPr lang="en-US" sz="2400" dirty="0" smtClean="0">
                <a:solidFill>
                  <a:srgbClr val="0000FF"/>
                </a:solidFill>
              </a:rPr>
              <a:t>Taiwan-Northeast Indiana Region</a:t>
            </a:r>
          </a:p>
          <a:p>
            <a:pPr algn="ctr"/>
            <a:r>
              <a:rPr lang="en-US" sz="2400" dirty="0" smtClean="0">
                <a:solidFill>
                  <a:srgbClr val="C00000"/>
                </a:solidFill>
              </a:rPr>
              <a:t>Opportunities and Capacities</a:t>
            </a:r>
          </a:p>
          <a:p>
            <a:pPr algn="ctr"/>
            <a:endParaRPr lang="en-US" dirty="0" smtClean="0">
              <a:solidFill>
                <a:schemeClr val="tx2"/>
              </a:solidFill>
            </a:endParaRPr>
          </a:p>
          <a:p>
            <a:pPr algn="ctr"/>
            <a:r>
              <a:rPr lang="en-US" dirty="0" smtClean="0">
                <a:solidFill>
                  <a:schemeClr val="tx2"/>
                </a:solidFill>
              </a:rPr>
              <a:t>For Presentation at</a:t>
            </a:r>
            <a:endParaRPr lang="en-US" dirty="0" smtClean="0">
              <a:solidFill>
                <a:schemeClr val="tx2"/>
              </a:solidFill>
            </a:endParaRPr>
          </a:p>
          <a:p>
            <a:pPr algn="ctr"/>
            <a:r>
              <a:rPr lang="en-US" dirty="0" smtClean="0">
                <a:solidFill>
                  <a:srgbClr val="FF0066"/>
                </a:solidFill>
              </a:rPr>
              <a:t>2012 Taipei International Invention Show  &amp; </a:t>
            </a:r>
            <a:r>
              <a:rPr lang="en-US" dirty="0" smtClean="0">
                <a:solidFill>
                  <a:srgbClr val="FF0066"/>
                </a:solidFill>
              </a:rPr>
              <a:t>Tecnomart</a:t>
            </a:r>
            <a:endParaRPr lang="en-US" dirty="0" smtClean="0">
              <a:solidFill>
                <a:srgbClr val="FF0066"/>
              </a:solidFill>
            </a:endParaRPr>
          </a:p>
          <a:p>
            <a:pPr algn="ctr"/>
            <a:r>
              <a:rPr lang="en-US" dirty="0" smtClean="0">
                <a:solidFill>
                  <a:srgbClr val="0000FF"/>
                </a:solidFill>
                <a:latin typeface="Arial" pitchFamily="34" charset="0"/>
                <a:cs typeface="Arial" pitchFamily="34" charset="0"/>
              </a:rPr>
              <a:t>Taipei, Taiwan</a:t>
            </a:r>
          </a:p>
          <a:p>
            <a:pPr algn="ctr"/>
            <a:r>
              <a:rPr lang="en-US" dirty="0" smtClean="0">
                <a:solidFill>
                  <a:srgbClr val="0000FF"/>
                </a:solidFill>
                <a:latin typeface="Arial" pitchFamily="34" charset="0"/>
                <a:cs typeface="Arial" pitchFamily="34" charset="0"/>
              </a:rPr>
              <a:t>September 20-23, 2012</a:t>
            </a:r>
          </a:p>
          <a:p>
            <a:pPr algn="ctr"/>
            <a:endParaRPr lang="en-US" sz="2000" dirty="0" smtClean="0">
              <a:solidFill>
                <a:schemeClr val="tx2"/>
              </a:solidFill>
            </a:endParaRPr>
          </a:p>
          <a:p>
            <a:pPr algn="ctr"/>
            <a:r>
              <a:rPr lang="en-US" b="1" dirty="0" smtClean="0">
                <a:solidFill>
                  <a:schemeClr val="tx2"/>
                </a:solidFill>
              </a:rPr>
              <a:t>Max </a:t>
            </a:r>
            <a:r>
              <a:rPr lang="en-US" b="1" dirty="0" smtClean="0">
                <a:solidFill>
                  <a:schemeClr val="tx2"/>
                </a:solidFill>
              </a:rPr>
              <a:t>Yen</a:t>
            </a:r>
            <a:r>
              <a:rPr lang="en-US" dirty="0" smtClean="0">
                <a:solidFill>
                  <a:schemeClr val="tx2"/>
                </a:solidFill>
              </a:rPr>
              <a:t>, Dean, College of ETCS</a:t>
            </a:r>
          </a:p>
          <a:p>
            <a:pPr algn="ctr"/>
            <a:r>
              <a:rPr lang="en-US" b="1" dirty="0" smtClean="0">
                <a:solidFill>
                  <a:schemeClr val="tx2"/>
                </a:solidFill>
              </a:rPr>
              <a:t>Paul </a:t>
            </a:r>
            <a:r>
              <a:rPr lang="en-US" b="1" dirty="0" smtClean="0">
                <a:solidFill>
                  <a:schemeClr val="tx2"/>
                </a:solidFill>
              </a:rPr>
              <a:t>I-</a:t>
            </a:r>
            <a:r>
              <a:rPr lang="en-US" b="1" dirty="0" smtClean="0">
                <a:solidFill>
                  <a:schemeClr val="tx2"/>
                </a:solidFill>
              </a:rPr>
              <a:t>Hai</a:t>
            </a:r>
            <a:r>
              <a:rPr lang="en-US" b="1" dirty="0" smtClean="0">
                <a:solidFill>
                  <a:schemeClr val="tx2"/>
                </a:solidFill>
              </a:rPr>
              <a:t> </a:t>
            </a:r>
            <a:r>
              <a:rPr lang="en-US" b="1" dirty="0" smtClean="0">
                <a:solidFill>
                  <a:schemeClr val="tx2"/>
                </a:solidFill>
              </a:rPr>
              <a:t>Lin</a:t>
            </a:r>
            <a:r>
              <a:rPr lang="en-US" dirty="0" smtClean="0">
                <a:solidFill>
                  <a:schemeClr val="tx2"/>
                </a:solidFill>
              </a:rPr>
              <a:t>, Professor of </a:t>
            </a:r>
            <a:r>
              <a:rPr lang="en-US" dirty="0" smtClean="0">
                <a:solidFill>
                  <a:schemeClr val="tx2"/>
                </a:solidFill>
              </a:rPr>
              <a:t>Electrical &amp; Computer Engineering Technology</a:t>
            </a:r>
            <a:endParaRPr lang="en-US" dirty="0" smtClean="0">
              <a:solidFill>
                <a:schemeClr val="tx2"/>
              </a:solidFill>
            </a:endParaRPr>
          </a:p>
          <a:p>
            <a:pPr algn="ctr"/>
            <a:r>
              <a:rPr lang="en-US" b="1" dirty="0" smtClean="0">
                <a:solidFill>
                  <a:schemeClr val="tx2"/>
                </a:solidFill>
              </a:rPr>
              <a:t>Sean Ryan</a:t>
            </a:r>
            <a:r>
              <a:rPr lang="en-US" dirty="0" smtClean="0">
                <a:solidFill>
                  <a:schemeClr val="tx2"/>
                </a:solidFill>
              </a:rPr>
              <a:t>, Director of University Engagement</a:t>
            </a:r>
          </a:p>
          <a:p>
            <a:pPr algn="ctr"/>
            <a:r>
              <a:rPr lang="en-US" b="1" dirty="0" smtClean="0">
                <a:solidFill>
                  <a:schemeClr val="tx2"/>
                </a:solidFill>
              </a:rPr>
              <a:t>Steve Franks</a:t>
            </a:r>
            <a:r>
              <a:rPr lang="en-US" dirty="0" smtClean="0">
                <a:solidFill>
                  <a:schemeClr val="tx2"/>
                </a:solidFill>
              </a:rPr>
              <a:t>, Director of Programs, NIIC</a:t>
            </a:r>
          </a:p>
          <a:p>
            <a:pPr algn="ctr"/>
            <a:r>
              <a:rPr lang="en-US" b="1" dirty="0" smtClean="0">
                <a:solidFill>
                  <a:schemeClr val="tx2"/>
                </a:solidFill>
              </a:rPr>
              <a:t>Scott Naltner</a:t>
            </a:r>
            <a:r>
              <a:rPr lang="en-US" dirty="0" smtClean="0">
                <a:solidFill>
                  <a:schemeClr val="tx2"/>
                </a:solidFill>
              </a:rPr>
              <a:t>, Executive Vice President, Northeast Indiana Economic Development Alliance</a:t>
            </a:r>
          </a:p>
          <a:p>
            <a:pPr algn="ctr"/>
            <a:endParaRPr lang="en-US" sz="2000" dirty="0">
              <a:solidFill>
                <a:schemeClr val="tx2"/>
              </a:solidFill>
            </a:endParaRPr>
          </a:p>
        </p:txBody>
      </p:sp>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9"/>
          <p:cNvSpPr>
            <a:spLocks noGrp="1" noChangeArrowheads="1"/>
          </p:cNvSpPr>
          <p:nvPr>
            <p:ph type="body" sz="half" idx="1"/>
          </p:nvPr>
        </p:nvSpPr>
        <p:spPr bwMode="auto">
          <a:xfrm>
            <a:off x="457200" y="2438400"/>
            <a:ext cx="4038600" cy="4114800"/>
          </a:xfrm>
          <a:solidFill>
            <a:srgbClr val="FFCC00"/>
          </a:solid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marL="0" indent="0" eaLnBrk="1" hangingPunct="1">
              <a:spcBef>
                <a:spcPct val="0"/>
              </a:spcBef>
              <a:buFontTx/>
              <a:buNone/>
              <a:defRPr/>
            </a:pPr>
            <a:endParaRPr lang="en-US" sz="1200" b="1" i="1" u="sng" dirty="0" smtClean="0"/>
          </a:p>
          <a:p>
            <a:pPr marL="0" indent="0" eaLnBrk="1" hangingPunct="1">
              <a:spcBef>
                <a:spcPct val="0"/>
              </a:spcBef>
              <a:buFontTx/>
              <a:buNone/>
              <a:defRPr/>
            </a:pPr>
            <a:r>
              <a:rPr lang="en-US" sz="1800" b="1" dirty="0" smtClean="0"/>
              <a:t>Demographics:</a:t>
            </a:r>
          </a:p>
          <a:p>
            <a:pPr marL="0" indent="0" eaLnBrk="1" hangingPunct="1">
              <a:spcBef>
                <a:spcPct val="0"/>
              </a:spcBef>
              <a:buFontTx/>
              <a:buNone/>
              <a:defRPr/>
            </a:pPr>
            <a:r>
              <a:rPr lang="en-US" sz="1800" b="1" dirty="0" smtClean="0"/>
              <a:t>       </a:t>
            </a:r>
            <a:r>
              <a:rPr lang="en-US" sz="1500" dirty="0" smtClean="0"/>
              <a:t>~685,000 people </a:t>
            </a:r>
            <a:r>
              <a:rPr lang="en-US" sz="900" dirty="0" smtClean="0"/>
              <a:t>2010 Census</a:t>
            </a:r>
          </a:p>
          <a:p>
            <a:pPr marL="0" indent="0" eaLnBrk="1" hangingPunct="1">
              <a:spcBef>
                <a:spcPct val="0"/>
              </a:spcBef>
              <a:buFontTx/>
              <a:buNone/>
              <a:defRPr/>
            </a:pPr>
            <a:r>
              <a:rPr lang="en-US" sz="1700" dirty="0" smtClean="0"/>
              <a:t>       </a:t>
            </a:r>
            <a:r>
              <a:rPr lang="en-US" sz="1500" dirty="0" smtClean="0"/>
              <a:t>~3,960 sq. miles</a:t>
            </a:r>
            <a:endParaRPr lang="en-US" sz="1700" dirty="0" smtClean="0"/>
          </a:p>
          <a:p>
            <a:pPr marL="0" indent="0" eaLnBrk="1" hangingPunct="1">
              <a:spcBef>
                <a:spcPct val="0"/>
              </a:spcBef>
              <a:buFontTx/>
              <a:buNone/>
              <a:defRPr/>
            </a:pPr>
            <a:endParaRPr lang="en-US" sz="800" b="1" dirty="0" smtClean="0"/>
          </a:p>
          <a:p>
            <a:pPr marL="0" indent="0" eaLnBrk="1" hangingPunct="1">
              <a:spcBef>
                <a:spcPct val="0"/>
              </a:spcBef>
              <a:buFontTx/>
              <a:buNone/>
              <a:defRPr/>
            </a:pPr>
            <a:r>
              <a:rPr lang="en-US" sz="1800" b="1" dirty="0" smtClean="0"/>
              <a:t>Population growth this decade </a:t>
            </a:r>
            <a:r>
              <a:rPr lang="en-US" sz="900" dirty="0" smtClean="0"/>
              <a:t>2000-2009</a:t>
            </a:r>
          </a:p>
          <a:p>
            <a:pPr marL="457200" lvl="1" indent="0" eaLnBrk="1" hangingPunct="1">
              <a:spcBef>
                <a:spcPct val="0"/>
              </a:spcBef>
              <a:buFontTx/>
              <a:buNone/>
              <a:defRPr/>
            </a:pPr>
            <a:r>
              <a:rPr lang="en-US" sz="1500" dirty="0" smtClean="0"/>
              <a:t>4.1% regionally</a:t>
            </a:r>
          </a:p>
          <a:p>
            <a:pPr marL="457200" lvl="1" indent="0" eaLnBrk="1" hangingPunct="1">
              <a:spcBef>
                <a:spcPct val="0"/>
              </a:spcBef>
              <a:buFontTx/>
              <a:buNone/>
              <a:defRPr/>
            </a:pPr>
            <a:r>
              <a:rPr lang="en-US" sz="1500" dirty="0" smtClean="0"/>
              <a:t>2.8% Midwest US </a:t>
            </a:r>
            <a:r>
              <a:rPr lang="en-US" sz="900" dirty="0" smtClean="0"/>
              <a:t>(IL, IN, KY, MI, and OH)</a:t>
            </a:r>
          </a:p>
          <a:p>
            <a:pPr marL="457200" lvl="1" indent="0" eaLnBrk="1" hangingPunct="1">
              <a:spcBef>
                <a:spcPct val="0"/>
              </a:spcBef>
              <a:buFontTx/>
              <a:buNone/>
              <a:defRPr/>
            </a:pPr>
            <a:r>
              <a:rPr lang="en-US" sz="1500" dirty="0" smtClean="0"/>
              <a:t>8.7% nationally</a:t>
            </a:r>
            <a:endParaRPr lang="en-US" sz="1700" dirty="0" smtClean="0"/>
          </a:p>
          <a:p>
            <a:pPr marL="457200" lvl="1" indent="0" eaLnBrk="1" hangingPunct="1">
              <a:spcBef>
                <a:spcPct val="0"/>
              </a:spcBef>
              <a:buFontTx/>
              <a:buNone/>
              <a:defRPr/>
            </a:pPr>
            <a:endParaRPr lang="en-US" sz="800" dirty="0" smtClean="0"/>
          </a:p>
          <a:p>
            <a:pPr marL="0" indent="0" eaLnBrk="1" hangingPunct="1">
              <a:spcBef>
                <a:spcPct val="0"/>
              </a:spcBef>
              <a:buFontTx/>
              <a:buNone/>
              <a:defRPr/>
            </a:pPr>
            <a:r>
              <a:rPr lang="en-US" sz="1800" b="1" dirty="0" smtClean="0">
                <a:solidFill>
                  <a:srgbClr val="FF0000"/>
                </a:solidFill>
              </a:rPr>
              <a:t>Manufacturing</a:t>
            </a:r>
            <a:r>
              <a:rPr lang="en-US" sz="1800" b="1" dirty="0" smtClean="0"/>
              <a:t> employment </a:t>
            </a:r>
            <a:r>
              <a:rPr lang="en-US" sz="900" dirty="0" smtClean="0"/>
              <a:t>Private, 2009</a:t>
            </a:r>
            <a:endParaRPr lang="en-US" sz="900" b="1" dirty="0" smtClean="0"/>
          </a:p>
          <a:p>
            <a:pPr marL="457200" lvl="1" indent="0" eaLnBrk="1" hangingPunct="1">
              <a:spcBef>
                <a:spcPct val="0"/>
              </a:spcBef>
              <a:buFontTx/>
              <a:buNone/>
              <a:defRPr/>
            </a:pPr>
            <a:r>
              <a:rPr lang="en-US" sz="1500" dirty="0" smtClean="0"/>
              <a:t>24.1% of Northeast Indiana jobs </a:t>
            </a:r>
          </a:p>
          <a:p>
            <a:pPr marL="457200" lvl="1" indent="0" eaLnBrk="1" hangingPunct="1">
              <a:spcBef>
                <a:spcPct val="0"/>
              </a:spcBef>
              <a:buFontTx/>
              <a:buNone/>
              <a:defRPr/>
            </a:pPr>
            <a:r>
              <a:rPr lang="en-US" sz="1500" dirty="0" smtClean="0"/>
              <a:t>11.0% nationally</a:t>
            </a:r>
          </a:p>
          <a:p>
            <a:pPr marL="457200" lvl="1" indent="0" eaLnBrk="1" hangingPunct="1">
              <a:spcBef>
                <a:spcPct val="0"/>
              </a:spcBef>
              <a:buFontTx/>
              <a:buNone/>
              <a:defRPr/>
            </a:pPr>
            <a:endParaRPr lang="en-US" sz="800" dirty="0" smtClean="0"/>
          </a:p>
          <a:p>
            <a:pPr marL="0" indent="0" eaLnBrk="1" hangingPunct="1">
              <a:spcBef>
                <a:spcPct val="0"/>
              </a:spcBef>
              <a:buFontTx/>
              <a:buNone/>
              <a:defRPr/>
            </a:pPr>
            <a:r>
              <a:rPr lang="en-US" sz="1800" b="1" dirty="0" smtClean="0"/>
              <a:t>Wages from </a:t>
            </a:r>
            <a:r>
              <a:rPr lang="en-US" sz="1800" b="1" dirty="0" smtClean="0">
                <a:solidFill>
                  <a:srgbClr val="FF0000"/>
                </a:solidFill>
              </a:rPr>
              <a:t>manufacturing</a:t>
            </a:r>
            <a:r>
              <a:rPr lang="en-US" sz="1800" b="1" dirty="0" smtClean="0"/>
              <a:t> </a:t>
            </a:r>
            <a:r>
              <a:rPr lang="en-US" sz="900" dirty="0" smtClean="0"/>
              <a:t>Private, 2009</a:t>
            </a:r>
            <a:endParaRPr lang="en-US" sz="900" b="1" dirty="0" smtClean="0"/>
          </a:p>
          <a:p>
            <a:pPr marL="457200" lvl="1" indent="0" eaLnBrk="1" hangingPunct="1">
              <a:spcBef>
                <a:spcPct val="0"/>
              </a:spcBef>
              <a:buFontTx/>
              <a:buNone/>
              <a:defRPr/>
            </a:pPr>
            <a:r>
              <a:rPr lang="en-US" sz="1500" dirty="0" smtClean="0"/>
              <a:t>31.8% Northeast Indiana</a:t>
            </a:r>
          </a:p>
          <a:p>
            <a:pPr marL="457200" lvl="1" indent="0" eaLnBrk="1" hangingPunct="1">
              <a:spcBef>
                <a:spcPct val="0"/>
              </a:spcBef>
              <a:buFontTx/>
              <a:buNone/>
              <a:defRPr/>
            </a:pPr>
            <a:r>
              <a:rPr lang="en-US" sz="1500" dirty="0" smtClean="0"/>
              <a:t>13.4% nationally</a:t>
            </a:r>
          </a:p>
          <a:p>
            <a:pPr marL="457200" lvl="1" indent="0" eaLnBrk="1" hangingPunct="1">
              <a:spcBef>
                <a:spcPct val="0"/>
              </a:spcBef>
              <a:buFontTx/>
              <a:buNone/>
              <a:defRPr/>
            </a:pPr>
            <a:endParaRPr lang="en-US" sz="1800" dirty="0" smtClean="0"/>
          </a:p>
          <a:p>
            <a:pPr marL="57150" indent="0" eaLnBrk="1" hangingPunct="1">
              <a:spcBef>
                <a:spcPct val="0"/>
              </a:spcBef>
              <a:buFontTx/>
              <a:buNone/>
              <a:defRPr/>
            </a:pPr>
            <a:r>
              <a:rPr lang="en-US" sz="1800" b="1" dirty="0" smtClean="0"/>
              <a:t>GDP from </a:t>
            </a:r>
            <a:r>
              <a:rPr lang="en-US" sz="1800" b="1" dirty="0" smtClean="0">
                <a:solidFill>
                  <a:srgbClr val="FF0000"/>
                </a:solidFill>
              </a:rPr>
              <a:t>manufacturing</a:t>
            </a:r>
            <a:r>
              <a:rPr lang="en-US" sz="1800" b="1" dirty="0" smtClean="0"/>
              <a:t> </a:t>
            </a:r>
            <a:r>
              <a:rPr lang="en-US" sz="900" dirty="0" smtClean="0"/>
              <a:t>Private, current $, 2009</a:t>
            </a:r>
          </a:p>
          <a:p>
            <a:pPr marL="457200" lvl="1" indent="0" eaLnBrk="1" hangingPunct="1">
              <a:spcBef>
                <a:spcPct val="0"/>
              </a:spcBef>
              <a:buFontTx/>
              <a:buNone/>
              <a:defRPr/>
            </a:pPr>
            <a:r>
              <a:rPr lang="en-US" sz="1500" dirty="0" smtClean="0"/>
              <a:t>21.7% Fort Wayne MSA</a:t>
            </a:r>
          </a:p>
          <a:p>
            <a:pPr marL="457200" lvl="1" indent="0" eaLnBrk="1" hangingPunct="1">
              <a:spcBef>
                <a:spcPct val="0"/>
              </a:spcBef>
              <a:buFontTx/>
              <a:buNone/>
              <a:defRPr/>
            </a:pPr>
            <a:r>
              <a:rPr lang="en-US" sz="1500" dirty="0" smtClean="0"/>
              <a:t>12.3% nationally</a:t>
            </a:r>
          </a:p>
          <a:p>
            <a:pPr marL="457200" lvl="1" indent="0" eaLnBrk="1" hangingPunct="1">
              <a:lnSpc>
                <a:spcPct val="80000"/>
              </a:lnSpc>
              <a:spcBef>
                <a:spcPct val="0"/>
              </a:spcBef>
              <a:buFont typeface="Arial" charset="0"/>
              <a:buChar char="•"/>
              <a:defRPr/>
            </a:pPr>
            <a:endParaRPr lang="en-US" sz="1800" dirty="0" smtClean="0">
              <a:latin typeface="Calibri" pitchFamily="34" charset="0"/>
            </a:endParaRPr>
          </a:p>
        </p:txBody>
      </p:sp>
      <p:sp>
        <p:nvSpPr>
          <p:cNvPr id="3076" name="TextBox 13"/>
          <p:cNvSpPr txBox="1">
            <a:spLocks noChangeArrowheads="1"/>
          </p:cNvSpPr>
          <p:nvPr/>
        </p:nvSpPr>
        <p:spPr bwMode="auto">
          <a:xfrm>
            <a:off x="4953000" y="5410200"/>
            <a:ext cx="358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i="1" dirty="0">
                <a:latin typeface="Calibri" pitchFamily="34" charset="0"/>
              </a:rPr>
              <a:t>Data from the Community Research Institute at IPFW</a:t>
            </a:r>
          </a:p>
        </p:txBody>
      </p:sp>
      <p:sp>
        <p:nvSpPr>
          <p:cNvPr id="3077" name="Rectangle 17"/>
          <p:cNvSpPr>
            <a:spLocks noChangeArrowheads="1"/>
          </p:cNvSpPr>
          <p:nvPr/>
        </p:nvSpPr>
        <p:spPr bwMode="auto">
          <a:xfrm>
            <a:off x="4876800" y="2514600"/>
            <a:ext cx="3733800" cy="2585323"/>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t>Regional Industry Clusters:</a:t>
            </a:r>
          </a:p>
          <a:p>
            <a:endParaRPr lang="en-US" dirty="0"/>
          </a:p>
          <a:p>
            <a:pPr marL="231775" indent="-231775">
              <a:buFontTx/>
              <a:buChar char="•"/>
            </a:pPr>
            <a:r>
              <a:rPr lang="en-US" dirty="0" smtClean="0">
                <a:solidFill>
                  <a:srgbClr val="FF0066"/>
                </a:solidFill>
              </a:rPr>
              <a:t>Advanced Manufacturing; SDI</a:t>
            </a:r>
            <a:endParaRPr lang="en-US" dirty="0">
              <a:solidFill>
                <a:srgbClr val="FF0066"/>
              </a:solidFill>
            </a:endParaRPr>
          </a:p>
          <a:p>
            <a:pPr marL="231775" indent="-231775">
              <a:buFontTx/>
              <a:buChar char="•"/>
            </a:pPr>
            <a:r>
              <a:rPr lang="en-US" dirty="0" smtClean="0">
                <a:solidFill>
                  <a:srgbClr val="FF0066"/>
                </a:solidFill>
              </a:rPr>
              <a:t>Defense</a:t>
            </a:r>
            <a:r>
              <a:rPr lang="en-US" dirty="0" smtClean="0"/>
              <a:t>; Communication</a:t>
            </a:r>
            <a:endParaRPr lang="en-US" dirty="0"/>
          </a:p>
          <a:p>
            <a:pPr marL="231775" indent="-231775">
              <a:buFontTx/>
              <a:buChar char="•"/>
            </a:pPr>
            <a:r>
              <a:rPr lang="en-US" dirty="0" smtClean="0">
                <a:solidFill>
                  <a:srgbClr val="FF0066"/>
                </a:solidFill>
              </a:rPr>
              <a:t>Financial Services</a:t>
            </a:r>
            <a:r>
              <a:rPr lang="en-US" dirty="0" smtClean="0"/>
              <a:t>; Lincoln</a:t>
            </a:r>
            <a:endParaRPr lang="en-US" dirty="0"/>
          </a:p>
          <a:p>
            <a:pPr marL="231775" indent="-231775">
              <a:buFontTx/>
              <a:buChar char="•"/>
            </a:pPr>
            <a:r>
              <a:rPr lang="en-US" dirty="0" smtClean="0">
                <a:solidFill>
                  <a:srgbClr val="FF0066"/>
                </a:solidFill>
              </a:rPr>
              <a:t>Food Processing</a:t>
            </a:r>
            <a:r>
              <a:rPr lang="en-US" dirty="0" smtClean="0"/>
              <a:t> </a:t>
            </a:r>
            <a:endParaRPr lang="en-US" dirty="0"/>
          </a:p>
          <a:p>
            <a:pPr marL="231775" indent="-231775">
              <a:buFontTx/>
              <a:buChar char="•"/>
            </a:pPr>
            <a:r>
              <a:rPr lang="en-US" dirty="0" smtClean="0">
                <a:solidFill>
                  <a:srgbClr val="FF0066"/>
                </a:solidFill>
              </a:rPr>
              <a:t>Life Sciences</a:t>
            </a:r>
            <a:r>
              <a:rPr lang="en-US" dirty="0" smtClean="0"/>
              <a:t>; Hospitals, Orthopedics, Biomedical</a:t>
            </a:r>
            <a:endParaRPr lang="en-US" dirty="0"/>
          </a:p>
          <a:p>
            <a:pPr marL="231775" indent="-231775">
              <a:buFontTx/>
              <a:buChar char="•"/>
            </a:pPr>
            <a:r>
              <a:rPr lang="en-US" dirty="0" smtClean="0">
                <a:solidFill>
                  <a:srgbClr val="FF0066"/>
                </a:solidFill>
              </a:rPr>
              <a:t>Transportation </a:t>
            </a:r>
            <a:r>
              <a:rPr lang="en-US" dirty="0">
                <a:solidFill>
                  <a:srgbClr val="FF0066"/>
                </a:solidFill>
              </a:rPr>
              <a:t>and Logistics</a:t>
            </a:r>
          </a:p>
        </p:txBody>
      </p:sp>
      <p:sp>
        <p:nvSpPr>
          <p:cNvPr id="3078" name="Rectangle 18"/>
          <p:cNvSpPr>
            <a:spLocks noChangeArrowheads="1"/>
          </p:cNvSpPr>
          <p:nvPr/>
        </p:nvSpPr>
        <p:spPr bwMode="auto">
          <a:xfrm>
            <a:off x="762000" y="15240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chemeClr val="tx2"/>
                </a:solidFill>
              </a:rPr>
              <a:t>Northeast Indiana</a:t>
            </a:r>
          </a:p>
          <a:p>
            <a:pPr algn="ctr"/>
            <a:r>
              <a:rPr lang="en-US" sz="1000" dirty="0">
                <a:solidFill>
                  <a:schemeClr val="tx2"/>
                </a:solidFill>
              </a:rPr>
              <a:t>Adams, Allen, DeKalb, Huntington, LaGrange, Noble, Steuben, Wabash, Wells, and Whitley Counties</a:t>
            </a:r>
          </a:p>
        </p:txBody>
      </p:sp>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048000" y="609600"/>
            <a:ext cx="2895600" cy="10668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accent4"/>
                </a:solidFill>
                <a:latin typeface="Arial" pitchFamily="34" charset="0"/>
                <a:cs typeface="Arial" pitchFamily="34" charset="0"/>
              </a:rPr>
              <a:t>Venturers &amp;</a:t>
            </a:r>
          </a:p>
          <a:p>
            <a:pPr algn="ctr"/>
            <a:r>
              <a:rPr lang="en-US" sz="2400" dirty="0" smtClean="0">
                <a:solidFill>
                  <a:schemeClr val="accent4"/>
                </a:solidFill>
                <a:latin typeface="Arial" pitchFamily="34" charset="0"/>
                <a:cs typeface="Arial" pitchFamily="34" charset="0"/>
              </a:rPr>
              <a:t>Industry</a:t>
            </a:r>
            <a:endParaRPr lang="en-US" sz="24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113127556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57200" y="1143000"/>
            <a:ext cx="754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7663" indent="-347663">
              <a:lnSpc>
                <a:spcPct val="90000"/>
              </a:lnSpc>
              <a:spcBef>
                <a:spcPct val="20000"/>
              </a:spcBef>
              <a:buSzPct val="75000"/>
              <a:buFont typeface="Wingdings" pitchFamily="2" charset="2"/>
              <a:buNone/>
            </a:pPr>
            <a:endParaRPr lang="en-US" b="1" dirty="0">
              <a:latin typeface="Eurostile" pitchFamily="34" charset="0"/>
            </a:endParaRPr>
          </a:p>
          <a:p>
            <a:pPr marL="347663" indent="-347663">
              <a:lnSpc>
                <a:spcPct val="90000"/>
              </a:lnSpc>
              <a:spcBef>
                <a:spcPct val="20000"/>
              </a:spcBef>
              <a:buSzPct val="75000"/>
              <a:buFont typeface="Wingdings" pitchFamily="2" charset="2"/>
              <a:buNone/>
            </a:pPr>
            <a:r>
              <a:rPr lang="en-US" sz="2000" b="1" i="1" u="sng" dirty="0">
                <a:latin typeface="Eurostile" pitchFamily="34" charset="0"/>
              </a:rPr>
              <a:t>DEFENSE</a:t>
            </a: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sz="600"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r>
              <a:rPr lang="en-US" b="1" dirty="0">
                <a:latin typeface="Eurostile" pitchFamily="34" charset="0"/>
              </a:rPr>
              <a:t>Suppliers</a:t>
            </a: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r>
              <a:rPr lang="en-US" b="1" dirty="0">
                <a:latin typeface="Eurostile" pitchFamily="34" charset="0"/>
              </a:rPr>
              <a:t>Universities</a:t>
            </a:r>
          </a:p>
          <a:p>
            <a:pPr marL="347663" indent="-347663">
              <a:lnSpc>
                <a:spcPct val="90000"/>
              </a:lnSpc>
              <a:spcBef>
                <a:spcPct val="20000"/>
              </a:spcBef>
              <a:buSzPct val="75000"/>
              <a:buFont typeface="Wingdings" pitchFamily="2" charset="2"/>
              <a:buNone/>
            </a:pPr>
            <a:endParaRPr lang="en-US" sz="1200" b="1" dirty="0">
              <a:latin typeface="Eurostile" pitchFamily="34" charset="0"/>
            </a:endParaRPr>
          </a:p>
          <a:p>
            <a:pPr marL="347663" indent="-347663">
              <a:lnSpc>
                <a:spcPct val="90000"/>
              </a:lnSpc>
              <a:spcBef>
                <a:spcPct val="20000"/>
              </a:spcBef>
              <a:buSzPct val="75000"/>
              <a:buFont typeface="Wingdings" pitchFamily="2" charset="2"/>
              <a:buNone/>
            </a:pPr>
            <a:endParaRPr lang="en-US" sz="1200" b="1" dirty="0">
              <a:latin typeface="Eurostile" pitchFamily="34" charset="0"/>
            </a:endParaRPr>
          </a:p>
          <a:p>
            <a:pPr marL="347663" indent="-347663">
              <a:lnSpc>
                <a:spcPct val="90000"/>
              </a:lnSpc>
              <a:spcBef>
                <a:spcPct val="20000"/>
              </a:spcBef>
              <a:buSzPct val="75000"/>
              <a:buFont typeface="Wingdings" pitchFamily="2" charset="2"/>
              <a:buNone/>
            </a:pPr>
            <a:endParaRPr lang="en-US" sz="600"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sz="600"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r>
              <a:rPr lang="en-US" b="1" dirty="0">
                <a:latin typeface="Eurostile" pitchFamily="34" charset="0"/>
              </a:rPr>
              <a:t>Government Agencies</a:t>
            </a:r>
            <a:endParaRPr lang="en-US" sz="1200" b="1" dirty="0">
              <a:latin typeface="Eurostile" pitchFamily="34" charset="0"/>
            </a:endParaRPr>
          </a:p>
        </p:txBody>
      </p:sp>
      <p:sp>
        <p:nvSpPr>
          <p:cNvPr id="6147" name="Rectangle 56"/>
          <p:cNvSpPr>
            <a:spLocks noChangeArrowheads="1"/>
          </p:cNvSpPr>
          <p:nvPr/>
        </p:nvSpPr>
        <p:spPr bwMode="auto">
          <a:xfrm>
            <a:off x="457200" y="3505200"/>
            <a:ext cx="2197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spcBef>
                <a:spcPct val="20000"/>
              </a:spcBef>
              <a:buSzPct val="75000"/>
              <a:buFont typeface="Wingdings" pitchFamily="2" charset="2"/>
              <a:buNone/>
            </a:pPr>
            <a:endParaRPr lang="en-US" dirty="0">
              <a:solidFill>
                <a:schemeClr val="bg1"/>
              </a:solidFill>
            </a:endParaRPr>
          </a:p>
        </p:txBody>
      </p:sp>
      <p:grpSp>
        <p:nvGrpSpPr>
          <p:cNvPr id="6148" name="Group 33"/>
          <p:cNvGrpSpPr>
            <a:grpSpLocks noChangeAspect="1"/>
          </p:cNvGrpSpPr>
          <p:nvPr/>
        </p:nvGrpSpPr>
        <p:grpSpPr bwMode="auto">
          <a:xfrm>
            <a:off x="2743200" y="990600"/>
            <a:ext cx="5486400" cy="1801813"/>
            <a:chOff x="2456" y="4403"/>
            <a:chExt cx="7813" cy="2638"/>
          </a:xfrm>
        </p:grpSpPr>
        <p:sp>
          <p:nvSpPr>
            <p:cNvPr id="6178" name="AutoShape 34"/>
            <p:cNvSpPr>
              <a:spLocks noChangeAspect="1" noChangeArrowheads="1"/>
            </p:cNvSpPr>
            <p:nvPr/>
          </p:nvSpPr>
          <p:spPr bwMode="auto">
            <a:xfrm>
              <a:off x="2456" y="4403"/>
              <a:ext cx="7813" cy="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6179" name="Picture 70"/>
            <p:cNvPicPr>
              <a:picLocks noChangeAspect="1" noChangeArrowheads="1"/>
            </p:cNvPicPr>
            <p:nvPr/>
          </p:nvPicPr>
          <p:blipFill>
            <a:blip r:embed="rId4" cstate="print">
              <a:extLst>
                <a:ext uri="{28A0092B-C50C-407E-A947-70E740481C1C}">
                  <a14:useLocalDpi xmlns:a14="http://schemas.microsoft.com/office/drawing/2010/main" val="0"/>
                </a:ext>
              </a:extLst>
            </a:blip>
            <a:srcRect l="3386" t="5930" r="76680" b="5188"/>
            <a:stretch>
              <a:fillRect/>
            </a:stretch>
          </p:blipFill>
          <p:spPr bwMode="auto">
            <a:xfrm>
              <a:off x="7241" y="5910"/>
              <a:ext cx="1001" cy="1131"/>
            </a:xfrm>
            <a:prstGeom prst="rect">
              <a:avLst/>
            </a:prstGeom>
            <a:noFill/>
            <a:ln w="9525"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6180" name="Group 13"/>
            <p:cNvGrpSpPr>
              <a:grpSpLocks/>
            </p:cNvGrpSpPr>
            <p:nvPr/>
          </p:nvGrpSpPr>
          <p:grpSpPr bwMode="auto">
            <a:xfrm>
              <a:off x="2456" y="4403"/>
              <a:ext cx="7813" cy="1676"/>
              <a:chOff x="1674" y="654"/>
              <a:chExt cx="3750" cy="782"/>
            </a:xfrm>
          </p:grpSpPr>
          <p:pic>
            <p:nvPicPr>
              <p:cNvPr id="6182" name="Picture 14" descr="Bae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4" y="1215"/>
                <a:ext cx="1408" cy="22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183" name="Picture 15" descr="USSI__050324_USSI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2" y="736"/>
                <a:ext cx="738" cy="42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6184" name="Picture 16" descr="raythe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6" y="654"/>
                <a:ext cx="1036" cy="265"/>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pic>
          <p:grpSp>
            <p:nvGrpSpPr>
              <p:cNvPr id="6185" name="Group 17"/>
              <p:cNvGrpSpPr>
                <a:grpSpLocks/>
              </p:cNvGrpSpPr>
              <p:nvPr/>
            </p:nvGrpSpPr>
            <p:grpSpPr bwMode="auto">
              <a:xfrm>
                <a:off x="3049" y="859"/>
                <a:ext cx="498" cy="430"/>
                <a:chOff x="336" y="2102"/>
                <a:chExt cx="1056" cy="816"/>
              </a:xfrm>
            </p:grpSpPr>
            <p:sp>
              <p:nvSpPr>
                <p:cNvPr id="6191" name="Rectangle 18"/>
                <p:cNvSpPr>
                  <a:spLocks noChangeArrowheads="1"/>
                </p:cNvSpPr>
                <p:nvPr/>
              </p:nvSpPr>
              <p:spPr bwMode="auto">
                <a:xfrm>
                  <a:off x="336" y="2102"/>
                  <a:ext cx="1056" cy="816"/>
                </a:xfrm>
                <a:prstGeom prst="rect">
                  <a:avLst/>
                </a:prstGeom>
                <a:solidFill>
                  <a:srgbClr val="FFFFFF"/>
                </a:solidFill>
                <a:ln w="9525" algn="ctr">
                  <a:solidFill>
                    <a:srgbClr val="009999"/>
                  </a:solidFill>
                  <a:miter lim="800000"/>
                  <a:headEnd/>
                  <a:tailEnd/>
                </a:ln>
              </p:spPr>
              <p:txBody>
                <a:bodyPr lIns="84125" tIns="42062" rIns="84125" bIns="42062" anchor="ctr"/>
                <a:lstStyle/>
                <a:p>
                  <a:pPr algn="ctr"/>
                  <a:endParaRPr lang="en-US" dirty="0"/>
                </a:p>
              </p:txBody>
            </p:sp>
            <p:pic>
              <p:nvPicPr>
                <p:cNvPr id="6192" name="Picture 19" descr="ITT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 y="2160"/>
                  <a:ext cx="864"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86" name="Picture 20" descr="GDtaglinewhite-smal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8" y="693"/>
                <a:ext cx="1580" cy="25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6187" name="Group 21"/>
              <p:cNvGrpSpPr>
                <a:grpSpLocks/>
              </p:cNvGrpSpPr>
              <p:nvPr/>
            </p:nvGrpSpPr>
            <p:grpSpPr bwMode="auto">
              <a:xfrm>
                <a:off x="3741" y="924"/>
                <a:ext cx="1109" cy="268"/>
                <a:chOff x="3024" y="528"/>
                <a:chExt cx="1472" cy="312"/>
              </a:xfrm>
            </p:grpSpPr>
            <p:sp>
              <p:nvSpPr>
                <p:cNvPr id="6189" name="Rectangle 22"/>
                <p:cNvSpPr>
                  <a:spLocks noChangeArrowheads="1"/>
                </p:cNvSpPr>
                <p:nvPr/>
              </p:nvSpPr>
              <p:spPr bwMode="auto">
                <a:xfrm>
                  <a:off x="3024" y="528"/>
                  <a:ext cx="1472" cy="312"/>
                </a:xfrm>
                <a:prstGeom prst="rect">
                  <a:avLst/>
                </a:prstGeom>
                <a:solidFill>
                  <a:srgbClr val="FFFFFF"/>
                </a:solidFill>
                <a:ln w="9525" algn="ctr">
                  <a:solidFill>
                    <a:srgbClr val="333399"/>
                  </a:solidFill>
                  <a:miter lim="800000"/>
                  <a:headEnd/>
                  <a:tailEnd/>
                </a:ln>
              </p:spPr>
              <p:txBody>
                <a:bodyPr lIns="84125" tIns="42062" rIns="84125" bIns="42062" anchor="ctr"/>
                <a:lstStyle/>
                <a:p>
                  <a:pPr algn="ctr"/>
                  <a:endParaRPr lang="en-US" dirty="0"/>
                </a:p>
              </p:txBody>
            </p:sp>
            <p:pic>
              <p:nvPicPr>
                <p:cNvPr id="6190" name="Picture 23" descr="northropgrumma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0" y="576"/>
                  <a:ext cx="129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6188" name="Object 24"/>
              <p:cNvGraphicFramePr>
                <a:graphicFrameLocks noChangeAspect="1"/>
              </p:cNvGraphicFramePr>
              <p:nvPr/>
            </p:nvGraphicFramePr>
            <p:xfrm>
              <a:off x="4272" y="1104"/>
              <a:ext cx="1152" cy="307"/>
            </p:xfrm>
            <a:graphic>
              <a:graphicData uri="http://schemas.openxmlformats.org/presentationml/2006/ole">
                <mc:AlternateContent xmlns:mc="http://schemas.openxmlformats.org/markup-compatibility/2006">
                  <mc:Choice xmlns:v="urn:schemas-microsoft-com:vml" Requires="v">
                    <p:oleObj spid="_x0000_s6383" r:id="rId11" imgW="3572374" imgH="952633" progId="">
                      <p:embed/>
                    </p:oleObj>
                  </mc:Choice>
                  <mc:Fallback>
                    <p:oleObj r:id="rId11" imgW="3572374" imgH="952633" progId="">
                      <p:embed/>
                      <p:pic>
                        <p:nvPicPr>
                          <p:cNvPr id="0" name="Picture 18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2" y="1104"/>
                            <a:ext cx="1152" cy="30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BBE0E3"/>
                                </a:solidFill>
                              </a14:hiddenFill>
                            </a:ext>
                          </a:extLst>
                        </p:spPr>
                      </p:pic>
                    </p:oleObj>
                  </mc:Fallback>
                </mc:AlternateContent>
              </a:graphicData>
            </a:graphic>
          </p:graphicFrame>
        </p:grpSp>
        <p:pic>
          <p:nvPicPr>
            <p:cNvPr id="6181" name="Picture 48" descr="snc-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48" y="5995"/>
              <a:ext cx="2089"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9" name="Group 49"/>
          <p:cNvGrpSpPr>
            <a:grpSpLocks noChangeAspect="1"/>
          </p:cNvGrpSpPr>
          <p:nvPr/>
        </p:nvGrpSpPr>
        <p:grpSpPr bwMode="auto">
          <a:xfrm>
            <a:off x="914400" y="5562600"/>
            <a:ext cx="7429500" cy="955675"/>
            <a:chOff x="2456" y="4402"/>
            <a:chExt cx="8391" cy="1467"/>
          </a:xfrm>
        </p:grpSpPr>
        <p:sp>
          <p:nvSpPr>
            <p:cNvPr id="6168" name="AutoShape 50"/>
            <p:cNvSpPr>
              <a:spLocks noChangeAspect="1" noChangeArrowheads="1"/>
            </p:cNvSpPr>
            <p:nvPr/>
          </p:nvSpPr>
          <p:spPr bwMode="auto">
            <a:xfrm>
              <a:off x="2456" y="4403"/>
              <a:ext cx="8175"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6169" name="AutoShape 42"/>
            <p:cNvSpPr>
              <a:spLocks noChangeArrowheads="1"/>
            </p:cNvSpPr>
            <p:nvPr/>
          </p:nvSpPr>
          <p:spPr bwMode="auto">
            <a:xfrm>
              <a:off x="4398" y="4929"/>
              <a:ext cx="981" cy="501"/>
            </a:xfrm>
            <a:prstGeom prst="rightArrow">
              <a:avLst>
                <a:gd name="adj1" fmla="val 50000"/>
                <a:gd name="adj2" fmla="val 48952"/>
              </a:avLst>
            </a:prstGeom>
            <a:solidFill>
              <a:srgbClr val="FFCC66"/>
            </a:solidFill>
            <a:ln w="9525">
              <a:solidFill>
                <a:srgbClr val="003366"/>
              </a:solidFill>
              <a:miter lim="800000"/>
              <a:headEnd/>
              <a:tailEnd/>
            </a:ln>
          </p:spPr>
          <p:txBody>
            <a:bodyPr lIns="80467" tIns="40234" rIns="80467" bIns="40234" anchor="ctr"/>
            <a:lstStyle/>
            <a:p>
              <a:pPr algn="ctr"/>
              <a:endParaRPr lang="en-US" dirty="0"/>
            </a:p>
          </p:txBody>
        </p:sp>
        <p:sp>
          <p:nvSpPr>
            <p:cNvPr id="6170" name="AutoShape 44"/>
            <p:cNvSpPr>
              <a:spLocks noChangeArrowheads="1"/>
            </p:cNvSpPr>
            <p:nvPr/>
          </p:nvSpPr>
          <p:spPr bwMode="auto">
            <a:xfrm>
              <a:off x="7619" y="4871"/>
              <a:ext cx="981" cy="501"/>
            </a:xfrm>
            <a:prstGeom prst="rightArrow">
              <a:avLst>
                <a:gd name="adj1" fmla="val 50000"/>
                <a:gd name="adj2" fmla="val 48952"/>
              </a:avLst>
            </a:prstGeom>
            <a:solidFill>
              <a:srgbClr val="FFCC66"/>
            </a:solidFill>
            <a:ln w="9525">
              <a:solidFill>
                <a:srgbClr val="003366"/>
              </a:solidFill>
              <a:miter lim="800000"/>
              <a:headEnd/>
              <a:tailEnd/>
            </a:ln>
          </p:spPr>
          <p:txBody>
            <a:bodyPr lIns="80467" tIns="40234" rIns="80467" bIns="40234" anchor="ctr"/>
            <a:lstStyle/>
            <a:p>
              <a:pPr algn="ctr"/>
              <a:endParaRPr lang="en-US" dirty="0"/>
            </a:p>
          </p:txBody>
        </p:sp>
        <p:pic>
          <p:nvPicPr>
            <p:cNvPr id="6171" name="Picture 45" descr="logo">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38" y="4754"/>
              <a:ext cx="2109"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72" name="Group 47"/>
            <p:cNvGrpSpPr>
              <a:grpSpLocks/>
            </p:cNvGrpSpPr>
            <p:nvPr/>
          </p:nvGrpSpPr>
          <p:grpSpPr bwMode="auto">
            <a:xfrm>
              <a:off x="2542" y="4729"/>
              <a:ext cx="1023" cy="1140"/>
              <a:chOff x="229" y="3605"/>
              <a:chExt cx="491" cy="532"/>
            </a:xfrm>
          </p:grpSpPr>
          <p:sp>
            <p:nvSpPr>
              <p:cNvPr id="6176" name="Rectangle 48"/>
              <p:cNvSpPr>
                <a:spLocks noChangeArrowheads="1"/>
              </p:cNvSpPr>
              <p:nvPr/>
            </p:nvSpPr>
            <p:spPr bwMode="auto">
              <a:xfrm>
                <a:off x="229" y="3605"/>
                <a:ext cx="491" cy="532"/>
              </a:xfrm>
              <a:prstGeom prst="rect">
                <a:avLst/>
              </a:prstGeom>
              <a:solidFill>
                <a:srgbClr val="FFFFFF"/>
              </a:solidFill>
              <a:ln w="9525">
                <a:solidFill>
                  <a:srgbClr val="003366"/>
                </a:solidFill>
                <a:miter lim="800000"/>
                <a:headEnd/>
                <a:tailEnd/>
              </a:ln>
            </p:spPr>
            <p:txBody>
              <a:bodyPr lIns="80467" tIns="40234" rIns="80467" bIns="40234" anchor="ctr"/>
              <a:lstStyle/>
              <a:p>
                <a:pPr algn="ctr"/>
                <a:endParaRPr lang="en-US" dirty="0"/>
              </a:p>
            </p:txBody>
          </p:sp>
          <p:pic>
            <p:nvPicPr>
              <p:cNvPr id="6177" name="Picture 49" descr="City-of-Fort-Wayne-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1" y="3653"/>
                <a:ext cx="40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73" name="Group 50"/>
            <p:cNvGrpSpPr>
              <a:grpSpLocks/>
            </p:cNvGrpSpPr>
            <p:nvPr/>
          </p:nvGrpSpPr>
          <p:grpSpPr bwMode="auto">
            <a:xfrm>
              <a:off x="3473" y="4402"/>
              <a:ext cx="791" cy="1052"/>
              <a:chOff x="284" y="3698"/>
              <a:chExt cx="486" cy="627"/>
            </a:xfrm>
          </p:grpSpPr>
          <p:sp>
            <p:nvSpPr>
              <p:cNvPr id="6174" name="Rectangle 51"/>
              <p:cNvSpPr>
                <a:spLocks noChangeArrowheads="1"/>
              </p:cNvSpPr>
              <p:nvPr/>
            </p:nvSpPr>
            <p:spPr bwMode="auto">
              <a:xfrm>
                <a:off x="284" y="3698"/>
                <a:ext cx="486" cy="627"/>
              </a:xfrm>
              <a:prstGeom prst="rect">
                <a:avLst/>
              </a:prstGeom>
              <a:solidFill>
                <a:srgbClr val="FFFFFF"/>
              </a:solidFill>
              <a:ln w="9525">
                <a:solidFill>
                  <a:srgbClr val="003366"/>
                </a:solidFill>
                <a:miter lim="800000"/>
                <a:headEnd/>
                <a:tailEnd/>
              </a:ln>
            </p:spPr>
            <p:txBody>
              <a:bodyPr lIns="80467" tIns="40234" rIns="80467" bIns="40234" anchor="ctr"/>
              <a:lstStyle/>
              <a:p>
                <a:pPr algn="ctr"/>
                <a:endParaRPr lang="en-US" dirty="0"/>
              </a:p>
            </p:txBody>
          </p:sp>
          <p:pic>
            <p:nvPicPr>
              <p:cNvPr id="6175" name="Picture 52" descr="AllenCounty_Seal"/>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94" y="3769"/>
                <a:ext cx="455"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150" name="Group 61"/>
          <p:cNvGrpSpPr>
            <a:grpSpLocks noChangeAspect="1"/>
          </p:cNvGrpSpPr>
          <p:nvPr/>
        </p:nvGrpSpPr>
        <p:grpSpPr bwMode="auto">
          <a:xfrm>
            <a:off x="533400" y="2819400"/>
            <a:ext cx="5486400" cy="1206500"/>
            <a:chOff x="2456" y="4403"/>
            <a:chExt cx="7948" cy="1799"/>
          </a:xfrm>
        </p:grpSpPr>
        <p:sp>
          <p:nvSpPr>
            <p:cNvPr id="6159" name="AutoShape 62"/>
            <p:cNvSpPr>
              <a:spLocks noChangeAspect="1" noChangeArrowheads="1"/>
            </p:cNvSpPr>
            <p:nvPr/>
          </p:nvSpPr>
          <p:spPr bwMode="auto">
            <a:xfrm>
              <a:off x="2456" y="4403"/>
              <a:ext cx="7948" cy="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6160" name="Group 58"/>
            <p:cNvGrpSpPr>
              <a:grpSpLocks/>
            </p:cNvGrpSpPr>
            <p:nvPr/>
          </p:nvGrpSpPr>
          <p:grpSpPr bwMode="auto">
            <a:xfrm>
              <a:off x="2723" y="4403"/>
              <a:ext cx="2400" cy="720"/>
              <a:chOff x="288" y="1824"/>
              <a:chExt cx="1152" cy="336"/>
            </a:xfrm>
          </p:grpSpPr>
          <p:sp>
            <p:nvSpPr>
              <p:cNvPr id="6166" name="Rectangle 57"/>
              <p:cNvSpPr>
                <a:spLocks noChangeArrowheads="1"/>
              </p:cNvSpPr>
              <p:nvPr/>
            </p:nvSpPr>
            <p:spPr bwMode="auto">
              <a:xfrm>
                <a:off x="288" y="1824"/>
                <a:ext cx="1152" cy="336"/>
              </a:xfrm>
              <a:prstGeom prst="rect">
                <a:avLst/>
              </a:prstGeom>
              <a:solidFill>
                <a:srgbClr val="FFFFFF"/>
              </a:solidFill>
              <a:ln w="9525" algn="ctr">
                <a:solidFill>
                  <a:srgbClr val="003366"/>
                </a:solidFill>
                <a:miter lim="800000"/>
                <a:headEnd/>
                <a:tailEnd/>
              </a:ln>
            </p:spPr>
            <p:txBody>
              <a:bodyPr lIns="83210" tIns="41605" rIns="83210" bIns="41605" anchor="ctr"/>
              <a:lstStyle/>
              <a:p>
                <a:pPr algn="ctr"/>
                <a:endParaRPr lang="en-US" dirty="0"/>
              </a:p>
            </p:txBody>
          </p:sp>
          <p:graphicFrame>
            <p:nvGraphicFramePr>
              <p:cNvPr id="6167" name="Object 33"/>
              <p:cNvGraphicFramePr>
                <a:graphicFrameLocks noChangeAspect="1"/>
              </p:cNvGraphicFramePr>
              <p:nvPr/>
            </p:nvGraphicFramePr>
            <p:xfrm>
              <a:off x="375" y="1880"/>
              <a:ext cx="978" cy="230"/>
            </p:xfrm>
            <a:graphic>
              <a:graphicData uri="http://schemas.openxmlformats.org/presentationml/2006/ole">
                <mc:AlternateContent xmlns:mc="http://schemas.openxmlformats.org/markup-compatibility/2006">
                  <mc:Choice xmlns:v="urn:schemas-microsoft-com:vml" Requires="v">
                    <p:oleObj spid="_x0000_s6384" r:id="rId18" imgW="2952381" imgH="695238" progId="">
                      <p:embed/>
                    </p:oleObj>
                  </mc:Choice>
                  <mc:Fallback>
                    <p:oleObj r:id="rId18" imgW="2952381" imgH="695238" progId="">
                      <p:embed/>
                      <p:pic>
                        <p:nvPicPr>
                          <p:cNvPr id="0" name="Picture 18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5" y="1880"/>
                            <a:ext cx="978" cy="230"/>
                          </a:xfrm>
                          <a:prstGeom prst="rect">
                            <a:avLst/>
                          </a:prstGeom>
                          <a:solidFill>
                            <a:srgbClr val="FFFFFF"/>
                          </a:solidFill>
                        </p:spPr>
                      </p:pic>
                    </p:oleObj>
                  </mc:Fallback>
                </mc:AlternateContent>
              </a:graphicData>
            </a:graphic>
          </p:graphicFrame>
        </p:grpSp>
        <p:graphicFrame>
          <p:nvGraphicFramePr>
            <p:cNvPr id="6161" name="Object 34"/>
            <p:cNvGraphicFramePr>
              <a:graphicFrameLocks noChangeAspect="1"/>
            </p:cNvGraphicFramePr>
            <p:nvPr/>
          </p:nvGraphicFramePr>
          <p:xfrm>
            <a:off x="2456" y="5328"/>
            <a:ext cx="2904" cy="874"/>
          </p:xfrm>
          <a:graphic>
            <a:graphicData uri="http://schemas.openxmlformats.org/presentationml/2006/ole">
              <mc:AlternateContent xmlns:mc="http://schemas.openxmlformats.org/markup-compatibility/2006">
                <mc:Choice xmlns:v="urn:schemas-microsoft-com:vml" Requires="v">
                  <p:oleObj spid="_x0000_s6385" r:id="rId20" imgW="6866667" imgH="2010056" progId="">
                    <p:embed/>
                  </p:oleObj>
                </mc:Choice>
                <mc:Fallback>
                  <p:oleObj r:id="rId20" imgW="6866667" imgH="2010056" progId="">
                    <p:embed/>
                    <p:pic>
                      <p:nvPicPr>
                        <p:cNvPr id="0" name="Picture 186"/>
                        <p:cNvPicPr>
                          <a:picLocks noChangeAspect="1" noChangeArrowheads="1"/>
                        </p:cNvPicPr>
                        <p:nvPr/>
                      </p:nvPicPr>
                      <p:blipFill>
                        <a:blip r:embed="rId21">
                          <a:lum contrast="20000"/>
                          <a:extLst>
                            <a:ext uri="{28A0092B-C50C-407E-A947-70E740481C1C}">
                              <a14:useLocalDpi xmlns:a14="http://schemas.microsoft.com/office/drawing/2010/main" val="0"/>
                            </a:ext>
                          </a:extLst>
                        </a:blip>
                        <a:srcRect/>
                        <a:stretch>
                          <a:fillRect/>
                        </a:stretch>
                      </p:blipFill>
                      <p:spPr bwMode="auto">
                        <a:xfrm>
                          <a:off x="2456" y="5328"/>
                          <a:ext cx="2904" cy="874"/>
                        </a:xfrm>
                        <a:prstGeom prst="rect">
                          <a:avLst/>
                        </a:prstGeom>
                        <a:noFill/>
                        <a:extLst>
                          <a:ext uri="{909E8E84-426E-40DD-AFC4-6F175D3DCCD1}">
                            <a14:hiddenFill xmlns:a14="http://schemas.microsoft.com/office/drawing/2010/main">
                              <a:solidFill>
                                <a:srgbClr val="BBE0E3"/>
                              </a:solidFill>
                            </a14:hiddenFill>
                          </a:ext>
                        </a:extLst>
                      </p:spPr>
                    </p:pic>
                  </p:oleObj>
                </mc:Fallback>
              </mc:AlternateContent>
            </a:graphicData>
          </a:graphic>
        </p:graphicFrame>
        <p:pic>
          <p:nvPicPr>
            <p:cNvPr id="6162" name="Picture 35" descr="Bae_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471" y="5330"/>
              <a:ext cx="2933" cy="47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163" name="AutoShape 36"/>
            <p:cNvSpPr>
              <a:spLocks noChangeArrowheads="1"/>
            </p:cNvSpPr>
            <p:nvPr/>
          </p:nvSpPr>
          <p:spPr bwMode="auto">
            <a:xfrm>
              <a:off x="5813" y="4472"/>
              <a:ext cx="1280" cy="655"/>
            </a:xfrm>
            <a:prstGeom prst="rightArrow">
              <a:avLst>
                <a:gd name="adj1" fmla="val 50000"/>
                <a:gd name="adj2" fmla="val 48855"/>
              </a:avLst>
            </a:prstGeom>
            <a:solidFill>
              <a:srgbClr val="FFCC66"/>
            </a:solidFill>
            <a:ln w="9525">
              <a:solidFill>
                <a:srgbClr val="003366"/>
              </a:solidFill>
              <a:miter lim="800000"/>
              <a:headEnd/>
              <a:tailEnd/>
            </a:ln>
          </p:spPr>
          <p:txBody>
            <a:bodyPr lIns="83210" tIns="41605" rIns="83210" bIns="41605" anchor="ctr"/>
            <a:lstStyle/>
            <a:p>
              <a:pPr algn="ctr"/>
              <a:endParaRPr lang="en-US" dirty="0"/>
            </a:p>
          </p:txBody>
        </p:sp>
        <p:graphicFrame>
          <p:nvGraphicFramePr>
            <p:cNvPr id="6164" name="Object 37"/>
            <p:cNvGraphicFramePr>
              <a:graphicFrameLocks noChangeAspect="1"/>
            </p:cNvGraphicFramePr>
            <p:nvPr/>
          </p:nvGraphicFramePr>
          <p:xfrm>
            <a:off x="7471" y="4469"/>
            <a:ext cx="2400" cy="658"/>
          </p:xfrm>
          <a:graphic>
            <a:graphicData uri="http://schemas.openxmlformats.org/presentationml/2006/ole">
              <mc:AlternateContent xmlns:mc="http://schemas.openxmlformats.org/markup-compatibility/2006">
                <mc:Choice xmlns:v="urn:schemas-microsoft-com:vml" Requires="v">
                  <p:oleObj spid="_x0000_s6386" r:id="rId23" imgW="3572374" imgH="952633" progId="">
                    <p:embed/>
                  </p:oleObj>
                </mc:Choice>
                <mc:Fallback>
                  <p:oleObj r:id="rId23" imgW="3572374" imgH="952633" progId="">
                    <p:embed/>
                    <p:pic>
                      <p:nvPicPr>
                        <p:cNvPr id="0" name="Picture 18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1" y="4469"/>
                          <a:ext cx="2400" cy="65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BBE0E3"/>
                              </a:solidFill>
                            </a14:hiddenFill>
                          </a:ext>
                        </a:extLst>
                      </p:spPr>
                    </p:pic>
                  </p:oleObj>
                </mc:Fallback>
              </mc:AlternateContent>
            </a:graphicData>
          </a:graphic>
        </p:graphicFrame>
        <p:sp>
          <p:nvSpPr>
            <p:cNvPr id="6165" name="AutoShape 38"/>
            <p:cNvSpPr>
              <a:spLocks noChangeArrowheads="1"/>
            </p:cNvSpPr>
            <p:nvPr/>
          </p:nvSpPr>
          <p:spPr bwMode="auto">
            <a:xfrm>
              <a:off x="5813" y="5240"/>
              <a:ext cx="1280" cy="656"/>
            </a:xfrm>
            <a:prstGeom prst="rightArrow">
              <a:avLst>
                <a:gd name="adj1" fmla="val 50000"/>
                <a:gd name="adj2" fmla="val 48780"/>
              </a:avLst>
            </a:prstGeom>
            <a:solidFill>
              <a:srgbClr val="FFCC66"/>
            </a:solidFill>
            <a:ln w="9525">
              <a:solidFill>
                <a:srgbClr val="003366"/>
              </a:solidFill>
              <a:miter lim="800000"/>
              <a:headEnd/>
              <a:tailEnd/>
            </a:ln>
          </p:spPr>
          <p:txBody>
            <a:bodyPr lIns="83210" tIns="41605" rIns="83210" bIns="41605" anchor="ctr"/>
            <a:lstStyle/>
            <a:p>
              <a:pPr algn="ctr"/>
              <a:endParaRPr lang="en-US" dirty="0"/>
            </a:p>
          </p:txBody>
        </p:sp>
      </p:grpSp>
      <p:grpSp>
        <p:nvGrpSpPr>
          <p:cNvPr id="6151" name="Group 64"/>
          <p:cNvGrpSpPr>
            <a:grpSpLocks/>
          </p:cNvGrpSpPr>
          <p:nvPr/>
        </p:nvGrpSpPr>
        <p:grpSpPr bwMode="auto">
          <a:xfrm>
            <a:off x="1981200" y="4191000"/>
            <a:ext cx="5257800" cy="1068388"/>
            <a:chOff x="1584" y="2688"/>
            <a:chExt cx="3312" cy="673"/>
          </a:xfrm>
        </p:grpSpPr>
        <p:grpSp>
          <p:nvGrpSpPr>
            <p:cNvPr id="6154" name="Group 63"/>
            <p:cNvGrpSpPr>
              <a:grpSpLocks/>
            </p:cNvGrpSpPr>
            <p:nvPr/>
          </p:nvGrpSpPr>
          <p:grpSpPr bwMode="auto">
            <a:xfrm>
              <a:off x="1584" y="2728"/>
              <a:ext cx="560" cy="560"/>
              <a:chOff x="1536" y="2680"/>
              <a:chExt cx="608" cy="608"/>
            </a:xfrm>
          </p:grpSpPr>
          <p:sp>
            <p:nvSpPr>
              <p:cNvPr id="6157" name="Oval 62"/>
              <p:cNvSpPr>
                <a:spLocks noChangeArrowheads="1"/>
              </p:cNvSpPr>
              <p:nvPr/>
            </p:nvSpPr>
            <p:spPr bwMode="auto">
              <a:xfrm>
                <a:off x="1536" y="2680"/>
                <a:ext cx="608" cy="608"/>
              </a:xfrm>
              <a:prstGeom prst="ellipse">
                <a:avLst/>
              </a:prstGeom>
              <a:solidFill>
                <a:srgbClr val="FFFFFF"/>
              </a:solidFill>
              <a:ln w="9525" algn="ctr">
                <a:solidFill>
                  <a:srgbClr val="003366"/>
                </a:solidFill>
                <a:round/>
                <a:headEnd/>
                <a:tailEnd/>
              </a:ln>
            </p:spPr>
            <p:txBody>
              <a:bodyPr anchor="ctr"/>
              <a:lstStyle/>
              <a:p>
                <a:pPr algn="ctr"/>
                <a:endParaRPr lang="en-US" dirty="0"/>
              </a:p>
            </p:txBody>
          </p:sp>
          <p:graphicFrame>
            <p:nvGraphicFramePr>
              <p:cNvPr id="6158" name="Object 27"/>
              <p:cNvGraphicFramePr>
                <a:graphicFrameLocks noChangeAspect="1"/>
              </p:cNvGraphicFramePr>
              <p:nvPr/>
            </p:nvGraphicFramePr>
            <p:xfrm>
              <a:off x="1562" y="2708"/>
              <a:ext cx="560" cy="560"/>
            </p:xfrm>
            <a:graphic>
              <a:graphicData uri="http://schemas.openxmlformats.org/presentationml/2006/ole">
                <mc:AlternateContent xmlns:mc="http://schemas.openxmlformats.org/markup-compatibility/2006">
                  <mc:Choice xmlns:v="urn:schemas-microsoft-com:vml" Requires="v">
                    <p:oleObj spid="_x0000_s6387" r:id="rId24" imgW="952633" imgH="952633" progId="">
                      <p:embed/>
                    </p:oleObj>
                  </mc:Choice>
                  <mc:Fallback>
                    <p:oleObj r:id="rId24" imgW="952633" imgH="952633" progId="">
                      <p:embed/>
                      <p:pic>
                        <p:nvPicPr>
                          <p:cNvPr id="0" name="Picture 18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62" y="2708"/>
                            <a:ext cx="560" cy="560"/>
                          </a:xfrm>
                          <a:prstGeom prst="rect">
                            <a:avLst/>
                          </a:prstGeom>
                          <a:noFill/>
                          <a:extLst>
                            <a:ext uri="{909E8E84-426E-40DD-AFC4-6F175D3DCCD1}">
                              <a14:hiddenFill xmlns:a14="http://schemas.microsoft.com/office/drawing/2010/main">
                                <a:solidFill>
                                  <a:srgbClr val="BBE0E3"/>
                                </a:solidFill>
                              </a14:hiddenFill>
                            </a:ext>
                          </a:extLst>
                        </p:spPr>
                      </p:pic>
                    </p:oleObj>
                  </mc:Fallback>
                </mc:AlternateContent>
              </a:graphicData>
            </a:graphic>
          </p:graphicFrame>
        </p:grpSp>
        <p:sp>
          <p:nvSpPr>
            <p:cNvPr id="6155" name="Rectangle 28"/>
            <p:cNvSpPr>
              <a:spLocks noChangeArrowheads="1"/>
            </p:cNvSpPr>
            <p:nvPr/>
          </p:nvSpPr>
          <p:spPr bwMode="auto">
            <a:xfrm>
              <a:off x="2928" y="2688"/>
              <a:ext cx="1968"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a:solidFill>
                    <a:srgbClr val="000000"/>
                  </a:solidFill>
                  <a:latin typeface="Eurostile" pitchFamily="34" charset="0"/>
                </a:rPr>
                <a:t>Centers of Excellence</a:t>
              </a:r>
            </a:p>
            <a:p>
              <a:pPr>
                <a:buSzPts val="1800"/>
                <a:buFont typeface="Eurostile" pitchFamily="34" charset="0"/>
                <a:buChar char="•"/>
              </a:pPr>
              <a:r>
                <a:rPr lang="en-US" b="1" dirty="0">
                  <a:solidFill>
                    <a:srgbClr val="000000"/>
                  </a:solidFill>
                  <a:latin typeface="Eurostile" pitchFamily="34" charset="0"/>
                </a:rPr>
                <a:t> </a:t>
              </a:r>
              <a:r>
                <a:rPr lang="en-US" sz="1600" b="1" dirty="0">
                  <a:solidFill>
                    <a:srgbClr val="000000"/>
                  </a:solidFill>
                  <a:latin typeface="Eurostile" pitchFamily="34" charset="0"/>
                </a:rPr>
                <a:t>Systems Engineering</a:t>
              </a:r>
            </a:p>
            <a:p>
              <a:pPr>
                <a:buSzPts val="1600"/>
                <a:buFont typeface="Eurostile" pitchFamily="34" charset="0"/>
                <a:buChar char="•"/>
              </a:pPr>
              <a:r>
                <a:rPr lang="en-US" sz="1600" b="1" dirty="0">
                  <a:solidFill>
                    <a:srgbClr val="000000"/>
                  </a:solidFill>
                  <a:latin typeface="Eurostile" pitchFamily="34" charset="0"/>
                </a:rPr>
                <a:t> Wireless Communications</a:t>
              </a:r>
            </a:p>
            <a:p>
              <a:pPr>
                <a:buSzPts val="1600"/>
                <a:buFont typeface="Eurostile" pitchFamily="34" charset="0"/>
                <a:buChar char="•"/>
              </a:pPr>
              <a:r>
                <a:rPr lang="en-US" sz="1600" b="1" dirty="0">
                  <a:solidFill>
                    <a:srgbClr val="000000"/>
                  </a:solidFill>
                  <a:latin typeface="Eurostile" pitchFamily="34" charset="0"/>
                </a:rPr>
                <a:t> Visualization and Analytics</a:t>
              </a:r>
              <a:endParaRPr lang="en-US" dirty="0"/>
            </a:p>
          </p:txBody>
        </p:sp>
        <p:sp>
          <p:nvSpPr>
            <p:cNvPr id="6156" name="AutoShape 29"/>
            <p:cNvSpPr>
              <a:spLocks noChangeArrowheads="1"/>
            </p:cNvSpPr>
            <p:nvPr/>
          </p:nvSpPr>
          <p:spPr bwMode="auto">
            <a:xfrm>
              <a:off x="2208" y="2858"/>
              <a:ext cx="615" cy="306"/>
            </a:xfrm>
            <a:prstGeom prst="rightArrow">
              <a:avLst>
                <a:gd name="adj1" fmla="val 50000"/>
                <a:gd name="adj2" fmla="val 50245"/>
              </a:avLst>
            </a:prstGeom>
            <a:solidFill>
              <a:srgbClr val="FFCC66"/>
            </a:solidFill>
            <a:ln w="9525">
              <a:solidFill>
                <a:srgbClr val="003366"/>
              </a:solidFill>
              <a:miter lim="800000"/>
              <a:headEnd/>
              <a:tailEnd/>
            </a:ln>
          </p:spPr>
          <p:txBody>
            <a:bodyPr anchor="ctr"/>
            <a:lstStyle/>
            <a:p>
              <a:pPr algn="ctr"/>
              <a:endParaRPr lang="en-US" dirty="0"/>
            </a:p>
          </p:txBody>
        </p:sp>
      </p:grpSp>
      <p:pic>
        <p:nvPicPr>
          <p:cNvPr id="6152" name="Picture 79" descr="InnovationCente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748088" y="5726113"/>
            <a:ext cx="1428750"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49" descr="C:\Users\ryans\Documents\Pictures\1stPic_IAVcenterGroup_640w.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705600" y="3465513"/>
            <a:ext cx="2306638"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57200" y="1143000"/>
            <a:ext cx="754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7663" indent="-347663">
              <a:lnSpc>
                <a:spcPct val="90000"/>
              </a:lnSpc>
              <a:spcBef>
                <a:spcPct val="20000"/>
              </a:spcBef>
              <a:buSzPct val="75000"/>
              <a:buFont typeface="Wingdings" pitchFamily="2" charset="2"/>
              <a:buNone/>
            </a:pPr>
            <a:endParaRPr lang="en-US" b="1" dirty="0">
              <a:latin typeface="Eurostile" pitchFamily="34" charset="0"/>
            </a:endParaRPr>
          </a:p>
          <a:p>
            <a:pPr marL="347663" indent="-347663">
              <a:lnSpc>
                <a:spcPct val="90000"/>
              </a:lnSpc>
              <a:spcBef>
                <a:spcPct val="20000"/>
              </a:spcBef>
              <a:buSzPct val="75000"/>
              <a:buFont typeface="Wingdings" pitchFamily="2" charset="2"/>
              <a:buNone/>
            </a:pPr>
            <a:r>
              <a:rPr lang="en-US" sz="2000" b="1" i="1" u="sng" dirty="0">
                <a:latin typeface="Eurostile" pitchFamily="34" charset="0"/>
              </a:rPr>
              <a:t>MEDICAL DEVICES</a:t>
            </a: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sz="600"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r>
              <a:rPr lang="en-US" b="1" dirty="0">
                <a:latin typeface="Eurostile" pitchFamily="34" charset="0"/>
              </a:rPr>
              <a:t>Businesses</a:t>
            </a: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r>
              <a:rPr lang="en-US" b="1" dirty="0">
                <a:latin typeface="Eurostile" pitchFamily="34" charset="0"/>
              </a:rPr>
              <a:t>Universities</a:t>
            </a:r>
          </a:p>
          <a:p>
            <a:pPr marL="347663" indent="-347663">
              <a:lnSpc>
                <a:spcPct val="90000"/>
              </a:lnSpc>
              <a:spcBef>
                <a:spcPct val="20000"/>
              </a:spcBef>
              <a:buSzPct val="75000"/>
              <a:buFont typeface="Wingdings" pitchFamily="2" charset="2"/>
              <a:buNone/>
            </a:pPr>
            <a:endParaRPr lang="en-US" b="1" dirty="0">
              <a:latin typeface="Eurostile" pitchFamily="34" charset="0"/>
            </a:endParaRPr>
          </a:p>
          <a:p>
            <a:pPr marL="347663" indent="-347663">
              <a:lnSpc>
                <a:spcPct val="90000"/>
              </a:lnSpc>
              <a:spcBef>
                <a:spcPct val="20000"/>
              </a:spcBef>
              <a:buSzPct val="75000"/>
              <a:buFont typeface="Wingdings" pitchFamily="2" charset="2"/>
              <a:buNone/>
            </a:pPr>
            <a:endParaRPr lang="en-US" b="1" dirty="0">
              <a:latin typeface="Eurostile" pitchFamily="34" charset="0"/>
            </a:endParaRPr>
          </a:p>
          <a:p>
            <a:pPr marL="347663" indent="-347663">
              <a:lnSpc>
                <a:spcPct val="90000"/>
              </a:lnSpc>
              <a:spcBef>
                <a:spcPct val="20000"/>
              </a:spcBef>
              <a:buSzPct val="75000"/>
              <a:buFont typeface="Wingdings" pitchFamily="2" charset="2"/>
              <a:buNone/>
            </a:pPr>
            <a:endParaRPr lang="en-US" b="1" dirty="0">
              <a:latin typeface="Eurostile" pitchFamily="34" charset="0"/>
            </a:endParaRPr>
          </a:p>
          <a:p>
            <a:pPr marL="347663" indent="-347663">
              <a:lnSpc>
                <a:spcPct val="90000"/>
              </a:lnSpc>
              <a:spcBef>
                <a:spcPct val="20000"/>
              </a:spcBef>
              <a:buSzPct val="75000"/>
              <a:buFont typeface="Wingdings" pitchFamily="2" charset="2"/>
              <a:buNone/>
            </a:pPr>
            <a:endParaRPr lang="en-US" b="1" dirty="0">
              <a:latin typeface="Eurostile" pitchFamily="34" charset="0"/>
            </a:endParaRPr>
          </a:p>
          <a:p>
            <a:pPr marL="347663" indent="-347663">
              <a:lnSpc>
                <a:spcPct val="90000"/>
              </a:lnSpc>
              <a:spcBef>
                <a:spcPct val="20000"/>
              </a:spcBef>
              <a:buSzPct val="75000"/>
              <a:buFont typeface="Wingdings" pitchFamily="2" charset="2"/>
              <a:buNone/>
            </a:pPr>
            <a:r>
              <a:rPr lang="en-US" b="1" dirty="0">
                <a:latin typeface="Eurostile" pitchFamily="34" charset="0"/>
              </a:rPr>
              <a:t>Innovation</a:t>
            </a:r>
          </a:p>
          <a:p>
            <a:pPr marL="347663" indent="-347663">
              <a:lnSpc>
                <a:spcPct val="90000"/>
              </a:lnSpc>
              <a:spcBef>
                <a:spcPct val="20000"/>
              </a:spcBef>
              <a:buSzPct val="75000"/>
              <a:buFont typeface="Wingdings" pitchFamily="2" charset="2"/>
              <a:buNone/>
            </a:pPr>
            <a:endParaRPr lang="en-US" sz="1200" b="1" dirty="0">
              <a:latin typeface="Eurostile" pitchFamily="34" charset="0"/>
            </a:endParaRPr>
          </a:p>
          <a:p>
            <a:pPr marL="347663" indent="-347663">
              <a:lnSpc>
                <a:spcPct val="90000"/>
              </a:lnSpc>
              <a:spcBef>
                <a:spcPct val="20000"/>
              </a:spcBef>
              <a:buSzPct val="75000"/>
              <a:buFont typeface="Wingdings" pitchFamily="2" charset="2"/>
              <a:buNone/>
            </a:pPr>
            <a:endParaRPr lang="en-US" sz="1200" b="1" dirty="0">
              <a:latin typeface="Eurostile" pitchFamily="34" charset="0"/>
            </a:endParaRPr>
          </a:p>
          <a:p>
            <a:pPr marL="347663" indent="-347663">
              <a:lnSpc>
                <a:spcPct val="90000"/>
              </a:lnSpc>
              <a:spcBef>
                <a:spcPct val="20000"/>
              </a:spcBef>
              <a:buSzPct val="75000"/>
              <a:buFont typeface="Wingdings" pitchFamily="2" charset="2"/>
              <a:buNone/>
            </a:pPr>
            <a:endParaRPr lang="en-US" sz="600"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sz="600" b="1" dirty="0">
              <a:solidFill>
                <a:schemeClr val="bg1"/>
              </a:solidFill>
              <a:latin typeface="Eurostile" pitchFamily="34" charset="0"/>
            </a:endParaRPr>
          </a:p>
          <a:p>
            <a:pPr marL="347663" indent="-347663">
              <a:lnSpc>
                <a:spcPct val="90000"/>
              </a:lnSpc>
              <a:spcBef>
                <a:spcPct val="20000"/>
              </a:spcBef>
              <a:buSzPct val="75000"/>
              <a:buFont typeface="Wingdings" pitchFamily="2" charset="2"/>
              <a:buNone/>
            </a:pPr>
            <a:endParaRPr lang="en-US" sz="1200" b="1" dirty="0">
              <a:latin typeface="Eurostile" pitchFamily="34" charset="0"/>
            </a:endParaRPr>
          </a:p>
        </p:txBody>
      </p:sp>
      <p:pic>
        <p:nvPicPr>
          <p:cNvPr id="7171" name="zimmer-logo" descr="Zimme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590800" y="2057400"/>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2" descr="http://tbn0.google.com/images?q=tbn:aH9l9e05ZD-FjM:http://www.topsky.ca/music/UserFiles/Image/DEPUY.jpg">
            <a:hlinkClick r:id="rId5"/>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3886200" y="2286000"/>
            <a:ext cx="1714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9" descr="http://tbn0.google.com/images?q=tbn:an_pG5KWeCJo0M:http://wwwp.medtronic.com/newsroom/content/1100120607874.low_resolution.jpg">
            <a:hlinkClick r:id="rId8"/>
          </p:cNvPr>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5943600" y="2209800"/>
            <a:ext cx="1333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54"/>
          <p:cNvSpPr>
            <a:spLocks noChangeArrowheads="1"/>
          </p:cNvSpPr>
          <p:nvPr/>
        </p:nvSpPr>
        <p:spPr bwMode="auto">
          <a:xfrm>
            <a:off x="0" y="631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7175" name="Rectangle 55"/>
          <p:cNvSpPr>
            <a:spLocks noChangeArrowheads="1"/>
          </p:cNvSpPr>
          <p:nvPr/>
        </p:nvSpPr>
        <p:spPr bwMode="auto">
          <a:xfrm>
            <a:off x="0" y="1812925"/>
            <a:ext cx="569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dirty="0">
                <a:ea typeface="Times New Roman" pitchFamily="18" charset="0"/>
                <a:cs typeface="Arial" charset="0"/>
              </a:rPr>
              <a:t>         </a:t>
            </a:r>
            <a:endParaRPr lang="en-US" dirty="0">
              <a:ea typeface="Times New Roman" pitchFamily="18" charset="0"/>
              <a:cs typeface="Arial" charset="0"/>
            </a:endParaRPr>
          </a:p>
        </p:txBody>
      </p:sp>
      <p:sp>
        <p:nvSpPr>
          <p:cNvPr id="7176" name="Rectangle 56"/>
          <p:cNvSpPr>
            <a:spLocks noChangeArrowheads="1"/>
          </p:cNvSpPr>
          <p:nvPr/>
        </p:nvSpPr>
        <p:spPr bwMode="auto">
          <a:xfrm>
            <a:off x="0" y="2773363"/>
            <a:ext cx="612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dirty="0">
                <a:ea typeface="Times New Roman" pitchFamily="18" charset="0"/>
                <a:cs typeface="Arial" charset="0"/>
              </a:rPr>
              <a:t>          </a:t>
            </a:r>
            <a:endParaRPr lang="en-US" dirty="0">
              <a:ea typeface="Times New Roman" pitchFamily="18" charset="0"/>
              <a:cs typeface="Arial" charset="0"/>
            </a:endParaRPr>
          </a:p>
        </p:txBody>
      </p:sp>
      <p:sp>
        <p:nvSpPr>
          <p:cNvPr id="7177" name="Rectangle 57"/>
          <p:cNvSpPr>
            <a:spLocks noChangeArrowheads="1"/>
          </p:cNvSpPr>
          <p:nvPr/>
        </p:nvSpPr>
        <p:spPr bwMode="auto">
          <a:xfrm>
            <a:off x="0" y="4010025"/>
            <a:ext cx="655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dirty="0">
                <a:ea typeface="Times New Roman" pitchFamily="18" charset="0"/>
                <a:cs typeface="Arial" charset="0"/>
              </a:rPr>
              <a:t>     </a:t>
            </a:r>
            <a:endParaRPr lang="en-US" sz="900" dirty="0">
              <a:ea typeface="Times New Roman" pitchFamily="18" charset="0"/>
              <a:cs typeface="Arial" charset="0"/>
            </a:endParaRPr>
          </a:p>
          <a:p>
            <a:pPr eaLnBrk="0" hangingPunct="0"/>
            <a:r>
              <a:rPr lang="en-US" sz="1200" dirty="0">
                <a:solidFill>
                  <a:srgbClr val="0000FF"/>
                </a:solidFill>
                <a:ea typeface="Times New Roman" pitchFamily="18" charset="0"/>
                <a:cs typeface="Arial" charset="0"/>
              </a:rPr>
              <a:t>           </a:t>
            </a:r>
            <a:endParaRPr lang="en-US" dirty="0">
              <a:ea typeface="Times New Roman" pitchFamily="18" charset="0"/>
              <a:cs typeface="Arial" charset="0"/>
            </a:endParaRPr>
          </a:p>
        </p:txBody>
      </p:sp>
      <p:sp>
        <p:nvSpPr>
          <p:cNvPr id="7178" name="Rectangle 58"/>
          <p:cNvSpPr>
            <a:spLocks noChangeArrowheads="1"/>
          </p:cNvSpPr>
          <p:nvPr/>
        </p:nvSpPr>
        <p:spPr bwMode="auto">
          <a:xfrm>
            <a:off x="0" y="4914900"/>
            <a:ext cx="827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dirty="0">
                <a:solidFill>
                  <a:srgbClr val="0000FF"/>
                </a:solidFill>
                <a:ea typeface="Times New Roman" pitchFamily="18" charset="0"/>
                <a:cs typeface="Arial" charset="0"/>
              </a:rPr>
              <a:t>               </a:t>
            </a:r>
            <a:endParaRPr lang="en-US" dirty="0">
              <a:ea typeface="Times New Roman" pitchFamily="18" charset="0"/>
              <a:cs typeface="Arial" charset="0"/>
            </a:endParaRPr>
          </a:p>
        </p:txBody>
      </p:sp>
      <p:sp>
        <p:nvSpPr>
          <p:cNvPr id="7179" name="Rectangle 59"/>
          <p:cNvSpPr>
            <a:spLocks noChangeArrowheads="1"/>
          </p:cNvSpPr>
          <p:nvPr/>
        </p:nvSpPr>
        <p:spPr bwMode="auto">
          <a:xfrm>
            <a:off x="0" y="5951538"/>
            <a:ext cx="398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dirty="0">
                <a:solidFill>
                  <a:srgbClr val="0000FF"/>
                </a:solidFill>
                <a:ea typeface="Times New Roman" pitchFamily="18" charset="0"/>
                <a:cs typeface="Arial" charset="0"/>
              </a:rPr>
              <a:t>     </a:t>
            </a:r>
            <a:endParaRPr lang="en-US" dirty="0">
              <a:ea typeface="Times New Roman" pitchFamily="18" charset="0"/>
              <a:cs typeface="Arial" charset="0"/>
            </a:endParaRPr>
          </a:p>
        </p:txBody>
      </p:sp>
      <p:pic>
        <p:nvPicPr>
          <p:cNvPr id="7180" name="Picture 61" descr="Symmetry Medical">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9600" y="1676400"/>
            <a:ext cx="25527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63" descr="Biomet">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39000" y="2133600"/>
            <a:ext cx="14287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67" descr="logo_paragon">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6200" y="3048000"/>
            <a:ext cx="125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71" descr="Nemcomed_logo">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62600" y="3048000"/>
            <a:ext cx="1333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73" descr="FWMetals">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62800" y="1447800"/>
            <a:ext cx="1333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75" descr="MediTech">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467600" y="2514600"/>
            <a:ext cx="1333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77" descr="Solstice_logo">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267200" y="5867400"/>
            <a:ext cx="13335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79" descr="InnovationCente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981200" y="5638800"/>
            <a:ext cx="1428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81" descr="OrthoPediatrics, LLC"/>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876800" y="533400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83" descr="Schwartz Biomedical"/>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943600" y="5715000"/>
            <a:ext cx="24765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88" descr="IU School of Medicine Home">
            <a:hlinkClick r:id="rId28"/>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733800" y="4572000"/>
            <a:ext cx="438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90" descr="space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90750" y="3086100"/>
            <a:ext cx="4762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92" descr="space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90750" y="3086100"/>
            <a:ext cx="4762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94" descr="space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90750" y="3086100"/>
            <a:ext cx="4762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96" descr="space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62200" y="3192463"/>
            <a:ext cx="4762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AutoShape 98"/>
          <p:cNvSpPr>
            <a:spLocks noChangeArrowheads="1"/>
          </p:cNvSpPr>
          <p:nvPr/>
        </p:nvSpPr>
        <p:spPr bwMode="auto">
          <a:xfrm>
            <a:off x="3657600" y="586740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dirty="0"/>
          </a:p>
        </p:txBody>
      </p:sp>
      <p:pic>
        <p:nvPicPr>
          <p:cNvPr id="7196" name="Picture 29" descr="C:\Users\ryans\Documents\Pictures\purdue logo 2.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733800" y="3810000"/>
            <a:ext cx="1763713"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1"/>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667000" y="40386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5-Point Star 29"/>
          <p:cNvSpPr/>
          <p:nvPr/>
        </p:nvSpPr>
        <p:spPr>
          <a:xfrm>
            <a:off x="8305800" y="1295400"/>
            <a:ext cx="381000" cy="304800"/>
          </a:xfrm>
          <a:prstGeom prst="star5">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66"/>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1295400"/>
            <a:ext cx="7772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t>NE Indiana Top Employers</a:t>
            </a:r>
          </a:p>
        </p:txBody>
      </p:sp>
      <p:graphicFrame>
        <p:nvGraphicFramePr>
          <p:cNvPr id="9" name="Content Placeholder 8"/>
          <p:cNvGraphicFramePr>
            <a:graphicFrameLocks noGrp="1"/>
          </p:cNvGraphicFramePr>
          <p:nvPr>
            <p:ph idx="1"/>
          </p:nvPr>
        </p:nvGraphicFramePr>
        <p:xfrm>
          <a:off x="457200" y="2133600"/>
          <a:ext cx="3810000" cy="3133722"/>
        </p:xfrm>
        <a:graphic>
          <a:graphicData uri="http://schemas.openxmlformats.org/drawingml/2006/table">
            <a:tbl>
              <a:tblPr firstRow="1" bandRow="1">
                <a:tableStyleId>{21E4AEA4-8DFA-4A89-87EB-49C32662AFE0}</a:tableStyleId>
              </a:tblPr>
              <a:tblGrid>
                <a:gridCol w="2743200"/>
                <a:gridCol w="1066800"/>
              </a:tblGrid>
              <a:tr h="335280">
                <a:tc>
                  <a:txBody>
                    <a:bodyPr/>
                    <a:lstStyle/>
                    <a:p>
                      <a:r>
                        <a:rPr lang="en-US" sz="1600" dirty="0" smtClean="0"/>
                        <a:t>Company</a:t>
                      </a:r>
                      <a:endParaRPr lang="en-US" sz="1600" dirty="0"/>
                    </a:p>
                  </a:txBody>
                  <a:tcPr/>
                </a:tc>
                <a:tc>
                  <a:txBody>
                    <a:bodyPr/>
                    <a:lstStyle/>
                    <a:p>
                      <a:r>
                        <a:rPr lang="en-US" sz="1600" dirty="0" smtClean="0"/>
                        <a:t>FTE</a:t>
                      </a:r>
                      <a:endParaRPr lang="en-US" sz="1600" dirty="0"/>
                    </a:p>
                  </a:txBody>
                  <a:tcPr/>
                </a:tc>
              </a:tr>
              <a:tr h="310938">
                <a:tc>
                  <a:txBody>
                    <a:bodyPr/>
                    <a:lstStyle/>
                    <a:p>
                      <a:pPr marL="0" algn="l" defTabSz="914400" rtl="0" eaLnBrk="1" latinLnBrk="0" hangingPunct="1"/>
                      <a:r>
                        <a:rPr lang="en-US" sz="1400" kern="1200" dirty="0" smtClean="0">
                          <a:solidFill>
                            <a:schemeClr val="dk1"/>
                          </a:solidFill>
                          <a:latin typeface="+mn-lt"/>
                          <a:ea typeface="+mn-ea"/>
                          <a:cs typeface="+mn-cs"/>
                        </a:rPr>
                        <a:t>Lutheran Health Network</a:t>
                      </a:r>
                    </a:p>
                  </a:txBody>
                  <a:tcPr/>
                </a:tc>
                <a:tc>
                  <a:txBody>
                    <a:bodyPr/>
                    <a:lstStyle/>
                    <a:p>
                      <a:pPr marL="0" algn="l" defTabSz="914400" rtl="0" eaLnBrk="1" latinLnBrk="0" hangingPunct="1"/>
                      <a:r>
                        <a:rPr lang="en-US" sz="1400" kern="1200" dirty="0" smtClean="0">
                          <a:solidFill>
                            <a:schemeClr val="dk1"/>
                          </a:solidFill>
                          <a:latin typeface="+mn-lt"/>
                          <a:ea typeface="+mn-ea"/>
                          <a:cs typeface="+mn-cs"/>
                        </a:rPr>
                        <a:t>4,156</a:t>
                      </a:r>
                    </a:p>
                  </a:txBody>
                  <a:tcPr/>
                </a:tc>
              </a:tr>
              <a:tr h="310938">
                <a:tc>
                  <a:txBody>
                    <a:bodyPr/>
                    <a:lstStyle/>
                    <a:p>
                      <a:pPr marL="0" algn="l" defTabSz="914400" rtl="0" eaLnBrk="1" latinLnBrk="0" hangingPunct="1"/>
                      <a:r>
                        <a:rPr lang="en-US" sz="1400" kern="1200" dirty="0" smtClean="0">
                          <a:solidFill>
                            <a:schemeClr val="dk1"/>
                          </a:solidFill>
                          <a:latin typeface="+mn-lt"/>
                          <a:ea typeface="+mn-ea"/>
                          <a:cs typeface="+mn-cs"/>
                        </a:rPr>
                        <a:t>Parkview Health System</a:t>
                      </a:r>
                    </a:p>
                  </a:txBody>
                  <a:tcPr/>
                </a:tc>
                <a:tc>
                  <a:txBody>
                    <a:bodyPr/>
                    <a:lstStyle/>
                    <a:p>
                      <a:pPr marL="0" algn="l" defTabSz="914400" rtl="0" eaLnBrk="1" latinLnBrk="0" hangingPunct="1"/>
                      <a:r>
                        <a:rPr lang="en-US" sz="1400" kern="1200" dirty="0" smtClean="0">
                          <a:solidFill>
                            <a:schemeClr val="dk1"/>
                          </a:solidFill>
                          <a:latin typeface="+mn-lt"/>
                          <a:ea typeface="+mn-ea"/>
                          <a:cs typeface="+mn-cs"/>
                        </a:rPr>
                        <a:t>3,933</a:t>
                      </a:r>
                    </a:p>
                  </a:txBody>
                  <a:tcPr/>
                </a:tc>
              </a:tr>
              <a:tr h="310938">
                <a:tc>
                  <a:txBody>
                    <a:bodyPr/>
                    <a:lstStyle/>
                    <a:p>
                      <a:pPr marL="0" algn="l" defTabSz="914400" rtl="0" eaLnBrk="1" latinLnBrk="0" hangingPunct="1"/>
                      <a:r>
                        <a:rPr lang="en-US" sz="1400" kern="1200" dirty="0" smtClean="0">
                          <a:solidFill>
                            <a:schemeClr val="dk1"/>
                          </a:solidFill>
                          <a:latin typeface="+mn-lt"/>
                          <a:ea typeface="+mn-ea"/>
                          <a:cs typeface="+mn-cs"/>
                        </a:rPr>
                        <a:t>General</a:t>
                      </a:r>
                      <a:r>
                        <a:rPr lang="en-US" sz="1400" kern="1200" baseline="0" dirty="0" smtClean="0">
                          <a:solidFill>
                            <a:schemeClr val="dk1"/>
                          </a:solidFill>
                          <a:latin typeface="+mn-lt"/>
                          <a:ea typeface="+mn-ea"/>
                          <a:cs typeface="+mn-cs"/>
                        </a:rPr>
                        <a:t> Motors</a:t>
                      </a:r>
                      <a:endParaRPr lang="en-US" sz="1400" kern="1200" dirty="0" smtClean="0">
                        <a:solidFill>
                          <a:schemeClr val="dk1"/>
                        </a:solidFill>
                        <a:latin typeface="+mn-lt"/>
                        <a:ea typeface="+mn-ea"/>
                        <a:cs typeface="+mn-cs"/>
                      </a:endParaRPr>
                    </a:p>
                  </a:txBody>
                  <a:tcPr/>
                </a:tc>
                <a:tc>
                  <a:txBody>
                    <a:bodyPr/>
                    <a:lstStyle/>
                    <a:p>
                      <a:pPr marL="0" algn="l" defTabSz="914400" rtl="0" eaLnBrk="1" latinLnBrk="0" hangingPunct="1"/>
                      <a:r>
                        <a:rPr lang="en-US" sz="1400" kern="1200" dirty="0" smtClean="0">
                          <a:solidFill>
                            <a:schemeClr val="dk1"/>
                          </a:solidFill>
                          <a:latin typeface="+mn-lt"/>
                          <a:ea typeface="+mn-ea"/>
                          <a:cs typeface="+mn-cs"/>
                        </a:rPr>
                        <a:t>3,341</a:t>
                      </a:r>
                    </a:p>
                  </a:txBody>
                  <a:tcPr/>
                </a:tc>
              </a:tr>
              <a:tr h="310938">
                <a:tc>
                  <a:txBody>
                    <a:bodyPr/>
                    <a:lstStyle/>
                    <a:p>
                      <a:pPr marL="0" algn="l" defTabSz="914400" rtl="0" eaLnBrk="1" latinLnBrk="0" hangingPunct="1"/>
                      <a:r>
                        <a:rPr lang="en-US" sz="1400" kern="1200" dirty="0" smtClean="0">
                          <a:solidFill>
                            <a:schemeClr val="dk1"/>
                          </a:solidFill>
                          <a:latin typeface="+mn-lt"/>
                          <a:ea typeface="+mn-ea"/>
                          <a:cs typeface="+mn-cs"/>
                        </a:rPr>
                        <a:t>Steel Dynamics</a:t>
                      </a:r>
                    </a:p>
                  </a:txBody>
                  <a:tcPr/>
                </a:tc>
                <a:tc>
                  <a:txBody>
                    <a:bodyPr/>
                    <a:lstStyle/>
                    <a:p>
                      <a:pPr marL="0" algn="l" defTabSz="914400" rtl="0" eaLnBrk="1" latinLnBrk="0" hangingPunct="1"/>
                      <a:r>
                        <a:rPr lang="en-US" sz="1400" kern="1200" dirty="0" smtClean="0">
                          <a:solidFill>
                            <a:schemeClr val="dk1"/>
                          </a:solidFill>
                          <a:latin typeface="+mn-lt"/>
                          <a:ea typeface="+mn-ea"/>
                          <a:cs typeface="+mn-cs"/>
                        </a:rPr>
                        <a:t>2,435</a:t>
                      </a:r>
                    </a:p>
                  </a:txBody>
                  <a:tcPr/>
                </a:tc>
              </a:tr>
              <a:tr h="310938">
                <a:tc>
                  <a:txBody>
                    <a:bodyPr/>
                    <a:lstStyle/>
                    <a:p>
                      <a:pPr marL="0" algn="l" defTabSz="914400" rtl="0" eaLnBrk="1" latinLnBrk="0" hangingPunct="1"/>
                      <a:r>
                        <a:rPr lang="en-US" sz="1400" kern="1200" dirty="0" smtClean="0">
                          <a:solidFill>
                            <a:srgbClr val="FF0000"/>
                          </a:solidFill>
                          <a:latin typeface="+mn-lt"/>
                          <a:ea typeface="+mn-ea"/>
                          <a:cs typeface="+mn-cs"/>
                        </a:rPr>
                        <a:t>Lincoln Financial Group</a:t>
                      </a:r>
                      <a:endParaRPr lang="en-US" sz="1400" kern="1200" dirty="0">
                        <a:solidFill>
                          <a:srgbClr val="FF0000"/>
                        </a:solidFill>
                        <a:latin typeface="+mn-lt"/>
                        <a:ea typeface="+mn-ea"/>
                        <a:cs typeface="+mn-cs"/>
                      </a:endParaRPr>
                    </a:p>
                  </a:txBody>
                  <a:tcPr/>
                </a:tc>
                <a:tc>
                  <a:txBody>
                    <a:bodyPr/>
                    <a:lstStyle/>
                    <a:p>
                      <a:pPr marL="0" algn="l" defTabSz="914400" rtl="0" eaLnBrk="1" latinLnBrk="0" hangingPunct="1"/>
                      <a:r>
                        <a:rPr lang="en-US" sz="1400" kern="1200" dirty="0" smtClean="0">
                          <a:solidFill>
                            <a:schemeClr val="dk1"/>
                          </a:solidFill>
                          <a:latin typeface="+mn-lt"/>
                          <a:ea typeface="+mn-ea"/>
                          <a:cs typeface="+mn-cs"/>
                        </a:rPr>
                        <a:t>1,750</a:t>
                      </a:r>
                      <a:endParaRPr lang="en-US" sz="1400" kern="1200" dirty="0">
                        <a:solidFill>
                          <a:schemeClr val="dk1"/>
                        </a:solidFill>
                        <a:latin typeface="+mn-lt"/>
                        <a:ea typeface="+mn-ea"/>
                        <a:cs typeface="+mn-cs"/>
                      </a:endParaRPr>
                    </a:p>
                  </a:txBody>
                  <a:tcPr/>
                </a:tc>
              </a:tr>
              <a:tr h="310938">
                <a:tc>
                  <a:txBody>
                    <a:bodyPr/>
                    <a:lstStyle/>
                    <a:p>
                      <a:pPr marL="0" algn="l" defTabSz="914400" rtl="0" eaLnBrk="1" latinLnBrk="0" hangingPunct="1"/>
                      <a:r>
                        <a:rPr lang="en-US" sz="1400" kern="1200" dirty="0" smtClean="0">
                          <a:solidFill>
                            <a:schemeClr val="dk1"/>
                          </a:solidFill>
                          <a:latin typeface="+mn-lt"/>
                          <a:ea typeface="+mn-ea"/>
                          <a:cs typeface="+mn-cs"/>
                        </a:rPr>
                        <a:t>BF Goodrich Tire Manufacturing</a:t>
                      </a:r>
                      <a:endParaRPr lang="en-US" sz="1400" kern="1200" dirty="0">
                        <a:solidFill>
                          <a:schemeClr val="dk1"/>
                        </a:solidFill>
                        <a:latin typeface="+mn-lt"/>
                        <a:ea typeface="+mn-ea"/>
                        <a:cs typeface="+mn-cs"/>
                      </a:endParaRPr>
                    </a:p>
                  </a:txBody>
                  <a:tcPr/>
                </a:tc>
                <a:tc>
                  <a:txBody>
                    <a:bodyPr/>
                    <a:lstStyle/>
                    <a:p>
                      <a:pPr marL="0" algn="l" defTabSz="914400" rtl="0" eaLnBrk="1" latinLnBrk="0" hangingPunct="1"/>
                      <a:r>
                        <a:rPr lang="en-US" sz="1400" kern="1200" dirty="0" smtClean="0">
                          <a:solidFill>
                            <a:schemeClr val="dk1"/>
                          </a:solidFill>
                          <a:latin typeface="+mn-lt"/>
                          <a:ea typeface="+mn-ea"/>
                          <a:cs typeface="+mn-cs"/>
                        </a:rPr>
                        <a:t>1,584</a:t>
                      </a:r>
                      <a:endParaRPr lang="en-US" sz="1400" kern="1200" dirty="0">
                        <a:solidFill>
                          <a:schemeClr val="dk1"/>
                        </a:solidFill>
                        <a:latin typeface="+mn-lt"/>
                        <a:ea typeface="+mn-ea"/>
                        <a:cs typeface="+mn-cs"/>
                      </a:endParaRPr>
                    </a:p>
                  </a:txBody>
                  <a:tcPr/>
                </a:tc>
              </a:tr>
              <a:tr h="310938">
                <a:tc>
                  <a:txBody>
                    <a:bodyPr/>
                    <a:lstStyle/>
                    <a:p>
                      <a:pPr marL="0" algn="l" defTabSz="914400" rtl="0" eaLnBrk="1" latinLnBrk="0" hangingPunct="1"/>
                      <a:r>
                        <a:rPr lang="en-US" sz="1400" kern="1200" dirty="0" smtClean="0">
                          <a:solidFill>
                            <a:schemeClr val="dk1"/>
                          </a:solidFill>
                          <a:latin typeface="+mn-lt"/>
                          <a:ea typeface="+mn-ea"/>
                          <a:cs typeface="+mn-cs"/>
                        </a:rPr>
                        <a:t>ITT Corporation</a:t>
                      </a:r>
                      <a:endParaRPr lang="en-US" sz="1400" kern="1200" dirty="0">
                        <a:solidFill>
                          <a:schemeClr val="dk1"/>
                        </a:solidFill>
                        <a:latin typeface="+mn-lt"/>
                        <a:ea typeface="+mn-ea"/>
                        <a:cs typeface="+mn-cs"/>
                      </a:endParaRPr>
                    </a:p>
                  </a:txBody>
                  <a:tcPr/>
                </a:tc>
                <a:tc>
                  <a:txBody>
                    <a:bodyPr/>
                    <a:lstStyle/>
                    <a:p>
                      <a:pPr marL="0" algn="l" defTabSz="914400" rtl="0" eaLnBrk="1" latinLnBrk="0" hangingPunct="1"/>
                      <a:r>
                        <a:rPr lang="en-US" sz="1400" kern="1200" dirty="0" smtClean="0">
                          <a:solidFill>
                            <a:schemeClr val="dk1"/>
                          </a:solidFill>
                          <a:latin typeface="+mn-lt"/>
                          <a:ea typeface="+mn-ea"/>
                          <a:cs typeface="+mn-cs"/>
                        </a:rPr>
                        <a:t>1,581</a:t>
                      </a:r>
                      <a:endParaRPr lang="en-US" sz="1400" kern="1200" dirty="0">
                        <a:solidFill>
                          <a:schemeClr val="dk1"/>
                        </a:solidFill>
                        <a:latin typeface="+mn-lt"/>
                        <a:ea typeface="+mn-ea"/>
                        <a:cs typeface="+mn-cs"/>
                      </a:endParaRPr>
                    </a:p>
                  </a:txBody>
                  <a:tcPr/>
                </a:tc>
              </a:tr>
              <a:tr h="310938">
                <a:tc>
                  <a:txBody>
                    <a:bodyPr/>
                    <a:lstStyle/>
                    <a:p>
                      <a:pPr marL="0" algn="l" defTabSz="914400" rtl="0" eaLnBrk="1" latinLnBrk="0" hangingPunct="1"/>
                      <a:r>
                        <a:rPr lang="en-US" sz="1400" kern="1200" dirty="0" smtClean="0">
                          <a:solidFill>
                            <a:schemeClr val="dk1"/>
                          </a:solidFill>
                          <a:latin typeface="+mn-lt"/>
                          <a:ea typeface="+mn-ea"/>
                          <a:cs typeface="+mn-cs"/>
                        </a:rPr>
                        <a:t>Nucor</a:t>
                      </a:r>
                      <a:endParaRPr lang="en-US" sz="1400" kern="1200" dirty="0">
                        <a:solidFill>
                          <a:schemeClr val="dk1"/>
                        </a:solidFill>
                        <a:latin typeface="+mn-lt"/>
                        <a:ea typeface="+mn-ea"/>
                        <a:cs typeface="+mn-cs"/>
                      </a:endParaRPr>
                    </a:p>
                  </a:txBody>
                  <a:tcPr/>
                </a:tc>
                <a:tc>
                  <a:txBody>
                    <a:bodyPr/>
                    <a:lstStyle/>
                    <a:p>
                      <a:pPr marL="0" algn="l" defTabSz="914400" rtl="0" eaLnBrk="1" latinLnBrk="0" hangingPunct="1"/>
                      <a:r>
                        <a:rPr lang="en-US" sz="1400" kern="1200" dirty="0" smtClean="0">
                          <a:solidFill>
                            <a:schemeClr val="dk1"/>
                          </a:solidFill>
                          <a:latin typeface="+mn-lt"/>
                          <a:ea typeface="+mn-ea"/>
                          <a:cs typeface="+mn-cs"/>
                        </a:rPr>
                        <a:t>1,525</a:t>
                      </a:r>
                      <a:endParaRPr lang="en-US" sz="1400" kern="1200" dirty="0">
                        <a:solidFill>
                          <a:schemeClr val="dk1"/>
                        </a:solidFill>
                        <a:latin typeface="+mn-lt"/>
                        <a:ea typeface="+mn-ea"/>
                        <a:cs typeface="+mn-cs"/>
                      </a:endParaRPr>
                    </a:p>
                  </a:txBody>
                  <a:tcPr/>
                </a:tc>
              </a:tr>
              <a:tr h="310938">
                <a:tc>
                  <a:txBody>
                    <a:bodyPr/>
                    <a:lstStyle/>
                    <a:p>
                      <a:pPr marL="0" algn="l" defTabSz="914400" rtl="0" eaLnBrk="1" latinLnBrk="0" hangingPunct="1"/>
                      <a:r>
                        <a:rPr lang="en-US" sz="1400" kern="1200" dirty="0" smtClean="0">
                          <a:solidFill>
                            <a:schemeClr val="dk1"/>
                          </a:solidFill>
                          <a:latin typeface="+mn-lt"/>
                          <a:ea typeface="+mn-ea"/>
                          <a:cs typeface="+mn-cs"/>
                        </a:rPr>
                        <a:t>Raytheon</a:t>
                      </a:r>
                      <a:endParaRPr lang="en-US" sz="1400" kern="1200" dirty="0">
                        <a:solidFill>
                          <a:schemeClr val="dk1"/>
                        </a:solidFill>
                        <a:latin typeface="+mn-lt"/>
                        <a:ea typeface="+mn-ea"/>
                        <a:cs typeface="+mn-cs"/>
                      </a:endParaRPr>
                    </a:p>
                  </a:txBody>
                  <a:tcPr/>
                </a:tc>
                <a:tc>
                  <a:txBody>
                    <a:bodyPr/>
                    <a:lstStyle/>
                    <a:p>
                      <a:pPr marL="0" algn="l" defTabSz="914400" rtl="0" eaLnBrk="1" latinLnBrk="0" hangingPunct="1"/>
                      <a:r>
                        <a:rPr lang="en-US" sz="1400" kern="1200" dirty="0" smtClean="0">
                          <a:solidFill>
                            <a:schemeClr val="dk1"/>
                          </a:solidFill>
                          <a:latin typeface="+mn-lt"/>
                          <a:ea typeface="+mn-ea"/>
                          <a:cs typeface="+mn-cs"/>
                        </a:rPr>
                        <a:t>1,200</a:t>
                      </a:r>
                      <a:endParaRPr lang="en-US" sz="1400" kern="1200" dirty="0">
                        <a:solidFill>
                          <a:schemeClr val="dk1"/>
                        </a:solidFill>
                        <a:latin typeface="+mn-lt"/>
                        <a:ea typeface="+mn-ea"/>
                        <a:cs typeface="+mn-cs"/>
                      </a:endParaRPr>
                    </a:p>
                  </a:txBody>
                  <a:tcPr/>
                </a:tc>
              </a:tr>
            </a:tbl>
          </a:graphicData>
        </a:graphic>
      </p:graphicFrame>
      <p:graphicFrame>
        <p:nvGraphicFramePr>
          <p:cNvPr id="10" name="Content Placeholder 8"/>
          <p:cNvGraphicFramePr>
            <a:graphicFrameLocks/>
          </p:cNvGraphicFramePr>
          <p:nvPr/>
        </p:nvGraphicFramePr>
        <p:xfrm>
          <a:off x="4724400" y="2133600"/>
          <a:ext cx="3810000" cy="2828926"/>
        </p:xfrm>
        <a:graphic>
          <a:graphicData uri="http://schemas.openxmlformats.org/drawingml/2006/table">
            <a:tbl>
              <a:tblPr firstRow="1" bandRow="1">
                <a:tableStyleId>{21E4AEA4-8DFA-4A89-87EB-49C32662AFE0}</a:tableStyleId>
              </a:tblPr>
              <a:tblGrid>
                <a:gridCol w="2743200"/>
                <a:gridCol w="1066800"/>
              </a:tblGrid>
              <a:tr h="335267">
                <a:tc>
                  <a:txBody>
                    <a:bodyPr/>
                    <a:lstStyle/>
                    <a:p>
                      <a:r>
                        <a:rPr lang="en-US" sz="1600" dirty="0" smtClean="0"/>
                        <a:t>Company</a:t>
                      </a:r>
                      <a:endParaRPr lang="en-US" sz="1600" dirty="0"/>
                    </a:p>
                  </a:txBody>
                  <a:tcPr marT="45715" marB="45715"/>
                </a:tc>
                <a:tc>
                  <a:txBody>
                    <a:bodyPr/>
                    <a:lstStyle/>
                    <a:p>
                      <a:r>
                        <a:rPr lang="en-US" sz="1600" dirty="0" smtClean="0"/>
                        <a:t>FTE</a:t>
                      </a:r>
                      <a:endParaRPr lang="en-US" sz="1600" dirty="0"/>
                    </a:p>
                  </a:txBody>
                  <a:tcPr marT="45715" marB="45715"/>
                </a:tc>
              </a:tr>
              <a:tr h="311707">
                <a:tc>
                  <a:txBody>
                    <a:bodyPr/>
                    <a:lstStyle/>
                    <a:p>
                      <a:r>
                        <a:rPr lang="en-US" sz="1400" dirty="0" smtClean="0"/>
                        <a:t>Frontier Communication</a:t>
                      </a:r>
                      <a:endParaRPr lang="en-US" sz="1400" dirty="0"/>
                    </a:p>
                  </a:txBody>
                  <a:tcPr marT="45715" marB="45715"/>
                </a:tc>
                <a:tc>
                  <a:txBody>
                    <a:bodyPr/>
                    <a:lstStyle/>
                    <a:p>
                      <a:r>
                        <a:rPr lang="en-US" sz="1400" dirty="0" smtClean="0"/>
                        <a:t>1,200</a:t>
                      </a:r>
                      <a:endParaRPr lang="en-US" sz="1400" dirty="0"/>
                    </a:p>
                  </a:txBody>
                  <a:tcPr marT="45715" marB="45715"/>
                </a:tc>
              </a:tr>
              <a:tr h="311707">
                <a:tc>
                  <a:txBody>
                    <a:bodyPr/>
                    <a:lstStyle/>
                    <a:p>
                      <a:r>
                        <a:rPr lang="en-US" sz="1400" dirty="0" smtClean="0"/>
                        <a:t>Fleetwood RV</a:t>
                      </a:r>
                      <a:endParaRPr lang="en-US" sz="1400" dirty="0"/>
                    </a:p>
                  </a:txBody>
                  <a:tcPr marT="45715" marB="45715"/>
                </a:tc>
                <a:tc>
                  <a:txBody>
                    <a:bodyPr/>
                    <a:lstStyle/>
                    <a:p>
                      <a:r>
                        <a:rPr lang="en-US" sz="1400" dirty="0" smtClean="0"/>
                        <a:t>1,199</a:t>
                      </a:r>
                      <a:endParaRPr lang="en-US" sz="1400" dirty="0"/>
                    </a:p>
                  </a:txBody>
                  <a:tcPr marT="45715" marB="45715"/>
                </a:tc>
              </a:tr>
              <a:tr h="311707">
                <a:tc>
                  <a:txBody>
                    <a:bodyPr/>
                    <a:lstStyle/>
                    <a:p>
                      <a:r>
                        <a:rPr lang="en-US" sz="1400" dirty="0" smtClean="0"/>
                        <a:t>Navistar International</a:t>
                      </a:r>
                      <a:endParaRPr lang="en-US" sz="1400" dirty="0"/>
                    </a:p>
                  </a:txBody>
                  <a:tcPr marT="45715" marB="45715"/>
                </a:tc>
                <a:tc>
                  <a:txBody>
                    <a:bodyPr/>
                    <a:lstStyle/>
                    <a:p>
                      <a:r>
                        <a:rPr lang="en-US" sz="1400" dirty="0" smtClean="0"/>
                        <a:t>1,150</a:t>
                      </a:r>
                      <a:endParaRPr lang="en-US" sz="1400" dirty="0"/>
                    </a:p>
                  </a:txBody>
                  <a:tcPr marT="45715" marB="45715"/>
                </a:tc>
              </a:tr>
              <a:tr h="311707">
                <a:tc>
                  <a:txBody>
                    <a:bodyPr/>
                    <a:lstStyle/>
                    <a:p>
                      <a:r>
                        <a:rPr lang="en-US" sz="1400" dirty="0" smtClean="0"/>
                        <a:t>Norfolk Southern</a:t>
                      </a:r>
                      <a:endParaRPr lang="en-US" sz="1400" dirty="0"/>
                    </a:p>
                  </a:txBody>
                  <a:tcPr marT="45715" marB="45715"/>
                </a:tc>
                <a:tc>
                  <a:txBody>
                    <a:bodyPr/>
                    <a:lstStyle/>
                    <a:p>
                      <a:r>
                        <a:rPr lang="en-US" sz="1400" dirty="0" smtClean="0"/>
                        <a:t>942</a:t>
                      </a:r>
                      <a:endParaRPr lang="en-US" sz="1400" dirty="0"/>
                    </a:p>
                  </a:txBody>
                  <a:tcPr marT="45715" marB="45715"/>
                </a:tc>
              </a:tr>
              <a:tr h="311707">
                <a:tc>
                  <a:txBody>
                    <a:bodyPr/>
                    <a:lstStyle/>
                    <a:p>
                      <a:r>
                        <a:rPr lang="en-US" sz="1400" dirty="0" smtClean="0"/>
                        <a:t>BAE Systems</a:t>
                      </a:r>
                      <a:endParaRPr lang="en-US" sz="1400" dirty="0"/>
                    </a:p>
                  </a:txBody>
                  <a:tcPr marT="45715" marB="45715"/>
                </a:tc>
                <a:tc>
                  <a:txBody>
                    <a:bodyPr/>
                    <a:lstStyle/>
                    <a:p>
                      <a:r>
                        <a:rPr lang="en-US" sz="1400" dirty="0" smtClean="0"/>
                        <a:t>899</a:t>
                      </a:r>
                      <a:endParaRPr lang="en-US" sz="1400" dirty="0"/>
                    </a:p>
                  </a:txBody>
                  <a:tcPr marT="45715" marB="45715"/>
                </a:tc>
              </a:tr>
              <a:tr h="311707">
                <a:tc>
                  <a:txBody>
                    <a:bodyPr/>
                    <a:lstStyle/>
                    <a:p>
                      <a:r>
                        <a:rPr lang="en-US" sz="1400" dirty="0" smtClean="0"/>
                        <a:t>United Technologies</a:t>
                      </a:r>
                      <a:endParaRPr lang="en-US" sz="1400" dirty="0"/>
                    </a:p>
                  </a:txBody>
                  <a:tcPr marT="45715" marB="45715"/>
                </a:tc>
                <a:tc>
                  <a:txBody>
                    <a:bodyPr/>
                    <a:lstStyle/>
                    <a:p>
                      <a:r>
                        <a:rPr lang="en-US" sz="1400" dirty="0" smtClean="0"/>
                        <a:t>648</a:t>
                      </a:r>
                      <a:endParaRPr lang="en-US" sz="1400" dirty="0"/>
                    </a:p>
                  </a:txBody>
                  <a:tcPr marT="45715" marB="45715"/>
                </a:tc>
              </a:tr>
              <a:tr h="311707">
                <a:tc>
                  <a:txBody>
                    <a:bodyPr/>
                    <a:lstStyle/>
                    <a:p>
                      <a:r>
                        <a:rPr lang="en-US" sz="1400" dirty="0" smtClean="0"/>
                        <a:t>Fort Wayne Metals</a:t>
                      </a:r>
                      <a:endParaRPr lang="en-US" sz="1400" dirty="0"/>
                    </a:p>
                  </a:txBody>
                  <a:tcPr marT="45715" marB="45715"/>
                </a:tc>
                <a:tc>
                  <a:txBody>
                    <a:bodyPr/>
                    <a:lstStyle/>
                    <a:p>
                      <a:r>
                        <a:rPr lang="en-US" sz="1400" dirty="0" smtClean="0"/>
                        <a:t>491</a:t>
                      </a:r>
                      <a:endParaRPr lang="en-US" sz="1400" dirty="0"/>
                    </a:p>
                  </a:txBody>
                  <a:tcPr marT="45715" marB="45715"/>
                </a:tc>
              </a:tr>
              <a:tr h="311707">
                <a:tc>
                  <a:txBody>
                    <a:bodyPr/>
                    <a:lstStyle/>
                    <a:p>
                      <a:r>
                        <a:rPr lang="en-US" sz="1400" dirty="0" smtClean="0">
                          <a:solidFill>
                            <a:srgbClr val="FF0066"/>
                          </a:solidFill>
                        </a:rPr>
                        <a:t>Vera Bradley</a:t>
                      </a:r>
                      <a:endParaRPr lang="en-US" sz="1400" dirty="0">
                        <a:solidFill>
                          <a:srgbClr val="FF0066"/>
                        </a:solidFill>
                      </a:endParaRPr>
                    </a:p>
                  </a:txBody>
                  <a:tcPr marT="45715" marB="45715"/>
                </a:tc>
                <a:tc>
                  <a:txBody>
                    <a:bodyPr/>
                    <a:lstStyle/>
                    <a:p>
                      <a:r>
                        <a:rPr lang="en-US" sz="1400" dirty="0" smtClean="0"/>
                        <a:t>407</a:t>
                      </a:r>
                      <a:endParaRPr lang="en-US" sz="1400" dirty="0"/>
                    </a:p>
                  </a:txBody>
                  <a:tcPr marT="45715" marB="45715"/>
                </a:tc>
              </a:tr>
            </a:tbl>
          </a:graphicData>
        </a:graphic>
      </p:graphicFrame>
      <p:sp>
        <p:nvSpPr>
          <p:cNvPr id="5190" name="TextBox 10"/>
          <p:cNvSpPr txBox="1">
            <a:spLocks noChangeArrowheads="1"/>
          </p:cNvSpPr>
          <p:nvPr/>
        </p:nvSpPr>
        <p:spPr bwMode="auto">
          <a:xfrm>
            <a:off x="4876800" y="51816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i="1" dirty="0"/>
              <a:t>* Data from the Northeast Indiana Regional Partnership and the Community Research Institute</a:t>
            </a:r>
          </a:p>
        </p:txBody>
      </p:sp>
      <p:pic>
        <p:nvPicPr>
          <p:cNvPr id="5191" name="Picture 2" descr="http://www.fort4fitness.org/files/ParkviewHealth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486400"/>
            <a:ext cx="19478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6" descr="http://t0.gstatic.com/images?q=tbn:ANd9GcSfCVi_7sWsbzPW7RsQHTImDQtS840qc8jWOqjFMRLqg5YXTNg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6172200"/>
            <a:ext cx="2095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3" name="Picture 4" descr="http://pulse2.com/wp-content/uploads/2010/04/general_motors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5943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4" name="Picture 8" descr="http://t2.gstatic.com/images?q=tbn:ANd9GcQi3tyYPC6_SOZu8-PyatMf_ckoWWKfThxwUP9vV7zdlCYeq-7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5715000"/>
            <a:ext cx="1028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5" name="AutoShape 10" descr="data:image/jpg;base64,/9j/4AAQSkZJRgABAQAAAQABAAD/2wBDAAkGBwgHBgkIBwgKCgkLDRYPDQwMDRsUFRAWIB0iIiAdHx8kKDQsJCYxJx8fLT0tMTU3Ojo6Iys/RD84QzQ5Ojf/2wBDAQoKCg0MDRoPDxo3JR8lNzc3Nzc3Nzc3Nzc3Nzc3Nzc3Nzc3Nzc3Nzc3Nzc3Nzc3Nzc3Nzc3Nzc3Nzc3Nzc3Nzf/wAARCACgAMgDASIAAhEBAxEB/8QAHAABAAMBAAMBAAAAAAAAAAAAAAUGBwECAwQI/8QANBAAAQQBAwMDAwEIAQUAAAAAAAECAwQFBhEhEjFREyJBBzJhFBUjM1JxkaHBFyVCgYKx/8QAGQEBAAMBAQAAAAAAAAAAAAAAAAECBQME/8QAIhEBAAICAgEEAwAAAAAAAAAAAAECAxEEMTISEyHwccHx/9oADAMBAAIRAxEAPwDcQAAAAAAAAAAAAAAAAAAAAAAAAAAAAAAAAAAAAAAAAAAAAAAAAAAAAAAAAAAAAAAAAAAAAAAAAAAAAAAAAAAAAAAAAAAAAAAAAAAAAAAAAAAAI7K5vHYhY/2labXSTfoVzV2dt+UQTOlq1tadVjcpEEDFrHT0sjI48rAr3qjWou6cr+VQnUIiYnpN8d6eUTH5dABKgAAAAAAAAAAAAAAAAAAAAAAAAAV3W2p26Yx0EsdV1u5anbXq10d0o96+XfCAeeq9WYnTUDUyF+KvZmavoNcxz+fhytbz0791KXprVbM916W1u2Fbc6ddW3GqJFaav2qxU4RfCp37d0VFrWYq5etk5tW5jBNmin64shi7cjZXsiTZFfGvdrPC/wDb/RdyOgxOPyOYo4HFXVu4rJtfPQf3nxsnKqjk8bps5OypsqcpurtaszWdx2kdUadtaevejOnqV3qvoz7cPTwvhfKFo0FrX0PSxWYk/dcNgsOX7PDXL48L8fJcKGAln0rBidS2UyNhI9pZ0TZer4VF77p/N3X57mTao07a09e9GdFkrv3WGdE4enhfCp8oea1ZxzuOm9gz4+dj9rL5ffmG8IvB0y7QWtVrLHi8xKqwLs2Cw9f4fhrl8eF+CR+rmevYalioatmejVuWui3dgb1PijTbhv5XdV/9VO9LxaNwx+Txr8e/pt/WgAxK9ndU4LB1qtDLyZVMpf8A+mX4ntlesScemvUn3u3TjsnPKFpsfVOvBMqtwtySnDZZUnspKz2TL3ajd93bcpungs87RAUDI/U+rUvTNhxNuxQgupSluMkYier8o1iru7byezQWUvZfUOq7lm5K/H17n6arE53sYjN+pU/wBewfn+bUWp5sU/UVTUNyP9TmXValLZFY5q+5O/wm6JsaHS+pdSzFSRMdY9e1bmren1t9rYkRZJFX+VN/8AX0Ge4j6pVclexsK4a/BDfjlkjnerXJszfdUROXJ7fj58nP+UY4rkMd7A36dexDLNBJM5qPc2NFXdWd2ovTsm4GhgzVv1Zjd09OnMlu+i64xOtnuYm+69/t2Rfd+Ox6H69rXsxjcg6fJ06dfGPv2arOhY3JurUR3yq79O23lANRBndf6q02MtPy2IuUPRpttxI57XrMxyojUTbsq7p3J/SuqLGdsz17WEu450cbJWPlVHxytd26Xpwq9uEAsoKD9VsvfqNweMxNyWpbyN9sayxO2VGJsi/5cn9j04/6p1Ll3HQNw91le7YkgjtPezp9m27u+6oiKir4/IGiAoGM+pkWTyVStXwtxtfILK2jZe9u06xou/t7tRVTbf8AJY9L5PIZKCd2SqpCrHojFRjmb7902dzxx/fyigTgAAERqjTuP1Pi3Y/KRuWPqR7HsXZ8bk7Oavnlf7kuAPz7qrTOPwOUlxuLq6imzn7t1G4vS5kzlXlOEThE+f678d9a0dozGadR9yGoyPIWmNWdUXdsa7J1Nj/lb1brt/pELQfDmMpUw9GS5dk6ImdkTu5fhqJ8qo6TWs2nUduZnLVMNQkuXpOmNvCIn3PX4aifKmJ6l1Bb1BfWxZXpibukMKL7Y2/7Xyo1NqC3qC8tiyvRCzdIYUX2xt/2vlS4/T/Rf8LL5eLndHVq707eHuT/AOJ/5PNa05J1HTfw4cfAxe7l8vvxH7l7dAaM9H08tl4v3nDq8D0+zw5yefCfH9e3dd0tXWM09uOoxZXCWKawupySMaxsq7+92/PC7Kmy/HwaGh071rFY1DG5HIvnv67Mhp6F1BiJdHxxVobkWOklntL6yNayWRyc88qjUROyc7L5Pl0poTMxXqkeS09QY+CzJPZyVmVJVl53YkbUXjn5XybQCzgxTTGhs5XtVkyGm6Ky155bFi/YlSR1h2/UxsaIqdPuTuvncteltO5nCfTe/RWBq5u0k8is9RP4j+E93btspoAAxfA6Nz8DcFFqGCljcNgpn25ZXWEcsrupHbr8JtsifhNyO0Lp/I5TD6iytCP1pVjnp41FcjWqsjlWRyKvHZUTf+pulmvDagfBZhjmhkTpfHI1HNcnhUXudr14asLIK0UcMTE2bHG1Gtan4ROwGQO0Xqmk+KbGQNZLjsE2tTe2Vu/rvXeXp54VOuTZV8IRVr6f6ospJYjw7Yp3Y5IVdJeSWSWZyp1ve5V7qiu4+E2Q3gAY9k9D6g6s1+ipxuT9k18bQ/fNTqanR6ju/H2u7+T5ch9PtROoZ5tepGrn16lSqxJm7yRR7LJtzwqq1O5tYAy65Q1ndw9ptrC058fJJDDHhZpWq6OBqe5ySJt790btzx32Pk05W1Jo1tWlXiijZlcojYqFix6z6tfblURFTded1VOE6eeVNcPHob1o/pTrRNurbnbwBneutO53L6vp5ChVbJVoUZvRcsrW7zua7bhfz08/ggK2gNQxQYqCOtGxKGHsta5Zm7fq5erdP7Kib9uDZQBmOjaGtcZj4q6UIqdPH498cVR8jHrbsqqqjlVPtbuvbf4L5p2TKy4etJnooYsi5FWaOD7GruuyJyvxt8kkAAAAAAAR+Tw2OyqsXI1I7Hp79Hqbr0799iQAmNpraazus6lCxaUwMUjZI8VVR7FRzV6N9lQmUOgiIiOk2va/lOwAEqgAAAAAAAAAAAAAAAAAAAAAAAAAAAAAAAAAAAAAAAAAAAAAAAAAAAAAAAAAAAAAAAAAAAAAAAAAAAAAAAAAAAAAAAAAAAAAAAAAAAAAAAAAAAAAAAAAAAAAAAAAAAAAAAP/2Q=="/>
          <p:cNvSpPr>
            <a:spLocks noChangeAspect="1" noChangeArrowheads="1"/>
          </p:cNvSpPr>
          <p:nvPr/>
        </p:nvSpPr>
        <p:spPr bwMode="auto">
          <a:xfrm>
            <a:off x="77788" y="-731838"/>
            <a:ext cx="1905000"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96" name="AutoShape 12" descr="data:image/jpg;base64,/9j/4AAQSkZJRgABAQAAAQABAAD/2wBDAAkGBwgHBgkIBwgKCgkLDRYPDQwMDRsUFRAWIB0iIiAdHx8kKDQsJCYxJx8fLT0tMTU3Ojo6Iys/RD84QzQ5Ojf/2wBDAQoKCg0MDRoPDxo3JR8lNzc3Nzc3Nzc3Nzc3Nzc3Nzc3Nzc3Nzc3Nzc3Nzc3Nzc3Nzc3Nzc3Nzc3Nzc3Nzc3Nzf/wAARCACgAMgDASIAAhEBAxEB/8QAHAABAAMBAAMBAAAAAAAAAAAAAAUGBwECAwQI/8QANBAAAQQBAwMDAwEIAQUAAAAAAAECAwQFBhEhEjFREyJBBzJhFBUjM1JxkaHBFyVCgYKx/8QAGQEBAAMBAQAAAAAAAAAAAAAAAAECBQME/8QAIhEBAAICAgEEAwAAAAAAAAAAAAECAxEEMTISEyHwccHx/9oADAMBAAIRAxEAPwDcQAAAAAAAAAAAAAAAAAAAAAAAAAAAAAAAAAAAAAAAAAAAAAAAAAAAAAAAAAAAAAAAAAAAAAAAAAAAAAAAAAAAAAAAAAAAAAAAAAAAAAAAAAAAI7K5vHYhY/2labXSTfoVzV2dt+UQTOlq1tadVjcpEEDFrHT0sjI48rAr3qjWou6cr+VQnUIiYnpN8d6eUTH5dABKgAAAAAAAAAAAAAAAAAAAAAAAAAV3W2p26Yx0EsdV1u5anbXq10d0o96+XfCAeeq9WYnTUDUyF+KvZmavoNcxz+fhytbz0791KXprVbM916W1u2Fbc6ddW3GqJFaav2qxU4RfCp37d0VFrWYq5etk5tW5jBNmin64shi7cjZXsiTZFfGvdrPC/wDb/RdyOgxOPyOYo4HFXVu4rJtfPQf3nxsnKqjk8bps5OypsqcpurtaszWdx2kdUadtaevejOnqV3qvoz7cPTwvhfKFo0FrX0PSxWYk/dcNgsOX7PDXL48L8fJcKGAln0rBidS2UyNhI9pZ0TZer4VF77p/N3X57mTao07a09e9GdFkrv3WGdE4enhfCp8oea1ZxzuOm9gz4+dj9rL5ffmG8IvB0y7QWtVrLHi8xKqwLs2Cw9f4fhrl8eF+CR+rmevYalioatmejVuWui3dgb1PijTbhv5XdV/9VO9LxaNwx+Txr8e/pt/WgAxK9ndU4LB1qtDLyZVMpf8A+mX4ntlesScemvUn3u3TjsnPKFpsfVOvBMqtwtySnDZZUnspKz2TL3ajd93bcpungs87RAUDI/U+rUvTNhxNuxQgupSluMkYier8o1iru7byezQWUvZfUOq7lm5K/H17n6arE53sYjN+pU/wBewfn+bUWp5sU/UVTUNyP9TmXValLZFY5q+5O/wm6JsaHS+pdSzFSRMdY9e1bmren1t9rYkRZJFX+VN/8AX0Ge4j6pVclexsK4a/BDfjlkjnerXJszfdUROXJ7fj58nP+UY4rkMd7A36dexDLNBJM5qPc2NFXdWd2ovTsm4GhgzVv1Zjd09OnMlu+i64xOtnuYm+69/t2Rfd+Ox6H69rXsxjcg6fJ06dfGPv2arOhY3JurUR3yq79O23lANRBndf6q02MtPy2IuUPRpttxI57XrMxyojUTbsq7p3J/SuqLGdsz17WEu450cbJWPlVHxytd26Xpwq9uEAsoKD9VsvfqNweMxNyWpbyN9sayxO2VGJsi/5cn9j04/6p1Ll3HQNw91le7YkgjtPezp9m27u+6oiKir4/IGiAoGM+pkWTyVStXwtxtfILK2jZe9u06xou/t7tRVTbf8AJY9L5PIZKCd2SqpCrHojFRjmb7902dzxx/fyigTgAAERqjTuP1Pi3Y/KRuWPqR7HsXZ8bk7Oavnlf7kuAPz7qrTOPwOUlxuLq6imzn7t1G4vS5kzlXlOEThE+f678d9a0dozGadR9yGoyPIWmNWdUXdsa7J1Nj/lb1brt/pELQfDmMpUw9GS5dk6ImdkTu5fhqJ8qo6TWs2nUduZnLVMNQkuXpOmNvCIn3PX4aifKmJ6l1Bb1BfWxZXpibukMKL7Y2/7Xyo1NqC3qC8tiyvRCzdIYUX2xt/2vlS4/T/Rf8LL5eLndHVq707eHuT/AOJ/5PNa05J1HTfw4cfAxe7l8vvxH7l7dAaM9H08tl4v3nDq8D0+zw5yefCfH9e3dd0tXWM09uOoxZXCWKawupySMaxsq7+92/PC7Kmy/HwaGh071rFY1DG5HIvnv67Mhp6F1BiJdHxxVobkWOklntL6yNayWRyc88qjUROyc7L5Pl0poTMxXqkeS09QY+CzJPZyVmVJVl53YkbUXjn5XybQCzgxTTGhs5XtVkyGm6Ky155bFi/YlSR1h2/UxsaIqdPuTuvncteltO5nCfTe/RWBq5u0k8is9RP4j+E93btspoAAxfA6Nz8DcFFqGCljcNgpn25ZXWEcsrupHbr8JtsifhNyO0Lp/I5TD6iytCP1pVjnp41FcjWqsjlWRyKvHZUTf+pulmvDagfBZhjmhkTpfHI1HNcnhUXudr14asLIK0UcMTE2bHG1Gtan4ROwGQO0Xqmk+KbGQNZLjsE2tTe2Vu/rvXeXp54VOuTZV8IRVr6f6ospJYjw7Yp3Y5IVdJeSWSWZyp1ve5V7qiu4+E2Q3gAY9k9D6g6s1+ipxuT9k18bQ/fNTqanR6ju/H2u7+T5ch9PtROoZ5tepGrn16lSqxJm7yRR7LJtzwqq1O5tYAy65Q1ndw9ptrC058fJJDDHhZpWq6OBqe5ySJt790btzx32Pk05W1Jo1tWlXiijZlcojYqFix6z6tfblURFTded1VOE6eeVNcPHob1o/pTrRNurbnbwBneutO53L6vp5ChVbJVoUZvRcsrW7zua7bhfz08/ggK2gNQxQYqCOtGxKGHsta5Zm7fq5erdP7Kib9uDZQBmOjaGtcZj4q6UIqdPH498cVR8jHrbsqqqjlVPtbuvbf4L5p2TKy4etJnooYsi5FWaOD7GruuyJyvxt8kkAAAAAAAR+Tw2OyqsXI1I7Hp79Hqbr0799iQAmNpraazus6lCxaUwMUjZI8VVR7FRzV6N9lQmUOgiIiOk2va/lOwAEqgAAAAAAAAAAAAAAAAAAAAAAAAAAAAAAAAAAAAAAAAAAAAAAAAAAAAAAAAAAAAAAAAAAAAAAAAAAAAAAAAAAAAAAAAAAAAAAAAAAAAAAAAAAAAAAAAAAAAAAAAAAAAAAAP/2Q=="/>
          <p:cNvSpPr>
            <a:spLocks noChangeAspect="1" noChangeArrowheads="1"/>
          </p:cNvSpPr>
          <p:nvPr/>
        </p:nvSpPr>
        <p:spPr bwMode="auto">
          <a:xfrm>
            <a:off x="77788" y="-731838"/>
            <a:ext cx="1905000"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5197"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6096000"/>
            <a:ext cx="1868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8" name="Picture 16" descr="http://t2.gstatic.com/images?q=tbn:ANd9GcSabUE6okbMIsXUhN0_f7tq9QHJWF-2vlkdmsmIVUXOa9f_-2jwB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5791200"/>
            <a:ext cx="18478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9" name="AutoShape 18" descr="data:image/jpg;base64,/9j/4AAQSkZJRgABAQAAAQABAAD/2wCEAAkGBhIGDxAQEBAWFRETGBMZEBEYFBUYEBkbFBUXFRcXFhQYHSseFxkvJRUUIC8iJScpLSw1FR4xNjEqNScsLCkBCQoKDgwOGg8PFzEkHiQ1KS4zNTU1LCwuNSksLCwsNTU0NTY0LSw1MCkyLCozNSwqLC80NSksKjU1NDQ0KS4sKf/AABEIAKAAyAMBIgACEQEDEQH/xAAcAAEAAgMBAQEAAAAAAAAAAAAABgcBBQgEAgP/xABEEAACAQICBgQJBwwDAQAAAAAAAQIDEQQGBQcSITFBEyJRYTI1cXN0gbKz0hc0UlNikZMYIzNCQ1RyoaOxwdFEwuEk/8QAGgEBAQADAQEAAAAAAAAAAAAAAAEDBAUGAv/EACsRAQABAgMGBgIDAAAAAAAAAAABAgMEEUEFEhMhIjFRYXGx4fAyoSPB8f/aAAwDAQACEQMRAD8AvEAAAAAAAAAAAAAAAAAAAAAAAAAAAAAAAAAAAAAAPLjdIwwCTm+PBLj5bdh81100RvVTlC00zVOUQ9QPmnNVUmndPg+R9H1E5oAAAAAAAAAAAAAAAAAAAAAAAAAAAAAPFpPScdGxu98nfYjzduPq3q/lIjicTLFyc5u7f3eRdxp9eGIq4WOCr4dtSw86kpyW/ZU4qK2l9F2a3nlypmunmanyjWil0tP/ALR7Y/24Hndr03Kuqmc6I75aT5/fnq4GaKeUx1T7JhojTDwD2Zb6b4/Z713EqpVFVSlFpppNNcGnvTTOfM7Z0lj28Fgm5bXVqVI75Tb3dHTty5N8/JcvPLa2MHho840qUZLscYRi196Zu7Mpu0W927PpGuTXxk0VV50R6zpm2YFwdVpAAAAAAAAAAAAAAAAAAAAAAAABrNL6YWAWzHfUfBcl3v8A0NL6XWAWzHfUfBcl3sik5uq3KTu3xfM4u0do8L+O3PV7fLoYTC7/AF19vdiv/wDTtbfW2r7V96d+N1zRVma8lVdCVOmwam6U+rswv0kNvdsbt7g72/ky0atRUYuUmlGKblJuySXFt9hVuac4VsxVehwe2qULyTgn0k3Dftu29RVrpet9hy9mcabkzR21z7f63cZw9zKrvolOSslR0BFVayTxLXljTT/Vj9rtfqXfNtG6Slo6V1vi/Cj2/wCmQbJOdlp2Ko1mliEtz4KolzXZLtXrXdLjBia8RbxE1XJyqj7y8mS1TartbtMckrxenYUaalB7UpeDH/fYfrovSkdIx7Jrwo/5XcQ8+6WIeFkpxdnHffl337jbo2vd4kVVR0+H9/flgqwFG5lHfxTwGsy7p2GYsPHEUneDco35Nwk4tx7VdOxsz1NM70ZuNMZTkAAqAAAAAAAAAAAAAAAAAAAp/Kuc45oUlUdsTG7qR+l9uHd2rl5Df1KqoxcpNKMU3KTdkkuLb5IhmsnVxUytUekdH3VFPaqQj4VF/Sj20u1cr9nCMaRzPi87dDhKcLN26SMXunJcZSf6sFxtw8u485idlZ3d6icqZ5zno61nG9GUxz083qzJmSrnOssHg03Sb3cnUt+vP6NNcd/l7ETfK2V6eWaVo2lVlbpavN90eyK7PWMrZWp5apWVpVZW6Wrbe/sx7I93rZuzQxWKpmng2eVEfvzn78bVmzOfEufl7IXprV5HG4unWw9ToU5bVaMd0k1v26VuEm/Vz7iZxVkuffzIPrAx9fQmIwmKo3UYxnCb/ZvaknsT7nb+W4kmX8xUsxUelpuzX6WDa2oO19/dzT5/eS/TersUXKpzp7enPUtTbpuVUxGUto3s7/5/+la5rzXUzLVWBwCc4zey3Hwqr+jHsp9/Pi9wzbmypmSqsDgVKcZvZbj4VV/Rj9jv58eBaWrfVvDJtPpatp4ya/OT4xgn+zp93a+fksdXZ2zt3K7djnpH3VpYvF59FHZtsg5dnlbR1DC1ZKVSO05uPgpzk5NJ87XtfnYkQB3nMAAAAAAAAAAAAAAAAAAAAAHzOCmmmrp8U+G/tRUNNYLLOlsXgaNJUpzcJU5XupKcFN0438BJttR4P1WLgKq1t6tZ6XlLSGE2pV4pdNRV9qagt0qf20lw523b+OvibEX7c25nLNls3Jt1xVDbAq2hrOrUsI6bjfErdGu7bOz9KS5zX3Pi+9lXOdXQFToMbt9FO0tqal0kOk6ynv3uDvf13R5idlX4pqq8P36OzGNtzMR4rMxeEhjqcqdSKlCatKL4NFVadyZidCV+jwqqVKeI/N09m+09p36KpbycXudr7t5atXGQoU3VlOKppbTnfq243vz/AMkZyVm2pmbTtCNNSWGpxrPZs7vqNKdS3De0knwv2mXZMXuJMU/jr98WPG8Pd599Ez1bat6eTqfS1bTxk1158YwT/Z0+7tfPyE4MIyeqcUAAAq3WbrMxeTsbDD4eFJwlSjNucZOV5SnHipLd1UWkUBr58aUvR6fvKgE01XaxsVnPEV6WIjSUadNSjsRkndzUd95PcWWUVqA+e4vzMfeovUCsNaGsrFZNxdKhh4UnCdJTbnGTldznHc1JbuqiH/LxpH6vD/hz+MszOerChnavCvVr1YShBQUYbGzZSlK72ot36z+40H5P+E/e8R/R+AKiXy8aR+rw/wCHP4x8vGkfq8P+HP4yEZh0bHQ2MxOHjJyjRqThGTttNRdru265OdW+q6hnXCTxFWvVhKNWUFGHR7Noxi79aLd+swPj5eNI/V4f8Ofxl3Zb0jLS+CwuIqJKdWlTnNJWjecU3Zdm8r78n/CfveI/o/AWPofRsdD4ejh4yco0YQhGTttNQSSbtuvuCKrz3raxuWtI18LRhRdOnsbLlCbn1oKTu1JLmaD5eNI/V4f8OfxlgZm1PYbNGLq4upiK0J1Nm8Y9HsrZio7rxb5dpq/yf8J+94j+j8AVE/l40j9Xh/w5/GPl40j9Xh/w5/GV1UjsSa7G19zsWrknU/hs0aPoYupiK0J1FK8Y9HsrZnKO7ai3yA8Ede+kW1+bw/4c/jBLFqAwi/5eI/o/AALSAARDcXqswOM0hHHyhv8ACnQsugnUumqko9vG64N2b53+9YOr6lnajdWhiqafQ1revYn2wf3riuacvAHL2G0HpHSNdaH2ZqVObboy/Rw+3KX1fNPh1t29l/5JyVRyVh+jp9apKzr1muvNr+0VvtHl5W2b5UIqbnsrbaScrLaaTbSb423vd3s/QkUxHaFmZnuAAqAAAFAa+fGlL0en7yoX+UBr58aUvR6fvKgWHq1AfPcX5mPvUXqUVqA+e4vzMfeovUEgACOVc8+NNIefq+0XBqE8WVfSKnsUyn88+NNIefq+0XBqE8WVfSKnsUwqygAEDDMmGBx7X8OX8UvaZ0lqi8S4PyVPezOba/hy/il7TOktUXiXB+Sp72YWUxAAQAAAAAAAAAAAAACgNfPjSl6PT95UL/KA18+NKXo9P3lQLD1agPnuL8zH3qL1KK1AfPcX5mPvUXqCQABHKuefGmkPP1faLg1CeLKvpFT2KZT+efGmkPP1faLg1CeLKvpFT2KYVZQACBhmTDA49r+HL+KXtM6S1ReJcH5KnvZnNtfw5fxS9pnSWqLxLg/JU97MLKYgAIAAAAAAAAAAAAABD826sMLnLERxFepWjOMFBKEoqNk5PnF7+syYACJ5P1b4bJVWpVw86spVIqElOUWrKW1utFbyWAAAABX+ldS2C0viK2InVrqdWcpzUZwUU5O7snDgSTKOUaOTKEqFCU5QlOU25tOV5JLikt3VRvAAAAAwzIAraWobATbfTYne2/Dhzd/oE2y5oGnlnC0sLRcnTp32XJpz60nJ3aS7TZgAAAAAAAAAAAAAAAAAAAAAAAAAAAAAAAAAAAAAA//Z"/>
          <p:cNvSpPr>
            <a:spLocks noChangeAspect="1" noChangeArrowheads="1"/>
          </p:cNvSpPr>
          <p:nvPr/>
        </p:nvSpPr>
        <p:spPr bwMode="auto">
          <a:xfrm>
            <a:off x="77788" y="-731838"/>
            <a:ext cx="1905000"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200" name="AutoShape 20" descr="data:image/jpg;base64,/9j/4AAQSkZJRgABAQAAAQABAAD/2wCEAAkGBhIGDxAQEBAWFRETGBMZEBEYFBUYEBkbFBUXFRcXFhQYHSseFxkvJRUUIC8iJScpLSw1FR4xNjEqNScsLCkBCQoKDgwOGg8PFzEkHiQ1KS4zNTU1LCwuNSksLCwsNTU0NTY0LSw1MCkyLCozNSwqLC80NSksKjU1NDQ0KS4sKf/AABEIAKAAyAMBIgACEQEDEQH/xAAcAAEAAgMBAQEAAAAAAAAAAAAABgcBBQgEAgP/xABEEAACAQICBgQJBwwDAQAAAAAAAQIDEQQGBQcSITFBEyJRYTI1cXN0gbKz0hc0UlNikZMYIzNCQ1RyoaOxwdFEwuEk/8QAGgEBAQADAQEAAAAAAAAAAAAAAAEDBAUGAv/EACsRAQABAgMGBgIDAAAAAAAAAAABAgMEEUEFEhMhIjFRYXGx4fAyoSPB8f/aAAwDAQACEQMRAD8AvEAAAAAAAAAAAAAAAAAAAAAAAAAAAAAAAAAAAAAAPLjdIwwCTm+PBLj5bdh81100RvVTlC00zVOUQ9QPmnNVUmndPg+R9H1E5oAAAAAAAAAAAAAAAAAAAAAAAAAAAAAPFpPScdGxu98nfYjzduPq3q/lIjicTLFyc5u7f3eRdxp9eGIq4WOCr4dtSw86kpyW/ZU4qK2l9F2a3nlypmunmanyjWil0tP/ALR7Y/24Hndr03Kuqmc6I75aT5/fnq4GaKeUx1T7JhojTDwD2Zb6b4/Z713EqpVFVSlFpppNNcGnvTTOfM7Z0lj28Fgm5bXVqVI75Tb3dHTty5N8/JcvPLa2MHho840qUZLscYRi196Zu7Mpu0W927PpGuTXxk0VV50R6zpm2YFwdVpAAAAAAAAAAAAAAAAAAAAAAAABrNL6YWAWzHfUfBcl3v8A0NL6XWAWzHfUfBcl3sik5uq3KTu3xfM4u0do8L+O3PV7fLoYTC7/AF19vdiv/wDTtbfW2r7V96d+N1zRVma8lVdCVOmwam6U+rswv0kNvdsbt7g72/ky0atRUYuUmlGKblJuySXFt9hVuac4VsxVehwe2qULyTgn0k3Dftu29RVrpet9hy9mcabkzR21z7f63cZw9zKrvolOSslR0BFVayTxLXljTT/Vj9rtfqXfNtG6Slo6V1vi/Cj2/wCmQbJOdlp2Ko1mliEtz4KolzXZLtXrXdLjBia8RbxE1XJyqj7y8mS1TartbtMckrxenYUaalB7UpeDH/fYfrovSkdIx7Jrwo/5XcQ8+6WIeFkpxdnHffl337jbo2vd4kVVR0+H9/flgqwFG5lHfxTwGsy7p2GYsPHEUneDco35Nwk4tx7VdOxsz1NM70ZuNMZTkAAqAAAAAAAAAAAAAAAAAAAp/Kuc45oUlUdsTG7qR+l9uHd2rl5Df1KqoxcpNKMU3KTdkkuLb5IhmsnVxUytUekdH3VFPaqQj4VF/Sj20u1cr9nCMaRzPi87dDhKcLN26SMXunJcZSf6sFxtw8u485idlZ3d6icqZ5zno61nG9GUxz083qzJmSrnOssHg03Sb3cnUt+vP6NNcd/l7ETfK2V6eWaVo2lVlbpavN90eyK7PWMrZWp5apWVpVZW6Wrbe/sx7I93rZuzQxWKpmng2eVEfvzn78bVmzOfEufl7IXprV5HG4unWw9ToU5bVaMd0k1v26VuEm/Vz7iZxVkuffzIPrAx9fQmIwmKo3UYxnCb/ZvaknsT7nb+W4kmX8xUsxUelpuzX6WDa2oO19/dzT5/eS/TersUXKpzp7enPUtTbpuVUxGUto3s7/5/+la5rzXUzLVWBwCc4zey3Hwqr+jHsp9/Pi9wzbmypmSqsDgVKcZvZbj4VV/Rj9jv58eBaWrfVvDJtPpatp4ya/OT4xgn+zp93a+fksdXZ2zt3K7djnpH3VpYvF59FHZtsg5dnlbR1DC1ZKVSO05uPgpzk5NJ87XtfnYkQB3nMAAAAAAAAAAAAAAAAAAAAAHzOCmmmrp8U+G/tRUNNYLLOlsXgaNJUpzcJU5XupKcFN0438BJttR4P1WLgKq1t6tZ6XlLSGE2pV4pdNRV9qagt0qf20lw523b+OvibEX7c25nLNls3Jt1xVDbAq2hrOrUsI6bjfErdGu7bOz9KS5zX3Pi+9lXOdXQFToMbt9FO0tqal0kOk6ynv3uDvf13R5idlX4pqq8P36OzGNtzMR4rMxeEhjqcqdSKlCatKL4NFVadyZidCV+jwqqVKeI/N09m+09p36KpbycXudr7t5atXGQoU3VlOKppbTnfq243vz/AMkZyVm2pmbTtCNNSWGpxrPZs7vqNKdS3De0knwv2mXZMXuJMU/jr98WPG8Pd599Ez1bat6eTqfS1bTxk1158YwT/Z0+7tfPyE4MIyeqcUAAAq3WbrMxeTsbDD4eFJwlSjNucZOV5SnHipLd1UWkUBr58aUvR6fvKgE01XaxsVnPEV6WIjSUadNSjsRkndzUd95PcWWUVqA+e4vzMfeovUCsNaGsrFZNxdKhh4UnCdJTbnGTldznHc1JbuqiH/LxpH6vD/hz+MszOerChnavCvVr1YShBQUYbGzZSlK72ot36z+40H5P+E/e8R/R+AKiXy8aR+rw/wCHP4x8vGkfq8P+HP4yEZh0bHQ2MxOHjJyjRqThGTttNRdru265OdW+q6hnXCTxFWvVhKNWUFGHR7Noxi79aLd+swPj5eNI/V4f8Ofxl3Zb0jLS+CwuIqJKdWlTnNJWjecU3Zdm8r78n/CfveI/o/AWPofRsdD4ejh4yco0YQhGTttNQSSbtuvuCKrz3raxuWtI18LRhRdOnsbLlCbn1oKTu1JLmaD5eNI/V4f8OfxlgZm1PYbNGLq4upiK0J1Nm8Y9HsrZio7rxb5dpq/yf8J+94j+j8AVE/l40j9Xh/w5/GPl40j9Xh/w5/GV1UjsSa7G19zsWrknU/hs0aPoYupiK0J1FK8Y9HsrZnKO7ai3yA8Ede+kW1+bw/4c/jBLFqAwi/5eI/o/AALSAARDcXqswOM0hHHyhv8ACnQsugnUumqko9vG64N2b53+9YOr6lnajdWhiqafQ1revYn2wf3riuacvAHL2G0HpHSNdaH2ZqVObboy/Rw+3KX1fNPh1t29l/5JyVRyVh+jp9apKzr1muvNr+0VvtHl5W2b5UIqbnsrbaScrLaaTbSb423vd3s/QkUxHaFmZnuAAqAAAFAa+fGlL0en7yoX+UBr58aUvR6fvKgWHq1AfPcX5mPvUXqUVqA+e4vzMfeovUEgACOVc8+NNIefq+0XBqE8WVfSKnsUyn88+NNIefq+0XBqE8WVfSKnsUwqygAEDDMmGBx7X8OX8UvaZ0lqi8S4PyVPezOba/hy/il7TOktUXiXB+Sp72YWUxAAQAAAAAAAAAAAAACgNfPjSl6PT95UL/KA18+NKXo9P3lQLD1agPnuL8zH3qL1KK1AfPcX5mPvUXqCQABHKuefGmkPP1faLg1CeLKvpFT2KZT+efGmkPP1faLg1CeLKvpFT2KYVZQACBhmTDA49r+HL+KXtM6S1ReJcH5KnvZnNtfw5fxS9pnSWqLxLg/JU97MLKYgAIAAAAAAAAAAAAABD826sMLnLERxFepWjOMFBKEoqNk5PnF7+syYACJ5P1b4bJVWpVw86spVIqElOUWrKW1utFbyWAAAABX+ldS2C0viK2InVrqdWcpzUZwUU5O7snDgSTKOUaOTKEqFCU5QlOU25tOV5JLikt3VRvAAAAAwzIAraWobATbfTYne2/Dhzd/oE2y5oGnlnC0sLRcnTp32XJpz60nJ3aS7TZgAAAAAAAAAAAAAAAAAAAAAAAAAAAAAAAAAAAAAA//Z"/>
          <p:cNvSpPr>
            <a:spLocks noChangeAspect="1" noChangeArrowheads="1"/>
          </p:cNvSpPr>
          <p:nvPr/>
        </p:nvSpPr>
        <p:spPr bwMode="auto">
          <a:xfrm>
            <a:off x="77788" y="-731838"/>
            <a:ext cx="1905000"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5201" name="Picture 22" descr="http://www.ljtroc.com/images/ITT_Color_Logo.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9000" y="5486400"/>
            <a:ext cx="13144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81000" y="1981200"/>
            <a:ext cx="1905000"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IEDC</a:t>
            </a:r>
          </a:p>
          <a:p>
            <a:pPr algn="ctr"/>
            <a:r>
              <a:rPr lang="en-US" sz="1600" dirty="0" smtClean="0">
                <a:latin typeface="Arial" pitchFamily="34" charset="0"/>
                <a:cs typeface="Arial" pitchFamily="34" charset="0"/>
              </a:rPr>
              <a:t>Alliance</a:t>
            </a:r>
            <a:endParaRPr lang="en-US" sz="1600" dirty="0">
              <a:latin typeface="Arial" pitchFamily="34" charset="0"/>
              <a:cs typeface="Arial" pitchFamily="34" charset="0"/>
            </a:endParaRPr>
          </a:p>
        </p:txBody>
      </p:sp>
      <p:sp>
        <p:nvSpPr>
          <p:cNvPr id="5" name="Oval 4"/>
          <p:cNvSpPr/>
          <p:nvPr/>
        </p:nvSpPr>
        <p:spPr>
          <a:xfrm>
            <a:off x="3657600" y="3429000"/>
            <a:ext cx="1905000"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Chamber of Commerce</a:t>
            </a:r>
            <a:endParaRPr lang="en-US" sz="1600" dirty="0">
              <a:latin typeface="Arial" pitchFamily="34" charset="0"/>
              <a:cs typeface="Arial" pitchFamily="34" charset="0"/>
            </a:endParaRPr>
          </a:p>
        </p:txBody>
      </p:sp>
      <p:sp>
        <p:nvSpPr>
          <p:cNvPr id="6" name="Oval 5"/>
          <p:cNvSpPr/>
          <p:nvPr/>
        </p:nvSpPr>
        <p:spPr>
          <a:xfrm>
            <a:off x="1752600" y="2971800"/>
            <a:ext cx="1905000"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NIIC</a:t>
            </a:r>
          </a:p>
          <a:p>
            <a:pPr algn="ctr"/>
            <a:r>
              <a:rPr lang="en-US" sz="1600" dirty="0" smtClean="0">
                <a:latin typeface="Arial" pitchFamily="34" charset="0"/>
                <a:cs typeface="Arial" pitchFamily="34" charset="0"/>
              </a:rPr>
              <a:t>Discovery Park</a:t>
            </a:r>
            <a:endParaRPr lang="en-US" sz="1600" dirty="0">
              <a:latin typeface="Arial" pitchFamily="34" charset="0"/>
              <a:cs typeface="Arial" pitchFamily="34" charset="0"/>
            </a:endParaRPr>
          </a:p>
        </p:txBody>
      </p:sp>
      <p:sp>
        <p:nvSpPr>
          <p:cNvPr id="7" name="Oval 6"/>
          <p:cNvSpPr/>
          <p:nvPr/>
        </p:nvSpPr>
        <p:spPr>
          <a:xfrm>
            <a:off x="5638800" y="3048000"/>
            <a:ext cx="1905000"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SBIR &amp; STTR, TAP</a:t>
            </a:r>
            <a:endParaRPr lang="en-US" sz="1600" dirty="0">
              <a:latin typeface="Arial" pitchFamily="34" charset="0"/>
              <a:cs typeface="Arial" pitchFamily="34" charset="0"/>
            </a:endParaRPr>
          </a:p>
        </p:txBody>
      </p:sp>
      <p:sp>
        <p:nvSpPr>
          <p:cNvPr id="8" name="Oval 7"/>
          <p:cNvSpPr/>
          <p:nvPr/>
        </p:nvSpPr>
        <p:spPr>
          <a:xfrm>
            <a:off x="6934200" y="2057400"/>
            <a:ext cx="1905000"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NSF, DoE, NIST, DoD</a:t>
            </a:r>
            <a:endParaRPr lang="en-US" sz="1600" dirty="0">
              <a:latin typeface="Arial" pitchFamily="34" charset="0"/>
              <a:cs typeface="Arial" pitchFamily="34" charset="0"/>
            </a:endParaRPr>
          </a:p>
        </p:txBody>
      </p:sp>
      <p:sp>
        <p:nvSpPr>
          <p:cNvPr id="9" name="TextBox 8"/>
          <p:cNvSpPr txBox="1"/>
          <p:nvPr/>
        </p:nvSpPr>
        <p:spPr>
          <a:xfrm>
            <a:off x="914400" y="2895600"/>
            <a:ext cx="902811" cy="369332"/>
          </a:xfrm>
          <a:prstGeom prst="rect">
            <a:avLst/>
          </a:prstGeom>
          <a:noFill/>
        </p:spPr>
        <p:txBody>
          <a:bodyPr wrap="none" rtlCol="0">
            <a:spAutoFit/>
          </a:bodyPr>
          <a:lstStyle/>
          <a:p>
            <a:r>
              <a:rPr lang="en-US" b="1" dirty="0" smtClean="0">
                <a:solidFill>
                  <a:schemeClr val="accent4"/>
                </a:solidFill>
              </a:rPr>
              <a:t>$$-$$$</a:t>
            </a:r>
            <a:endParaRPr lang="en-US" b="1" dirty="0">
              <a:solidFill>
                <a:schemeClr val="accent4"/>
              </a:solidFill>
            </a:endParaRPr>
          </a:p>
        </p:txBody>
      </p:sp>
      <p:sp>
        <p:nvSpPr>
          <p:cNvPr id="10" name="TextBox 9"/>
          <p:cNvSpPr txBox="1"/>
          <p:nvPr/>
        </p:nvSpPr>
        <p:spPr>
          <a:xfrm>
            <a:off x="2514600" y="3886200"/>
            <a:ext cx="441146" cy="369332"/>
          </a:xfrm>
          <a:prstGeom prst="rect">
            <a:avLst/>
          </a:prstGeom>
          <a:noFill/>
        </p:spPr>
        <p:txBody>
          <a:bodyPr wrap="none" rtlCol="0">
            <a:spAutoFit/>
          </a:bodyPr>
          <a:lstStyle/>
          <a:p>
            <a:r>
              <a:rPr lang="en-US" b="1" dirty="0" smtClean="0">
                <a:solidFill>
                  <a:schemeClr val="accent4"/>
                </a:solidFill>
              </a:rPr>
              <a:t>$$</a:t>
            </a:r>
            <a:endParaRPr lang="en-US" b="1" dirty="0">
              <a:solidFill>
                <a:schemeClr val="accent4"/>
              </a:solidFill>
            </a:endParaRPr>
          </a:p>
        </p:txBody>
      </p:sp>
      <p:sp>
        <p:nvSpPr>
          <p:cNvPr id="11" name="TextBox 10"/>
          <p:cNvSpPr txBox="1"/>
          <p:nvPr/>
        </p:nvSpPr>
        <p:spPr>
          <a:xfrm>
            <a:off x="4572000" y="4267200"/>
            <a:ext cx="312906" cy="369332"/>
          </a:xfrm>
          <a:prstGeom prst="rect">
            <a:avLst/>
          </a:prstGeom>
          <a:noFill/>
        </p:spPr>
        <p:txBody>
          <a:bodyPr wrap="none" rtlCol="0">
            <a:spAutoFit/>
          </a:bodyPr>
          <a:lstStyle/>
          <a:p>
            <a:r>
              <a:rPr lang="en-US" b="1" dirty="0" smtClean="0">
                <a:solidFill>
                  <a:schemeClr val="accent4"/>
                </a:solidFill>
              </a:rPr>
              <a:t>$</a:t>
            </a:r>
            <a:endParaRPr lang="en-US" b="1" dirty="0">
              <a:solidFill>
                <a:schemeClr val="accent4"/>
              </a:solidFill>
            </a:endParaRPr>
          </a:p>
        </p:txBody>
      </p:sp>
      <p:sp>
        <p:nvSpPr>
          <p:cNvPr id="12" name="TextBox 11"/>
          <p:cNvSpPr txBox="1"/>
          <p:nvPr/>
        </p:nvSpPr>
        <p:spPr>
          <a:xfrm>
            <a:off x="6477000" y="3962400"/>
            <a:ext cx="646331" cy="369332"/>
          </a:xfrm>
          <a:prstGeom prst="rect">
            <a:avLst/>
          </a:prstGeom>
          <a:noFill/>
        </p:spPr>
        <p:txBody>
          <a:bodyPr wrap="none" rtlCol="0">
            <a:spAutoFit/>
          </a:bodyPr>
          <a:lstStyle/>
          <a:p>
            <a:r>
              <a:rPr lang="en-US" b="1" dirty="0" smtClean="0">
                <a:solidFill>
                  <a:srgbClr val="FF0000"/>
                </a:solidFill>
              </a:rPr>
              <a:t>$-$$</a:t>
            </a:r>
            <a:endParaRPr lang="en-US" b="1" dirty="0">
              <a:solidFill>
                <a:srgbClr val="FF0000"/>
              </a:solidFill>
            </a:endParaRPr>
          </a:p>
        </p:txBody>
      </p:sp>
      <p:sp>
        <p:nvSpPr>
          <p:cNvPr id="13" name="TextBox 12"/>
          <p:cNvSpPr txBox="1"/>
          <p:nvPr/>
        </p:nvSpPr>
        <p:spPr>
          <a:xfrm>
            <a:off x="7848600" y="2971800"/>
            <a:ext cx="441146" cy="369332"/>
          </a:xfrm>
          <a:prstGeom prst="rect">
            <a:avLst/>
          </a:prstGeom>
          <a:noFill/>
        </p:spPr>
        <p:txBody>
          <a:bodyPr wrap="none" rtlCol="0">
            <a:spAutoFit/>
          </a:bodyPr>
          <a:lstStyle/>
          <a:p>
            <a:r>
              <a:rPr lang="en-US" b="1" dirty="0" smtClean="0">
                <a:solidFill>
                  <a:srgbClr val="FF0000"/>
                </a:solidFill>
              </a:rPr>
              <a:t>$$</a:t>
            </a:r>
            <a:endParaRPr lang="en-US" b="1" dirty="0">
              <a:solidFill>
                <a:srgbClr val="FF0000"/>
              </a:solidFill>
            </a:endParaRPr>
          </a:p>
        </p:txBody>
      </p:sp>
      <p:sp>
        <p:nvSpPr>
          <p:cNvPr id="14" name="Right Arrow 13"/>
          <p:cNvSpPr/>
          <p:nvPr/>
        </p:nvSpPr>
        <p:spPr>
          <a:xfrm rot="5400000">
            <a:off x="4020312" y="2609088"/>
            <a:ext cx="1130808" cy="484632"/>
          </a:xfrm>
          <a:prstGeom prst="rightArrow">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7142833">
            <a:off x="2981833" y="2391880"/>
            <a:ext cx="1080736" cy="484632"/>
          </a:xfrm>
          <a:prstGeom prst="rightArrow">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9044673">
            <a:off x="2097455" y="1869545"/>
            <a:ext cx="1228764" cy="484632"/>
          </a:xfrm>
          <a:prstGeom prst="rightArrow">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3714905">
            <a:off x="5067440" y="2431787"/>
            <a:ext cx="1192299" cy="484632"/>
          </a:xfrm>
          <a:prstGeom prst="rightArrow">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rot="1717742">
            <a:off x="5704827" y="1844385"/>
            <a:ext cx="1378476" cy="484632"/>
          </a:xfrm>
          <a:prstGeom prst="rightArrow">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3276600" y="4648200"/>
            <a:ext cx="2778579" cy="2057400"/>
          </a:xfrm>
          <a:prstGeom prst="roundRect">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FF00"/>
                </a:solidFill>
                <a:latin typeface="Arial" pitchFamily="34" charset="0"/>
                <a:cs typeface="Arial" pitchFamily="34" charset="0"/>
              </a:rPr>
              <a:t>Tax incentive/credit</a:t>
            </a:r>
          </a:p>
          <a:p>
            <a:pPr algn="ctr"/>
            <a:r>
              <a:rPr lang="en-US" sz="1600" dirty="0" smtClean="0">
                <a:solidFill>
                  <a:srgbClr val="FFFF00"/>
                </a:solidFill>
                <a:latin typeface="Arial" pitchFamily="34" charset="0"/>
                <a:cs typeface="Arial" pitchFamily="34" charset="0"/>
              </a:rPr>
              <a:t>Land acquisition</a:t>
            </a:r>
          </a:p>
          <a:p>
            <a:pPr algn="ctr"/>
            <a:r>
              <a:rPr lang="en-US" sz="1600" dirty="0" smtClean="0">
                <a:solidFill>
                  <a:srgbClr val="FFFF00"/>
                </a:solidFill>
                <a:latin typeface="Arial" pitchFamily="34" charset="0"/>
                <a:cs typeface="Arial" pitchFamily="34" charset="0"/>
              </a:rPr>
              <a:t>Infrastructure zoning</a:t>
            </a:r>
          </a:p>
          <a:p>
            <a:pPr algn="ctr"/>
            <a:r>
              <a:rPr lang="en-US" sz="1600" dirty="0" smtClean="0">
                <a:solidFill>
                  <a:srgbClr val="FFFF00"/>
                </a:solidFill>
                <a:latin typeface="Arial" pitchFamily="34" charset="0"/>
                <a:cs typeface="Arial" pitchFamily="34" charset="0"/>
              </a:rPr>
              <a:t>Free training</a:t>
            </a:r>
          </a:p>
          <a:p>
            <a:pPr algn="ctr"/>
            <a:r>
              <a:rPr lang="en-US" sz="1600" dirty="0" smtClean="0">
                <a:solidFill>
                  <a:srgbClr val="FFFF00"/>
                </a:solidFill>
                <a:latin typeface="Arial" pitchFamily="34" charset="0"/>
                <a:cs typeface="Arial" pitchFamily="34" charset="0"/>
              </a:rPr>
              <a:t>TAP allowance</a:t>
            </a:r>
          </a:p>
          <a:p>
            <a:pPr algn="ctr"/>
            <a:r>
              <a:rPr lang="en-US" sz="1600" dirty="0" smtClean="0">
                <a:solidFill>
                  <a:srgbClr val="FFFF00"/>
                </a:solidFill>
                <a:latin typeface="Arial" pitchFamily="34" charset="0"/>
                <a:cs typeface="Arial" pitchFamily="34" charset="0"/>
              </a:rPr>
              <a:t>Construction support</a:t>
            </a:r>
          </a:p>
          <a:p>
            <a:pPr algn="ctr"/>
            <a:r>
              <a:rPr lang="en-US" sz="1600" dirty="0" smtClean="0">
                <a:solidFill>
                  <a:srgbClr val="00FFCC"/>
                </a:solidFill>
                <a:latin typeface="Arial" pitchFamily="34" charset="0"/>
                <a:cs typeface="Arial" pitchFamily="34" charset="0"/>
              </a:rPr>
              <a:t>Product development</a:t>
            </a:r>
          </a:p>
          <a:p>
            <a:pPr algn="ctr"/>
            <a:r>
              <a:rPr lang="en-US" sz="1600" dirty="0" smtClean="0">
                <a:solidFill>
                  <a:srgbClr val="00FFCC"/>
                </a:solidFill>
                <a:latin typeface="Arial" pitchFamily="34" charset="0"/>
                <a:cs typeface="Arial" pitchFamily="34" charset="0"/>
              </a:rPr>
              <a:t>Cash &amp; Equipment</a:t>
            </a:r>
            <a:endParaRPr lang="en-US" sz="1600" dirty="0">
              <a:solidFill>
                <a:srgbClr val="00FFCC"/>
              </a:solidFill>
              <a:latin typeface="Arial" pitchFamily="34" charset="0"/>
              <a:cs typeface="Arial" pitchFamily="34" charset="0"/>
            </a:endParaRPr>
          </a:p>
        </p:txBody>
      </p:sp>
      <p:sp>
        <p:nvSpPr>
          <p:cNvPr id="20" name="Curved Left Arrow 19"/>
          <p:cNvSpPr/>
          <p:nvPr/>
        </p:nvSpPr>
        <p:spPr>
          <a:xfrm rot="1797069">
            <a:off x="6905868" y="3867100"/>
            <a:ext cx="1029990" cy="2218261"/>
          </a:xfrm>
          <a:prstGeom prst="curvedLef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urved Left Arrow 20"/>
          <p:cNvSpPr/>
          <p:nvPr/>
        </p:nvSpPr>
        <p:spPr>
          <a:xfrm rot="19632196">
            <a:off x="1753744" y="3726855"/>
            <a:ext cx="915871" cy="2243251"/>
          </a:xfrm>
          <a:prstGeom prst="curvedLeftArrow">
            <a:avLst/>
          </a:prstGeom>
          <a:solidFill>
            <a:srgbClr val="00CC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p:cNvSpPr/>
          <p:nvPr/>
        </p:nvSpPr>
        <p:spPr>
          <a:xfrm>
            <a:off x="3200400" y="1143000"/>
            <a:ext cx="2667000" cy="1143000"/>
          </a:xfrm>
          <a:prstGeom prst="ellipse">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itchFamily="34" charset="0"/>
                <a:cs typeface="Arial" pitchFamily="34" charset="0"/>
              </a:rPr>
              <a:t>Government &amp; Chambers</a:t>
            </a:r>
            <a:endParaRPr lang="en-US" sz="2400" dirty="0">
              <a:latin typeface="Arial" pitchFamily="34" charset="0"/>
              <a:cs typeface="Arial" pitchFamily="34" charset="0"/>
            </a:endParaRPr>
          </a:p>
        </p:txBody>
      </p:sp>
      <p:sp>
        <p:nvSpPr>
          <p:cNvPr id="22" name="TextBox 21"/>
          <p:cNvSpPr txBox="1"/>
          <p:nvPr/>
        </p:nvSpPr>
        <p:spPr>
          <a:xfrm>
            <a:off x="7239000" y="4648200"/>
            <a:ext cx="1544012" cy="369332"/>
          </a:xfrm>
          <a:prstGeom prst="rect">
            <a:avLst/>
          </a:prstGeom>
          <a:noFill/>
        </p:spPr>
        <p:txBody>
          <a:bodyPr wrap="none" rtlCol="0">
            <a:spAutoFit/>
          </a:bodyPr>
          <a:lstStyle/>
          <a:p>
            <a:r>
              <a:rPr lang="en-US" dirty="0" smtClean="0"/>
              <a:t>Development</a:t>
            </a:r>
            <a:endParaRPr lang="en-US" dirty="0"/>
          </a:p>
        </p:txBody>
      </p:sp>
      <p:sp>
        <p:nvSpPr>
          <p:cNvPr id="23" name="TextBox 22"/>
          <p:cNvSpPr txBox="1"/>
          <p:nvPr/>
        </p:nvSpPr>
        <p:spPr>
          <a:xfrm>
            <a:off x="609600" y="4953000"/>
            <a:ext cx="1633781" cy="369332"/>
          </a:xfrm>
          <a:prstGeom prst="rect">
            <a:avLst/>
          </a:prstGeom>
          <a:noFill/>
        </p:spPr>
        <p:txBody>
          <a:bodyPr wrap="none" rtlCol="0">
            <a:spAutoFit/>
          </a:bodyPr>
          <a:lstStyle/>
          <a:p>
            <a:r>
              <a:rPr lang="en-US" dirty="0" smtClean="0"/>
              <a:t>Establishment</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t> </a:t>
            </a:r>
          </a:p>
        </p:txBody>
      </p:sp>
      <p:sp>
        <p:nvSpPr>
          <p:cNvPr id="4099" name="Rectangle 9"/>
          <p:cNvSpPr>
            <a:spLocks noGrp="1" noChangeArrowheads="1"/>
          </p:cNvSpPr>
          <p:nvPr>
            <p:ph type="body" sz="half" idx="1"/>
          </p:nvPr>
        </p:nvSpPr>
        <p:spPr bwMode="auto">
          <a:xfrm>
            <a:off x="457200" y="2209800"/>
            <a:ext cx="4038600" cy="4114800"/>
          </a:xfrm>
          <a:solidFill>
            <a:schemeClr val="bg2">
              <a:lumMod val="20000"/>
              <a:lumOff val="80000"/>
            </a:schemeClr>
          </a:solidFill>
          <a:ln w="25400">
            <a:solidFill>
              <a:srgbClr val="0000FF"/>
            </a:solidFill>
            <a:miter lim="800000"/>
            <a:headEnd/>
            <a:tailEnd/>
          </a:ln>
        </p:spPr>
        <p:txBody>
          <a:bodyPr vert="horz" wrap="square" lIns="91440" tIns="45720" rIns="91440" bIns="45720" numCol="1" anchor="t" anchorCtr="0" compatLnSpc="1">
            <a:prstTxWarp prst="textNoShape">
              <a:avLst/>
            </a:prstTxWarp>
            <a:normAutofit fontScale="55000" lnSpcReduction="20000"/>
          </a:bodyPr>
          <a:lstStyle/>
          <a:p>
            <a:pPr marL="0" indent="0" eaLnBrk="1" hangingPunct="1">
              <a:spcBef>
                <a:spcPct val="0"/>
              </a:spcBef>
              <a:buFontTx/>
              <a:buNone/>
              <a:defRPr/>
            </a:pPr>
            <a:endParaRPr lang="en-US" sz="1200" b="1" i="1" u="sng" dirty="0" smtClean="0"/>
          </a:p>
          <a:p>
            <a:pPr marL="0" indent="0" eaLnBrk="1" hangingPunct="1">
              <a:spcBef>
                <a:spcPct val="0"/>
              </a:spcBef>
              <a:buFontTx/>
              <a:buNone/>
              <a:defRPr/>
            </a:pPr>
            <a:endParaRPr lang="en-US" sz="1200" b="1" i="1" u="sng" dirty="0" smtClean="0"/>
          </a:p>
          <a:p>
            <a:pPr marL="0" indent="0" eaLnBrk="1" hangingPunct="1">
              <a:spcBef>
                <a:spcPct val="0"/>
              </a:spcBef>
              <a:buFontTx/>
              <a:buNone/>
              <a:defRPr/>
            </a:pPr>
            <a:endParaRPr lang="en-US" sz="1200" b="1" i="1" u="sng" dirty="0" smtClean="0"/>
          </a:p>
          <a:p>
            <a:pPr lvl="0"/>
            <a:r>
              <a:rPr lang="en-US" sz="4400" dirty="0">
                <a:solidFill>
                  <a:srgbClr val="C00000"/>
                </a:solidFill>
              </a:rPr>
              <a:t>SDI La </a:t>
            </a:r>
            <a:r>
              <a:rPr lang="en-US" sz="4400" dirty="0" smtClean="0">
                <a:solidFill>
                  <a:srgbClr val="C00000"/>
                </a:solidFill>
              </a:rPr>
              <a:t>Farga</a:t>
            </a:r>
            <a:r>
              <a:rPr lang="en-US" sz="4400" dirty="0" smtClean="0"/>
              <a:t>,LLC </a:t>
            </a:r>
            <a:r>
              <a:rPr lang="en-US" sz="2900" dirty="0"/>
              <a:t>, April 2011</a:t>
            </a:r>
          </a:p>
          <a:p>
            <a:pPr marL="627063" lvl="1">
              <a:buFont typeface="Courier New" pitchFamily="49" charset="0"/>
              <a:buChar char="o"/>
            </a:pPr>
            <a:r>
              <a:rPr lang="en-US" dirty="0"/>
              <a:t>Steel Dynamic Inc</a:t>
            </a:r>
            <a:r>
              <a:rPr lang="en-US" dirty="0" smtClean="0"/>
              <a:t>. (5</a:t>
            </a:r>
            <a:r>
              <a:rPr lang="en-US" baseline="30000" dirty="0" smtClean="0"/>
              <a:t>th</a:t>
            </a:r>
            <a:r>
              <a:rPr lang="en-US" dirty="0" smtClean="0"/>
              <a:t>)  </a:t>
            </a:r>
            <a:r>
              <a:rPr lang="en-US" dirty="0"/>
              <a:t>invests $39 million in new joint-venture</a:t>
            </a:r>
          </a:p>
          <a:p>
            <a:pPr marL="627063" lvl="1">
              <a:buFont typeface="Courier New" pitchFamily="49" charset="0"/>
              <a:buChar char="o"/>
            </a:pPr>
            <a:r>
              <a:rPr lang="en-US" dirty="0"/>
              <a:t>La Farga Group, Spanish Metals Manufacturer, headquartered in Barcelona, Spain</a:t>
            </a:r>
          </a:p>
          <a:p>
            <a:pPr marL="627063" lvl="1">
              <a:buFont typeface="Courier New" pitchFamily="49" charset="0"/>
              <a:buChar char="o"/>
            </a:pPr>
            <a:r>
              <a:rPr lang="en-US" dirty="0"/>
              <a:t>Advanced Manufacturing Technology to make copper wire</a:t>
            </a:r>
          </a:p>
          <a:p>
            <a:pPr marL="627063" lvl="1">
              <a:buFont typeface="Courier New" pitchFamily="49" charset="0"/>
              <a:buChar char="o"/>
            </a:pPr>
            <a:r>
              <a:rPr lang="en-US" dirty="0"/>
              <a:t>Created by La Farga </a:t>
            </a:r>
            <a:r>
              <a:rPr lang="en-US" dirty="0" smtClean="0"/>
              <a:t>Group</a:t>
            </a:r>
          </a:p>
          <a:p>
            <a:pPr lvl="1">
              <a:buFont typeface="Courier New" pitchFamily="49" charset="0"/>
              <a:buChar char="o"/>
            </a:pPr>
            <a:endParaRPr lang="en-US" dirty="0"/>
          </a:p>
          <a:p>
            <a:pPr lvl="0"/>
            <a:r>
              <a:rPr lang="en-US" sz="4400" dirty="0">
                <a:solidFill>
                  <a:srgbClr val="C00000"/>
                </a:solidFill>
              </a:rPr>
              <a:t>Franklin Electric</a:t>
            </a:r>
            <a:r>
              <a:rPr lang="en-US" sz="3300" dirty="0"/>
              <a:t>, $25M, </a:t>
            </a:r>
            <a:r>
              <a:rPr lang="en-US" sz="2900" u="sng" dirty="0">
                <a:hlinkClick r:id="rId2"/>
              </a:rPr>
              <a:t>http://www.franklin-electric.com/corporate/default.aspx</a:t>
            </a:r>
            <a:r>
              <a:rPr lang="en-US" sz="2900" dirty="0"/>
              <a:t> </a:t>
            </a:r>
          </a:p>
          <a:p>
            <a:pPr marL="627063" lvl="1">
              <a:buFont typeface="Courier New" pitchFamily="49" charset="0"/>
              <a:buChar char="o"/>
            </a:pPr>
            <a:r>
              <a:rPr lang="en-US" dirty="0"/>
              <a:t>The world’s leading global provider of complete water and fueling </a:t>
            </a:r>
            <a:r>
              <a:rPr lang="en-US" dirty="0" smtClean="0"/>
              <a:t>systems</a:t>
            </a:r>
            <a:endParaRPr lang="en-US" sz="1800" dirty="0" smtClean="0">
              <a:latin typeface="Calibri" pitchFamily="34" charset="0"/>
            </a:endParaRPr>
          </a:p>
        </p:txBody>
      </p:sp>
      <p:sp>
        <p:nvSpPr>
          <p:cNvPr id="3077" name="Rectangle 17"/>
          <p:cNvSpPr>
            <a:spLocks noChangeArrowheads="1"/>
          </p:cNvSpPr>
          <p:nvPr/>
        </p:nvSpPr>
        <p:spPr bwMode="auto">
          <a:xfrm>
            <a:off x="4800600" y="2438400"/>
            <a:ext cx="373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sp>
        <p:nvSpPr>
          <p:cNvPr id="3078" name="Rectangle 18"/>
          <p:cNvSpPr>
            <a:spLocks noChangeArrowheads="1"/>
          </p:cNvSpPr>
          <p:nvPr/>
        </p:nvSpPr>
        <p:spPr bwMode="auto">
          <a:xfrm>
            <a:off x="685800" y="12954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000" dirty="0" smtClean="0"/>
              <a:t>The Alliance Project </a:t>
            </a:r>
          </a:p>
          <a:p>
            <a:pPr algn="ctr"/>
            <a:r>
              <a:rPr lang="en-US" sz="2000" dirty="0" smtClean="0"/>
              <a:t>(Allen County Economic Development Alliance)</a:t>
            </a:r>
            <a:endParaRPr lang="en-US" sz="2000" dirty="0"/>
          </a:p>
          <a:p>
            <a:pPr algn="ctr"/>
            <a:endParaRPr lang="en-US" sz="3200" dirty="0">
              <a:solidFill>
                <a:schemeClr val="tx2"/>
              </a:solidFill>
            </a:endParaRPr>
          </a:p>
        </p:txBody>
      </p:sp>
      <p:sp>
        <p:nvSpPr>
          <p:cNvPr id="7" name="Rectangle 9"/>
          <p:cNvSpPr txBox="1">
            <a:spLocks noChangeArrowheads="1"/>
          </p:cNvSpPr>
          <p:nvPr/>
        </p:nvSpPr>
        <p:spPr bwMode="auto">
          <a:xfrm>
            <a:off x="4800600" y="2217516"/>
            <a:ext cx="3886200" cy="2049684"/>
          </a:xfrm>
          <a:prstGeom prst="rect">
            <a:avLst/>
          </a:prstGeom>
          <a:solidFill>
            <a:schemeClr val="bg2">
              <a:lumMod val="20000"/>
              <a:lumOff val="80000"/>
            </a:schemeClr>
          </a:solidFill>
          <a:ln w="25400">
            <a:solidFill>
              <a:srgbClr val="0000FF"/>
            </a:solid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r>
              <a:rPr lang="en-US" sz="2400" dirty="0" smtClean="0">
                <a:solidFill>
                  <a:srgbClr val="C00000"/>
                </a:solidFill>
              </a:rPr>
              <a:t>General </a:t>
            </a:r>
            <a:r>
              <a:rPr lang="en-US" sz="2400" dirty="0">
                <a:solidFill>
                  <a:srgbClr val="C00000"/>
                </a:solidFill>
              </a:rPr>
              <a:t>Mills </a:t>
            </a:r>
            <a:r>
              <a:rPr lang="en-US" sz="2400" dirty="0" smtClean="0">
                <a:solidFill>
                  <a:srgbClr val="C00000"/>
                </a:solidFill>
              </a:rPr>
              <a:t>Inc.</a:t>
            </a:r>
            <a:r>
              <a:rPr lang="en-US" sz="2400" dirty="0" smtClean="0"/>
              <a:t>, </a:t>
            </a:r>
            <a:r>
              <a:rPr lang="en-US" sz="1800" dirty="0"/>
              <a:t>total investment $34.6 M, May 2011, </a:t>
            </a:r>
            <a:r>
              <a:rPr lang="en-US" sz="1800" u="sng" dirty="0">
                <a:hlinkClick r:id="rId3"/>
              </a:rPr>
              <a:t>http://www.generalmills.com/</a:t>
            </a:r>
            <a:r>
              <a:rPr lang="en-US" sz="1800" dirty="0"/>
              <a:t> </a:t>
            </a:r>
          </a:p>
          <a:p>
            <a:pPr marL="627063" lvl="1">
              <a:buFont typeface="Courier New" pitchFamily="49" charset="0"/>
              <a:buChar char="o"/>
            </a:pPr>
            <a:r>
              <a:rPr lang="en-US" sz="1500" dirty="0"/>
              <a:t>The 6</a:t>
            </a:r>
            <a:r>
              <a:rPr lang="en-US" sz="1500" baseline="30000" dirty="0"/>
              <a:t>th</a:t>
            </a:r>
            <a:r>
              <a:rPr lang="en-US" sz="1500" dirty="0"/>
              <a:t> largest food company and market some of the world’s best-loved brands: Cheerios, Green Giant, Betty Crocker, Pillsbury, Yoplait</a:t>
            </a:r>
            <a:r>
              <a:rPr lang="en-US" sz="1500" dirty="0" smtClean="0"/>
              <a:t>…</a:t>
            </a:r>
            <a:endParaRPr lang="en-US" sz="1500" dirty="0"/>
          </a:p>
        </p:txBody>
      </p:sp>
      <p:sp>
        <p:nvSpPr>
          <p:cNvPr id="9" name="6-Point Star 8"/>
          <p:cNvSpPr/>
          <p:nvPr/>
        </p:nvSpPr>
        <p:spPr>
          <a:xfrm>
            <a:off x="3962400" y="4876800"/>
            <a:ext cx="457200" cy="4572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txBox="1">
            <a:spLocks noChangeArrowheads="1"/>
          </p:cNvSpPr>
          <p:nvPr/>
        </p:nvSpPr>
        <p:spPr bwMode="auto">
          <a:xfrm>
            <a:off x="4808316" y="4495800"/>
            <a:ext cx="3886200" cy="1840134"/>
          </a:xfrm>
          <a:prstGeom prst="rect">
            <a:avLst/>
          </a:prstGeom>
          <a:solidFill>
            <a:schemeClr val="bg2">
              <a:lumMod val="20000"/>
              <a:lumOff val="80000"/>
            </a:schemeClr>
          </a:solidFill>
          <a:ln w="25400">
            <a:solidFill>
              <a:srgbClr val="0000FF"/>
            </a:solid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r>
              <a:rPr lang="en-US" sz="2400" dirty="0" smtClean="0">
                <a:solidFill>
                  <a:srgbClr val="C00000"/>
                </a:solidFill>
              </a:rPr>
              <a:t>Wireless Technology Center</a:t>
            </a:r>
            <a:r>
              <a:rPr lang="en-US" sz="2400" dirty="0" smtClean="0"/>
              <a:t>, </a:t>
            </a:r>
            <a:r>
              <a:rPr lang="en-US" sz="1800" dirty="0" smtClean="0"/>
              <a:t>funded by Talent initiative and regional defense industry</a:t>
            </a:r>
            <a:endParaRPr lang="en-US" sz="1800" dirty="0"/>
          </a:p>
          <a:p>
            <a:pPr marL="627063" lvl="1">
              <a:buFont typeface="Courier New" pitchFamily="49" charset="0"/>
              <a:buChar char="o"/>
            </a:pPr>
            <a:r>
              <a:rPr lang="en-US" sz="1500" dirty="0" smtClean="0"/>
              <a:t>In the process to develop software defined radio lab (SDR)</a:t>
            </a:r>
            <a:endParaRPr lang="en-US" sz="1800" dirty="0" smtClean="0">
              <a:latin typeface="Calibri" pitchFamily="34" charset="0"/>
            </a:endParaRPr>
          </a:p>
        </p:txBody>
      </p:sp>
    </p:spTree>
    <p:extLst>
      <p:ext uri="{BB962C8B-B14F-4D97-AF65-F5344CB8AC3E}">
        <p14:creationId xmlns:p14="http://schemas.microsoft.com/office/powerpoint/2010/main" val="80504157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nvGraphicFramePr>
        <p:xfrm>
          <a:off x="228600" y="1524000"/>
          <a:ext cx="4114800" cy="4541520"/>
        </p:xfrm>
        <a:graphic>
          <a:graphicData uri="http://schemas.openxmlformats.org/drawingml/2006/table">
            <a:tbl>
              <a:tblPr firstRow="1" bandRow="1">
                <a:tableStyleId>{5C22544A-7EE6-4342-B048-85BDC9FD1C3A}</a:tableStyleId>
              </a:tblPr>
              <a:tblGrid>
                <a:gridCol w="2678503"/>
                <a:gridCol w="1436297"/>
              </a:tblGrid>
              <a:tr h="243840">
                <a:tc>
                  <a:txBody>
                    <a:bodyPr/>
                    <a:lstStyle/>
                    <a:p>
                      <a:r>
                        <a:rPr lang="en-US" dirty="0" smtClean="0">
                          <a:solidFill>
                            <a:srgbClr val="7030A0"/>
                          </a:solidFill>
                        </a:rPr>
                        <a:t>Item</a:t>
                      </a:r>
                      <a:endParaRPr lang="en-US" dirty="0">
                        <a:solidFill>
                          <a:srgbClr val="7030A0"/>
                        </a:solidFill>
                      </a:endParaRPr>
                    </a:p>
                  </a:txBody>
                  <a:tcPr>
                    <a:solidFill>
                      <a:srgbClr val="00FF99"/>
                    </a:solidFill>
                  </a:tcPr>
                </a:tc>
                <a:tc>
                  <a:txBody>
                    <a:bodyPr/>
                    <a:lstStyle/>
                    <a:p>
                      <a:r>
                        <a:rPr lang="en-US" sz="1400" dirty="0" smtClean="0">
                          <a:solidFill>
                            <a:srgbClr val="7030A0"/>
                          </a:solidFill>
                        </a:rPr>
                        <a:t>Value to </a:t>
                      </a:r>
                      <a:r>
                        <a:rPr lang="en-US" sz="1400" dirty="0" smtClean="0">
                          <a:solidFill>
                            <a:srgbClr val="FF0066"/>
                          </a:solidFill>
                        </a:rPr>
                        <a:t>SDI</a:t>
                      </a:r>
                      <a:r>
                        <a:rPr lang="en-US" sz="1400" baseline="0" dirty="0" smtClean="0">
                          <a:solidFill>
                            <a:srgbClr val="FF0066"/>
                          </a:solidFill>
                        </a:rPr>
                        <a:t> La Farga, LLC</a:t>
                      </a:r>
                      <a:endParaRPr lang="en-US" sz="1400" dirty="0">
                        <a:solidFill>
                          <a:srgbClr val="FF0066"/>
                        </a:solidFill>
                      </a:endParaRPr>
                    </a:p>
                  </a:txBody>
                  <a:tcPr>
                    <a:solidFill>
                      <a:srgbClr val="00FF99"/>
                    </a:solidFill>
                  </a:tcPr>
                </a:tc>
              </a:tr>
              <a:tr h="426720">
                <a:tc>
                  <a:txBody>
                    <a:bodyPr/>
                    <a:lstStyle/>
                    <a:p>
                      <a:r>
                        <a:rPr lang="en-US" sz="1400" dirty="0" smtClean="0"/>
                        <a:t>Real &amp; Personal Property</a:t>
                      </a:r>
                      <a:r>
                        <a:rPr lang="en-US" sz="1400" baseline="0" dirty="0" smtClean="0"/>
                        <a:t> Tax Abatement</a:t>
                      </a:r>
                      <a:endParaRPr lang="en-US" sz="1400" dirty="0"/>
                    </a:p>
                  </a:txBody>
                  <a:tcPr>
                    <a:solidFill>
                      <a:schemeClr val="accent1"/>
                    </a:solidFill>
                  </a:tcPr>
                </a:tc>
                <a:tc>
                  <a:txBody>
                    <a:bodyPr/>
                    <a:lstStyle/>
                    <a:p>
                      <a:pPr algn="r"/>
                      <a:r>
                        <a:rPr lang="en-US" sz="1400" dirty="0" smtClean="0"/>
                        <a:t>$1,869,257</a:t>
                      </a:r>
                      <a:endParaRPr lang="en-US" sz="1400" dirty="0"/>
                    </a:p>
                  </a:txBody>
                  <a:tcPr>
                    <a:solidFill>
                      <a:schemeClr val="accent1"/>
                    </a:solidFill>
                  </a:tcPr>
                </a:tc>
              </a:tr>
              <a:tr h="243840">
                <a:tc>
                  <a:txBody>
                    <a:bodyPr/>
                    <a:lstStyle/>
                    <a:p>
                      <a:r>
                        <a:rPr lang="en-US" sz="1400" dirty="0" smtClean="0"/>
                        <a:t>Performance Base Incentive</a:t>
                      </a:r>
                      <a:endParaRPr lang="en-US" sz="1400" dirty="0"/>
                    </a:p>
                  </a:txBody>
                  <a:tcPr/>
                </a:tc>
                <a:tc>
                  <a:txBody>
                    <a:bodyPr/>
                    <a:lstStyle/>
                    <a:p>
                      <a:pPr algn="r"/>
                      <a:r>
                        <a:rPr lang="en-US" sz="1400" dirty="0" smtClean="0"/>
                        <a:t>$102,695</a:t>
                      </a:r>
                      <a:endParaRPr lang="en-US" sz="1400" dirty="0"/>
                    </a:p>
                  </a:txBody>
                  <a:tcPr/>
                </a:tc>
              </a:tr>
              <a:tr h="243840">
                <a:tc>
                  <a:txBody>
                    <a:bodyPr/>
                    <a:lstStyle/>
                    <a:p>
                      <a:r>
                        <a:rPr lang="en-US" sz="1400" dirty="0" smtClean="0"/>
                        <a:t>Property Purchase Assistance</a:t>
                      </a:r>
                      <a:endParaRPr lang="en-US" sz="1400" dirty="0"/>
                    </a:p>
                  </a:txBody>
                  <a:tcPr>
                    <a:solidFill>
                      <a:schemeClr val="accent1"/>
                    </a:solidFill>
                  </a:tcPr>
                </a:tc>
                <a:tc>
                  <a:txBody>
                    <a:bodyPr/>
                    <a:lstStyle/>
                    <a:p>
                      <a:pPr algn="r"/>
                      <a:r>
                        <a:rPr lang="en-US" sz="1400" dirty="0" smtClean="0"/>
                        <a:t>$700,000</a:t>
                      </a:r>
                      <a:endParaRPr lang="en-US" sz="1400" dirty="0"/>
                    </a:p>
                  </a:txBody>
                  <a:tcPr>
                    <a:solidFill>
                      <a:schemeClr val="accent1"/>
                    </a:solidFill>
                  </a:tcPr>
                </a:tc>
              </a:tr>
              <a:tr h="426720">
                <a:tc>
                  <a:txBody>
                    <a:bodyPr/>
                    <a:lstStyle/>
                    <a:p>
                      <a:r>
                        <a:rPr lang="en-US" sz="1400" dirty="0" smtClean="0"/>
                        <a:t>Hoosier Business Investment</a:t>
                      </a:r>
                      <a:r>
                        <a:rPr lang="en-US" sz="1400" baseline="0" dirty="0" smtClean="0"/>
                        <a:t> Credit (HBI)</a:t>
                      </a:r>
                      <a:endParaRPr lang="en-US" sz="1400" dirty="0"/>
                    </a:p>
                  </a:txBody>
                  <a:tcPr/>
                </a:tc>
                <a:tc>
                  <a:txBody>
                    <a:bodyPr/>
                    <a:lstStyle/>
                    <a:p>
                      <a:pPr algn="r"/>
                      <a:r>
                        <a:rPr lang="en-US" sz="1400" dirty="0" smtClean="0"/>
                        <a:t>$300,000</a:t>
                      </a:r>
                      <a:endParaRPr lang="en-US" sz="1400" dirty="0"/>
                    </a:p>
                  </a:txBody>
                  <a:tcPr/>
                </a:tc>
              </a:tr>
              <a:tr h="243840">
                <a:tc>
                  <a:txBody>
                    <a:bodyPr/>
                    <a:lstStyle/>
                    <a:p>
                      <a:r>
                        <a:rPr lang="en-US" sz="1400" dirty="0" smtClean="0"/>
                        <a:t>Skills Enhancement</a:t>
                      </a:r>
                      <a:r>
                        <a:rPr lang="en-US" sz="1400" baseline="0" dirty="0" smtClean="0"/>
                        <a:t> Fund (SEF)</a:t>
                      </a:r>
                      <a:endParaRPr lang="en-US" sz="1400" dirty="0"/>
                    </a:p>
                  </a:txBody>
                  <a:tcPr>
                    <a:solidFill>
                      <a:schemeClr val="accent1"/>
                    </a:solidFill>
                  </a:tcPr>
                </a:tc>
                <a:tc>
                  <a:txBody>
                    <a:bodyPr/>
                    <a:lstStyle/>
                    <a:p>
                      <a:pPr algn="r"/>
                      <a:r>
                        <a:rPr lang="en-US" sz="1400" dirty="0" smtClean="0"/>
                        <a:t>$20,000</a:t>
                      </a:r>
                      <a:endParaRPr lang="en-US" sz="1400" dirty="0"/>
                    </a:p>
                  </a:txBody>
                  <a:tcPr>
                    <a:solidFill>
                      <a:schemeClr val="accent1"/>
                    </a:solidFill>
                  </a:tcPr>
                </a:tc>
              </a:tr>
              <a:tr h="243840">
                <a:tc>
                  <a:txBody>
                    <a:bodyPr/>
                    <a:lstStyle/>
                    <a:p>
                      <a:r>
                        <a:rPr lang="en-US" sz="1400" dirty="0" smtClean="0"/>
                        <a:t>Customized Recruitment/ Screening</a:t>
                      </a:r>
                      <a:endParaRPr lang="en-US" sz="1400" dirty="0"/>
                    </a:p>
                  </a:txBody>
                  <a:tcPr/>
                </a:tc>
                <a:tc>
                  <a:txBody>
                    <a:bodyPr/>
                    <a:lstStyle/>
                    <a:p>
                      <a:pPr algn="r"/>
                      <a:r>
                        <a:rPr lang="en-US" sz="1400" dirty="0" smtClean="0"/>
                        <a:t>$10,000</a:t>
                      </a:r>
                      <a:endParaRPr lang="en-US" sz="1400" dirty="0"/>
                    </a:p>
                  </a:txBody>
                  <a:tcPr/>
                </a:tc>
              </a:tr>
              <a:tr h="243840">
                <a:tc>
                  <a:txBody>
                    <a:bodyPr/>
                    <a:lstStyle/>
                    <a:p>
                      <a:r>
                        <a:rPr lang="en-US" sz="1400" dirty="0" smtClean="0"/>
                        <a:t>On-the-Job Training</a:t>
                      </a:r>
                      <a:endParaRPr lang="en-US" sz="1400" dirty="0"/>
                    </a:p>
                  </a:txBody>
                  <a:tcPr>
                    <a:solidFill>
                      <a:schemeClr val="accent1"/>
                    </a:solidFill>
                  </a:tcPr>
                </a:tc>
                <a:tc>
                  <a:txBody>
                    <a:bodyPr/>
                    <a:lstStyle/>
                    <a:p>
                      <a:pPr algn="r"/>
                      <a:r>
                        <a:rPr lang="en-US" sz="1400" dirty="0" smtClean="0"/>
                        <a:t>$75,000</a:t>
                      </a:r>
                      <a:endParaRPr lang="en-US" sz="1400" dirty="0"/>
                    </a:p>
                  </a:txBody>
                  <a:tcPr>
                    <a:solidFill>
                      <a:schemeClr val="accent1"/>
                    </a:solidFill>
                  </a:tcPr>
                </a:tc>
              </a:tr>
              <a:tr h="426720">
                <a:tc>
                  <a:txBody>
                    <a:bodyPr/>
                    <a:lstStyle/>
                    <a:p>
                      <a:r>
                        <a:rPr lang="en-US" sz="1400" dirty="0" smtClean="0"/>
                        <a:t>Computer &amp; Core Competencies</a:t>
                      </a:r>
                      <a:r>
                        <a:rPr lang="en-US" sz="1400" baseline="0" dirty="0" smtClean="0"/>
                        <a:t> Workshops</a:t>
                      </a:r>
                      <a:endParaRPr lang="en-US" sz="1400" dirty="0"/>
                    </a:p>
                  </a:txBody>
                  <a:tcPr/>
                </a:tc>
                <a:tc>
                  <a:txBody>
                    <a:bodyPr/>
                    <a:lstStyle/>
                    <a:p>
                      <a:pPr algn="r"/>
                      <a:r>
                        <a:rPr lang="en-US" sz="1400" dirty="0" smtClean="0"/>
                        <a:t>$4,500</a:t>
                      </a:r>
                      <a:endParaRPr lang="en-US" sz="1400" dirty="0"/>
                    </a:p>
                  </a:txBody>
                  <a:tcPr/>
                </a:tc>
              </a:tr>
              <a:tr h="243840">
                <a:tc>
                  <a:txBody>
                    <a:bodyPr/>
                    <a:lstStyle/>
                    <a:p>
                      <a:r>
                        <a:rPr lang="en-US" sz="1400" b="1" dirty="0" smtClean="0"/>
                        <a:t>Total Value to SDI</a:t>
                      </a:r>
                      <a:r>
                        <a:rPr lang="en-US" sz="1400" b="1" baseline="0" dirty="0" smtClean="0"/>
                        <a:t> La Farga, LLC</a:t>
                      </a:r>
                      <a:endParaRPr lang="en-US" sz="1400" b="1" dirty="0"/>
                    </a:p>
                  </a:txBody>
                  <a:tcPr>
                    <a:solidFill>
                      <a:schemeClr val="accent1"/>
                    </a:solidFill>
                  </a:tcPr>
                </a:tc>
                <a:tc>
                  <a:txBody>
                    <a:bodyPr/>
                    <a:lstStyle/>
                    <a:p>
                      <a:pPr algn="r"/>
                      <a:r>
                        <a:rPr lang="en-US" sz="1400" b="1" dirty="0" smtClean="0">
                          <a:solidFill>
                            <a:srgbClr val="FF0066"/>
                          </a:solidFill>
                        </a:rPr>
                        <a:t>$3,081,452 </a:t>
                      </a:r>
                      <a:endParaRPr lang="en-US" sz="1400" b="1" dirty="0">
                        <a:solidFill>
                          <a:srgbClr val="FF0066"/>
                        </a:solidFill>
                      </a:endParaRPr>
                    </a:p>
                  </a:txBody>
                  <a:tcPr>
                    <a:solidFill>
                      <a:schemeClr val="accent1"/>
                    </a:solidFill>
                  </a:tcPr>
                </a:tc>
              </a:tr>
            </a:tbl>
          </a:graphicData>
        </a:graphic>
      </p:graphicFrame>
      <p:graphicFrame>
        <p:nvGraphicFramePr>
          <p:cNvPr id="3" name="Table 2"/>
          <p:cNvGraphicFramePr>
            <a:graphicFrameLocks noGrp="1"/>
          </p:cNvGraphicFramePr>
          <p:nvPr/>
        </p:nvGraphicFramePr>
        <p:xfrm>
          <a:off x="4876800" y="1524000"/>
          <a:ext cx="3733800" cy="2143260"/>
        </p:xfrm>
        <a:graphic>
          <a:graphicData uri="http://schemas.openxmlformats.org/drawingml/2006/table">
            <a:tbl>
              <a:tblPr firstRow="1" bandRow="1">
                <a:tableStyleId>{5C22544A-7EE6-4342-B048-85BDC9FD1C3A}</a:tableStyleId>
              </a:tblPr>
              <a:tblGrid>
                <a:gridCol w="2036618"/>
                <a:gridCol w="1697182"/>
              </a:tblGrid>
              <a:tr h="533400">
                <a:tc>
                  <a:txBody>
                    <a:bodyPr/>
                    <a:lstStyle/>
                    <a:p>
                      <a:r>
                        <a:rPr lang="en-US" sz="1400" dirty="0" smtClean="0">
                          <a:solidFill>
                            <a:srgbClr val="7030A0"/>
                          </a:solidFill>
                        </a:rPr>
                        <a:t>Item</a:t>
                      </a:r>
                      <a:endParaRPr lang="en-US" sz="1400" dirty="0">
                        <a:solidFill>
                          <a:srgbClr val="7030A0"/>
                        </a:solidFill>
                      </a:endParaRPr>
                    </a:p>
                  </a:txBody>
                  <a:tcPr>
                    <a:solidFill>
                      <a:srgbClr val="FFCC00"/>
                    </a:solidFill>
                  </a:tcPr>
                </a:tc>
                <a:tc>
                  <a:txBody>
                    <a:bodyPr/>
                    <a:lstStyle/>
                    <a:p>
                      <a:r>
                        <a:rPr lang="en-US" sz="1400" dirty="0" smtClean="0">
                          <a:solidFill>
                            <a:srgbClr val="7030A0"/>
                          </a:solidFill>
                        </a:rPr>
                        <a:t>Value to SDI La Farga,</a:t>
                      </a:r>
                      <a:r>
                        <a:rPr lang="en-US" sz="1400" baseline="0" dirty="0" smtClean="0">
                          <a:solidFill>
                            <a:srgbClr val="7030A0"/>
                          </a:solidFill>
                        </a:rPr>
                        <a:t> LLC </a:t>
                      </a:r>
                      <a:endParaRPr lang="en-US" sz="1400" dirty="0">
                        <a:solidFill>
                          <a:srgbClr val="7030A0"/>
                        </a:solidFill>
                      </a:endParaRPr>
                    </a:p>
                  </a:txBody>
                  <a:tcPr>
                    <a:solidFill>
                      <a:srgbClr val="FFCC00"/>
                    </a:solidFill>
                  </a:tcPr>
                </a:tc>
              </a:tr>
              <a:tr h="321972">
                <a:tc>
                  <a:txBody>
                    <a:bodyPr/>
                    <a:lstStyle/>
                    <a:p>
                      <a:r>
                        <a:rPr lang="en-US" sz="1400" dirty="0" smtClean="0"/>
                        <a:t>Total Investment</a:t>
                      </a:r>
                      <a:endParaRPr lang="en-US" sz="1400" dirty="0"/>
                    </a:p>
                  </a:txBody>
                  <a:tcPr>
                    <a:solidFill>
                      <a:srgbClr val="FFFF99"/>
                    </a:solidFill>
                  </a:tcPr>
                </a:tc>
                <a:tc>
                  <a:txBody>
                    <a:bodyPr/>
                    <a:lstStyle/>
                    <a:p>
                      <a:pPr algn="r"/>
                      <a:r>
                        <a:rPr lang="en-US" sz="1400" b="1" dirty="0" smtClean="0">
                          <a:solidFill>
                            <a:srgbClr val="FF0066"/>
                          </a:solidFill>
                        </a:rPr>
                        <a:t>$38,998,500</a:t>
                      </a:r>
                      <a:endParaRPr lang="en-US" sz="1400" b="1" dirty="0">
                        <a:solidFill>
                          <a:srgbClr val="FF0066"/>
                        </a:solidFill>
                      </a:endParaRPr>
                    </a:p>
                  </a:txBody>
                  <a:tcPr>
                    <a:solidFill>
                      <a:srgbClr val="FFFF99"/>
                    </a:solidFill>
                  </a:tcPr>
                </a:tc>
              </a:tr>
              <a:tr h="321972">
                <a:tc>
                  <a:txBody>
                    <a:bodyPr/>
                    <a:lstStyle/>
                    <a:p>
                      <a:r>
                        <a:rPr lang="en-US" sz="1400" dirty="0" smtClean="0"/>
                        <a:t>Projected Payroll Total </a:t>
                      </a:r>
                      <a:endParaRPr lang="en-US" sz="1400" dirty="0"/>
                    </a:p>
                  </a:txBody>
                  <a:tcPr/>
                </a:tc>
                <a:tc>
                  <a:txBody>
                    <a:bodyPr/>
                    <a:lstStyle/>
                    <a:p>
                      <a:pPr algn="r"/>
                      <a:r>
                        <a:rPr lang="en-US" sz="1400" dirty="0" smtClean="0"/>
                        <a:t>$2,478,740</a:t>
                      </a:r>
                      <a:endParaRPr lang="en-US" sz="1400" dirty="0"/>
                    </a:p>
                  </a:txBody>
                  <a:tcPr/>
                </a:tc>
              </a:tr>
              <a:tr h="321972">
                <a:tc>
                  <a:txBody>
                    <a:bodyPr/>
                    <a:lstStyle/>
                    <a:p>
                      <a:r>
                        <a:rPr lang="en-US" sz="1400" dirty="0" smtClean="0"/>
                        <a:t>       -Average</a:t>
                      </a:r>
                      <a:r>
                        <a:rPr lang="en-US" sz="1400" baseline="0" dirty="0" smtClean="0"/>
                        <a:t> Salary</a:t>
                      </a:r>
                      <a:endParaRPr lang="en-US" sz="1400" dirty="0"/>
                    </a:p>
                  </a:txBody>
                  <a:tcPr>
                    <a:solidFill>
                      <a:srgbClr val="FFFF99"/>
                    </a:solidFill>
                  </a:tcPr>
                </a:tc>
                <a:tc>
                  <a:txBody>
                    <a:bodyPr/>
                    <a:lstStyle/>
                    <a:p>
                      <a:pPr algn="r"/>
                      <a:r>
                        <a:rPr lang="en-US" sz="1400" dirty="0" smtClean="0"/>
                        <a:t>$70,824</a:t>
                      </a:r>
                      <a:endParaRPr lang="en-US" sz="1400" dirty="0"/>
                    </a:p>
                  </a:txBody>
                  <a:tcPr>
                    <a:solidFill>
                      <a:srgbClr val="FFFF99"/>
                    </a:solidFill>
                  </a:tcPr>
                </a:tc>
              </a:tr>
              <a:tr h="321972">
                <a:tc>
                  <a:txBody>
                    <a:bodyPr/>
                    <a:lstStyle/>
                    <a:p>
                      <a:r>
                        <a:rPr lang="en-US" sz="1400" dirty="0" smtClean="0"/>
                        <a:t>       -New Jobs</a:t>
                      </a:r>
                      <a:endParaRPr lang="en-US" sz="1400" dirty="0"/>
                    </a:p>
                  </a:txBody>
                  <a:tcPr/>
                </a:tc>
                <a:tc>
                  <a:txBody>
                    <a:bodyPr/>
                    <a:lstStyle/>
                    <a:p>
                      <a:pPr algn="r"/>
                      <a:r>
                        <a:rPr lang="en-US" sz="1400" dirty="0" smtClean="0"/>
                        <a:t>35</a:t>
                      </a:r>
                      <a:endParaRPr lang="en-US" sz="1400" dirty="0"/>
                    </a:p>
                  </a:txBody>
                  <a:tcPr/>
                </a:tc>
              </a:tr>
              <a:tr h="321972">
                <a:tc>
                  <a:txBody>
                    <a:bodyPr/>
                    <a:lstStyle/>
                    <a:p>
                      <a:r>
                        <a:rPr lang="en-US" sz="1400" dirty="0" smtClean="0"/>
                        <a:t>       -Retained</a:t>
                      </a:r>
                      <a:r>
                        <a:rPr lang="en-US" sz="1400" baseline="0" dirty="0" smtClean="0"/>
                        <a:t> Jobs</a:t>
                      </a:r>
                      <a:endParaRPr lang="en-US" sz="1400" dirty="0"/>
                    </a:p>
                  </a:txBody>
                  <a:tcPr>
                    <a:solidFill>
                      <a:srgbClr val="FFFF99"/>
                    </a:solidFill>
                  </a:tcPr>
                </a:tc>
                <a:tc>
                  <a:txBody>
                    <a:bodyPr/>
                    <a:lstStyle/>
                    <a:p>
                      <a:pPr algn="r"/>
                      <a:r>
                        <a:rPr lang="en-US" sz="1400" dirty="0" smtClean="0"/>
                        <a:t>0</a:t>
                      </a:r>
                      <a:endParaRPr lang="en-US" sz="1400" dirty="0"/>
                    </a:p>
                  </a:txBody>
                  <a:tcPr>
                    <a:solidFill>
                      <a:srgbClr val="FFFF99"/>
                    </a:solidFill>
                  </a:tcPr>
                </a:tc>
              </a:tr>
            </a:tbl>
          </a:graphicData>
        </a:graphic>
      </p:graphicFrame>
      <p:pic>
        <p:nvPicPr>
          <p:cNvPr id="4" name="Picture 2" descr="C:\Users\abraun\AppData\Local\Microsoft\Windows\Temporary Internet Files\Content.Outlook\SF68H0PG\site map.JPG"/>
          <p:cNvPicPr>
            <a:picLocks noChangeAspect="1" noChangeArrowheads="1"/>
          </p:cNvPicPr>
          <p:nvPr/>
        </p:nvPicPr>
        <p:blipFill>
          <a:blip r:embed="rId2" cstate="print"/>
          <a:srcRect/>
          <a:stretch>
            <a:fillRect/>
          </a:stretch>
        </p:blipFill>
        <p:spPr bwMode="auto">
          <a:xfrm>
            <a:off x="4876800" y="3886200"/>
            <a:ext cx="3733800" cy="207153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828800"/>
          <a:ext cx="4876800" cy="4074160"/>
        </p:xfrm>
        <a:graphic>
          <a:graphicData uri="http://schemas.openxmlformats.org/drawingml/2006/table">
            <a:tbl>
              <a:tblPr firstRow="1" bandRow="1">
                <a:tableStyleId>{5C22544A-7EE6-4342-B048-85BDC9FD1C3A}</a:tableStyleId>
              </a:tblPr>
              <a:tblGrid>
                <a:gridCol w="2895600"/>
                <a:gridCol w="1981200"/>
              </a:tblGrid>
              <a:tr h="370840">
                <a:tc>
                  <a:txBody>
                    <a:bodyPr/>
                    <a:lstStyle/>
                    <a:p>
                      <a:r>
                        <a:rPr lang="en-US" dirty="0" smtClean="0"/>
                        <a:t>Item </a:t>
                      </a:r>
                      <a:endParaRPr lang="en-US" dirty="0"/>
                    </a:p>
                  </a:txBody>
                  <a:tcPr/>
                </a:tc>
                <a:tc>
                  <a:txBody>
                    <a:bodyPr/>
                    <a:lstStyle/>
                    <a:p>
                      <a:r>
                        <a:rPr lang="en-US" dirty="0" smtClean="0">
                          <a:solidFill>
                            <a:srgbClr val="7030A0"/>
                          </a:solidFill>
                        </a:rPr>
                        <a:t>Franklin</a:t>
                      </a:r>
                      <a:r>
                        <a:rPr lang="en-US" baseline="0" dirty="0" smtClean="0">
                          <a:solidFill>
                            <a:srgbClr val="7030A0"/>
                          </a:solidFill>
                        </a:rPr>
                        <a:t> Electric</a:t>
                      </a:r>
                      <a:endParaRPr lang="en-US" dirty="0">
                        <a:solidFill>
                          <a:srgbClr val="7030A0"/>
                        </a:solidFill>
                      </a:endParaRPr>
                    </a:p>
                  </a:txBody>
                  <a:tcPr/>
                </a:tc>
              </a:tr>
              <a:tr h="370840">
                <a:tc>
                  <a:txBody>
                    <a:bodyPr/>
                    <a:lstStyle/>
                    <a:p>
                      <a:r>
                        <a:rPr lang="en-US" b="1" dirty="0" smtClean="0"/>
                        <a:t>Total</a:t>
                      </a:r>
                      <a:r>
                        <a:rPr lang="en-US" b="1" baseline="0" dirty="0" smtClean="0"/>
                        <a:t> Investment</a:t>
                      </a:r>
                      <a:endParaRPr lang="en-US" b="1" dirty="0"/>
                    </a:p>
                  </a:txBody>
                  <a:tcPr/>
                </a:tc>
                <a:tc>
                  <a:txBody>
                    <a:bodyPr/>
                    <a:lstStyle/>
                    <a:p>
                      <a:pPr algn="r"/>
                      <a:r>
                        <a:rPr lang="en-US" sz="1800" b="1" dirty="0" smtClean="0">
                          <a:solidFill>
                            <a:srgbClr val="FF0000"/>
                          </a:solidFill>
                        </a:rPr>
                        <a:t>$25,252,000</a:t>
                      </a:r>
                      <a:endParaRPr lang="en-US" b="1" dirty="0">
                        <a:solidFill>
                          <a:srgbClr val="FF0000"/>
                        </a:solidFill>
                      </a:endParaRPr>
                    </a:p>
                  </a:txBody>
                  <a:tcPr/>
                </a:tc>
              </a:tr>
              <a:tr h="370840">
                <a:tc>
                  <a:txBody>
                    <a:bodyPr/>
                    <a:lstStyle/>
                    <a:p>
                      <a:r>
                        <a:rPr lang="en-US" dirty="0" smtClean="0"/>
                        <a:t>Projected Total Payroll</a:t>
                      </a:r>
                    </a:p>
                  </a:txBody>
                  <a:tcPr/>
                </a:tc>
                <a:tc>
                  <a:txBody>
                    <a:bodyPr/>
                    <a:lstStyle/>
                    <a:p>
                      <a:pPr algn="r"/>
                      <a:r>
                        <a:rPr lang="en-US" sz="1800" dirty="0" smtClean="0"/>
                        <a:t>$20,768,800</a:t>
                      </a:r>
                      <a:endParaRPr lang="en-US" dirty="0"/>
                    </a:p>
                  </a:txBody>
                  <a:tcPr/>
                </a:tc>
              </a:tr>
              <a:tr h="370840">
                <a:tc>
                  <a:txBody>
                    <a:bodyPr/>
                    <a:lstStyle/>
                    <a:p>
                      <a:r>
                        <a:rPr lang="en-US" dirty="0" smtClean="0"/>
                        <a:t>      -Average Salary</a:t>
                      </a:r>
                      <a:endParaRPr lang="en-US" dirty="0"/>
                    </a:p>
                  </a:txBody>
                  <a:tcPr/>
                </a:tc>
                <a:tc>
                  <a:txBody>
                    <a:bodyPr/>
                    <a:lstStyle/>
                    <a:p>
                      <a:pPr algn="r"/>
                      <a:r>
                        <a:rPr lang="en-US" sz="1800" dirty="0" smtClean="0"/>
                        <a:t>$79,880</a:t>
                      </a:r>
                      <a:endParaRPr lang="en-US" dirty="0"/>
                    </a:p>
                  </a:txBody>
                  <a:tcPr/>
                </a:tc>
              </a:tr>
              <a:tr h="370840">
                <a:tc>
                  <a:txBody>
                    <a:bodyPr/>
                    <a:lstStyle/>
                    <a:p>
                      <a:r>
                        <a:rPr lang="en-US" dirty="0" smtClean="0"/>
                        <a:t>      -New</a:t>
                      </a:r>
                      <a:r>
                        <a:rPr lang="en-US" baseline="0" dirty="0" smtClean="0"/>
                        <a:t> Jobs</a:t>
                      </a:r>
                      <a:endParaRPr lang="en-US" dirty="0"/>
                    </a:p>
                  </a:txBody>
                  <a:tcPr/>
                </a:tc>
                <a:tc>
                  <a:txBody>
                    <a:bodyPr/>
                    <a:lstStyle/>
                    <a:p>
                      <a:pPr algn="r"/>
                      <a:r>
                        <a:rPr lang="en-US" dirty="0" smtClean="0"/>
                        <a:t>35</a:t>
                      </a:r>
                      <a:endParaRPr lang="en-US" dirty="0"/>
                    </a:p>
                  </a:txBody>
                  <a:tcPr/>
                </a:tc>
              </a:tr>
              <a:tr h="355600">
                <a:tc>
                  <a:txBody>
                    <a:bodyPr/>
                    <a:lstStyle/>
                    <a:p>
                      <a:r>
                        <a:rPr lang="en-US" dirty="0" smtClean="0"/>
                        <a:t>       -Retained</a:t>
                      </a:r>
                      <a:r>
                        <a:rPr lang="en-US" baseline="0" dirty="0" smtClean="0"/>
                        <a:t> Jobs</a:t>
                      </a:r>
                      <a:endParaRPr lang="en-US" dirty="0"/>
                    </a:p>
                  </a:txBody>
                  <a:tcPr/>
                </a:tc>
                <a:tc>
                  <a:txBody>
                    <a:bodyPr/>
                    <a:lstStyle/>
                    <a:p>
                      <a:pPr algn="r"/>
                      <a:r>
                        <a:rPr lang="en-US" dirty="0" smtClean="0"/>
                        <a:t>225</a:t>
                      </a:r>
                      <a:endParaRPr lang="en-US" dirty="0"/>
                    </a:p>
                  </a:txBody>
                  <a:tcPr/>
                </a:tc>
              </a:tr>
              <a:tr h="370840">
                <a:tc>
                  <a:txBody>
                    <a:bodyPr/>
                    <a:lstStyle/>
                    <a:p>
                      <a:r>
                        <a:rPr lang="en-US" b="1" dirty="0" smtClean="0"/>
                        <a:t>Incentives</a:t>
                      </a:r>
                      <a:r>
                        <a:rPr lang="en-US" dirty="0" smtClean="0"/>
                        <a:t> </a:t>
                      </a:r>
                      <a:endParaRPr lang="en-US" dirty="0"/>
                    </a:p>
                  </a:txBody>
                  <a:tcPr/>
                </a:tc>
                <a:tc>
                  <a:txBody>
                    <a:bodyPr/>
                    <a:lstStyle/>
                    <a:p>
                      <a:pPr algn="r"/>
                      <a:endParaRPr lang="en-US" dirty="0"/>
                    </a:p>
                  </a:txBody>
                  <a:tcPr/>
                </a:tc>
              </a:tr>
              <a:tr h="370840">
                <a:tc>
                  <a:txBody>
                    <a:bodyPr/>
                    <a:lstStyle/>
                    <a:p>
                      <a:r>
                        <a:rPr lang="en-US" dirty="0" smtClean="0"/>
                        <a:t>       -TIF</a:t>
                      </a:r>
                      <a:endParaRPr lang="en-US" dirty="0"/>
                    </a:p>
                  </a:txBody>
                  <a:tcPr/>
                </a:tc>
                <a:tc>
                  <a:txBody>
                    <a:bodyPr/>
                    <a:lstStyle/>
                    <a:p>
                      <a:pPr algn="r"/>
                      <a:r>
                        <a:rPr lang="en-US" dirty="0" smtClean="0"/>
                        <a:t>$7,082,714</a:t>
                      </a:r>
                      <a:endParaRPr lang="en-US" dirty="0"/>
                    </a:p>
                  </a:txBody>
                  <a:tcPr/>
                </a:tc>
              </a:tr>
              <a:tr h="370840">
                <a:tc>
                  <a:txBody>
                    <a:bodyPr/>
                    <a:lstStyle/>
                    <a:p>
                      <a:r>
                        <a:rPr lang="en-US" dirty="0" smtClean="0"/>
                        <a:t>       -EDGE Tax Credit</a:t>
                      </a:r>
                      <a:endParaRPr lang="en-US" dirty="0"/>
                    </a:p>
                  </a:txBody>
                  <a:tcPr/>
                </a:tc>
                <a:tc>
                  <a:txBody>
                    <a:bodyPr/>
                    <a:lstStyle/>
                    <a:p>
                      <a:pPr algn="r"/>
                      <a:r>
                        <a:rPr lang="en-US" dirty="0" smtClean="0"/>
                        <a:t>$2,700,000</a:t>
                      </a:r>
                      <a:endParaRPr lang="en-US" dirty="0"/>
                    </a:p>
                  </a:txBody>
                  <a:tcPr/>
                </a:tc>
              </a:tr>
              <a:tr h="370840">
                <a:tc>
                  <a:txBody>
                    <a:bodyPr/>
                    <a:lstStyle/>
                    <a:p>
                      <a:r>
                        <a:rPr lang="en-US" dirty="0" smtClean="0"/>
                        <a:t>       -WorkOne</a:t>
                      </a:r>
                      <a:r>
                        <a:rPr lang="en-US" baseline="0" dirty="0" smtClean="0"/>
                        <a:t> Northeast</a:t>
                      </a:r>
                      <a:endParaRPr lang="en-US" dirty="0"/>
                    </a:p>
                  </a:txBody>
                  <a:tcPr/>
                </a:tc>
                <a:tc>
                  <a:txBody>
                    <a:bodyPr/>
                    <a:lstStyle/>
                    <a:p>
                      <a:pPr algn="r"/>
                      <a:r>
                        <a:rPr lang="en-US" dirty="0" smtClean="0"/>
                        <a:t>$250,000</a:t>
                      </a:r>
                      <a:endParaRPr lang="en-US" dirty="0"/>
                    </a:p>
                  </a:txBody>
                  <a:tcPr/>
                </a:tc>
              </a:tr>
              <a:tr h="370840">
                <a:tc>
                  <a:txBody>
                    <a:bodyPr/>
                    <a:lstStyle/>
                    <a:p>
                      <a:r>
                        <a:rPr lang="en-US" dirty="0" smtClean="0"/>
                        <a:t>       -</a:t>
                      </a:r>
                      <a:r>
                        <a:rPr lang="en-US" b="1" dirty="0" smtClean="0"/>
                        <a:t>Total</a:t>
                      </a:r>
                      <a:r>
                        <a:rPr lang="en-US" b="1" baseline="0" dirty="0" smtClean="0"/>
                        <a:t> </a:t>
                      </a:r>
                      <a:endParaRPr lang="en-US" dirty="0"/>
                    </a:p>
                  </a:txBody>
                  <a:tcPr/>
                </a:tc>
                <a:tc>
                  <a:txBody>
                    <a:bodyPr/>
                    <a:lstStyle/>
                    <a:p>
                      <a:pPr algn="r"/>
                      <a:r>
                        <a:rPr lang="en-US" b="1" dirty="0" smtClean="0">
                          <a:solidFill>
                            <a:srgbClr val="FF0066"/>
                          </a:solidFill>
                        </a:rPr>
                        <a:t>$10,392,714</a:t>
                      </a:r>
                      <a:endParaRPr lang="en-US" b="1" dirty="0">
                        <a:solidFill>
                          <a:srgbClr val="FF0066"/>
                        </a:solidFill>
                      </a:endParaRPr>
                    </a:p>
                  </a:txBody>
                  <a:tcPr/>
                </a:tc>
              </a:tr>
            </a:tbl>
          </a:graphicData>
        </a:graphic>
      </p:graphicFrame>
      <p:pic>
        <p:nvPicPr>
          <p:cNvPr id="3" name="Picture 2"/>
          <p:cNvPicPr>
            <a:picLocks noChangeAspect="1" noChangeArrowheads="1"/>
          </p:cNvPicPr>
          <p:nvPr/>
        </p:nvPicPr>
        <p:blipFill>
          <a:blip r:embed="rId2" cstate="print"/>
          <a:srcRect/>
          <a:stretch>
            <a:fillRect/>
          </a:stretch>
        </p:blipFill>
        <p:spPr bwMode="auto">
          <a:xfrm>
            <a:off x="5257800" y="3124200"/>
            <a:ext cx="3657600" cy="2364336"/>
          </a:xfrm>
          <a:prstGeom prst="rect">
            <a:avLst/>
          </a:prstGeom>
          <a:ln w="38100" cap="flat" cmpd="sng" algn="ctr">
            <a:solidFill>
              <a:schemeClr val="lt1"/>
            </a:solidFill>
            <a:prstDash val="solid"/>
            <a:headEnd/>
            <a:tailEnd/>
          </a:ln>
        </p:spPr>
        <p:style>
          <a:lnRef idx="3">
            <a:schemeClr val="lt1"/>
          </a:lnRef>
          <a:fillRef idx="1">
            <a:schemeClr val="accent3"/>
          </a:fillRef>
          <a:effectRef idx="1">
            <a:schemeClr val="accent3"/>
          </a:effectRef>
          <a:fontRef idx="minor">
            <a:schemeClr val="lt1"/>
          </a:fontRef>
        </p:style>
      </p:pic>
      <p:sp>
        <p:nvSpPr>
          <p:cNvPr id="4" name="Rounded Rectangle 3"/>
          <p:cNvSpPr/>
          <p:nvPr/>
        </p:nvSpPr>
        <p:spPr>
          <a:xfrm>
            <a:off x="6019800" y="3733800"/>
            <a:ext cx="838200" cy="762000"/>
          </a:xfrm>
          <a:prstGeom prst="roundRect">
            <a:avLst/>
          </a:prstGeom>
          <a:no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6-Point Star 4"/>
          <p:cNvSpPr/>
          <p:nvPr/>
        </p:nvSpPr>
        <p:spPr>
          <a:xfrm>
            <a:off x="5257800" y="2057400"/>
            <a:ext cx="457200" cy="4572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791200" y="1600200"/>
            <a:ext cx="3200400" cy="1323439"/>
          </a:xfrm>
          <a:prstGeom prst="rect">
            <a:avLst/>
          </a:prstGeom>
          <a:noFill/>
        </p:spPr>
        <p:txBody>
          <a:bodyPr wrap="square" rtlCol="0">
            <a:spAutoFit/>
          </a:bodyPr>
          <a:lstStyle/>
          <a:p>
            <a:pPr marL="173038" indent="-173038">
              <a:buFont typeface="Arial" pitchFamily="34" charset="0"/>
              <a:buChar char="•"/>
            </a:pPr>
            <a:r>
              <a:rPr lang="en-US" sz="1600" dirty="0" smtClean="0"/>
              <a:t>Relocation of Headquarters to Fort Wayne</a:t>
            </a:r>
          </a:p>
          <a:p>
            <a:pPr marL="173038" indent="-173038">
              <a:buFont typeface="Arial" pitchFamily="34" charset="0"/>
              <a:buChar char="•"/>
            </a:pPr>
            <a:r>
              <a:rPr lang="en-US" sz="1600" dirty="0" smtClean="0"/>
              <a:t>Center of Excellence</a:t>
            </a:r>
          </a:p>
          <a:p>
            <a:pPr marL="173038" indent="-173038">
              <a:buFont typeface="Arial" pitchFamily="34" charset="0"/>
              <a:buChar char="•"/>
            </a:pPr>
            <a:r>
              <a:rPr lang="en-US" sz="1600" dirty="0" smtClean="0"/>
              <a:t>Partnership with IPFW; IMSE, Global Workforce Development</a:t>
            </a:r>
            <a:endParaRPr lang="en-US" sz="16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257800" y="1295400"/>
          <a:ext cx="3657600" cy="2790521"/>
        </p:xfrm>
        <a:graphic>
          <a:graphicData uri="http://schemas.openxmlformats.org/drawingml/2006/table">
            <a:tbl>
              <a:tblPr firstRow="1" bandRow="1">
                <a:tableStyleId>{5C22544A-7EE6-4342-B048-85BDC9FD1C3A}</a:tableStyleId>
              </a:tblPr>
              <a:tblGrid>
                <a:gridCol w="2113280"/>
                <a:gridCol w="1544320"/>
              </a:tblGrid>
              <a:tr h="525314">
                <a:tc>
                  <a:txBody>
                    <a:bodyPr/>
                    <a:lstStyle/>
                    <a:p>
                      <a:r>
                        <a:rPr lang="en-US" sz="1800" dirty="0" smtClean="0">
                          <a:solidFill>
                            <a:srgbClr val="0000FF"/>
                          </a:solidFill>
                        </a:rPr>
                        <a:t>Item</a:t>
                      </a:r>
                      <a:endParaRPr lang="en-US" sz="1800" dirty="0">
                        <a:solidFill>
                          <a:srgbClr val="0000FF"/>
                        </a:solidFill>
                      </a:endParaRPr>
                    </a:p>
                  </a:txBody>
                  <a:tcPr>
                    <a:solidFill>
                      <a:srgbClr val="00FF99"/>
                    </a:solidFill>
                  </a:tcPr>
                </a:tc>
                <a:tc>
                  <a:txBody>
                    <a:bodyPr/>
                    <a:lstStyle/>
                    <a:p>
                      <a:r>
                        <a:rPr lang="en-US" sz="1800" dirty="0" smtClean="0">
                          <a:solidFill>
                            <a:srgbClr val="0000FF"/>
                          </a:solidFill>
                        </a:rPr>
                        <a:t>Value to General</a:t>
                      </a:r>
                      <a:r>
                        <a:rPr lang="en-US" sz="1800" baseline="0" dirty="0" smtClean="0">
                          <a:solidFill>
                            <a:srgbClr val="0000FF"/>
                          </a:solidFill>
                        </a:rPr>
                        <a:t> Mills </a:t>
                      </a:r>
                      <a:endParaRPr lang="en-US" sz="1800" dirty="0">
                        <a:solidFill>
                          <a:srgbClr val="0000FF"/>
                        </a:solidFill>
                      </a:endParaRPr>
                    </a:p>
                  </a:txBody>
                  <a:tcPr>
                    <a:solidFill>
                      <a:srgbClr val="00FF99"/>
                    </a:solidFill>
                  </a:tcPr>
                </a:tc>
              </a:tr>
              <a:tr h="411479">
                <a:tc>
                  <a:txBody>
                    <a:bodyPr/>
                    <a:lstStyle/>
                    <a:p>
                      <a:r>
                        <a:rPr lang="en-US" sz="1400" dirty="0" smtClean="0"/>
                        <a:t>Total Investment</a:t>
                      </a:r>
                      <a:endParaRPr lang="en-US" sz="1400" dirty="0"/>
                    </a:p>
                  </a:txBody>
                  <a:tcPr>
                    <a:solidFill>
                      <a:schemeClr val="accent1"/>
                    </a:solidFill>
                  </a:tcPr>
                </a:tc>
                <a:tc>
                  <a:txBody>
                    <a:bodyPr/>
                    <a:lstStyle/>
                    <a:p>
                      <a:pPr algn="r"/>
                      <a:r>
                        <a:rPr lang="en-US" sz="1400" b="1" dirty="0" smtClean="0">
                          <a:solidFill>
                            <a:srgbClr val="FF0066"/>
                          </a:solidFill>
                        </a:rPr>
                        <a:t>$34,600,000</a:t>
                      </a:r>
                      <a:endParaRPr lang="en-US" sz="1400" b="1" dirty="0">
                        <a:solidFill>
                          <a:srgbClr val="FF0066"/>
                        </a:solidFill>
                      </a:endParaRPr>
                    </a:p>
                  </a:txBody>
                  <a:tcPr>
                    <a:solidFill>
                      <a:schemeClr val="accent1"/>
                    </a:solidFill>
                  </a:tcPr>
                </a:tc>
              </a:tr>
              <a:tr h="427521">
                <a:tc>
                  <a:txBody>
                    <a:bodyPr/>
                    <a:lstStyle/>
                    <a:p>
                      <a:r>
                        <a:rPr lang="en-US" sz="1400" dirty="0" smtClean="0"/>
                        <a:t>Projected Total Payroll</a:t>
                      </a:r>
                    </a:p>
                  </a:txBody>
                  <a:tcPr/>
                </a:tc>
                <a:tc>
                  <a:txBody>
                    <a:bodyPr/>
                    <a:lstStyle/>
                    <a:p>
                      <a:pPr algn="r"/>
                      <a:r>
                        <a:rPr lang="en-US" sz="1400" dirty="0" smtClean="0"/>
                        <a:t>$1,950,000</a:t>
                      </a:r>
                      <a:endParaRPr lang="en-US" sz="1400" dirty="0"/>
                    </a:p>
                  </a:txBody>
                  <a:tcPr/>
                </a:tc>
              </a:tr>
              <a:tr h="427521">
                <a:tc>
                  <a:txBody>
                    <a:bodyPr/>
                    <a:lstStyle/>
                    <a:p>
                      <a:r>
                        <a:rPr lang="en-US" sz="1400" dirty="0" smtClean="0"/>
                        <a:t>       -Average Salary</a:t>
                      </a:r>
                      <a:endParaRPr lang="en-US" sz="1400" dirty="0"/>
                    </a:p>
                  </a:txBody>
                  <a:tcPr>
                    <a:solidFill>
                      <a:schemeClr val="accent1"/>
                    </a:solidFill>
                  </a:tcPr>
                </a:tc>
                <a:tc>
                  <a:txBody>
                    <a:bodyPr/>
                    <a:lstStyle/>
                    <a:p>
                      <a:pPr algn="r"/>
                      <a:r>
                        <a:rPr lang="en-US" sz="1400" dirty="0" smtClean="0"/>
                        <a:t>$30,902</a:t>
                      </a:r>
                      <a:endParaRPr lang="en-US" sz="1400" dirty="0"/>
                    </a:p>
                  </a:txBody>
                  <a:tcPr>
                    <a:solidFill>
                      <a:schemeClr val="accent1"/>
                    </a:solidFill>
                  </a:tcPr>
                </a:tc>
              </a:tr>
              <a:tr h="276481">
                <a:tc>
                  <a:txBody>
                    <a:bodyPr/>
                    <a:lstStyle/>
                    <a:p>
                      <a:r>
                        <a:rPr lang="en-US" sz="1400" dirty="0" smtClean="0"/>
                        <a:t>       -New Jobs</a:t>
                      </a:r>
                      <a:endParaRPr lang="en-US" sz="1400" dirty="0"/>
                    </a:p>
                  </a:txBody>
                  <a:tcPr/>
                </a:tc>
                <a:tc>
                  <a:txBody>
                    <a:bodyPr/>
                    <a:lstStyle/>
                    <a:p>
                      <a:pPr algn="r"/>
                      <a:r>
                        <a:rPr lang="en-US" sz="1400" dirty="0" smtClean="0"/>
                        <a:t>65</a:t>
                      </a:r>
                      <a:endParaRPr lang="en-US" sz="1400" dirty="0"/>
                    </a:p>
                  </a:txBody>
                  <a:tcPr/>
                </a:tc>
              </a:tr>
              <a:tr h="276481">
                <a:tc>
                  <a:txBody>
                    <a:bodyPr/>
                    <a:lstStyle/>
                    <a:p>
                      <a:r>
                        <a:rPr lang="en-US" sz="1400" dirty="0" smtClean="0"/>
                        <a:t>      -Retained</a:t>
                      </a:r>
                      <a:r>
                        <a:rPr lang="en-US" sz="1400" baseline="0" dirty="0" smtClean="0"/>
                        <a:t> Jobs</a:t>
                      </a:r>
                      <a:endParaRPr lang="en-US" sz="1400" dirty="0"/>
                    </a:p>
                  </a:txBody>
                  <a:tcPr>
                    <a:solidFill>
                      <a:schemeClr val="accent1"/>
                    </a:solidFill>
                  </a:tcPr>
                </a:tc>
                <a:tc>
                  <a:txBody>
                    <a:bodyPr/>
                    <a:lstStyle/>
                    <a:p>
                      <a:pPr algn="r"/>
                      <a:r>
                        <a:rPr lang="en-US" sz="1400" dirty="0" smtClean="0"/>
                        <a:t>78</a:t>
                      </a:r>
                      <a:endParaRPr lang="en-US" sz="1400" dirty="0"/>
                    </a:p>
                  </a:txBody>
                  <a:tcPr>
                    <a:solidFill>
                      <a:schemeClr val="accent1"/>
                    </a:solidFill>
                  </a:tcPr>
                </a:tc>
              </a:tr>
            </a:tbl>
          </a:graphicData>
        </a:graphic>
      </p:graphicFrame>
      <p:graphicFrame>
        <p:nvGraphicFramePr>
          <p:cNvPr id="3" name="Table 2"/>
          <p:cNvGraphicFramePr>
            <a:graphicFrameLocks noGrp="1"/>
          </p:cNvGraphicFramePr>
          <p:nvPr/>
        </p:nvGraphicFramePr>
        <p:xfrm>
          <a:off x="152400" y="2057400"/>
          <a:ext cx="4495800" cy="4114800"/>
        </p:xfrm>
        <a:graphic>
          <a:graphicData uri="http://schemas.openxmlformats.org/drawingml/2006/table">
            <a:tbl>
              <a:tblPr firstRow="1" bandRow="1">
                <a:tableStyleId>{5C22544A-7EE6-4342-B048-85BDC9FD1C3A}</a:tableStyleId>
              </a:tblPr>
              <a:tblGrid>
                <a:gridCol w="2839453"/>
                <a:gridCol w="1656347"/>
              </a:tblGrid>
              <a:tr h="457200">
                <a:tc>
                  <a:txBody>
                    <a:bodyPr/>
                    <a:lstStyle/>
                    <a:p>
                      <a:r>
                        <a:rPr lang="en-US" sz="1800" dirty="0" smtClean="0"/>
                        <a:t>Item</a:t>
                      </a:r>
                      <a:endParaRPr lang="en-US" sz="1800" dirty="0"/>
                    </a:p>
                  </a:txBody>
                  <a:tcPr>
                    <a:solidFill>
                      <a:schemeClr val="accent2">
                        <a:lumMod val="60000"/>
                        <a:lumOff val="40000"/>
                      </a:schemeClr>
                    </a:solidFill>
                  </a:tcPr>
                </a:tc>
                <a:tc>
                  <a:txBody>
                    <a:bodyPr/>
                    <a:lstStyle/>
                    <a:p>
                      <a:r>
                        <a:rPr lang="en-US" sz="1800" dirty="0" smtClean="0"/>
                        <a:t>Value</a:t>
                      </a:r>
                      <a:r>
                        <a:rPr lang="en-US" sz="1800" baseline="0" dirty="0" smtClean="0"/>
                        <a:t> to General Mills</a:t>
                      </a:r>
                      <a:endParaRPr lang="en-US" sz="1800" dirty="0"/>
                    </a:p>
                  </a:txBody>
                  <a:tcPr>
                    <a:solidFill>
                      <a:schemeClr val="accent2">
                        <a:lumMod val="60000"/>
                        <a:lumOff val="40000"/>
                      </a:schemeClr>
                    </a:solidFill>
                  </a:tcPr>
                </a:tc>
              </a:tr>
              <a:tr h="242065">
                <a:tc>
                  <a:txBody>
                    <a:bodyPr/>
                    <a:lstStyle/>
                    <a:p>
                      <a:r>
                        <a:rPr lang="en-US" sz="1400" dirty="0" smtClean="0"/>
                        <a:t>Incentives</a:t>
                      </a:r>
                      <a:r>
                        <a:rPr lang="en-US" sz="1400" baseline="0" dirty="0" smtClean="0"/>
                        <a:t> </a:t>
                      </a:r>
                      <a:endParaRPr lang="en-US" sz="1400" dirty="0"/>
                    </a:p>
                  </a:txBody>
                  <a:tcPr>
                    <a:solidFill>
                      <a:schemeClr val="accent1"/>
                    </a:solidFill>
                  </a:tcPr>
                </a:tc>
                <a:tc>
                  <a:txBody>
                    <a:bodyPr/>
                    <a:lstStyle/>
                    <a:p>
                      <a:endParaRPr lang="en-US" sz="1400" dirty="0"/>
                    </a:p>
                  </a:txBody>
                  <a:tcPr>
                    <a:solidFill>
                      <a:schemeClr val="accent1"/>
                    </a:solidFill>
                  </a:tcPr>
                </a:tc>
              </a:tr>
              <a:tr h="242065">
                <a:tc>
                  <a:txBody>
                    <a:bodyPr/>
                    <a:lstStyle/>
                    <a:p>
                      <a:r>
                        <a:rPr lang="en-US" sz="1400" dirty="0" smtClean="0"/>
                        <a:t>       -Tax</a:t>
                      </a:r>
                      <a:r>
                        <a:rPr lang="en-US" sz="1400" baseline="0" dirty="0" smtClean="0"/>
                        <a:t> Abatement</a:t>
                      </a:r>
                      <a:endParaRPr lang="en-US" sz="14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dirty="0" smtClean="0">
                          <a:solidFill>
                            <a:prstClr val="black"/>
                          </a:solidFill>
                        </a:rPr>
                        <a:t>$2,845,599</a:t>
                      </a:r>
                      <a:endParaRPr lang="en-US" sz="1400" dirty="0" smtClean="0"/>
                    </a:p>
                  </a:txBody>
                  <a:tcPr/>
                </a:tc>
              </a:tr>
              <a:tr h="242065">
                <a:tc>
                  <a:txBody>
                    <a:bodyPr/>
                    <a:lstStyle/>
                    <a:p>
                      <a:r>
                        <a:rPr lang="en-US" sz="1400" dirty="0" smtClean="0"/>
                        <a:t>       -</a:t>
                      </a:r>
                      <a:r>
                        <a:rPr lang="en-US" sz="1400" baseline="0" dirty="0" smtClean="0"/>
                        <a:t> Land Purchase Assistance</a:t>
                      </a:r>
                      <a:endParaRPr lang="en-US" sz="1400" dirty="0"/>
                    </a:p>
                  </a:txBody>
                  <a:tcPr>
                    <a:solidFill>
                      <a:schemeClr val="accent1"/>
                    </a:solidFill>
                  </a:tcPr>
                </a:tc>
                <a:tc>
                  <a:txBody>
                    <a:bodyPr/>
                    <a:lstStyle/>
                    <a:p>
                      <a:pPr algn="r"/>
                      <a:r>
                        <a:rPr lang="en-US" sz="1400" dirty="0" smtClean="0">
                          <a:solidFill>
                            <a:prstClr val="black"/>
                          </a:solidFill>
                        </a:rPr>
                        <a:t>$250,000 </a:t>
                      </a:r>
                      <a:endParaRPr lang="en-US" sz="1400" dirty="0"/>
                    </a:p>
                  </a:txBody>
                  <a:tcPr>
                    <a:solidFill>
                      <a:schemeClr val="accent1"/>
                    </a:solidFill>
                  </a:tcPr>
                </a:tc>
              </a:tr>
              <a:tr h="242065">
                <a:tc>
                  <a:txBody>
                    <a:bodyPr/>
                    <a:lstStyle/>
                    <a:p>
                      <a:r>
                        <a:rPr lang="en-US" sz="1400" dirty="0" smtClean="0"/>
                        <a:t>       -EDGE Tax Credit</a:t>
                      </a:r>
                      <a:endParaRPr lang="en-US" sz="1400" dirty="0"/>
                    </a:p>
                  </a:txBody>
                  <a:tcPr/>
                </a:tc>
                <a:tc>
                  <a:txBody>
                    <a:bodyPr/>
                    <a:lstStyle/>
                    <a:p>
                      <a:pPr algn="r"/>
                      <a:r>
                        <a:rPr lang="en-US" sz="1400" dirty="0" smtClean="0">
                          <a:solidFill>
                            <a:prstClr val="black"/>
                          </a:solidFill>
                        </a:rPr>
                        <a:t> IEDC  $500,000</a:t>
                      </a:r>
                      <a:endParaRPr lang="en-US" sz="1400" dirty="0"/>
                    </a:p>
                  </a:txBody>
                  <a:tcPr/>
                </a:tc>
              </a:tr>
              <a:tr h="242065">
                <a:tc>
                  <a:txBody>
                    <a:bodyPr/>
                    <a:lstStyle/>
                    <a:p>
                      <a:r>
                        <a:rPr lang="en-US" sz="1400" dirty="0" smtClean="0"/>
                        <a:t>       -WorkOne</a:t>
                      </a:r>
                      <a:r>
                        <a:rPr lang="en-US" sz="1400" baseline="0" dirty="0" smtClean="0"/>
                        <a:t> Northeast</a:t>
                      </a:r>
                      <a:endParaRPr lang="en-US" sz="1400" dirty="0"/>
                    </a:p>
                  </a:txBody>
                  <a:tcPr>
                    <a:solidFill>
                      <a:schemeClr val="accent1"/>
                    </a:solidFill>
                  </a:tcPr>
                </a:tc>
                <a:tc>
                  <a:txBody>
                    <a:bodyPr/>
                    <a:lstStyle/>
                    <a:p>
                      <a:pPr algn="r"/>
                      <a:r>
                        <a:rPr lang="en-US" sz="1400" dirty="0" smtClean="0">
                          <a:solidFill>
                            <a:prstClr val="black"/>
                          </a:solidFill>
                        </a:rPr>
                        <a:t>$70,000</a:t>
                      </a:r>
                      <a:endParaRPr lang="en-US" sz="1400" dirty="0"/>
                    </a:p>
                  </a:txBody>
                  <a:tcPr>
                    <a:solidFill>
                      <a:schemeClr val="accent1"/>
                    </a:solidFill>
                  </a:tcPr>
                </a:tc>
              </a:tr>
              <a:tr h="242065">
                <a:tc>
                  <a:txBody>
                    <a:bodyPr/>
                    <a:lstStyle/>
                    <a:p>
                      <a:r>
                        <a:rPr lang="en-US" sz="1400" dirty="0" smtClean="0"/>
                        <a:t>Benefits </a:t>
                      </a:r>
                      <a:endParaRPr lang="en-US" sz="1400" dirty="0"/>
                    </a:p>
                  </a:txBody>
                  <a:tcPr/>
                </a:tc>
                <a:tc>
                  <a:txBody>
                    <a:bodyPr/>
                    <a:lstStyle/>
                    <a:p>
                      <a:pPr algn="r"/>
                      <a:endParaRPr lang="en-US" sz="1400" dirty="0"/>
                    </a:p>
                  </a:txBody>
                  <a:tcPr/>
                </a:tc>
              </a:tr>
              <a:tr h="596872">
                <a:tc>
                  <a:txBody>
                    <a:bodyPr/>
                    <a:lstStyle/>
                    <a:p>
                      <a:r>
                        <a:rPr lang="en-US" sz="1400" dirty="0" smtClean="0"/>
                        <a:t>       -120,000 sq. ft.</a:t>
                      </a:r>
                      <a:r>
                        <a:rPr lang="en-US" sz="1400" baseline="0" dirty="0" smtClean="0"/>
                        <a:t> access road</a:t>
                      </a:r>
                    </a:p>
                    <a:p>
                      <a:r>
                        <a:rPr lang="en-US" sz="1400" baseline="0" dirty="0" smtClean="0"/>
                        <a:t>       -</a:t>
                      </a:r>
                      <a:r>
                        <a:rPr lang="en-US" sz="1400" dirty="0" smtClean="0"/>
                        <a:t>Accelerate/Decelerate Lanes</a:t>
                      </a:r>
                      <a:r>
                        <a:rPr lang="en-US" sz="1400" baseline="0" dirty="0" smtClean="0"/>
                        <a:t>  </a:t>
                      </a:r>
                      <a:endParaRPr lang="en-US" sz="1400" dirty="0"/>
                    </a:p>
                  </a:txBody>
                  <a:tcPr>
                    <a:solidFill>
                      <a:schemeClr val="accent1"/>
                    </a:solidFill>
                  </a:tcPr>
                </a:tc>
                <a:tc>
                  <a:txBody>
                    <a:bodyPr/>
                    <a:lstStyle/>
                    <a:p>
                      <a:pPr algn="r"/>
                      <a:r>
                        <a:rPr lang="en-US" sz="1400" dirty="0" smtClean="0"/>
                        <a:t>$300,000</a:t>
                      </a:r>
                      <a:endParaRPr lang="en-US" sz="1400" dirty="0"/>
                    </a:p>
                  </a:txBody>
                  <a:tcPr>
                    <a:solidFill>
                      <a:schemeClr val="accent1"/>
                    </a:solidFill>
                  </a:tcPr>
                </a:tc>
              </a:tr>
              <a:tr h="242065">
                <a:tc>
                  <a:txBody>
                    <a:bodyPr/>
                    <a:lstStyle/>
                    <a:p>
                      <a:r>
                        <a:rPr lang="en-US" sz="1400" dirty="0" smtClean="0"/>
                        <a:t>      </a:t>
                      </a:r>
                      <a:r>
                        <a:rPr lang="en-US" sz="1400" baseline="0" dirty="0" smtClean="0"/>
                        <a:t> </a:t>
                      </a:r>
                      <a:r>
                        <a:rPr lang="en-US" sz="1400" dirty="0" smtClean="0"/>
                        <a:t>-Reconstructing the Drains </a:t>
                      </a:r>
                      <a:endParaRPr lang="en-US" sz="14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dirty="0" smtClean="0"/>
                        <a:t>$200,000</a:t>
                      </a:r>
                    </a:p>
                  </a:txBody>
                  <a:tcPr/>
                </a:tc>
              </a:tr>
              <a:tr h="242065">
                <a:tc>
                  <a:txBody>
                    <a:bodyPr/>
                    <a:lstStyle/>
                    <a:p>
                      <a:r>
                        <a:rPr lang="en-US" sz="1400" dirty="0" smtClean="0"/>
                        <a:t>       -Sewer Infrastructure </a:t>
                      </a:r>
                      <a:endParaRPr lang="en-US" sz="1400" dirty="0"/>
                    </a:p>
                  </a:txBody>
                  <a:tcPr>
                    <a:solidFill>
                      <a:schemeClr val="accent1"/>
                    </a:solidFill>
                  </a:tcPr>
                </a:tc>
                <a:tc>
                  <a:txBody>
                    <a:bodyPr/>
                    <a:lstStyle/>
                    <a:p>
                      <a:pPr algn="r"/>
                      <a:r>
                        <a:rPr lang="en-US" sz="1400" dirty="0" smtClean="0"/>
                        <a:t>$350,000</a:t>
                      </a:r>
                      <a:endParaRPr lang="en-US" sz="1400" dirty="0"/>
                    </a:p>
                  </a:txBody>
                  <a:tcPr>
                    <a:solidFill>
                      <a:schemeClr val="accent1"/>
                    </a:solidFill>
                  </a:tcPr>
                </a:tc>
              </a:tr>
              <a:tr h="242065">
                <a:tc>
                  <a:txBody>
                    <a:bodyPr/>
                    <a:lstStyle/>
                    <a:p>
                      <a:r>
                        <a:rPr lang="en-US" sz="1400" dirty="0" smtClean="0"/>
                        <a:t>       -</a:t>
                      </a:r>
                      <a:r>
                        <a:rPr lang="en-US" sz="1400" b="1" dirty="0" smtClean="0"/>
                        <a:t>Total</a:t>
                      </a:r>
                      <a:r>
                        <a:rPr lang="en-US" sz="1400" b="1" baseline="0" dirty="0" smtClean="0"/>
                        <a:t> </a:t>
                      </a:r>
                      <a:endParaRPr lang="en-US" sz="1400" dirty="0"/>
                    </a:p>
                  </a:txBody>
                  <a:tcPr/>
                </a:tc>
                <a:tc>
                  <a:txBody>
                    <a:bodyPr/>
                    <a:lstStyle/>
                    <a:p>
                      <a:pPr algn="r"/>
                      <a:r>
                        <a:rPr lang="en-US" sz="1400" b="1" dirty="0" smtClean="0">
                          <a:solidFill>
                            <a:srgbClr val="FF0066"/>
                          </a:solidFill>
                        </a:rPr>
                        <a:t>$4,515,599</a:t>
                      </a:r>
                      <a:endParaRPr lang="en-US" sz="1400" b="1" dirty="0">
                        <a:solidFill>
                          <a:srgbClr val="FF0066"/>
                        </a:solidFill>
                      </a:endParaRPr>
                    </a:p>
                  </a:txBody>
                  <a:tcPr/>
                </a:tc>
              </a:tr>
            </a:tbl>
          </a:graphicData>
        </a:graphic>
      </p:graphicFrame>
      <p:pic>
        <p:nvPicPr>
          <p:cNvPr id="4" name="Picture 2" descr="C:\Users\abraun\AppData\Local\Microsoft\Windows\Temporary Internet Files\Content.Outlook\SF68H0PG\site map_GenMills.JPG"/>
          <p:cNvPicPr>
            <a:picLocks noChangeAspect="1" noChangeArrowheads="1"/>
          </p:cNvPicPr>
          <p:nvPr/>
        </p:nvPicPr>
        <p:blipFill>
          <a:blip r:embed="rId2" cstate="print"/>
          <a:srcRect t="2924"/>
          <a:stretch>
            <a:fillRect/>
          </a:stretch>
        </p:blipFill>
        <p:spPr bwMode="auto">
          <a:xfrm>
            <a:off x="6019800" y="4191000"/>
            <a:ext cx="2286000" cy="226255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Placeholder 2"/>
          <p:cNvSpPr>
            <a:spLocks noGrp="1"/>
          </p:cNvSpPr>
          <p:nvPr>
            <p:ph type="body" sz="half" idx="1"/>
          </p:nvPr>
        </p:nvSpPr>
        <p:spPr bwMode="auto">
          <a:xfrm>
            <a:off x="4114800" y="1600200"/>
            <a:ext cx="45720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endParaRPr lang="en-US" sz="1800" b="1" i="1" dirty="0" smtClean="0"/>
          </a:p>
          <a:p>
            <a:pPr lvl="1" eaLnBrk="1" hangingPunct="1">
              <a:lnSpc>
                <a:spcPct val="80000"/>
              </a:lnSpc>
              <a:spcBef>
                <a:spcPts val="0"/>
              </a:spcBef>
            </a:pPr>
            <a:r>
              <a:rPr lang="en-US" sz="1800" b="1" dirty="0" smtClean="0"/>
              <a:t>Largest and most comprehensive public university in Northeast Indiana</a:t>
            </a:r>
          </a:p>
          <a:p>
            <a:pPr lvl="1" eaLnBrk="1" hangingPunct="1">
              <a:lnSpc>
                <a:spcPct val="80000"/>
              </a:lnSpc>
              <a:spcBef>
                <a:spcPts val="0"/>
              </a:spcBef>
            </a:pPr>
            <a:endParaRPr lang="en-US" sz="1800" b="1" dirty="0" smtClean="0"/>
          </a:p>
          <a:p>
            <a:pPr lvl="1" eaLnBrk="1" hangingPunct="1">
              <a:lnSpc>
                <a:spcPct val="80000"/>
              </a:lnSpc>
              <a:spcBef>
                <a:spcPts val="0"/>
              </a:spcBef>
            </a:pPr>
            <a:r>
              <a:rPr lang="en-US" sz="1800" b="1" dirty="0" smtClean="0"/>
              <a:t>Opened in 1964 as a combined campus of Indiana and Purdue Universities</a:t>
            </a:r>
          </a:p>
          <a:p>
            <a:pPr lvl="1" eaLnBrk="1" hangingPunct="1">
              <a:lnSpc>
                <a:spcPct val="80000"/>
              </a:lnSpc>
              <a:spcBef>
                <a:spcPts val="0"/>
              </a:spcBef>
            </a:pPr>
            <a:endParaRPr lang="en-US" sz="1800" b="1" dirty="0" smtClean="0"/>
          </a:p>
          <a:p>
            <a:pPr lvl="1" eaLnBrk="1" hangingPunct="1">
              <a:lnSpc>
                <a:spcPct val="80000"/>
              </a:lnSpc>
              <a:spcBef>
                <a:spcPts val="0"/>
              </a:spcBef>
            </a:pPr>
            <a:r>
              <a:rPr lang="en-US" sz="1800" b="1" dirty="0" smtClean="0"/>
              <a:t>Indiana University and Purdue University degree programs</a:t>
            </a:r>
          </a:p>
          <a:p>
            <a:pPr lvl="1" eaLnBrk="1" hangingPunct="1">
              <a:lnSpc>
                <a:spcPct val="80000"/>
              </a:lnSpc>
              <a:spcBef>
                <a:spcPts val="0"/>
              </a:spcBef>
            </a:pPr>
            <a:endParaRPr lang="en-US" sz="1800" b="1" dirty="0" smtClean="0"/>
          </a:p>
          <a:p>
            <a:pPr lvl="1" eaLnBrk="1" hangingPunct="1">
              <a:lnSpc>
                <a:spcPct val="80000"/>
              </a:lnSpc>
              <a:spcBef>
                <a:spcPts val="0"/>
              </a:spcBef>
            </a:pPr>
            <a:r>
              <a:rPr lang="en-US" sz="1800" b="1" dirty="0" smtClean="0"/>
              <a:t>IPFW has grown into a multi-campus community with over 20 buildings</a:t>
            </a:r>
          </a:p>
          <a:p>
            <a:pPr lvl="1" eaLnBrk="1" hangingPunct="1">
              <a:lnSpc>
                <a:spcPct val="80000"/>
              </a:lnSpc>
              <a:spcBef>
                <a:spcPts val="0"/>
              </a:spcBef>
            </a:pPr>
            <a:endParaRPr lang="en-US" sz="1800" b="1" dirty="0" smtClean="0"/>
          </a:p>
          <a:p>
            <a:pPr lvl="1" eaLnBrk="1" hangingPunct="1">
              <a:lnSpc>
                <a:spcPct val="80000"/>
              </a:lnSpc>
              <a:spcBef>
                <a:spcPts val="0"/>
              </a:spcBef>
            </a:pPr>
            <a:r>
              <a:rPr lang="en-US" sz="1800" b="1" dirty="0" smtClean="0"/>
              <a:t>Graduates over 1,700 students per year at all degree levels</a:t>
            </a:r>
          </a:p>
          <a:p>
            <a:pPr lvl="1" eaLnBrk="1" hangingPunct="1">
              <a:lnSpc>
                <a:spcPct val="80000"/>
              </a:lnSpc>
            </a:pPr>
            <a:endParaRPr lang="en-US" sz="1800" b="1" dirty="0" smtClean="0"/>
          </a:p>
          <a:p>
            <a:pPr eaLnBrk="1" hangingPunct="1">
              <a:buFontTx/>
              <a:buNone/>
            </a:pPr>
            <a:endParaRPr lang="en-US" sz="1800" dirty="0" smtClean="0"/>
          </a:p>
        </p:txBody>
      </p:sp>
      <p:pic>
        <p:nvPicPr>
          <p:cNvPr id="819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C:\Documents and Settings\ryans\My Documents\Pictures\ipfw-regional-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362200"/>
            <a:ext cx="32448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descr="C:\Documents and Settings\ryans\My Documents\Pictures\iu_v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5943600"/>
            <a:ext cx="26368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5" descr="PU_signature_jpg_pri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5943600"/>
            <a:ext cx="22574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3124200" y="762000"/>
            <a:ext cx="26670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66"/>
                </a:solidFill>
              </a:rPr>
              <a:t>IPFW</a:t>
            </a:r>
            <a:endParaRPr lang="en-US" sz="2800" dirty="0">
              <a:solidFill>
                <a:srgbClr val="FF0066"/>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6600" y="1143000"/>
            <a:ext cx="2856872" cy="461665"/>
          </a:xfrm>
          <a:prstGeom prst="rect">
            <a:avLst/>
          </a:prstGeom>
          <a:solidFill>
            <a:srgbClr val="99FFCC"/>
          </a:solidFill>
        </p:spPr>
        <p:txBody>
          <a:bodyPr wrap="none" rtlCol="0">
            <a:spAutoFit/>
          </a:bodyPr>
          <a:lstStyle/>
          <a:p>
            <a:r>
              <a:rPr lang="en-US" sz="2400" dirty="0" smtClean="0"/>
              <a:t>Acknowledgements</a:t>
            </a:r>
            <a:endParaRPr lang="en-US" sz="2400" dirty="0"/>
          </a:p>
        </p:txBody>
      </p:sp>
      <p:sp>
        <p:nvSpPr>
          <p:cNvPr id="6" name="TextBox 5"/>
          <p:cNvSpPr txBox="1"/>
          <p:nvPr/>
        </p:nvSpPr>
        <p:spPr>
          <a:xfrm>
            <a:off x="1371600" y="1981200"/>
            <a:ext cx="6934200" cy="3816429"/>
          </a:xfrm>
          <a:prstGeom prst="rect">
            <a:avLst/>
          </a:prstGeom>
          <a:noFill/>
        </p:spPr>
        <p:txBody>
          <a:bodyPr wrap="square" rtlCol="0">
            <a:spAutoFit/>
          </a:bodyPr>
          <a:lstStyle/>
          <a:p>
            <a:pPr marL="231775" indent="-231775">
              <a:buFont typeface="Arial" pitchFamily="34" charset="0"/>
              <a:buChar char="•"/>
            </a:pPr>
            <a:r>
              <a:rPr lang="en-US" sz="2200" dirty="0" smtClean="0"/>
              <a:t>Thanks to the sponsors and organizers of 2012 International Invention Show &amp; </a:t>
            </a:r>
            <a:r>
              <a:rPr lang="en-US" sz="2200" dirty="0" smtClean="0"/>
              <a:t>Technomart</a:t>
            </a:r>
            <a:endParaRPr lang="en-US" sz="2200" dirty="0" smtClean="0"/>
          </a:p>
          <a:p>
            <a:endParaRPr lang="en-US" sz="2200" dirty="0" smtClean="0"/>
          </a:p>
          <a:p>
            <a:pPr marL="231775" indent="-231775">
              <a:buFont typeface="Arial" pitchFamily="34" charset="0"/>
              <a:buChar char="•"/>
            </a:pPr>
            <a:r>
              <a:rPr lang="en-US" sz="2200" dirty="0" smtClean="0"/>
              <a:t>This presentation is a collection of efforts of an interdisciplinary team who </a:t>
            </a:r>
            <a:r>
              <a:rPr lang="en-US" sz="2200" dirty="0" smtClean="0"/>
              <a:t>are </a:t>
            </a:r>
            <a:r>
              <a:rPr lang="en-US" sz="2200" dirty="0" smtClean="0"/>
              <a:t>dedicated to help improving the current regional (if not global) economic challenges</a:t>
            </a:r>
          </a:p>
          <a:p>
            <a:pPr marL="231775" indent="-231775">
              <a:buFont typeface="Arial" pitchFamily="34" charset="0"/>
              <a:buChar char="•"/>
            </a:pPr>
            <a:endParaRPr lang="en-US" sz="2200" dirty="0" smtClean="0"/>
          </a:p>
          <a:p>
            <a:pPr marL="231775" indent="-231775">
              <a:buFont typeface="Arial" pitchFamily="34" charset="0"/>
              <a:buChar char="•"/>
            </a:pPr>
            <a:r>
              <a:rPr lang="en-US" sz="2200" dirty="0" smtClean="0"/>
              <a:t>The concept of ITTTES and GATTE are developed and led by Michael Wartell (IPFW Chancellor) and Walter Branson (IPFW VC for Financial Affairs)</a:t>
            </a:r>
            <a:endParaRPr lang="en-US" sz="22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2"/>
          <p:cNvSpPr>
            <a:spLocks noGrp="1"/>
          </p:cNvSpPr>
          <p:nvPr>
            <p:ph type="body" sz="half" idx="1"/>
          </p:nvPr>
        </p:nvSpPr>
        <p:spPr bwMode="auto">
          <a:xfrm>
            <a:off x="4114800" y="1066800"/>
            <a:ext cx="44196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endParaRPr lang="en-US" sz="1800" b="1" i="1" dirty="0" smtClean="0"/>
          </a:p>
          <a:p>
            <a:pPr lvl="1" eaLnBrk="1" hangingPunct="1">
              <a:lnSpc>
                <a:spcPct val="80000"/>
              </a:lnSpc>
            </a:pPr>
            <a:r>
              <a:rPr lang="en-US" sz="1800" b="1" dirty="0" smtClean="0"/>
              <a:t>Over 14,000 students </a:t>
            </a:r>
          </a:p>
          <a:p>
            <a:pPr lvl="1" eaLnBrk="1" hangingPunct="1">
              <a:lnSpc>
                <a:spcPct val="80000"/>
              </a:lnSpc>
            </a:pPr>
            <a:endParaRPr lang="en-US" sz="1800" b="1" dirty="0" smtClean="0"/>
          </a:p>
          <a:p>
            <a:pPr lvl="1" eaLnBrk="1" hangingPunct="1">
              <a:lnSpc>
                <a:spcPct val="80000"/>
              </a:lnSpc>
            </a:pPr>
            <a:r>
              <a:rPr lang="en-US" sz="1800" b="1" dirty="0" smtClean="0"/>
              <a:t>Diversity of students with 45 states and more than 67 countries represented</a:t>
            </a:r>
          </a:p>
          <a:p>
            <a:pPr lvl="1" eaLnBrk="1" hangingPunct="1">
              <a:lnSpc>
                <a:spcPct val="80000"/>
              </a:lnSpc>
            </a:pPr>
            <a:endParaRPr lang="en-US" sz="1800" b="1" dirty="0" smtClean="0"/>
          </a:p>
          <a:p>
            <a:pPr lvl="1" eaLnBrk="1" hangingPunct="1">
              <a:lnSpc>
                <a:spcPct val="80000"/>
              </a:lnSpc>
            </a:pPr>
            <a:r>
              <a:rPr lang="en-US" sz="1800" b="1" dirty="0" smtClean="0"/>
              <a:t>Additional 24,000 students pursue non-credit opportunities through Continuing Studies</a:t>
            </a:r>
          </a:p>
          <a:p>
            <a:pPr lvl="1" eaLnBrk="1" hangingPunct="1">
              <a:lnSpc>
                <a:spcPct val="80000"/>
              </a:lnSpc>
            </a:pPr>
            <a:endParaRPr lang="en-US" sz="1800" b="1" dirty="0" smtClean="0"/>
          </a:p>
          <a:p>
            <a:pPr lvl="1" eaLnBrk="1" hangingPunct="1">
              <a:lnSpc>
                <a:spcPct val="80000"/>
              </a:lnSpc>
            </a:pPr>
            <a:r>
              <a:rPr lang="en-US" sz="1800" b="1" dirty="0" smtClean="0"/>
              <a:t>Nine academic units offer more than 200 academic degree programs </a:t>
            </a:r>
          </a:p>
          <a:p>
            <a:pPr lvl="1" eaLnBrk="1" hangingPunct="1">
              <a:lnSpc>
                <a:spcPct val="80000"/>
              </a:lnSpc>
            </a:pPr>
            <a:endParaRPr lang="en-US" sz="1800" b="1" dirty="0" smtClean="0"/>
          </a:p>
          <a:p>
            <a:pPr lvl="1" eaLnBrk="1" hangingPunct="1">
              <a:lnSpc>
                <a:spcPct val="80000"/>
              </a:lnSpc>
            </a:pPr>
            <a:r>
              <a:rPr lang="en-US" sz="1800" b="1" dirty="0" smtClean="0"/>
              <a:t>Students can earn Associate, Bachelor, and Master’s degrees, undergraduate and graduate-level certificates </a:t>
            </a:r>
            <a:endParaRPr lang="en-US" sz="1800" dirty="0" smtClean="0"/>
          </a:p>
        </p:txBody>
      </p:sp>
      <p:pic>
        <p:nvPicPr>
          <p:cNvPr id="9220" name="Picture 5" descr="PU_signature_jpg_pr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5943600"/>
            <a:ext cx="22574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descr="C:\Documents and Settings\ryans\My Documents\Pictures\outdoors7-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3657600"/>
            <a:ext cx="28956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4" descr="C:\Documents and Settings\ryans\My Documents\Pictures\outdoors8-hori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1752600"/>
            <a:ext cx="28956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descr="C:\Documents and Settings\ryans\My Documents\Pictures\iu_v_rg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5943600"/>
            <a:ext cx="26860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4692798" y="4180840"/>
            <a:ext cx="0" cy="1790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a:endCxn id="21" idx="2"/>
          </p:cNvCxnSpPr>
          <p:nvPr/>
        </p:nvCxnSpPr>
        <p:spPr>
          <a:xfrm>
            <a:off x="4636770" y="4066540"/>
            <a:ext cx="207645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19" idx="6"/>
          </p:cNvCxnSpPr>
          <p:nvPr/>
        </p:nvCxnSpPr>
        <p:spPr>
          <a:xfrm flipV="1">
            <a:off x="2598420" y="4066540"/>
            <a:ext cx="2077011"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18" idx="2"/>
          </p:cNvCxnSpPr>
          <p:nvPr/>
        </p:nvCxnSpPr>
        <p:spPr>
          <a:xfrm flipV="1">
            <a:off x="4617720" y="3380740"/>
            <a:ext cx="20955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12" idx="6"/>
          </p:cNvCxnSpPr>
          <p:nvPr/>
        </p:nvCxnSpPr>
        <p:spPr>
          <a:xfrm>
            <a:off x="2522220" y="3380740"/>
            <a:ext cx="211455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7" idx="5"/>
            <a:endCxn id="22" idx="2"/>
          </p:cNvCxnSpPr>
          <p:nvPr/>
        </p:nvCxnSpPr>
        <p:spPr>
          <a:xfrm>
            <a:off x="2700439" y="2735748"/>
            <a:ext cx="3860381" cy="24737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6" idx="3"/>
            <a:endCxn id="20" idx="6"/>
          </p:cNvCxnSpPr>
          <p:nvPr/>
        </p:nvCxnSpPr>
        <p:spPr>
          <a:xfrm flipH="1">
            <a:off x="2979420" y="2735748"/>
            <a:ext cx="3392022" cy="24737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4" idx="4"/>
            <a:endCxn id="24" idx="6"/>
          </p:cNvCxnSpPr>
          <p:nvPr/>
        </p:nvCxnSpPr>
        <p:spPr>
          <a:xfrm flipH="1">
            <a:off x="3665220" y="2085340"/>
            <a:ext cx="1979782" cy="396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5" idx="4"/>
            <a:endCxn id="23" idx="2"/>
          </p:cNvCxnSpPr>
          <p:nvPr/>
        </p:nvCxnSpPr>
        <p:spPr>
          <a:xfrm>
            <a:off x="3549502" y="2085340"/>
            <a:ext cx="2325518" cy="396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074420" y="1551940"/>
            <a:ext cx="7086600" cy="4876800"/>
          </a:xfrm>
          <a:prstGeom prst="ellipse">
            <a:avLst/>
          </a:prstGeom>
          <a:no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4"/>
              </a:solidFill>
              <a:latin typeface="Arial" pitchFamily="34" charset="0"/>
              <a:cs typeface="Arial" pitchFamily="34" charset="0"/>
            </a:endParaRPr>
          </a:p>
        </p:txBody>
      </p:sp>
      <p:sp>
        <p:nvSpPr>
          <p:cNvPr id="12" name="Oval 11"/>
          <p:cNvSpPr/>
          <p:nvPr/>
        </p:nvSpPr>
        <p:spPr>
          <a:xfrm>
            <a:off x="617220" y="2999740"/>
            <a:ext cx="1905000" cy="7620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CEIT</a:t>
            </a:r>
          </a:p>
          <a:p>
            <a:pPr algn="ctr"/>
            <a:r>
              <a:rPr lang="en-US" sz="1200" dirty="0" smtClean="0">
                <a:solidFill>
                  <a:schemeClr val="accent4"/>
                </a:solidFill>
                <a:latin typeface="Arial" pitchFamily="34" charset="0"/>
                <a:cs typeface="Arial" pitchFamily="34" charset="0"/>
              </a:rPr>
              <a:t>EET, CPET, IT</a:t>
            </a:r>
            <a:endParaRPr lang="en-US" sz="1200" dirty="0">
              <a:solidFill>
                <a:schemeClr val="accent4"/>
              </a:solidFill>
              <a:latin typeface="Arial" pitchFamily="34" charset="0"/>
              <a:cs typeface="Arial" pitchFamily="34" charset="0"/>
            </a:endParaRPr>
          </a:p>
        </p:txBody>
      </p:sp>
      <p:sp>
        <p:nvSpPr>
          <p:cNvPr id="13" name="Oval 12"/>
          <p:cNvSpPr/>
          <p:nvPr/>
        </p:nvSpPr>
        <p:spPr>
          <a:xfrm>
            <a:off x="3778398" y="5971540"/>
            <a:ext cx="1905000" cy="762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Outreach</a:t>
            </a:r>
            <a:endParaRPr lang="en-US" sz="1200" b="1" dirty="0">
              <a:solidFill>
                <a:schemeClr val="accent4"/>
              </a:solidFill>
              <a:latin typeface="Arial" pitchFamily="34" charset="0"/>
              <a:cs typeface="Arial" pitchFamily="34" charset="0"/>
            </a:endParaRPr>
          </a:p>
        </p:txBody>
      </p:sp>
      <p:sp>
        <p:nvSpPr>
          <p:cNvPr id="14" name="Oval 13"/>
          <p:cNvSpPr/>
          <p:nvPr/>
        </p:nvSpPr>
        <p:spPr>
          <a:xfrm>
            <a:off x="4730602" y="132334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Wireless</a:t>
            </a:r>
            <a:endParaRPr lang="en-US" sz="1200" b="1" dirty="0">
              <a:solidFill>
                <a:schemeClr val="accent4"/>
              </a:solidFill>
              <a:latin typeface="Arial" pitchFamily="34" charset="0"/>
              <a:cs typeface="Arial" pitchFamily="34" charset="0"/>
            </a:endParaRPr>
          </a:p>
        </p:txBody>
      </p:sp>
      <p:sp>
        <p:nvSpPr>
          <p:cNvPr id="15" name="Oval 14"/>
          <p:cNvSpPr/>
          <p:nvPr/>
        </p:nvSpPr>
        <p:spPr>
          <a:xfrm>
            <a:off x="2597002" y="1323340"/>
            <a:ext cx="1905000" cy="7620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Engineering</a:t>
            </a:r>
          </a:p>
          <a:p>
            <a:pPr algn="ctr"/>
            <a:r>
              <a:rPr lang="en-US" sz="1200" dirty="0" smtClean="0">
                <a:solidFill>
                  <a:schemeClr val="accent4"/>
                </a:solidFill>
                <a:latin typeface="Arial" pitchFamily="34" charset="0"/>
                <a:cs typeface="Arial" pitchFamily="34" charset="0"/>
              </a:rPr>
              <a:t>CE, ME, CPE, EE</a:t>
            </a:r>
            <a:endParaRPr lang="en-US" sz="1200" dirty="0">
              <a:solidFill>
                <a:schemeClr val="accent4"/>
              </a:solidFill>
              <a:latin typeface="Arial" pitchFamily="34" charset="0"/>
              <a:cs typeface="Arial" pitchFamily="34" charset="0"/>
            </a:endParaRPr>
          </a:p>
        </p:txBody>
      </p:sp>
      <p:sp>
        <p:nvSpPr>
          <p:cNvPr id="16" name="Oval 15"/>
          <p:cNvSpPr/>
          <p:nvPr/>
        </p:nvSpPr>
        <p:spPr>
          <a:xfrm>
            <a:off x="6103620" y="208534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Visualization</a:t>
            </a:r>
            <a:endParaRPr lang="en-US" sz="1200" b="1" dirty="0">
              <a:solidFill>
                <a:schemeClr val="accent4"/>
              </a:solidFill>
              <a:latin typeface="Arial" pitchFamily="34" charset="0"/>
              <a:cs typeface="Arial" pitchFamily="34" charset="0"/>
            </a:endParaRPr>
          </a:p>
        </p:txBody>
      </p:sp>
      <p:sp>
        <p:nvSpPr>
          <p:cNvPr id="17" name="Oval 16"/>
          <p:cNvSpPr/>
          <p:nvPr/>
        </p:nvSpPr>
        <p:spPr>
          <a:xfrm>
            <a:off x="1074420" y="2085340"/>
            <a:ext cx="1905000" cy="7620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MCET</a:t>
            </a:r>
          </a:p>
          <a:p>
            <a:pPr algn="ctr"/>
            <a:r>
              <a:rPr lang="en-US" sz="1200" dirty="0" smtClean="0">
                <a:solidFill>
                  <a:schemeClr val="accent4"/>
                </a:solidFill>
                <a:latin typeface="Arial" pitchFamily="34" charset="0"/>
                <a:cs typeface="Arial" pitchFamily="34" charset="0"/>
              </a:rPr>
              <a:t>ID, CET, CNET, MET ARET., IET, </a:t>
            </a:r>
            <a:endParaRPr lang="en-US" sz="1200" dirty="0">
              <a:solidFill>
                <a:schemeClr val="accent4"/>
              </a:solidFill>
              <a:latin typeface="Arial" pitchFamily="34" charset="0"/>
              <a:cs typeface="Arial" pitchFamily="34" charset="0"/>
            </a:endParaRPr>
          </a:p>
        </p:txBody>
      </p:sp>
      <p:sp>
        <p:nvSpPr>
          <p:cNvPr id="18" name="Oval 17"/>
          <p:cNvSpPr/>
          <p:nvPr/>
        </p:nvSpPr>
        <p:spPr>
          <a:xfrm>
            <a:off x="6713220" y="299974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Systems</a:t>
            </a:r>
            <a:endParaRPr lang="en-US" sz="1200" b="1" dirty="0">
              <a:solidFill>
                <a:schemeClr val="accent4"/>
              </a:solidFill>
              <a:latin typeface="Arial" pitchFamily="34" charset="0"/>
              <a:cs typeface="Arial" pitchFamily="34" charset="0"/>
            </a:endParaRPr>
          </a:p>
        </p:txBody>
      </p:sp>
      <p:sp>
        <p:nvSpPr>
          <p:cNvPr id="19" name="Oval 18"/>
          <p:cNvSpPr/>
          <p:nvPr/>
        </p:nvSpPr>
        <p:spPr>
          <a:xfrm>
            <a:off x="693420" y="3914140"/>
            <a:ext cx="1905000" cy="7620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Organization</a:t>
            </a:r>
          </a:p>
          <a:p>
            <a:pPr algn="ctr"/>
            <a:r>
              <a:rPr lang="en-US" sz="1200" b="1" dirty="0" smtClean="0">
                <a:solidFill>
                  <a:schemeClr val="accent4"/>
                </a:solidFill>
                <a:latin typeface="Arial" pitchFamily="34" charset="0"/>
                <a:cs typeface="Arial" pitchFamily="34" charset="0"/>
              </a:rPr>
              <a:t>Leadership &amp; Supervision</a:t>
            </a:r>
            <a:endParaRPr lang="en-US" sz="1200" b="1" dirty="0">
              <a:solidFill>
                <a:schemeClr val="accent4"/>
              </a:solidFill>
              <a:latin typeface="Arial" pitchFamily="34" charset="0"/>
              <a:cs typeface="Arial" pitchFamily="34" charset="0"/>
            </a:endParaRPr>
          </a:p>
        </p:txBody>
      </p:sp>
      <p:sp>
        <p:nvSpPr>
          <p:cNvPr id="20" name="Oval 19"/>
          <p:cNvSpPr/>
          <p:nvPr/>
        </p:nvSpPr>
        <p:spPr>
          <a:xfrm>
            <a:off x="1074420" y="4828540"/>
            <a:ext cx="1905000" cy="7620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Computer Science &amp; IS</a:t>
            </a:r>
            <a:endParaRPr lang="en-US" sz="1200" b="1" dirty="0">
              <a:solidFill>
                <a:schemeClr val="accent4"/>
              </a:solidFill>
              <a:latin typeface="Arial" pitchFamily="34" charset="0"/>
              <a:cs typeface="Arial" pitchFamily="34" charset="0"/>
            </a:endParaRPr>
          </a:p>
        </p:txBody>
      </p:sp>
      <p:sp>
        <p:nvSpPr>
          <p:cNvPr id="21" name="Oval 20"/>
          <p:cNvSpPr/>
          <p:nvPr/>
        </p:nvSpPr>
        <p:spPr>
          <a:xfrm>
            <a:off x="6713220" y="391414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Built Environ.</a:t>
            </a:r>
            <a:endParaRPr lang="en-US" sz="1200" b="1" dirty="0">
              <a:solidFill>
                <a:schemeClr val="accent4"/>
              </a:solidFill>
              <a:latin typeface="Arial" pitchFamily="34" charset="0"/>
              <a:cs typeface="Arial" pitchFamily="34" charset="0"/>
            </a:endParaRPr>
          </a:p>
        </p:txBody>
      </p:sp>
      <p:sp>
        <p:nvSpPr>
          <p:cNvPr id="22" name="Oval 21"/>
          <p:cNvSpPr/>
          <p:nvPr/>
        </p:nvSpPr>
        <p:spPr>
          <a:xfrm>
            <a:off x="6560820" y="482854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HAAS Manufacturing</a:t>
            </a:r>
            <a:endParaRPr lang="en-US" sz="1200" b="1" dirty="0">
              <a:solidFill>
                <a:schemeClr val="accent4"/>
              </a:solidFill>
              <a:latin typeface="Arial" pitchFamily="34" charset="0"/>
              <a:cs typeface="Arial" pitchFamily="34" charset="0"/>
            </a:endParaRPr>
          </a:p>
        </p:txBody>
      </p:sp>
      <p:sp>
        <p:nvSpPr>
          <p:cNvPr id="23" name="Oval 22"/>
          <p:cNvSpPr/>
          <p:nvPr/>
        </p:nvSpPr>
        <p:spPr>
          <a:xfrm>
            <a:off x="5875020" y="5666740"/>
            <a:ext cx="1828800" cy="762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Student Success</a:t>
            </a:r>
            <a:endParaRPr lang="en-US" sz="1200" b="1" dirty="0">
              <a:solidFill>
                <a:schemeClr val="accent4"/>
              </a:solidFill>
              <a:latin typeface="Arial" pitchFamily="34" charset="0"/>
              <a:cs typeface="Arial" pitchFamily="34" charset="0"/>
            </a:endParaRPr>
          </a:p>
        </p:txBody>
      </p:sp>
      <p:sp>
        <p:nvSpPr>
          <p:cNvPr id="24" name="Oval 23"/>
          <p:cNvSpPr/>
          <p:nvPr/>
        </p:nvSpPr>
        <p:spPr>
          <a:xfrm>
            <a:off x="1760220" y="5666740"/>
            <a:ext cx="1905000" cy="762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ROTC</a:t>
            </a:r>
            <a:endParaRPr lang="en-US" sz="1200" b="1" dirty="0">
              <a:solidFill>
                <a:schemeClr val="accent4"/>
              </a:solidFill>
              <a:latin typeface="Arial" pitchFamily="34" charset="0"/>
              <a:cs typeface="Arial" pitchFamily="34" charset="0"/>
            </a:endParaRPr>
          </a:p>
        </p:txBody>
      </p:sp>
      <p:sp>
        <p:nvSpPr>
          <p:cNvPr id="25" name="Oval 24"/>
          <p:cNvSpPr/>
          <p:nvPr/>
        </p:nvSpPr>
        <p:spPr>
          <a:xfrm>
            <a:off x="3429000" y="3657600"/>
            <a:ext cx="2514600" cy="990600"/>
          </a:xfrm>
          <a:prstGeom prst="ellipse">
            <a:avLst/>
          </a:prstGeom>
          <a:gradFill flip="none" rotWithShape="1">
            <a:gsLst>
              <a:gs pos="0">
                <a:srgbClr val="FF3399"/>
              </a:gs>
              <a:gs pos="25000">
                <a:srgbClr val="FF6633"/>
              </a:gs>
              <a:gs pos="50000">
                <a:srgbClr val="FFFF00"/>
              </a:gs>
              <a:gs pos="75000">
                <a:srgbClr val="01A78F"/>
              </a:gs>
              <a:gs pos="100000">
                <a:srgbClr val="3366FF"/>
              </a:gs>
            </a:gsLst>
            <a:lin ang="5400000" scaled="0"/>
            <a:tileRect/>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4"/>
                </a:solidFill>
                <a:latin typeface="Arial" pitchFamily="34" charset="0"/>
                <a:cs typeface="Arial" pitchFamily="34" charset="0"/>
              </a:rPr>
              <a:t>ETCS</a:t>
            </a:r>
          </a:p>
        </p:txBody>
      </p:sp>
      <p:sp>
        <p:nvSpPr>
          <p:cNvPr id="26" name="TextBox 25"/>
          <p:cNvSpPr txBox="1"/>
          <p:nvPr/>
        </p:nvSpPr>
        <p:spPr>
          <a:xfrm>
            <a:off x="1295400" y="762000"/>
            <a:ext cx="6835526" cy="461665"/>
          </a:xfrm>
          <a:prstGeom prst="rect">
            <a:avLst/>
          </a:prstGeom>
          <a:solidFill>
            <a:srgbClr val="FF0000"/>
          </a:solidFill>
        </p:spPr>
        <p:txBody>
          <a:bodyPr wrap="none" rtlCol="0">
            <a:spAutoFit/>
          </a:bodyPr>
          <a:lstStyle/>
          <a:p>
            <a:r>
              <a:rPr lang="en-US" sz="2400" dirty="0" smtClean="0">
                <a:solidFill>
                  <a:srgbClr val="00CC00"/>
                </a:solidFill>
              </a:rPr>
              <a:t>Engineering, Technology, and Computer Science</a:t>
            </a:r>
            <a:endParaRPr lang="en-US" sz="2400" dirty="0">
              <a:solidFill>
                <a:srgbClr val="00CC0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62000" y="160020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Wireless</a:t>
            </a:r>
            <a:endParaRPr lang="en-US" sz="1200" b="1" dirty="0">
              <a:solidFill>
                <a:schemeClr val="accent4"/>
              </a:solidFill>
              <a:latin typeface="Arial" pitchFamily="34" charset="0"/>
              <a:cs typeface="Arial" pitchFamily="34" charset="0"/>
            </a:endParaRPr>
          </a:p>
        </p:txBody>
      </p:sp>
      <p:sp>
        <p:nvSpPr>
          <p:cNvPr id="3" name="Oval 2"/>
          <p:cNvSpPr/>
          <p:nvPr/>
        </p:nvSpPr>
        <p:spPr>
          <a:xfrm>
            <a:off x="1295400" y="251460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Visualization</a:t>
            </a:r>
            <a:endParaRPr lang="en-US" sz="1200" b="1" dirty="0">
              <a:solidFill>
                <a:schemeClr val="accent4"/>
              </a:solidFill>
              <a:latin typeface="Arial" pitchFamily="34" charset="0"/>
              <a:cs typeface="Arial" pitchFamily="34" charset="0"/>
            </a:endParaRPr>
          </a:p>
        </p:txBody>
      </p:sp>
      <p:sp>
        <p:nvSpPr>
          <p:cNvPr id="4" name="Oval 3"/>
          <p:cNvSpPr/>
          <p:nvPr/>
        </p:nvSpPr>
        <p:spPr>
          <a:xfrm>
            <a:off x="2057400" y="327660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Systems</a:t>
            </a:r>
            <a:endParaRPr lang="en-US" sz="1200" b="1" dirty="0">
              <a:solidFill>
                <a:schemeClr val="accent4"/>
              </a:solidFill>
              <a:latin typeface="Arial" pitchFamily="34" charset="0"/>
              <a:cs typeface="Arial" pitchFamily="34" charset="0"/>
            </a:endParaRPr>
          </a:p>
        </p:txBody>
      </p:sp>
      <p:sp>
        <p:nvSpPr>
          <p:cNvPr id="5" name="Oval 4"/>
          <p:cNvSpPr/>
          <p:nvPr/>
        </p:nvSpPr>
        <p:spPr>
          <a:xfrm>
            <a:off x="1447800" y="411480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Built Environ.</a:t>
            </a:r>
            <a:endParaRPr lang="en-US" sz="1200" b="1" dirty="0">
              <a:solidFill>
                <a:schemeClr val="accent4"/>
              </a:solidFill>
              <a:latin typeface="Arial" pitchFamily="34" charset="0"/>
              <a:cs typeface="Arial" pitchFamily="34" charset="0"/>
            </a:endParaRPr>
          </a:p>
        </p:txBody>
      </p:sp>
      <p:sp>
        <p:nvSpPr>
          <p:cNvPr id="6" name="Oval 5"/>
          <p:cNvSpPr/>
          <p:nvPr/>
        </p:nvSpPr>
        <p:spPr>
          <a:xfrm>
            <a:off x="685800" y="4953000"/>
            <a:ext cx="1828800" cy="762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solidFill>
                <a:latin typeface="Arial" pitchFamily="34" charset="0"/>
                <a:cs typeface="Arial" pitchFamily="34" charset="0"/>
              </a:rPr>
              <a:t>HAAS Manufacturing</a:t>
            </a:r>
            <a:endParaRPr lang="en-US" sz="1200" b="1" dirty="0">
              <a:solidFill>
                <a:schemeClr val="accent4"/>
              </a:solidFill>
              <a:latin typeface="Arial" pitchFamily="34" charset="0"/>
              <a:cs typeface="Arial" pitchFamily="34" charset="0"/>
            </a:endParaRPr>
          </a:p>
        </p:txBody>
      </p:sp>
      <p:sp>
        <p:nvSpPr>
          <p:cNvPr id="7" name="TextBox 6"/>
          <p:cNvSpPr txBox="1"/>
          <p:nvPr/>
        </p:nvSpPr>
        <p:spPr>
          <a:xfrm>
            <a:off x="4191000" y="1828800"/>
            <a:ext cx="4572000" cy="3693319"/>
          </a:xfrm>
          <a:prstGeom prst="rect">
            <a:avLst/>
          </a:prstGeom>
          <a:noFill/>
        </p:spPr>
        <p:txBody>
          <a:bodyPr wrap="square" rtlCol="0">
            <a:spAutoFit/>
          </a:bodyPr>
          <a:lstStyle/>
          <a:p>
            <a:pPr marL="231775" indent="-231775">
              <a:buFont typeface="Arial" pitchFamily="34" charset="0"/>
              <a:buChar char="•"/>
            </a:pPr>
            <a:r>
              <a:rPr lang="en-US" dirty="0" smtClean="0"/>
              <a:t>Embedded systems, software defined radio, sensors &amp; sensors network, wireless communication, RFID</a:t>
            </a:r>
          </a:p>
          <a:p>
            <a:pPr marL="231775" indent="-231775">
              <a:buFont typeface="Arial" pitchFamily="34" charset="0"/>
              <a:buChar char="•"/>
            </a:pPr>
            <a:r>
              <a:rPr lang="en-US" dirty="0" smtClean="0"/>
              <a:t>Integrated visualization and simulation, 3-D virtual navigation, mobile education (STEM and beyond), apps development</a:t>
            </a:r>
          </a:p>
          <a:p>
            <a:pPr marL="231775" indent="-231775">
              <a:buFont typeface="Arial" pitchFamily="34" charset="0"/>
              <a:buChar char="•"/>
            </a:pPr>
            <a:r>
              <a:rPr lang="en-US" dirty="0" smtClean="0"/>
              <a:t>Bridge health monitoring systems, cyber physical systems, automnous robot systems</a:t>
            </a:r>
          </a:p>
          <a:p>
            <a:pPr marL="231775" indent="-231775">
              <a:buFont typeface="Arial" pitchFamily="34" charset="0"/>
              <a:buChar char="•"/>
            </a:pPr>
            <a:r>
              <a:rPr lang="en-US" dirty="0" smtClean="0"/>
              <a:t>Energy economy and new industrial revolution, renewable energy, core facility, green technology</a:t>
            </a:r>
          </a:p>
          <a:p>
            <a:pPr marL="231775" indent="-231775">
              <a:buFont typeface="Arial" pitchFamily="34" charset="0"/>
              <a:buChar char="•"/>
            </a:pPr>
            <a:r>
              <a:rPr lang="en-US" dirty="0" smtClean="0"/>
              <a:t>Rapid prototyping</a:t>
            </a:r>
            <a:endParaRPr lang="en-US" dirty="0"/>
          </a:p>
        </p:txBody>
      </p:sp>
      <p:sp>
        <p:nvSpPr>
          <p:cNvPr id="8" name="Oval 7"/>
          <p:cNvSpPr/>
          <p:nvPr/>
        </p:nvSpPr>
        <p:spPr>
          <a:xfrm>
            <a:off x="3200400" y="685800"/>
            <a:ext cx="2667000" cy="838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Centers of Excellence</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rot="1976710">
            <a:off x="450208" y="3494528"/>
            <a:ext cx="8674416" cy="304800"/>
          </a:xfrm>
          <a:prstGeom prst="homePlate">
            <a:avLst>
              <a:gd name="adj" fmla="val 148958"/>
            </a:avLst>
          </a:prstGeom>
          <a:solidFill>
            <a:srgbClr val="FFCC00"/>
          </a:solidFill>
          <a:ln w="9525">
            <a:solidFill>
              <a:schemeClr val="tx1"/>
            </a:solidFill>
            <a:miter lim="800000"/>
            <a:headEnd/>
            <a:tailEnd/>
          </a:ln>
        </p:spPr>
        <p:txBody>
          <a:bodyPr wrap="none" anchor="ctr"/>
          <a:lstStyle/>
          <a:p>
            <a:endParaRPr lang="en-US" dirty="0">
              <a:latin typeface="Arial" pitchFamily="34" charset="0"/>
              <a:cs typeface="Arial" pitchFamily="34" charset="0"/>
            </a:endParaRPr>
          </a:p>
        </p:txBody>
      </p:sp>
      <p:sp>
        <p:nvSpPr>
          <p:cNvPr id="3" name="Oval 3"/>
          <p:cNvSpPr>
            <a:spLocks noChangeArrowheads="1"/>
          </p:cNvSpPr>
          <p:nvPr/>
        </p:nvSpPr>
        <p:spPr bwMode="auto">
          <a:xfrm>
            <a:off x="3276600" y="3048000"/>
            <a:ext cx="2133600" cy="838200"/>
          </a:xfrm>
          <a:prstGeom prst="ellipse">
            <a:avLst/>
          </a:prstGeom>
          <a:solidFill>
            <a:srgbClr val="006600"/>
          </a:solidFill>
          <a:ln w="9525">
            <a:solidFill>
              <a:schemeClr val="tx1"/>
            </a:solidFill>
            <a:round/>
            <a:headEnd/>
            <a:tailEnd/>
          </a:ln>
        </p:spPr>
        <p:txBody>
          <a:bodyPr wrap="none" anchor="ctr"/>
          <a:lstStyle/>
          <a:p>
            <a:pPr algn="ctr" eaLnBrk="1" hangingPunct="1"/>
            <a:r>
              <a:rPr lang="en-US" dirty="0">
                <a:solidFill>
                  <a:srgbClr val="FFFF00"/>
                </a:solidFill>
                <a:latin typeface="Arial" pitchFamily="34" charset="0"/>
                <a:cs typeface="Arial" pitchFamily="34" charset="0"/>
              </a:rPr>
              <a:t>New Fuels</a:t>
            </a:r>
          </a:p>
        </p:txBody>
      </p:sp>
      <p:sp>
        <p:nvSpPr>
          <p:cNvPr id="4" name="Oval 4"/>
          <p:cNvSpPr>
            <a:spLocks noChangeArrowheads="1"/>
          </p:cNvSpPr>
          <p:nvPr/>
        </p:nvSpPr>
        <p:spPr bwMode="auto">
          <a:xfrm>
            <a:off x="228600" y="1066800"/>
            <a:ext cx="2133600" cy="838200"/>
          </a:xfrm>
          <a:prstGeom prst="ellipse">
            <a:avLst/>
          </a:prstGeom>
          <a:solidFill>
            <a:srgbClr val="006600"/>
          </a:solidFill>
          <a:ln w="9525">
            <a:solidFill>
              <a:schemeClr val="tx1"/>
            </a:solidFill>
            <a:round/>
            <a:headEnd/>
            <a:tailEnd/>
          </a:ln>
        </p:spPr>
        <p:txBody>
          <a:bodyPr wrap="none" anchor="ctr"/>
          <a:lstStyle/>
          <a:p>
            <a:pPr algn="ctr" eaLnBrk="1" hangingPunct="1"/>
            <a:r>
              <a:rPr lang="en-US" dirty="0">
                <a:solidFill>
                  <a:srgbClr val="FFFF00"/>
                </a:solidFill>
                <a:latin typeface="Arial" pitchFamily="34" charset="0"/>
                <a:cs typeface="Arial" pitchFamily="34" charset="0"/>
              </a:rPr>
              <a:t>Energy Sources</a:t>
            </a:r>
          </a:p>
        </p:txBody>
      </p:sp>
      <p:sp>
        <p:nvSpPr>
          <p:cNvPr id="5" name="Oval 5"/>
          <p:cNvSpPr>
            <a:spLocks noChangeArrowheads="1"/>
          </p:cNvSpPr>
          <p:nvPr/>
        </p:nvSpPr>
        <p:spPr bwMode="auto">
          <a:xfrm>
            <a:off x="6858000" y="5486400"/>
            <a:ext cx="2133600" cy="838200"/>
          </a:xfrm>
          <a:prstGeom prst="ellipse">
            <a:avLst/>
          </a:prstGeom>
          <a:solidFill>
            <a:srgbClr val="006600"/>
          </a:solidFill>
          <a:ln w="9525">
            <a:solidFill>
              <a:schemeClr val="tx1"/>
            </a:solidFill>
            <a:round/>
            <a:headEnd/>
            <a:tailEnd/>
          </a:ln>
        </p:spPr>
        <p:txBody>
          <a:bodyPr wrap="none" anchor="ctr"/>
          <a:lstStyle/>
          <a:p>
            <a:pPr algn="ctr" eaLnBrk="1" hangingPunct="1"/>
            <a:r>
              <a:rPr lang="en-US" dirty="0">
                <a:solidFill>
                  <a:srgbClr val="FFFF00"/>
                </a:solidFill>
                <a:latin typeface="Arial" pitchFamily="34" charset="0"/>
                <a:cs typeface="Arial" pitchFamily="34" charset="0"/>
              </a:rPr>
              <a:t>Training &amp; Education</a:t>
            </a:r>
          </a:p>
        </p:txBody>
      </p:sp>
      <p:sp>
        <p:nvSpPr>
          <p:cNvPr id="6" name="Oval 6"/>
          <p:cNvSpPr>
            <a:spLocks noChangeArrowheads="1"/>
          </p:cNvSpPr>
          <p:nvPr/>
        </p:nvSpPr>
        <p:spPr bwMode="auto">
          <a:xfrm>
            <a:off x="1828800" y="1905000"/>
            <a:ext cx="2133600" cy="838200"/>
          </a:xfrm>
          <a:prstGeom prst="ellipse">
            <a:avLst/>
          </a:prstGeom>
          <a:solidFill>
            <a:srgbClr val="006600"/>
          </a:solidFill>
          <a:ln w="9525">
            <a:solidFill>
              <a:schemeClr val="tx1"/>
            </a:solidFill>
            <a:round/>
            <a:headEnd/>
            <a:tailEnd/>
          </a:ln>
        </p:spPr>
        <p:txBody>
          <a:bodyPr wrap="none" anchor="ctr"/>
          <a:lstStyle/>
          <a:p>
            <a:pPr algn="ctr" eaLnBrk="1" hangingPunct="1"/>
            <a:r>
              <a:rPr lang="en-US" dirty="0">
                <a:solidFill>
                  <a:srgbClr val="FFFF00"/>
                </a:solidFill>
                <a:latin typeface="Arial" pitchFamily="34" charset="0"/>
                <a:cs typeface="Arial" pitchFamily="34" charset="0"/>
              </a:rPr>
              <a:t>Utilization</a:t>
            </a:r>
          </a:p>
        </p:txBody>
      </p:sp>
      <p:sp>
        <p:nvSpPr>
          <p:cNvPr id="7" name="Oval 7"/>
          <p:cNvSpPr>
            <a:spLocks noChangeArrowheads="1"/>
          </p:cNvSpPr>
          <p:nvPr/>
        </p:nvSpPr>
        <p:spPr bwMode="auto">
          <a:xfrm>
            <a:off x="5410200" y="4495800"/>
            <a:ext cx="2133600" cy="838200"/>
          </a:xfrm>
          <a:prstGeom prst="ellipse">
            <a:avLst/>
          </a:prstGeom>
          <a:solidFill>
            <a:srgbClr val="006600"/>
          </a:solidFill>
          <a:ln w="9525">
            <a:solidFill>
              <a:schemeClr val="tx1"/>
            </a:solidFill>
            <a:round/>
            <a:headEnd/>
            <a:tailEnd/>
          </a:ln>
        </p:spPr>
        <p:txBody>
          <a:bodyPr wrap="none" anchor="ctr"/>
          <a:lstStyle/>
          <a:p>
            <a:pPr algn="ctr" eaLnBrk="1" hangingPunct="1"/>
            <a:r>
              <a:rPr lang="en-US" dirty="0">
                <a:solidFill>
                  <a:srgbClr val="FFFF00"/>
                </a:solidFill>
                <a:latin typeface="Arial" pitchFamily="34" charset="0"/>
                <a:cs typeface="Arial" pitchFamily="34" charset="0"/>
              </a:rPr>
              <a:t>Demonstration</a:t>
            </a:r>
          </a:p>
        </p:txBody>
      </p:sp>
      <p:sp>
        <p:nvSpPr>
          <p:cNvPr id="8" name="AutoShape 8"/>
          <p:cNvSpPr>
            <a:spLocks noChangeArrowheads="1"/>
          </p:cNvSpPr>
          <p:nvPr/>
        </p:nvSpPr>
        <p:spPr bwMode="auto">
          <a:xfrm>
            <a:off x="2362200" y="914400"/>
            <a:ext cx="5562600" cy="762000"/>
          </a:xfrm>
          <a:prstGeom prst="leftArrowCallout">
            <a:avLst>
              <a:gd name="adj1" fmla="val 14769"/>
              <a:gd name="adj2" fmla="val 23676"/>
              <a:gd name="adj3" fmla="val 70195"/>
              <a:gd name="adj4" fmla="val 87755"/>
            </a:avLst>
          </a:prstGeom>
          <a:solidFill>
            <a:srgbClr val="FFFF66"/>
          </a:solidFill>
          <a:ln w="9525">
            <a:solidFill>
              <a:schemeClr val="tx1"/>
            </a:solidFill>
            <a:miter lim="800000"/>
            <a:headEnd/>
            <a:tailEnd/>
          </a:ln>
        </p:spPr>
        <p:txBody>
          <a:bodyPr wrap="none" anchor="ctr"/>
          <a:lstStyle/>
          <a:p>
            <a:pPr algn="ctr" eaLnBrk="1" hangingPunct="1"/>
            <a:r>
              <a:rPr lang="en-US" sz="1600" dirty="0">
                <a:solidFill>
                  <a:schemeClr val="accent4"/>
                </a:solidFill>
                <a:latin typeface="Arial" pitchFamily="34" charset="0"/>
                <a:cs typeface="Arial" pitchFamily="34" charset="0"/>
              </a:rPr>
              <a:t>Petroleum, Coal, Nuclear, Bio-mass, </a:t>
            </a:r>
          </a:p>
          <a:p>
            <a:pPr algn="ctr" eaLnBrk="1" hangingPunct="1"/>
            <a:r>
              <a:rPr lang="en-US" sz="1600" dirty="0">
                <a:solidFill>
                  <a:schemeClr val="accent4"/>
                </a:solidFill>
                <a:latin typeface="Arial" pitchFamily="34" charset="0"/>
                <a:cs typeface="Arial" pitchFamily="34" charset="0"/>
              </a:rPr>
              <a:t>Solar, Wind, </a:t>
            </a:r>
            <a:r>
              <a:rPr lang="en-US" sz="1600" dirty="0" smtClean="0">
                <a:solidFill>
                  <a:schemeClr val="accent4"/>
                </a:solidFill>
                <a:latin typeface="Arial" pitchFamily="34" charset="0"/>
                <a:cs typeface="Arial" pitchFamily="34" charset="0"/>
              </a:rPr>
              <a:t>Geo-thermal, etc</a:t>
            </a:r>
            <a:r>
              <a:rPr lang="en-US" sz="1600" dirty="0">
                <a:solidFill>
                  <a:schemeClr val="accent4"/>
                </a:solidFill>
                <a:latin typeface="Arial" pitchFamily="34" charset="0"/>
                <a:cs typeface="Arial" pitchFamily="34" charset="0"/>
              </a:rPr>
              <a:t>.</a:t>
            </a:r>
          </a:p>
        </p:txBody>
      </p:sp>
      <p:sp>
        <p:nvSpPr>
          <p:cNvPr id="9" name="AutoShape 9"/>
          <p:cNvSpPr>
            <a:spLocks noChangeArrowheads="1"/>
          </p:cNvSpPr>
          <p:nvPr/>
        </p:nvSpPr>
        <p:spPr bwMode="auto">
          <a:xfrm>
            <a:off x="3962400" y="1828800"/>
            <a:ext cx="3810000" cy="838200"/>
          </a:xfrm>
          <a:prstGeom prst="leftArrowCallout">
            <a:avLst>
              <a:gd name="adj1" fmla="val 14769"/>
              <a:gd name="adj2" fmla="val 25000"/>
              <a:gd name="adj3" fmla="val 54104"/>
              <a:gd name="adj4" fmla="val 82986"/>
            </a:avLst>
          </a:prstGeom>
          <a:solidFill>
            <a:schemeClr val="accent1"/>
          </a:solidFill>
          <a:ln w="9525">
            <a:solidFill>
              <a:schemeClr val="tx1"/>
            </a:solidFill>
            <a:miter lim="800000"/>
            <a:headEnd/>
            <a:tailEnd/>
          </a:ln>
        </p:spPr>
        <p:txBody>
          <a:bodyPr wrap="none" anchor="ctr"/>
          <a:lstStyle/>
          <a:p>
            <a:pPr algn="ctr" eaLnBrk="1" hangingPunct="1"/>
            <a:r>
              <a:rPr lang="en-US" sz="1600" dirty="0">
                <a:latin typeface="Arial" pitchFamily="34" charset="0"/>
                <a:cs typeface="Arial" pitchFamily="34" charset="0"/>
              </a:rPr>
              <a:t>Coal Combustion (Power Plant)</a:t>
            </a:r>
          </a:p>
          <a:p>
            <a:pPr algn="ctr" eaLnBrk="1" hangingPunct="1"/>
            <a:r>
              <a:rPr lang="en-US" sz="1600" dirty="0">
                <a:latin typeface="Arial" pitchFamily="34" charset="0"/>
                <a:cs typeface="Arial" pitchFamily="34" charset="0"/>
              </a:rPr>
              <a:t>Petroleum-fuels (Transportation)</a:t>
            </a:r>
          </a:p>
        </p:txBody>
      </p:sp>
      <p:sp>
        <p:nvSpPr>
          <p:cNvPr id="10" name="AutoShape 10"/>
          <p:cNvSpPr>
            <a:spLocks noChangeArrowheads="1"/>
          </p:cNvSpPr>
          <p:nvPr/>
        </p:nvSpPr>
        <p:spPr bwMode="auto">
          <a:xfrm>
            <a:off x="5410200" y="2895600"/>
            <a:ext cx="2971800" cy="1066800"/>
          </a:xfrm>
          <a:prstGeom prst="leftArrowCallout">
            <a:avLst>
              <a:gd name="adj1" fmla="val 14954"/>
              <a:gd name="adj2" fmla="val 19532"/>
              <a:gd name="adj3" fmla="val 46429"/>
              <a:gd name="adj4" fmla="val 78931"/>
            </a:avLst>
          </a:prstGeom>
          <a:solidFill>
            <a:srgbClr val="CCFFCC"/>
          </a:solidFill>
          <a:ln w="9525">
            <a:solidFill>
              <a:schemeClr val="tx1"/>
            </a:solidFill>
            <a:miter lim="800000"/>
            <a:headEnd/>
            <a:tailEnd/>
          </a:ln>
        </p:spPr>
        <p:txBody>
          <a:bodyPr wrap="none" anchor="ctr"/>
          <a:lstStyle/>
          <a:p>
            <a:pPr algn="ctr" eaLnBrk="1" hangingPunct="1"/>
            <a:r>
              <a:rPr lang="en-US" sz="1600" dirty="0">
                <a:solidFill>
                  <a:schemeClr val="accent4"/>
                </a:solidFill>
                <a:latin typeface="Arial" pitchFamily="34" charset="0"/>
                <a:cs typeface="Arial" pitchFamily="34" charset="0"/>
              </a:rPr>
              <a:t>Bio-Fuel</a:t>
            </a:r>
          </a:p>
          <a:p>
            <a:pPr algn="ctr" eaLnBrk="1" hangingPunct="1"/>
            <a:r>
              <a:rPr lang="en-US" sz="1600" dirty="0">
                <a:solidFill>
                  <a:schemeClr val="accent4"/>
                </a:solidFill>
                <a:latin typeface="Arial" pitchFamily="34" charset="0"/>
                <a:cs typeface="Arial" pitchFamily="34" charset="0"/>
              </a:rPr>
              <a:t>Bio-Diesel/Oil</a:t>
            </a:r>
          </a:p>
          <a:p>
            <a:pPr algn="ctr" eaLnBrk="1" hangingPunct="1"/>
            <a:r>
              <a:rPr lang="en-US" sz="1600" dirty="0">
                <a:solidFill>
                  <a:schemeClr val="accent4"/>
                </a:solidFill>
                <a:latin typeface="Arial" pitchFamily="34" charset="0"/>
                <a:cs typeface="Arial" pitchFamily="34" charset="0"/>
              </a:rPr>
              <a:t>Hydrogen</a:t>
            </a:r>
          </a:p>
          <a:p>
            <a:pPr algn="ctr" eaLnBrk="1" hangingPunct="1"/>
            <a:r>
              <a:rPr lang="en-US" sz="1600" dirty="0">
                <a:solidFill>
                  <a:schemeClr val="accent4"/>
                </a:solidFill>
                <a:latin typeface="Arial" pitchFamily="34" charset="0"/>
                <a:cs typeface="Arial" pitchFamily="34" charset="0"/>
              </a:rPr>
              <a:t>Coal-Fuel Conversion</a:t>
            </a:r>
          </a:p>
        </p:txBody>
      </p:sp>
      <p:sp>
        <p:nvSpPr>
          <p:cNvPr id="11" name="AutoShape 11"/>
          <p:cNvSpPr>
            <a:spLocks noChangeArrowheads="1"/>
          </p:cNvSpPr>
          <p:nvPr/>
        </p:nvSpPr>
        <p:spPr bwMode="auto">
          <a:xfrm>
            <a:off x="1066800" y="3962400"/>
            <a:ext cx="4343400" cy="2057400"/>
          </a:xfrm>
          <a:prstGeom prst="rightArrowCallout">
            <a:avLst>
              <a:gd name="adj1" fmla="val 6481"/>
              <a:gd name="adj2" fmla="val 9477"/>
              <a:gd name="adj3" fmla="val 17974"/>
              <a:gd name="adj4" fmla="val 87389"/>
            </a:avLst>
          </a:prstGeom>
          <a:solidFill>
            <a:srgbClr val="B2B2B2"/>
          </a:solidFill>
          <a:ln w="9525">
            <a:solidFill>
              <a:schemeClr val="tx1"/>
            </a:solidFill>
            <a:miter lim="800000"/>
            <a:headEnd/>
            <a:tailEnd/>
          </a:ln>
        </p:spPr>
        <p:txBody>
          <a:bodyPr wrap="none" anchor="ctr"/>
          <a:lstStyle/>
          <a:p>
            <a:pPr algn="ctr" eaLnBrk="1" hangingPunct="1"/>
            <a:r>
              <a:rPr lang="en-US" sz="1600" dirty="0">
                <a:latin typeface="Arial" pitchFamily="34" charset="0"/>
                <a:cs typeface="Arial" pitchFamily="34" charset="0"/>
              </a:rPr>
              <a:t>Fuel Cells</a:t>
            </a:r>
          </a:p>
          <a:p>
            <a:pPr algn="ctr" eaLnBrk="1" hangingPunct="1"/>
            <a:r>
              <a:rPr lang="en-US" sz="1600" dirty="0" smtClean="0">
                <a:latin typeface="Arial" pitchFamily="34" charset="0"/>
                <a:cs typeface="Arial" pitchFamily="34" charset="0"/>
              </a:rPr>
              <a:t>Electric Batteries</a:t>
            </a:r>
          </a:p>
          <a:p>
            <a:pPr algn="ctr" eaLnBrk="1" hangingPunct="1"/>
            <a:r>
              <a:rPr lang="en-US" sz="1600" dirty="0" smtClean="0">
                <a:latin typeface="Arial" pitchFamily="34" charset="0"/>
                <a:cs typeface="Arial" pitchFamily="34" charset="0"/>
              </a:rPr>
              <a:t>Composite </a:t>
            </a:r>
            <a:r>
              <a:rPr lang="en-US" sz="1600" dirty="0">
                <a:latin typeface="Arial" pitchFamily="34" charset="0"/>
                <a:cs typeface="Arial" pitchFamily="34" charset="0"/>
              </a:rPr>
              <a:t>Electric Vehicles</a:t>
            </a:r>
          </a:p>
          <a:p>
            <a:pPr algn="ctr" eaLnBrk="1" hangingPunct="1"/>
            <a:r>
              <a:rPr lang="en-US" sz="1600" dirty="0">
                <a:latin typeface="Arial" pitchFamily="34" charset="0"/>
                <a:cs typeface="Arial" pitchFamily="34" charset="0"/>
              </a:rPr>
              <a:t>Functional Combustion Engine</a:t>
            </a:r>
          </a:p>
          <a:p>
            <a:pPr algn="ctr" eaLnBrk="1" hangingPunct="1"/>
            <a:r>
              <a:rPr lang="en-US" sz="1600" dirty="0">
                <a:latin typeface="Arial" pitchFamily="34" charset="0"/>
                <a:cs typeface="Arial" pitchFamily="34" charset="0"/>
              </a:rPr>
              <a:t>Distribution of Micro-grid</a:t>
            </a:r>
          </a:p>
          <a:p>
            <a:pPr algn="ctr" eaLnBrk="1" hangingPunct="1"/>
            <a:r>
              <a:rPr lang="en-US" sz="1600" dirty="0">
                <a:latin typeface="Arial" pitchFamily="34" charset="0"/>
                <a:cs typeface="Arial" pitchFamily="34" charset="0"/>
              </a:rPr>
              <a:t>Jet/Auto Engine Test Stand</a:t>
            </a:r>
          </a:p>
          <a:p>
            <a:pPr algn="ctr" eaLnBrk="1" hangingPunct="1"/>
            <a:r>
              <a:rPr lang="en-US" sz="1600" dirty="0">
                <a:latin typeface="Arial" pitchFamily="34" charset="0"/>
                <a:cs typeface="Arial" pitchFamily="34" charset="0"/>
              </a:rPr>
              <a:t>Manufacturing and Prototyping</a:t>
            </a:r>
          </a:p>
          <a:p>
            <a:pPr algn="ctr" eaLnBrk="1" hangingPunct="1"/>
            <a:r>
              <a:rPr lang="en-US" sz="1600" dirty="0">
                <a:latin typeface="Arial" pitchFamily="34" charset="0"/>
                <a:cs typeface="Arial" pitchFamily="34" charset="0"/>
              </a:rPr>
              <a:t>Power Transformation</a:t>
            </a:r>
            <a:endParaRPr lang="en-US" dirty="0">
              <a:latin typeface="Arial" pitchFamily="34" charset="0"/>
              <a:cs typeface="Arial" pitchFamily="34" charset="0"/>
            </a:endParaRPr>
          </a:p>
        </p:txBody>
      </p:sp>
      <p:sp>
        <p:nvSpPr>
          <p:cNvPr id="12" name="AutoShape 12"/>
          <p:cNvSpPr>
            <a:spLocks noChangeArrowheads="1"/>
          </p:cNvSpPr>
          <p:nvPr/>
        </p:nvSpPr>
        <p:spPr bwMode="auto">
          <a:xfrm>
            <a:off x="533400" y="6019800"/>
            <a:ext cx="4267200" cy="685800"/>
          </a:xfrm>
          <a:prstGeom prst="upArrowCallout">
            <a:avLst>
              <a:gd name="adj1" fmla="val 22563"/>
              <a:gd name="adj2" fmla="val 29021"/>
              <a:gd name="adj3" fmla="val 16667"/>
              <a:gd name="adj4" fmla="val 66667"/>
            </a:avLst>
          </a:prstGeom>
          <a:solidFill>
            <a:srgbClr val="66FFCC"/>
          </a:solidFill>
          <a:ln w="9525">
            <a:solidFill>
              <a:schemeClr val="tx1"/>
            </a:solidFill>
            <a:miter lim="800000"/>
            <a:headEnd/>
            <a:tailEnd/>
          </a:ln>
        </p:spPr>
        <p:txBody>
          <a:bodyPr wrap="none" anchor="ctr"/>
          <a:lstStyle/>
          <a:p>
            <a:pPr algn="ctr" eaLnBrk="1" hangingPunct="1"/>
            <a:r>
              <a:rPr lang="en-US" sz="1600" dirty="0" smtClean="0">
                <a:solidFill>
                  <a:schemeClr val="accent4"/>
                </a:solidFill>
                <a:latin typeface="Arial" charset="0"/>
                <a:cs typeface="Arial" charset="0"/>
              </a:rPr>
              <a:t>To Study Feasibility, Performance, Efficiency,</a:t>
            </a:r>
          </a:p>
          <a:p>
            <a:pPr algn="ctr" eaLnBrk="1" hangingPunct="1"/>
            <a:r>
              <a:rPr lang="en-US" sz="1600" dirty="0" smtClean="0">
                <a:solidFill>
                  <a:schemeClr val="accent4"/>
                </a:solidFill>
                <a:latin typeface="Arial" charset="0"/>
                <a:cs typeface="Arial" charset="0"/>
              </a:rPr>
              <a:t>Environmental Impact, …</a:t>
            </a:r>
            <a:endParaRPr lang="en-US" sz="1600" dirty="0">
              <a:solidFill>
                <a:schemeClr val="accent4"/>
              </a:solidFill>
              <a:latin typeface="Arial" charset="0"/>
              <a:cs typeface="Arial" charset="0"/>
            </a:endParaRPr>
          </a:p>
        </p:txBody>
      </p:sp>
      <p:sp>
        <p:nvSpPr>
          <p:cNvPr id="13" name="Right Arrow Callout 12"/>
          <p:cNvSpPr/>
          <p:nvPr/>
        </p:nvSpPr>
        <p:spPr>
          <a:xfrm>
            <a:off x="4953000" y="5562600"/>
            <a:ext cx="1981200" cy="762000"/>
          </a:xfrm>
          <a:prstGeom prst="rightArrowCallout">
            <a:avLst>
              <a:gd name="adj1" fmla="val 23334"/>
              <a:gd name="adj2" fmla="val 23889"/>
              <a:gd name="adj3" fmla="val 51667"/>
              <a:gd name="adj4" fmla="val 71814"/>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MS</a:t>
            </a:r>
          </a:p>
          <a:p>
            <a:pPr algn="ctr"/>
            <a:r>
              <a:rPr lang="en-US" sz="1600" dirty="0" smtClean="0">
                <a:latin typeface="Arial" pitchFamily="34" charset="0"/>
                <a:cs typeface="Arial" pitchFamily="34" charset="0"/>
              </a:rPr>
              <a:t>Energy Management</a:t>
            </a:r>
            <a:endParaRPr lang="en-US" sz="1600" dirty="0">
              <a:latin typeface="Arial" pitchFamily="34" charset="0"/>
              <a:cs typeface="Arial" pitchFamily="34" charset="0"/>
            </a:endParaRPr>
          </a:p>
        </p:txBody>
      </p:sp>
      <p:sp>
        <p:nvSpPr>
          <p:cNvPr id="14" name="6-Point Star 13"/>
          <p:cNvSpPr/>
          <p:nvPr/>
        </p:nvSpPr>
        <p:spPr>
          <a:xfrm>
            <a:off x="1066800" y="3352800"/>
            <a:ext cx="457200" cy="6096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447800" y="3429000"/>
            <a:ext cx="1867819" cy="400110"/>
          </a:xfrm>
          <a:prstGeom prst="rect">
            <a:avLst/>
          </a:prstGeom>
          <a:noFill/>
        </p:spPr>
        <p:txBody>
          <a:bodyPr wrap="none" rtlCol="0">
            <a:spAutoFit/>
          </a:bodyPr>
          <a:lstStyle/>
          <a:p>
            <a:r>
              <a:rPr lang="en-US" sz="2000" dirty="0" smtClean="0"/>
              <a:t>CBE-Initiatives</a:t>
            </a:r>
            <a:endParaRPr lang="en-US" sz="2000"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57200" y="1981200"/>
            <a:ext cx="5943600" cy="3810000"/>
          </a:xfrm>
          <a:prstGeom prst="rect">
            <a:avLst/>
          </a:prstGeom>
          <a:solidFill>
            <a:schemeClr val="tx1"/>
          </a:solidFill>
          <a:ln w="9525">
            <a:noFill/>
            <a:miter lim="800000"/>
            <a:headEnd/>
            <a:tailEnd/>
          </a:ln>
        </p:spPr>
        <p:txBody>
          <a:bodyPr wrap="square">
            <a:spAutoFit/>
          </a:bodyPr>
          <a:lstStyle/>
          <a:p>
            <a:pPr marL="342900" indent="-342900">
              <a:buFont typeface="Wingdings" pitchFamily="2" charset="2"/>
              <a:buChar char="§"/>
            </a:pPr>
            <a:r>
              <a:rPr lang="en-US" altLang="zh-CN" sz="2200" dirty="0">
                <a:solidFill>
                  <a:srgbClr val="00FFCC"/>
                </a:solidFill>
                <a:ea typeface="SimSun" pitchFamily="2" charset="-122"/>
              </a:rPr>
              <a:t>Growth Mechanism of Carbon Nanotubes</a:t>
            </a:r>
          </a:p>
          <a:p>
            <a:pPr marL="342900" indent="-342900">
              <a:buFont typeface="Wingdings" pitchFamily="2" charset="2"/>
              <a:buChar char="§"/>
            </a:pPr>
            <a:r>
              <a:rPr lang="en-US" altLang="zh-CN" sz="2200" dirty="0">
                <a:solidFill>
                  <a:srgbClr val="00FFCC"/>
                </a:solidFill>
                <a:ea typeface="SimSun" pitchFamily="2" charset="-122"/>
              </a:rPr>
              <a:t>Bio-catalytic Process for Bio-fuels</a:t>
            </a:r>
          </a:p>
          <a:p>
            <a:pPr marL="342900" indent="-342900">
              <a:buFont typeface="Wingdings" pitchFamily="2" charset="2"/>
              <a:buChar char="§"/>
            </a:pPr>
            <a:r>
              <a:rPr lang="en-US" altLang="zh-CN" sz="2200" dirty="0">
                <a:solidFill>
                  <a:srgbClr val="00FFCC"/>
                </a:solidFill>
                <a:ea typeface="SimSun" pitchFamily="2" charset="-122"/>
              </a:rPr>
              <a:t>Therapeutic Drug Delivery Mechanism</a:t>
            </a:r>
          </a:p>
          <a:p>
            <a:pPr marL="342900" indent="-342900">
              <a:buFont typeface="Wingdings" pitchFamily="2" charset="2"/>
              <a:buChar char="§"/>
            </a:pPr>
            <a:r>
              <a:rPr lang="en-US" altLang="zh-CN" sz="2200" dirty="0">
                <a:solidFill>
                  <a:srgbClr val="00FFCC"/>
                </a:solidFill>
                <a:ea typeface="SimSun" pitchFamily="2" charset="-122"/>
              </a:rPr>
              <a:t>Catalyst Assisted Oil, Coal, and Gas Refining Process</a:t>
            </a:r>
          </a:p>
          <a:p>
            <a:pPr marL="342900" indent="-342900">
              <a:buFont typeface="Wingdings" pitchFamily="2" charset="2"/>
              <a:buChar char="§"/>
            </a:pPr>
            <a:r>
              <a:rPr lang="en-US" altLang="zh-CN" sz="2200" dirty="0">
                <a:solidFill>
                  <a:srgbClr val="00FFCC"/>
                </a:solidFill>
                <a:ea typeface="SimSun" pitchFamily="2" charset="-122"/>
              </a:rPr>
              <a:t>Photo-Catalytic Synthesis</a:t>
            </a:r>
          </a:p>
          <a:p>
            <a:pPr marL="342900" indent="-342900">
              <a:buFont typeface="Wingdings" pitchFamily="2" charset="2"/>
              <a:buChar char="§"/>
            </a:pPr>
            <a:r>
              <a:rPr lang="en-US" altLang="zh-CN" sz="2200" dirty="0">
                <a:solidFill>
                  <a:srgbClr val="00FFCC"/>
                </a:solidFill>
                <a:ea typeface="SimSun" pitchFamily="2" charset="-122"/>
              </a:rPr>
              <a:t>Design of Adhesion Interface</a:t>
            </a:r>
          </a:p>
          <a:p>
            <a:pPr marL="342900" indent="-342900">
              <a:buFont typeface="Wingdings" pitchFamily="2" charset="2"/>
              <a:buChar char="§"/>
            </a:pPr>
            <a:r>
              <a:rPr lang="en-US" altLang="zh-CN" sz="2200" dirty="0">
                <a:solidFill>
                  <a:srgbClr val="00FFCC"/>
                </a:solidFill>
                <a:ea typeface="SimSun" pitchFamily="2" charset="-122"/>
              </a:rPr>
              <a:t>Energy Storage and Fuel Cell Concept</a:t>
            </a:r>
          </a:p>
          <a:p>
            <a:pPr marL="342900" indent="-342900">
              <a:buFont typeface="Wingdings" pitchFamily="2" charset="2"/>
              <a:buChar char="§"/>
            </a:pPr>
            <a:r>
              <a:rPr lang="en-US" altLang="zh-CN" sz="2200" dirty="0">
                <a:solidFill>
                  <a:srgbClr val="00FFCC"/>
                </a:solidFill>
                <a:ea typeface="SimSun" pitchFamily="2" charset="-122"/>
              </a:rPr>
              <a:t>Detection Mechanisms of Sensors</a:t>
            </a:r>
          </a:p>
          <a:p>
            <a:pPr marL="342900" indent="-342900">
              <a:buFont typeface="Wingdings" pitchFamily="2" charset="2"/>
              <a:buChar char="§"/>
            </a:pPr>
            <a:r>
              <a:rPr lang="en-US" altLang="zh-CN" sz="2200" dirty="0">
                <a:solidFill>
                  <a:srgbClr val="00FFCC"/>
                </a:solidFill>
                <a:ea typeface="SimSun" pitchFamily="2" charset="-122"/>
              </a:rPr>
              <a:t>Phase Transformation of Materials</a:t>
            </a:r>
          </a:p>
          <a:p>
            <a:pPr marL="342900" indent="-342900">
              <a:buFont typeface="Wingdings" pitchFamily="2" charset="2"/>
              <a:buChar char="§"/>
            </a:pPr>
            <a:r>
              <a:rPr lang="en-US" altLang="zh-CN" sz="2200" dirty="0">
                <a:solidFill>
                  <a:srgbClr val="00FFCC"/>
                </a:solidFill>
                <a:ea typeface="SimSun" pitchFamily="2" charset="-122"/>
              </a:rPr>
              <a:t>Self Assembly of Matters</a:t>
            </a:r>
            <a:endParaRPr lang="en-US" sz="2200" dirty="0">
              <a:solidFill>
                <a:srgbClr val="00FFCC"/>
              </a:solidFill>
              <a:ea typeface="SimSun" pitchFamily="2" charset="-122"/>
            </a:endParaRPr>
          </a:p>
        </p:txBody>
      </p:sp>
      <p:sp>
        <p:nvSpPr>
          <p:cNvPr id="3" name="Oval 8"/>
          <p:cNvSpPr>
            <a:spLocks noChangeArrowheads="1"/>
          </p:cNvSpPr>
          <p:nvPr/>
        </p:nvSpPr>
        <p:spPr bwMode="auto">
          <a:xfrm>
            <a:off x="381000" y="5943600"/>
            <a:ext cx="2133600" cy="838200"/>
          </a:xfrm>
          <a:prstGeom prst="ellipse">
            <a:avLst/>
          </a:prstGeom>
          <a:solidFill>
            <a:schemeClr val="accent1"/>
          </a:solidFill>
          <a:ln w="9525">
            <a:solidFill>
              <a:schemeClr val="tx1"/>
            </a:solidFill>
            <a:round/>
            <a:headEnd/>
            <a:tailEnd/>
          </a:ln>
        </p:spPr>
        <p:txBody>
          <a:bodyPr wrap="none" anchor="ctr"/>
          <a:lstStyle/>
          <a:p>
            <a:pPr algn="ctr"/>
            <a:r>
              <a:rPr lang="en-US" altLang="zh-CN" dirty="0">
                <a:ea typeface="SimSun" pitchFamily="2" charset="-122"/>
              </a:rPr>
              <a:t>Knowledge Base</a:t>
            </a:r>
            <a:endParaRPr lang="en-US" dirty="0"/>
          </a:p>
        </p:txBody>
      </p:sp>
      <p:sp>
        <p:nvSpPr>
          <p:cNvPr id="4" name="Oval 6"/>
          <p:cNvSpPr>
            <a:spLocks noChangeArrowheads="1"/>
          </p:cNvSpPr>
          <p:nvPr/>
        </p:nvSpPr>
        <p:spPr bwMode="auto">
          <a:xfrm>
            <a:off x="2895600" y="5943600"/>
            <a:ext cx="2133600" cy="838200"/>
          </a:xfrm>
          <a:prstGeom prst="ellipse">
            <a:avLst/>
          </a:prstGeom>
          <a:solidFill>
            <a:schemeClr val="accent1"/>
          </a:solidFill>
          <a:ln w="9525">
            <a:solidFill>
              <a:schemeClr val="tx1"/>
            </a:solidFill>
            <a:round/>
            <a:headEnd/>
            <a:tailEnd/>
          </a:ln>
        </p:spPr>
        <p:txBody>
          <a:bodyPr wrap="none" anchor="ctr"/>
          <a:lstStyle/>
          <a:p>
            <a:pPr algn="ctr"/>
            <a:r>
              <a:rPr lang="en-US" altLang="zh-CN" dirty="0">
                <a:ea typeface="SimSun" pitchFamily="2" charset="-122"/>
              </a:rPr>
              <a:t>Physical Modeling</a:t>
            </a:r>
            <a:endParaRPr lang="en-US" dirty="0"/>
          </a:p>
        </p:txBody>
      </p:sp>
      <p:sp>
        <p:nvSpPr>
          <p:cNvPr id="5" name="Oval 9"/>
          <p:cNvSpPr>
            <a:spLocks noChangeArrowheads="1"/>
          </p:cNvSpPr>
          <p:nvPr/>
        </p:nvSpPr>
        <p:spPr bwMode="auto">
          <a:xfrm>
            <a:off x="6705600" y="5029200"/>
            <a:ext cx="2133600" cy="838200"/>
          </a:xfrm>
          <a:prstGeom prst="ellipse">
            <a:avLst/>
          </a:prstGeom>
          <a:solidFill>
            <a:schemeClr val="accent1"/>
          </a:solidFill>
          <a:ln w="9525">
            <a:solidFill>
              <a:schemeClr val="tx1"/>
            </a:solidFill>
            <a:round/>
            <a:headEnd/>
            <a:tailEnd/>
          </a:ln>
        </p:spPr>
        <p:txBody>
          <a:bodyPr wrap="none" anchor="ctr"/>
          <a:lstStyle/>
          <a:p>
            <a:pPr algn="ctr"/>
            <a:r>
              <a:rPr lang="en-US" altLang="zh-CN" dirty="0">
                <a:ea typeface="SimSun" pitchFamily="2" charset="-122"/>
              </a:rPr>
              <a:t>SBE&amp;S</a:t>
            </a:r>
          </a:p>
          <a:p>
            <a:pPr algn="ctr"/>
            <a:r>
              <a:rPr lang="en-US" altLang="zh-CN" dirty="0">
                <a:ea typeface="SimSun" pitchFamily="2" charset="-122"/>
              </a:rPr>
              <a:t>Multi-Scales</a:t>
            </a:r>
            <a:endParaRPr lang="en-US" dirty="0"/>
          </a:p>
        </p:txBody>
      </p:sp>
      <p:sp>
        <p:nvSpPr>
          <p:cNvPr id="6" name="Oval 10"/>
          <p:cNvSpPr>
            <a:spLocks noChangeArrowheads="1"/>
          </p:cNvSpPr>
          <p:nvPr/>
        </p:nvSpPr>
        <p:spPr bwMode="auto">
          <a:xfrm>
            <a:off x="5257800" y="5867400"/>
            <a:ext cx="2133600" cy="838200"/>
          </a:xfrm>
          <a:prstGeom prst="ellipse">
            <a:avLst/>
          </a:prstGeom>
          <a:solidFill>
            <a:schemeClr val="accent1"/>
          </a:solidFill>
          <a:ln w="9525">
            <a:solidFill>
              <a:schemeClr val="tx1"/>
            </a:solidFill>
            <a:round/>
            <a:headEnd/>
            <a:tailEnd/>
          </a:ln>
        </p:spPr>
        <p:txBody>
          <a:bodyPr wrap="none" anchor="ctr"/>
          <a:lstStyle/>
          <a:p>
            <a:pPr algn="ctr"/>
            <a:r>
              <a:rPr lang="en-US" altLang="zh-CN" dirty="0">
                <a:ea typeface="SimSun" pitchFamily="2" charset="-122"/>
              </a:rPr>
              <a:t>Database</a:t>
            </a:r>
          </a:p>
          <a:p>
            <a:pPr algn="ctr"/>
            <a:r>
              <a:rPr lang="en-US" altLang="zh-CN" dirty="0">
                <a:ea typeface="SimSun" pitchFamily="2" charset="-122"/>
              </a:rPr>
              <a:t>Governing Rules</a:t>
            </a:r>
            <a:endParaRPr lang="en-US" dirty="0"/>
          </a:p>
        </p:txBody>
      </p:sp>
      <p:sp>
        <p:nvSpPr>
          <p:cNvPr id="7" name="Oval 11"/>
          <p:cNvSpPr>
            <a:spLocks noChangeArrowheads="1"/>
          </p:cNvSpPr>
          <p:nvPr/>
        </p:nvSpPr>
        <p:spPr bwMode="auto">
          <a:xfrm>
            <a:off x="6705600" y="3962400"/>
            <a:ext cx="2133600" cy="838200"/>
          </a:xfrm>
          <a:prstGeom prst="ellipse">
            <a:avLst/>
          </a:prstGeom>
          <a:solidFill>
            <a:schemeClr val="accent1"/>
          </a:solidFill>
          <a:ln w="9525">
            <a:solidFill>
              <a:schemeClr val="tx1"/>
            </a:solidFill>
            <a:round/>
            <a:headEnd/>
            <a:tailEnd/>
          </a:ln>
        </p:spPr>
        <p:txBody>
          <a:bodyPr wrap="none" anchor="ctr"/>
          <a:lstStyle/>
          <a:p>
            <a:pPr algn="ctr"/>
            <a:r>
              <a:rPr lang="en-US" altLang="zh-CN" dirty="0">
                <a:ea typeface="SimSun" pitchFamily="2" charset="-122"/>
              </a:rPr>
              <a:t>Neural Network</a:t>
            </a:r>
          </a:p>
          <a:p>
            <a:pPr algn="ctr"/>
            <a:r>
              <a:rPr lang="en-US" altLang="zh-CN" dirty="0">
                <a:ea typeface="SimSun" pitchFamily="2" charset="-122"/>
              </a:rPr>
              <a:t>Computation</a:t>
            </a:r>
            <a:endParaRPr lang="en-US" dirty="0"/>
          </a:p>
        </p:txBody>
      </p:sp>
      <p:sp>
        <p:nvSpPr>
          <p:cNvPr id="8" name="Oval 12"/>
          <p:cNvSpPr>
            <a:spLocks noChangeArrowheads="1"/>
          </p:cNvSpPr>
          <p:nvPr/>
        </p:nvSpPr>
        <p:spPr bwMode="auto">
          <a:xfrm>
            <a:off x="6705600" y="2895600"/>
            <a:ext cx="2133600" cy="838200"/>
          </a:xfrm>
          <a:prstGeom prst="ellipse">
            <a:avLst/>
          </a:prstGeom>
          <a:solidFill>
            <a:schemeClr val="accent1"/>
          </a:solidFill>
          <a:ln w="9525">
            <a:solidFill>
              <a:schemeClr val="tx1"/>
            </a:solidFill>
            <a:round/>
            <a:headEnd/>
            <a:tailEnd/>
          </a:ln>
        </p:spPr>
        <p:txBody>
          <a:bodyPr wrap="none" anchor="ctr"/>
          <a:lstStyle/>
          <a:p>
            <a:pPr algn="ctr"/>
            <a:r>
              <a:rPr lang="en-US" altLang="zh-CN" dirty="0">
                <a:ea typeface="SimSun" pitchFamily="2" charset="-122"/>
              </a:rPr>
              <a:t>Cyber Based</a:t>
            </a:r>
          </a:p>
          <a:p>
            <a:pPr algn="ctr"/>
            <a:r>
              <a:rPr lang="en-US" altLang="zh-CN" dirty="0">
                <a:ea typeface="SimSun" pitchFamily="2" charset="-122"/>
              </a:rPr>
              <a:t>Prototyping</a:t>
            </a:r>
            <a:endParaRPr lang="en-US" dirty="0"/>
          </a:p>
        </p:txBody>
      </p:sp>
      <p:sp>
        <p:nvSpPr>
          <p:cNvPr id="9" name="Oval 13"/>
          <p:cNvSpPr>
            <a:spLocks noChangeArrowheads="1"/>
          </p:cNvSpPr>
          <p:nvPr/>
        </p:nvSpPr>
        <p:spPr bwMode="auto">
          <a:xfrm>
            <a:off x="6705600" y="1752600"/>
            <a:ext cx="2133600" cy="838200"/>
          </a:xfrm>
          <a:prstGeom prst="ellipse">
            <a:avLst/>
          </a:prstGeom>
          <a:solidFill>
            <a:schemeClr val="accent1"/>
          </a:solidFill>
          <a:ln w="9525">
            <a:solidFill>
              <a:schemeClr val="tx1"/>
            </a:solidFill>
            <a:round/>
            <a:headEnd/>
            <a:tailEnd/>
          </a:ln>
        </p:spPr>
        <p:txBody>
          <a:bodyPr wrap="none" anchor="ctr"/>
          <a:lstStyle/>
          <a:p>
            <a:pPr algn="ctr"/>
            <a:r>
              <a:rPr lang="en-US" altLang="zh-CN" dirty="0">
                <a:ea typeface="SimSun" pitchFamily="2" charset="-122"/>
              </a:rPr>
              <a:t>Validation &amp; Tests</a:t>
            </a:r>
            <a:endParaRPr lang="en-US" dirty="0"/>
          </a:p>
        </p:txBody>
      </p:sp>
      <p:sp>
        <p:nvSpPr>
          <p:cNvPr id="10" name="Text Box 4"/>
          <p:cNvSpPr txBox="1">
            <a:spLocks noChangeArrowheads="1"/>
          </p:cNvSpPr>
          <p:nvPr/>
        </p:nvSpPr>
        <p:spPr bwMode="auto">
          <a:xfrm>
            <a:off x="1676400" y="990600"/>
            <a:ext cx="5968557" cy="707886"/>
          </a:xfrm>
          <a:prstGeom prst="rect">
            <a:avLst/>
          </a:prstGeom>
          <a:solidFill>
            <a:srgbClr val="C00000"/>
          </a:solidFill>
          <a:ln w="9525">
            <a:noFill/>
            <a:miter lim="800000"/>
            <a:headEnd/>
            <a:tailEnd/>
          </a:ln>
        </p:spPr>
        <p:txBody>
          <a:bodyPr wrap="none">
            <a:spAutoFit/>
          </a:bodyPr>
          <a:lstStyle/>
          <a:p>
            <a:pPr algn="ctr"/>
            <a:r>
              <a:rPr lang="en-US" altLang="zh-CN" sz="2000" dirty="0">
                <a:solidFill>
                  <a:srgbClr val="FFFF00"/>
                </a:solidFill>
                <a:ea typeface="SimSun" pitchFamily="2" charset="-122"/>
              </a:rPr>
              <a:t>Materials Catalytic Reaction</a:t>
            </a:r>
          </a:p>
          <a:p>
            <a:pPr algn="ctr"/>
            <a:r>
              <a:rPr lang="en-US" altLang="zh-CN" sz="2000" dirty="0">
                <a:solidFill>
                  <a:srgbClr val="FFFF00"/>
                </a:solidFill>
                <a:ea typeface="SimSun" pitchFamily="2" charset="-122"/>
              </a:rPr>
              <a:t>A Gateway toward Energy and Materials by Design</a:t>
            </a:r>
            <a:endParaRPr lang="en-US" sz="200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514846" y="1706314"/>
            <a:ext cx="6594561" cy="76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362446" y="1786979"/>
            <a:ext cx="4953000" cy="39579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183374" y="1858714"/>
            <a:ext cx="51436" cy="42093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66106" y="1249114"/>
            <a:ext cx="2034539"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Academia &amp;</a:t>
            </a:r>
          </a:p>
          <a:p>
            <a:pPr algn="ctr"/>
            <a:r>
              <a:rPr lang="en-US" sz="1600" dirty="0" smtClean="0">
                <a:latin typeface="Arial" pitchFamily="34" charset="0"/>
                <a:cs typeface="Arial" pitchFamily="34" charset="0"/>
              </a:rPr>
              <a:t>Innovators</a:t>
            </a:r>
            <a:endParaRPr lang="en-US" sz="1600" dirty="0">
              <a:latin typeface="Arial" pitchFamily="34" charset="0"/>
              <a:cs typeface="Arial" pitchFamily="34" charset="0"/>
            </a:endParaRPr>
          </a:p>
        </p:txBody>
      </p:sp>
      <p:sp>
        <p:nvSpPr>
          <p:cNvPr id="6" name="TextBox 5"/>
          <p:cNvSpPr txBox="1"/>
          <p:nvPr/>
        </p:nvSpPr>
        <p:spPr>
          <a:xfrm>
            <a:off x="1907824" y="2366097"/>
            <a:ext cx="1770036" cy="461665"/>
          </a:xfrm>
          <a:prstGeom prst="rect">
            <a:avLst/>
          </a:prstGeom>
          <a:solidFill>
            <a:srgbClr val="D60093"/>
          </a:solidFill>
        </p:spPr>
        <p:txBody>
          <a:bodyPr wrap="square" rtlCol="0">
            <a:spAutoFit/>
          </a:bodyPr>
          <a:lstStyle/>
          <a:p>
            <a:pPr algn="ctr"/>
            <a:r>
              <a:rPr lang="en-US" sz="1200" dirty="0" smtClean="0">
                <a:solidFill>
                  <a:srgbClr val="FFFF00"/>
                </a:solidFill>
                <a:latin typeface="Arial" pitchFamily="34" charset="0"/>
                <a:cs typeface="Arial" pitchFamily="34" charset="0"/>
              </a:rPr>
              <a:t>Creativity must meet society needs</a:t>
            </a:r>
          </a:p>
        </p:txBody>
      </p:sp>
      <p:sp>
        <p:nvSpPr>
          <p:cNvPr id="7" name="TextBox 6"/>
          <p:cNvSpPr txBox="1"/>
          <p:nvPr/>
        </p:nvSpPr>
        <p:spPr>
          <a:xfrm>
            <a:off x="2621360" y="3077914"/>
            <a:ext cx="1770036" cy="461665"/>
          </a:xfrm>
          <a:prstGeom prst="rect">
            <a:avLst/>
          </a:prstGeom>
          <a:solidFill>
            <a:srgbClr val="D60093"/>
          </a:solidFill>
        </p:spPr>
        <p:txBody>
          <a:bodyPr wrap="square" rtlCol="0">
            <a:spAutoFit/>
          </a:bodyPr>
          <a:lstStyle/>
          <a:p>
            <a:pPr algn="ctr"/>
            <a:r>
              <a:rPr lang="en-US" sz="1200" dirty="0" smtClean="0">
                <a:solidFill>
                  <a:srgbClr val="FFFF00"/>
                </a:solidFill>
                <a:latin typeface="Arial" pitchFamily="34" charset="0"/>
                <a:cs typeface="Arial" pitchFamily="34" charset="0"/>
              </a:rPr>
              <a:t>Invention must address market needs</a:t>
            </a:r>
          </a:p>
        </p:txBody>
      </p:sp>
      <p:sp>
        <p:nvSpPr>
          <p:cNvPr id="8" name="TextBox 7"/>
          <p:cNvSpPr txBox="1"/>
          <p:nvPr/>
        </p:nvSpPr>
        <p:spPr>
          <a:xfrm>
            <a:off x="4410446" y="4379535"/>
            <a:ext cx="1752600" cy="646331"/>
          </a:xfrm>
          <a:prstGeom prst="rect">
            <a:avLst/>
          </a:prstGeom>
          <a:solidFill>
            <a:srgbClr val="D60093"/>
          </a:solidFill>
        </p:spPr>
        <p:txBody>
          <a:bodyPr wrap="square" rtlCol="0">
            <a:spAutoFit/>
          </a:bodyPr>
          <a:lstStyle/>
          <a:p>
            <a:pPr algn="ctr"/>
            <a:r>
              <a:rPr lang="en-US" sz="1200" dirty="0" smtClean="0">
                <a:solidFill>
                  <a:srgbClr val="FFFF00"/>
                </a:solidFill>
                <a:latin typeface="Arial" pitchFamily="34" charset="0"/>
                <a:cs typeface="Arial" pitchFamily="34" charset="0"/>
              </a:rPr>
              <a:t>Entrepreneurship is not just business and technology</a:t>
            </a:r>
          </a:p>
        </p:txBody>
      </p:sp>
      <p:sp>
        <p:nvSpPr>
          <p:cNvPr id="9" name="TextBox 8"/>
          <p:cNvSpPr txBox="1"/>
          <p:nvPr/>
        </p:nvSpPr>
        <p:spPr>
          <a:xfrm>
            <a:off x="5317226" y="5201183"/>
            <a:ext cx="1740204" cy="646331"/>
          </a:xfrm>
          <a:prstGeom prst="rect">
            <a:avLst/>
          </a:prstGeom>
          <a:solidFill>
            <a:srgbClr val="D60093"/>
          </a:solidFill>
        </p:spPr>
        <p:txBody>
          <a:bodyPr wrap="square" rtlCol="0">
            <a:spAutoFit/>
          </a:bodyPr>
          <a:lstStyle/>
          <a:p>
            <a:pPr algn="ctr"/>
            <a:r>
              <a:rPr lang="en-US" sz="1200" dirty="0" smtClean="0">
                <a:solidFill>
                  <a:srgbClr val="FFFF00"/>
                </a:solidFill>
                <a:latin typeface="Arial" pitchFamily="34" charset="0"/>
                <a:cs typeface="Arial" pitchFamily="34" charset="0"/>
              </a:rPr>
              <a:t>Entrepreneurship generates sustainable wealth not big bucks</a:t>
            </a:r>
            <a:endParaRPr lang="en-US" sz="1200" dirty="0">
              <a:solidFill>
                <a:srgbClr val="FFFF00"/>
              </a:solidFill>
              <a:latin typeface="Arial" pitchFamily="34" charset="0"/>
              <a:cs typeface="Arial" pitchFamily="34" charset="0"/>
            </a:endParaRPr>
          </a:p>
        </p:txBody>
      </p:sp>
      <p:sp>
        <p:nvSpPr>
          <p:cNvPr id="10" name="TextBox 9"/>
          <p:cNvSpPr txBox="1"/>
          <p:nvPr/>
        </p:nvSpPr>
        <p:spPr>
          <a:xfrm>
            <a:off x="3460141" y="3732563"/>
            <a:ext cx="1770036" cy="461665"/>
          </a:xfrm>
          <a:prstGeom prst="rect">
            <a:avLst/>
          </a:prstGeom>
          <a:solidFill>
            <a:srgbClr val="D60093"/>
          </a:solidFill>
        </p:spPr>
        <p:txBody>
          <a:bodyPr wrap="square" rtlCol="0">
            <a:spAutoFit/>
          </a:bodyPr>
          <a:lstStyle/>
          <a:p>
            <a:pPr algn="ctr"/>
            <a:r>
              <a:rPr lang="en-US" sz="1200" dirty="0" smtClean="0">
                <a:solidFill>
                  <a:srgbClr val="FFFF00"/>
                </a:solidFill>
                <a:latin typeface="Arial" pitchFamily="34" charset="0"/>
                <a:cs typeface="Arial" pitchFamily="34" charset="0"/>
              </a:rPr>
              <a:t>Patents must be deployable</a:t>
            </a:r>
          </a:p>
        </p:txBody>
      </p:sp>
      <p:sp>
        <p:nvSpPr>
          <p:cNvPr id="11" name="Oval 10"/>
          <p:cNvSpPr/>
          <p:nvPr/>
        </p:nvSpPr>
        <p:spPr>
          <a:xfrm>
            <a:off x="2353046" y="1401514"/>
            <a:ext cx="1243157" cy="609600"/>
          </a:xfrm>
          <a:prstGeom prst="ellipse">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Initiatives &amp; Centers</a:t>
            </a:r>
            <a:endParaRPr lang="en-US" sz="1200" dirty="0">
              <a:latin typeface="Arial" pitchFamily="34" charset="0"/>
              <a:cs typeface="Arial" pitchFamily="34" charset="0"/>
            </a:endParaRPr>
          </a:p>
        </p:txBody>
      </p:sp>
      <p:sp>
        <p:nvSpPr>
          <p:cNvPr id="12" name="Oval 11"/>
          <p:cNvSpPr/>
          <p:nvPr/>
        </p:nvSpPr>
        <p:spPr>
          <a:xfrm>
            <a:off x="3677860" y="1401514"/>
            <a:ext cx="1243157" cy="609600"/>
          </a:xfrm>
          <a:prstGeom prst="ellipse">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Industry</a:t>
            </a:r>
          </a:p>
          <a:p>
            <a:pPr algn="ctr"/>
            <a:r>
              <a:rPr lang="en-US" sz="1200" dirty="0" smtClean="0">
                <a:latin typeface="Arial" pitchFamily="34" charset="0"/>
                <a:cs typeface="Arial" pitchFamily="34" charset="0"/>
              </a:rPr>
              <a:t>Partners</a:t>
            </a:r>
            <a:endParaRPr lang="en-US" sz="1200" dirty="0">
              <a:latin typeface="Arial" pitchFamily="34" charset="0"/>
              <a:cs typeface="Arial" pitchFamily="34" charset="0"/>
            </a:endParaRPr>
          </a:p>
        </p:txBody>
      </p:sp>
      <p:sp>
        <p:nvSpPr>
          <p:cNvPr id="13" name="Oval 12"/>
          <p:cNvSpPr/>
          <p:nvPr/>
        </p:nvSpPr>
        <p:spPr>
          <a:xfrm>
            <a:off x="4973585" y="1409134"/>
            <a:ext cx="1243157" cy="609600"/>
          </a:xfrm>
          <a:prstGeom prst="ellipse">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Univ.</a:t>
            </a:r>
          </a:p>
          <a:p>
            <a:pPr algn="ctr"/>
            <a:r>
              <a:rPr lang="en-US" sz="1200" dirty="0" smtClean="0">
                <a:latin typeface="Arial" pitchFamily="34" charset="0"/>
                <a:cs typeface="Arial" pitchFamily="34" charset="0"/>
              </a:rPr>
              <a:t>Enterprise</a:t>
            </a:r>
            <a:endParaRPr lang="en-US" sz="1200" dirty="0">
              <a:latin typeface="Arial" pitchFamily="34" charset="0"/>
              <a:cs typeface="Arial" pitchFamily="34" charset="0"/>
            </a:endParaRPr>
          </a:p>
        </p:txBody>
      </p:sp>
      <p:sp>
        <p:nvSpPr>
          <p:cNvPr id="14" name="Oval 13"/>
          <p:cNvSpPr/>
          <p:nvPr/>
        </p:nvSpPr>
        <p:spPr>
          <a:xfrm>
            <a:off x="6315446" y="1409134"/>
            <a:ext cx="1243157" cy="609600"/>
          </a:xfrm>
          <a:prstGeom prst="ellipse">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Gov.</a:t>
            </a:r>
          </a:p>
          <a:p>
            <a:pPr algn="ctr"/>
            <a:r>
              <a:rPr lang="en-US" sz="1100" dirty="0" smtClean="0">
                <a:latin typeface="Arial" pitchFamily="34" charset="0"/>
                <a:cs typeface="Arial" pitchFamily="34" charset="0"/>
              </a:rPr>
              <a:t>Resources</a:t>
            </a:r>
            <a:endParaRPr lang="en-US" sz="1100" dirty="0">
              <a:latin typeface="Arial" pitchFamily="34" charset="0"/>
              <a:cs typeface="Arial" pitchFamily="34" charset="0"/>
            </a:endParaRPr>
          </a:p>
        </p:txBody>
      </p:sp>
      <p:sp>
        <p:nvSpPr>
          <p:cNvPr id="15" name="Oval 14"/>
          <p:cNvSpPr/>
          <p:nvPr/>
        </p:nvSpPr>
        <p:spPr>
          <a:xfrm>
            <a:off x="561795" y="2350857"/>
            <a:ext cx="1243157" cy="609600"/>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Students &amp; Staffs</a:t>
            </a:r>
            <a:endParaRPr lang="en-US" sz="1200" dirty="0">
              <a:latin typeface="Arial" pitchFamily="34" charset="0"/>
              <a:cs typeface="Arial" pitchFamily="34" charset="0"/>
            </a:endParaRPr>
          </a:p>
        </p:txBody>
      </p:sp>
      <p:sp>
        <p:nvSpPr>
          <p:cNvPr id="16" name="TextBox 15"/>
          <p:cNvSpPr txBox="1"/>
          <p:nvPr/>
        </p:nvSpPr>
        <p:spPr>
          <a:xfrm>
            <a:off x="3200400" y="914400"/>
            <a:ext cx="3575018" cy="461665"/>
          </a:xfrm>
          <a:prstGeom prst="rect">
            <a:avLst/>
          </a:prstGeom>
          <a:solidFill>
            <a:schemeClr val="tx1"/>
          </a:solidFill>
        </p:spPr>
        <p:txBody>
          <a:bodyPr wrap="none" rtlCol="0">
            <a:spAutoFit/>
          </a:bodyPr>
          <a:lstStyle/>
          <a:p>
            <a:r>
              <a:rPr lang="en-US" sz="2400" dirty="0" smtClean="0">
                <a:solidFill>
                  <a:srgbClr val="FFFF00"/>
                </a:solidFill>
                <a:latin typeface="Arial" pitchFamily="34" charset="0"/>
                <a:cs typeface="Arial" pitchFamily="34" charset="0"/>
              </a:rPr>
              <a:t>Resources/</a:t>
            </a:r>
            <a:r>
              <a:rPr lang="en-US" sz="2400" dirty="0" smtClean="0">
                <a:solidFill>
                  <a:srgbClr val="00CC00"/>
                </a:solidFill>
                <a:latin typeface="Arial" pitchFamily="34" charset="0"/>
                <a:cs typeface="Arial" pitchFamily="34" charset="0"/>
              </a:rPr>
              <a:t>Opportunities</a:t>
            </a:r>
            <a:endParaRPr lang="en-US" sz="2400" dirty="0">
              <a:solidFill>
                <a:srgbClr val="00CC00"/>
              </a:solidFill>
              <a:latin typeface="Arial" pitchFamily="34" charset="0"/>
              <a:cs typeface="Arial" pitchFamily="34" charset="0"/>
            </a:endParaRPr>
          </a:p>
        </p:txBody>
      </p:sp>
      <p:sp>
        <p:nvSpPr>
          <p:cNvPr id="17" name="TextBox 16"/>
          <p:cNvSpPr txBox="1"/>
          <p:nvPr/>
        </p:nvSpPr>
        <p:spPr>
          <a:xfrm>
            <a:off x="5334000" y="6248400"/>
            <a:ext cx="2204450" cy="461665"/>
          </a:xfrm>
          <a:prstGeom prst="rect">
            <a:avLst/>
          </a:prstGeom>
          <a:solidFill>
            <a:schemeClr val="tx1"/>
          </a:solidFill>
        </p:spPr>
        <p:txBody>
          <a:bodyPr wrap="none" rtlCol="0">
            <a:spAutoFit/>
          </a:bodyPr>
          <a:lstStyle/>
          <a:p>
            <a:r>
              <a:rPr lang="en-US" sz="2400" dirty="0" smtClean="0">
                <a:solidFill>
                  <a:srgbClr val="FFFF00"/>
                </a:solidFill>
                <a:latin typeface="Arial" pitchFamily="34" charset="0"/>
                <a:cs typeface="Arial" pitchFamily="34" charset="0"/>
              </a:rPr>
              <a:t>Ideas/</a:t>
            </a:r>
            <a:r>
              <a:rPr lang="en-US" sz="2400" dirty="0" smtClean="0">
                <a:solidFill>
                  <a:srgbClr val="00CC00"/>
                </a:solidFill>
                <a:latin typeface="Arial" pitchFamily="34" charset="0"/>
                <a:cs typeface="Arial" pitchFamily="34" charset="0"/>
              </a:rPr>
              <a:t>Mind-set</a:t>
            </a:r>
            <a:endParaRPr lang="en-US" sz="2400" dirty="0">
              <a:solidFill>
                <a:srgbClr val="00CC00"/>
              </a:solidFill>
              <a:latin typeface="Arial" pitchFamily="34" charset="0"/>
              <a:cs typeface="Arial" pitchFamily="34" charset="0"/>
            </a:endParaRPr>
          </a:p>
        </p:txBody>
      </p:sp>
      <p:sp>
        <p:nvSpPr>
          <p:cNvPr id="18" name="TextBox 17"/>
          <p:cNvSpPr txBox="1"/>
          <p:nvPr/>
        </p:nvSpPr>
        <p:spPr>
          <a:xfrm>
            <a:off x="636079" y="6271587"/>
            <a:ext cx="2172390" cy="461665"/>
          </a:xfrm>
          <a:prstGeom prst="rect">
            <a:avLst/>
          </a:prstGeom>
          <a:solidFill>
            <a:schemeClr val="tx1"/>
          </a:solidFill>
        </p:spPr>
        <p:txBody>
          <a:bodyPr wrap="none" rtlCol="0">
            <a:spAutoFit/>
          </a:bodyPr>
          <a:lstStyle/>
          <a:p>
            <a:r>
              <a:rPr lang="en-US" sz="2400" dirty="0" smtClean="0">
                <a:solidFill>
                  <a:srgbClr val="FFFF00"/>
                </a:solidFill>
                <a:latin typeface="Arial" pitchFamily="34" charset="0"/>
                <a:cs typeface="Arial" pitchFamily="34" charset="0"/>
              </a:rPr>
              <a:t>People/</a:t>
            </a:r>
            <a:r>
              <a:rPr lang="en-US" sz="2400" dirty="0" smtClean="0">
                <a:solidFill>
                  <a:srgbClr val="00CC00"/>
                </a:solidFill>
                <a:latin typeface="Arial" pitchFamily="34" charset="0"/>
                <a:cs typeface="Arial" pitchFamily="34" charset="0"/>
              </a:rPr>
              <a:t>Career</a:t>
            </a:r>
            <a:endParaRPr lang="en-US" sz="2400" dirty="0">
              <a:solidFill>
                <a:srgbClr val="00CC00"/>
              </a:solidFill>
              <a:latin typeface="Arial" pitchFamily="34" charset="0"/>
              <a:cs typeface="Arial" pitchFamily="34" charset="0"/>
            </a:endParaRPr>
          </a:p>
        </p:txBody>
      </p:sp>
      <p:sp>
        <p:nvSpPr>
          <p:cNvPr id="19" name="Oval 18"/>
          <p:cNvSpPr/>
          <p:nvPr/>
        </p:nvSpPr>
        <p:spPr>
          <a:xfrm>
            <a:off x="561796" y="3145569"/>
            <a:ext cx="1243157" cy="609600"/>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Faculty</a:t>
            </a:r>
            <a:endParaRPr lang="en-US" sz="1200" dirty="0">
              <a:latin typeface="Arial" pitchFamily="34" charset="0"/>
              <a:cs typeface="Arial" pitchFamily="34" charset="0"/>
            </a:endParaRPr>
          </a:p>
        </p:txBody>
      </p:sp>
      <p:sp>
        <p:nvSpPr>
          <p:cNvPr id="20" name="Oval 19"/>
          <p:cNvSpPr/>
          <p:nvPr/>
        </p:nvSpPr>
        <p:spPr>
          <a:xfrm>
            <a:off x="587513" y="3949658"/>
            <a:ext cx="1243157" cy="609600"/>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Promotion</a:t>
            </a:r>
          </a:p>
          <a:p>
            <a:pPr algn="ctr"/>
            <a:r>
              <a:rPr lang="en-US" sz="1200" dirty="0" smtClean="0">
                <a:latin typeface="Arial" pitchFamily="34" charset="0"/>
                <a:cs typeface="Arial" pitchFamily="34" charset="0"/>
              </a:rPr>
              <a:t>&amp; Tenure</a:t>
            </a:r>
            <a:endParaRPr lang="en-US" sz="1200" dirty="0">
              <a:latin typeface="Arial" pitchFamily="34" charset="0"/>
              <a:cs typeface="Arial" pitchFamily="34" charset="0"/>
            </a:endParaRPr>
          </a:p>
        </p:txBody>
      </p:sp>
      <p:sp>
        <p:nvSpPr>
          <p:cNvPr id="21" name="Oval 20"/>
          <p:cNvSpPr/>
          <p:nvPr/>
        </p:nvSpPr>
        <p:spPr>
          <a:xfrm>
            <a:off x="586932" y="4782051"/>
            <a:ext cx="1243157" cy="609600"/>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Rewards &amp; Awards</a:t>
            </a:r>
            <a:endParaRPr lang="en-US" sz="1200" dirty="0">
              <a:latin typeface="Arial" pitchFamily="34" charset="0"/>
              <a:cs typeface="Arial" pitchFamily="34" charset="0"/>
            </a:endParaRPr>
          </a:p>
        </p:txBody>
      </p:sp>
      <p:sp>
        <p:nvSpPr>
          <p:cNvPr id="22" name="Oval 21"/>
          <p:cNvSpPr/>
          <p:nvPr/>
        </p:nvSpPr>
        <p:spPr>
          <a:xfrm>
            <a:off x="587513" y="5543637"/>
            <a:ext cx="1243157" cy="609600"/>
          </a:xfrm>
          <a:prstGeom prst="ellipse">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Curricula &amp; Coop.</a:t>
            </a:r>
            <a:endParaRPr lang="en-US" sz="1200" dirty="0">
              <a:latin typeface="Arial" pitchFamily="34" charset="0"/>
              <a:cs typeface="Arial" pitchFamily="34" charset="0"/>
            </a:endParaRPr>
          </a:p>
        </p:txBody>
      </p:sp>
      <p:sp>
        <p:nvSpPr>
          <p:cNvPr id="23" name="Oval 22"/>
          <p:cNvSpPr/>
          <p:nvPr/>
        </p:nvSpPr>
        <p:spPr>
          <a:xfrm>
            <a:off x="7652207" y="1409134"/>
            <a:ext cx="1243157" cy="609600"/>
          </a:xfrm>
          <a:prstGeom prst="ellipse">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pitchFamily="34" charset="0"/>
                <a:cs typeface="Arial" pitchFamily="34" charset="0"/>
              </a:rPr>
              <a:t>Service</a:t>
            </a:r>
          </a:p>
          <a:p>
            <a:pPr algn="ctr"/>
            <a:r>
              <a:rPr lang="en-US" sz="1200" dirty="0" smtClean="0">
                <a:latin typeface="Arial" pitchFamily="34" charset="0"/>
                <a:cs typeface="Arial" pitchFamily="34" charset="0"/>
              </a:rPr>
              <a:t>Station</a:t>
            </a:r>
            <a:endParaRPr lang="en-US" sz="1100" dirty="0">
              <a:latin typeface="Arial" pitchFamily="34" charset="0"/>
              <a:cs typeface="Arial" pitchFamily="34" charset="0"/>
            </a:endParaRPr>
          </a:p>
        </p:txBody>
      </p:sp>
      <p:sp>
        <p:nvSpPr>
          <p:cNvPr id="24" name="5-Point Star 23"/>
          <p:cNvSpPr/>
          <p:nvPr/>
        </p:nvSpPr>
        <p:spPr>
          <a:xfrm>
            <a:off x="538745" y="3865036"/>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4"/>
          <p:cNvPicPr>
            <a:picLocks noChangeAspect="1" noChangeArrowheads="1"/>
          </p:cNvPicPr>
          <p:nvPr/>
        </p:nvPicPr>
        <p:blipFill>
          <a:blip r:embed="rId2" cstate="print"/>
          <a:srcRect/>
          <a:stretch>
            <a:fillRect/>
          </a:stretch>
        </p:blipFill>
        <p:spPr bwMode="auto">
          <a:xfrm>
            <a:off x="6553200" y="3048000"/>
            <a:ext cx="1359630" cy="1846819"/>
          </a:xfrm>
          <a:prstGeom prst="rect">
            <a:avLst/>
          </a:prstGeom>
          <a:noFill/>
          <a:ln w="25400">
            <a:solidFill>
              <a:srgbClr val="C00000"/>
            </a:solidFill>
            <a:miter lim="800000"/>
            <a:headEnd/>
            <a:tailEnd/>
          </a:ln>
          <a:effectLst/>
        </p:spPr>
      </p:pic>
      <p:pic>
        <p:nvPicPr>
          <p:cNvPr id="26" name="Picture 7" descr="node"/>
          <p:cNvPicPr>
            <a:picLocks noChangeAspect="1" noChangeArrowheads="1"/>
          </p:cNvPicPr>
          <p:nvPr/>
        </p:nvPicPr>
        <p:blipFill>
          <a:blip r:embed="rId3" cstate="print"/>
          <a:srcRect/>
          <a:stretch>
            <a:fillRect/>
          </a:stretch>
        </p:blipFill>
        <p:spPr bwMode="auto">
          <a:xfrm>
            <a:off x="3048000" y="5334000"/>
            <a:ext cx="1821315" cy="1039902"/>
          </a:xfrm>
          <a:prstGeom prst="rect">
            <a:avLst/>
          </a:prstGeom>
          <a:noFill/>
          <a:ln w="25400">
            <a:solidFill>
              <a:srgbClr val="C00000"/>
            </a:solidFill>
          </a:ln>
        </p:spPr>
      </p:pic>
      <p:pic>
        <p:nvPicPr>
          <p:cNvPr id="27" name="Picture 26" descr="Comp Veh Examp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1" y="4263994"/>
            <a:ext cx="1447800" cy="863111"/>
          </a:xfrm>
          <a:prstGeom prst="rect">
            <a:avLst/>
          </a:prstGeom>
          <a:noFill/>
          <a:ln w="38100">
            <a:solidFill>
              <a:srgbClr val="A5002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descr="CEV-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362200"/>
            <a:ext cx="1388851" cy="1041638"/>
          </a:xfrm>
          <a:prstGeom prst="rect">
            <a:avLst/>
          </a:prstGeom>
          <a:noFill/>
          <a:ln w="38100">
            <a:solidFill>
              <a:srgbClr val="A50021"/>
            </a:solidFill>
            <a:miter lim="800000"/>
            <a:headEnd/>
            <a:tailEnd/>
          </a:ln>
          <a:extLst>
            <a:ext uri="{909E8E84-426E-40DD-AFC4-6F175D3DCCD1}">
              <a14:hiddenFill xmlns:a14="http://schemas.microsoft.com/office/drawing/2010/main">
                <a:solidFill>
                  <a:srgbClr val="FFFFFF"/>
                </a:solidFill>
              </a14:hiddenFill>
            </a:ext>
          </a:extLst>
        </p:spPr>
      </p:pic>
      <p:sp>
        <p:nvSpPr>
          <p:cNvPr id="29" name="5-Point Star 28"/>
          <p:cNvSpPr/>
          <p:nvPr/>
        </p:nvSpPr>
        <p:spPr>
          <a:xfrm>
            <a:off x="636079" y="550302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5-Point Star 29"/>
          <p:cNvSpPr/>
          <p:nvPr/>
        </p:nvSpPr>
        <p:spPr>
          <a:xfrm>
            <a:off x="5082940" y="1341447"/>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amond(in)">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1295400"/>
            <a:ext cx="7772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t>IPFW Office of Engagement</a:t>
            </a:r>
          </a:p>
        </p:txBody>
      </p:sp>
      <p:sp>
        <p:nvSpPr>
          <p:cNvPr id="10243" name="Rectangle 3"/>
          <p:cNvSpPr>
            <a:spLocks noGrp="1" noChangeArrowheads="1"/>
          </p:cNvSpPr>
          <p:nvPr>
            <p:ph type="body" idx="1"/>
          </p:nvPr>
        </p:nvSpPr>
        <p:spPr bwMode="auto">
          <a:xfrm>
            <a:off x="685800" y="1905000"/>
            <a:ext cx="77724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20000"/>
              </a:lnSpc>
            </a:pPr>
            <a:r>
              <a:rPr lang="en-US" sz="1800" i="1" u="sng" dirty="0" smtClean="0"/>
              <a:t>Key contact for access to IPFW, Purdue and Indiana University programs</a:t>
            </a:r>
            <a:r>
              <a:rPr lang="en-US" sz="1800" dirty="0" smtClean="0"/>
              <a:t> for businesses, government and community partnerships </a:t>
            </a:r>
          </a:p>
          <a:p>
            <a:pPr eaLnBrk="1" hangingPunct="1">
              <a:lnSpc>
                <a:spcPct val="120000"/>
              </a:lnSpc>
            </a:pPr>
            <a:r>
              <a:rPr lang="en-US" sz="1800" dirty="0" smtClean="0"/>
              <a:t>Facilitate access to: </a:t>
            </a:r>
          </a:p>
          <a:p>
            <a:pPr lvl="1" eaLnBrk="1" hangingPunct="1">
              <a:lnSpc>
                <a:spcPct val="120000"/>
              </a:lnSpc>
            </a:pPr>
            <a:r>
              <a:rPr lang="en-US" sz="1600" b="1" i="1" dirty="0" smtClean="0"/>
              <a:t>Research capabilities (Government Grants &amp; Industry Research)</a:t>
            </a:r>
          </a:p>
          <a:p>
            <a:pPr lvl="1" eaLnBrk="1" hangingPunct="1">
              <a:lnSpc>
                <a:spcPct val="120000"/>
              </a:lnSpc>
            </a:pPr>
            <a:r>
              <a:rPr lang="en-US" sz="1600" b="1" i="1" dirty="0" smtClean="0"/>
              <a:t>Technical expertise (Faculty and Student Projects) </a:t>
            </a:r>
          </a:p>
          <a:p>
            <a:pPr lvl="1" eaLnBrk="1" hangingPunct="1">
              <a:lnSpc>
                <a:spcPct val="120000"/>
              </a:lnSpc>
            </a:pPr>
            <a:r>
              <a:rPr lang="en-US" sz="1600" b="1" i="1" dirty="0" smtClean="0"/>
              <a:t>Intellectual property (Purdue, Indiana University and NSWC Crane)</a:t>
            </a:r>
          </a:p>
          <a:p>
            <a:pPr lvl="1" eaLnBrk="1" hangingPunct="1">
              <a:lnSpc>
                <a:spcPct val="120000"/>
              </a:lnSpc>
            </a:pPr>
            <a:r>
              <a:rPr lang="en-US" sz="1600" b="1" i="1" dirty="0" smtClean="0"/>
              <a:t>Educational services &amp; training opportunities</a:t>
            </a:r>
          </a:p>
          <a:p>
            <a:pPr lvl="1" eaLnBrk="1" hangingPunct="1">
              <a:lnSpc>
                <a:spcPct val="120000"/>
              </a:lnSpc>
            </a:pPr>
            <a:r>
              <a:rPr lang="en-US" sz="1600" b="1" i="1" dirty="0" smtClean="0"/>
              <a:t>Internship/co-op/student hiring programs</a:t>
            </a:r>
            <a:r>
              <a:rPr lang="en-US" sz="1600" b="1" dirty="0" smtClean="0"/>
              <a:t> </a:t>
            </a:r>
          </a:p>
          <a:p>
            <a:pPr eaLnBrk="1" hangingPunct="1">
              <a:lnSpc>
                <a:spcPct val="120000"/>
              </a:lnSpc>
            </a:pPr>
            <a:r>
              <a:rPr lang="en-US" sz="1800" dirty="0" smtClean="0"/>
              <a:t>Provide representation for regional businesses to the universities in the </a:t>
            </a:r>
            <a:r>
              <a:rPr lang="en-US" sz="1800" i="1" u="sng" dirty="0" smtClean="0"/>
              <a:t>development and enhancement of programs</a:t>
            </a:r>
            <a:r>
              <a:rPr lang="en-US" sz="1800" dirty="0" smtClean="0"/>
              <a:t>.</a:t>
            </a:r>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PU_signature_jpg_pr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5943600"/>
            <a:ext cx="22574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C:\Documents and Settings\ryans\My Documents\Pictures\iu_v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5943600"/>
            <a:ext cx="2762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t> </a:t>
            </a:r>
          </a:p>
        </p:txBody>
      </p:sp>
      <p:pic>
        <p:nvPicPr>
          <p:cNvPr id="12291" name="Picture 3" descr="Indiana Map"/>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b="1060"/>
          <a:stretch>
            <a:fillRect/>
          </a:stretch>
        </p:blipFill>
        <p:spPr bwMode="auto">
          <a:xfrm>
            <a:off x="5105400" y="1524000"/>
            <a:ext cx="3376613"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7086600" y="1676400"/>
            <a:ext cx="1219200" cy="381000"/>
          </a:xfrm>
          <a:prstGeom prst="rect">
            <a:avLst/>
          </a:prstGeom>
          <a:solidFill>
            <a:srgbClr val="00CCFF">
              <a:alpha val="25098"/>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dirty="0"/>
          </a:p>
        </p:txBody>
      </p:sp>
      <p:sp>
        <p:nvSpPr>
          <p:cNvPr id="12293" name="Rectangle 5"/>
          <p:cNvSpPr>
            <a:spLocks noChangeArrowheads="1"/>
          </p:cNvSpPr>
          <p:nvPr/>
        </p:nvSpPr>
        <p:spPr bwMode="auto">
          <a:xfrm>
            <a:off x="7086600" y="2057400"/>
            <a:ext cx="1219200" cy="381000"/>
          </a:xfrm>
          <a:prstGeom prst="rect">
            <a:avLst/>
          </a:prstGeom>
          <a:solidFill>
            <a:srgbClr val="00CCFF">
              <a:alpha val="25098"/>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dirty="0"/>
          </a:p>
        </p:txBody>
      </p:sp>
      <p:sp>
        <p:nvSpPr>
          <p:cNvPr id="12294" name="Rectangle 6"/>
          <p:cNvSpPr>
            <a:spLocks noChangeArrowheads="1"/>
          </p:cNvSpPr>
          <p:nvPr/>
        </p:nvSpPr>
        <p:spPr bwMode="auto">
          <a:xfrm>
            <a:off x="7162800" y="2438400"/>
            <a:ext cx="1143000" cy="76200"/>
          </a:xfrm>
          <a:prstGeom prst="rect">
            <a:avLst/>
          </a:prstGeom>
          <a:solidFill>
            <a:srgbClr val="00CCFF">
              <a:alpha val="25098"/>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dirty="0"/>
          </a:p>
        </p:txBody>
      </p:sp>
      <p:sp>
        <p:nvSpPr>
          <p:cNvPr id="12295" name="Rectangle 7"/>
          <p:cNvSpPr>
            <a:spLocks noChangeArrowheads="1"/>
          </p:cNvSpPr>
          <p:nvPr/>
        </p:nvSpPr>
        <p:spPr bwMode="auto">
          <a:xfrm>
            <a:off x="7239000" y="2514600"/>
            <a:ext cx="1066800" cy="457200"/>
          </a:xfrm>
          <a:prstGeom prst="rect">
            <a:avLst/>
          </a:prstGeom>
          <a:solidFill>
            <a:srgbClr val="00CCFF">
              <a:alpha val="25098"/>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dirty="0"/>
          </a:p>
        </p:txBody>
      </p:sp>
      <p:sp>
        <p:nvSpPr>
          <p:cNvPr id="12296" name="Rectangle 8"/>
          <p:cNvSpPr>
            <a:spLocks noChangeArrowheads="1"/>
          </p:cNvSpPr>
          <p:nvPr/>
        </p:nvSpPr>
        <p:spPr bwMode="auto">
          <a:xfrm>
            <a:off x="7315200" y="2971800"/>
            <a:ext cx="990600" cy="152400"/>
          </a:xfrm>
          <a:prstGeom prst="rect">
            <a:avLst/>
          </a:prstGeom>
          <a:solidFill>
            <a:srgbClr val="00CCFF">
              <a:alpha val="25098"/>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dirty="0"/>
          </a:p>
        </p:txBody>
      </p:sp>
      <p:sp>
        <p:nvSpPr>
          <p:cNvPr id="12297" name="Rectangle 9"/>
          <p:cNvSpPr>
            <a:spLocks noChangeArrowheads="1"/>
          </p:cNvSpPr>
          <p:nvPr/>
        </p:nvSpPr>
        <p:spPr bwMode="auto">
          <a:xfrm>
            <a:off x="7315200" y="3124200"/>
            <a:ext cx="457200" cy="228600"/>
          </a:xfrm>
          <a:prstGeom prst="rect">
            <a:avLst/>
          </a:prstGeom>
          <a:solidFill>
            <a:srgbClr val="00CCFF">
              <a:alpha val="25098"/>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dirty="0"/>
          </a:p>
        </p:txBody>
      </p:sp>
      <p:pic>
        <p:nvPicPr>
          <p:cNvPr id="1229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2209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descr="blockiu_rgb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267200"/>
            <a:ext cx="5334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Rectangle 14"/>
          <p:cNvSpPr>
            <a:spLocks noGrp="1" noChangeArrowheads="1"/>
          </p:cNvSpPr>
          <p:nvPr>
            <p:ph type="body" sz="half" idx="1"/>
          </p:nvPr>
        </p:nvSpPr>
        <p:spPr bwMode="auto">
          <a:xfrm>
            <a:off x="457200" y="1600200"/>
            <a:ext cx="4495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smtClean="0"/>
              <a:t>Engagement Office</a:t>
            </a:r>
          </a:p>
          <a:p>
            <a:pPr eaLnBrk="1" hangingPunct="1">
              <a:lnSpc>
                <a:spcPct val="80000"/>
              </a:lnSpc>
            </a:pPr>
            <a:endParaRPr lang="en-US" sz="800" dirty="0" smtClean="0"/>
          </a:p>
          <a:p>
            <a:pPr lvl="1" eaLnBrk="1" hangingPunct="1">
              <a:lnSpc>
                <a:spcPct val="80000"/>
              </a:lnSpc>
            </a:pPr>
            <a:r>
              <a:rPr lang="en-US" sz="1800" b="1" i="1" dirty="0" smtClean="0"/>
              <a:t>Serves to focus the resources of multiple complementary institutions to a single geographic region</a:t>
            </a:r>
          </a:p>
          <a:p>
            <a:pPr lvl="1" eaLnBrk="1" hangingPunct="1">
              <a:lnSpc>
                <a:spcPct val="80000"/>
              </a:lnSpc>
            </a:pPr>
            <a:endParaRPr lang="en-US" sz="1800" b="1" i="1" dirty="0" smtClean="0"/>
          </a:p>
          <a:p>
            <a:pPr lvl="1" eaLnBrk="1" hangingPunct="1">
              <a:lnSpc>
                <a:spcPct val="80000"/>
              </a:lnSpc>
            </a:pPr>
            <a:r>
              <a:rPr lang="en-US" sz="1800" dirty="0" smtClean="0"/>
              <a:t>Launched in January 2006 </a:t>
            </a:r>
          </a:p>
          <a:p>
            <a:pPr lvl="1" eaLnBrk="1" hangingPunct="1">
              <a:lnSpc>
                <a:spcPct val="80000"/>
              </a:lnSpc>
              <a:buFontTx/>
              <a:buNone/>
            </a:pPr>
            <a:endParaRPr lang="en-US" sz="1800" dirty="0" smtClean="0"/>
          </a:p>
          <a:p>
            <a:pPr lvl="1" eaLnBrk="1" hangingPunct="1">
              <a:lnSpc>
                <a:spcPct val="80000"/>
              </a:lnSpc>
              <a:buFontTx/>
              <a:buNone/>
            </a:pPr>
            <a:endParaRPr lang="en-US" sz="1800" dirty="0" smtClean="0"/>
          </a:p>
          <a:p>
            <a:pPr eaLnBrk="1" hangingPunct="1">
              <a:lnSpc>
                <a:spcPct val="80000"/>
              </a:lnSpc>
              <a:buFontTx/>
              <a:buNone/>
            </a:pPr>
            <a:r>
              <a:rPr lang="en-US" sz="2000" dirty="0" smtClean="0"/>
              <a:t>Relationships &amp; Results </a:t>
            </a:r>
            <a:r>
              <a:rPr lang="en-US" sz="1600" dirty="0" smtClean="0"/>
              <a:t>(through 06/11)</a:t>
            </a:r>
            <a:endParaRPr lang="en-US" sz="2000" dirty="0" smtClean="0"/>
          </a:p>
          <a:p>
            <a:pPr eaLnBrk="1" hangingPunct="1">
              <a:lnSpc>
                <a:spcPct val="80000"/>
              </a:lnSpc>
            </a:pPr>
            <a:endParaRPr lang="en-US" sz="800" dirty="0" smtClean="0"/>
          </a:p>
          <a:p>
            <a:pPr lvl="1" eaLnBrk="1" hangingPunct="1">
              <a:lnSpc>
                <a:spcPct val="80000"/>
              </a:lnSpc>
            </a:pPr>
            <a:r>
              <a:rPr lang="en-US" sz="1800" dirty="0" smtClean="0"/>
              <a:t>418 businesses &amp; organizations</a:t>
            </a:r>
          </a:p>
          <a:p>
            <a:pPr lvl="1" eaLnBrk="1" hangingPunct="1">
              <a:lnSpc>
                <a:spcPct val="80000"/>
              </a:lnSpc>
            </a:pPr>
            <a:endParaRPr lang="en-US" sz="800" dirty="0" smtClean="0"/>
          </a:p>
          <a:p>
            <a:pPr lvl="1" eaLnBrk="1" hangingPunct="1">
              <a:lnSpc>
                <a:spcPct val="80000"/>
              </a:lnSpc>
            </a:pPr>
            <a:r>
              <a:rPr lang="en-US" sz="1800" dirty="0" smtClean="0"/>
              <a:t>172 businesses with completed engagements</a:t>
            </a:r>
          </a:p>
          <a:p>
            <a:pPr lvl="1" eaLnBrk="1" hangingPunct="1">
              <a:lnSpc>
                <a:spcPct val="80000"/>
              </a:lnSpc>
            </a:pPr>
            <a:endParaRPr lang="en-US" sz="800" dirty="0" smtClean="0"/>
          </a:p>
          <a:p>
            <a:pPr lvl="1" eaLnBrk="1" hangingPunct="1">
              <a:lnSpc>
                <a:spcPct val="80000"/>
              </a:lnSpc>
            </a:pPr>
            <a:r>
              <a:rPr lang="en-US" sz="1800" i="1" u="sng" dirty="0" smtClean="0"/>
              <a:t>41% completion rate</a:t>
            </a:r>
          </a:p>
          <a:p>
            <a:pPr lvl="1" eaLnBrk="1" hangingPunct="1">
              <a:lnSpc>
                <a:spcPct val="80000"/>
              </a:lnSpc>
            </a:pPr>
            <a:endParaRPr lang="en-US" sz="1600" dirty="0" smtClean="0"/>
          </a:p>
        </p:txBody>
      </p:sp>
      <p:pic>
        <p:nvPicPr>
          <p:cNvPr id="12301" name="Picture 5" descr="PU_signature_jpg_pri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3124200"/>
            <a:ext cx="111442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1295400"/>
            <a:ext cx="7772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t>Engagement Office Projects</a:t>
            </a:r>
          </a:p>
        </p:txBody>
      </p:sp>
      <p:sp>
        <p:nvSpPr>
          <p:cNvPr id="13315" name="Rectangle 3"/>
          <p:cNvSpPr>
            <a:spLocks noGrp="1" noChangeArrowheads="1"/>
          </p:cNvSpPr>
          <p:nvPr>
            <p:ph type="body" idx="1"/>
          </p:nvPr>
        </p:nvSpPr>
        <p:spPr bwMode="auto">
          <a:xfrm>
            <a:off x="685800" y="2057400"/>
            <a:ext cx="7772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50000"/>
              </a:lnSpc>
              <a:spcBef>
                <a:spcPct val="0"/>
              </a:spcBef>
            </a:pPr>
            <a:r>
              <a:rPr lang="en-US" sz="1600" b="1" i="1" dirty="0" smtClean="0"/>
              <a:t>Business Plan Competition </a:t>
            </a:r>
            <a:r>
              <a:rPr lang="en-US" sz="1600" i="1" dirty="0" smtClean="0"/>
              <a:t>(5 years)</a:t>
            </a:r>
          </a:p>
          <a:p>
            <a:pPr lvl="1" eaLnBrk="1" hangingPunct="1">
              <a:lnSpc>
                <a:spcPct val="150000"/>
              </a:lnSpc>
              <a:spcBef>
                <a:spcPct val="0"/>
              </a:spcBef>
            </a:pPr>
            <a:r>
              <a:rPr lang="en-US" sz="1400" i="1" dirty="0" smtClean="0"/>
              <a:t>Program to educate entrepreneurs and support writing of business plans</a:t>
            </a:r>
          </a:p>
          <a:p>
            <a:pPr lvl="1" eaLnBrk="1" hangingPunct="1">
              <a:lnSpc>
                <a:spcPct val="150000"/>
              </a:lnSpc>
              <a:spcBef>
                <a:spcPct val="0"/>
              </a:spcBef>
            </a:pPr>
            <a:r>
              <a:rPr lang="en-US" sz="1400" i="1" dirty="0" smtClean="0"/>
              <a:t>Entrants competed for $50,000 in prizes to fund their business venture</a:t>
            </a:r>
          </a:p>
          <a:p>
            <a:pPr eaLnBrk="1" hangingPunct="1">
              <a:lnSpc>
                <a:spcPct val="150000"/>
              </a:lnSpc>
              <a:spcBef>
                <a:spcPct val="0"/>
              </a:spcBef>
            </a:pPr>
            <a:r>
              <a:rPr lang="en-US" sz="1600" b="1" i="1" dirty="0" smtClean="0"/>
              <a:t>IU – Purdue Technology Showcase</a:t>
            </a:r>
            <a:r>
              <a:rPr lang="en-US" sz="1600" dirty="0" smtClean="0"/>
              <a:t> </a:t>
            </a:r>
            <a:r>
              <a:rPr lang="en-US" sz="1600" i="1" dirty="0" smtClean="0"/>
              <a:t>(5 years)</a:t>
            </a:r>
          </a:p>
          <a:p>
            <a:pPr lvl="1" eaLnBrk="1" hangingPunct="1">
              <a:lnSpc>
                <a:spcPct val="150000"/>
              </a:lnSpc>
              <a:spcBef>
                <a:spcPct val="0"/>
              </a:spcBef>
            </a:pPr>
            <a:r>
              <a:rPr lang="en-US" sz="1400" dirty="0" smtClean="0"/>
              <a:t>Presentations of university IP ready for commercialization</a:t>
            </a:r>
          </a:p>
          <a:p>
            <a:pPr lvl="1" eaLnBrk="1" hangingPunct="1">
              <a:lnSpc>
                <a:spcPct val="150000"/>
              </a:lnSpc>
              <a:spcBef>
                <a:spcPct val="0"/>
              </a:spcBef>
            </a:pPr>
            <a:r>
              <a:rPr lang="en-US" sz="1400" dirty="0" smtClean="0"/>
              <a:t>Showcase technologies for businesses, entrepreneurs and investors</a:t>
            </a:r>
          </a:p>
          <a:p>
            <a:pPr eaLnBrk="1" hangingPunct="1">
              <a:lnSpc>
                <a:spcPct val="150000"/>
              </a:lnSpc>
              <a:spcBef>
                <a:spcPct val="0"/>
              </a:spcBef>
            </a:pPr>
            <a:r>
              <a:rPr lang="en-US" sz="1600" b="1" i="1" dirty="0" smtClean="0"/>
              <a:t>Work One Economic Growth Summit </a:t>
            </a:r>
            <a:r>
              <a:rPr lang="en-US" sz="1600" i="1" dirty="0" smtClean="0"/>
              <a:t>(4 years)</a:t>
            </a:r>
            <a:endParaRPr lang="en-US" sz="1600" b="1" i="1" dirty="0" smtClean="0"/>
          </a:p>
          <a:p>
            <a:pPr lvl="1" eaLnBrk="1" hangingPunct="1">
              <a:lnSpc>
                <a:spcPct val="150000"/>
              </a:lnSpc>
              <a:spcBef>
                <a:spcPct val="0"/>
              </a:spcBef>
            </a:pPr>
            <a:r>
              <a:rPr lang="en-US" sz="1400" dirty="0" smtClean="0"/>
              <a:t>Program to connect industry and K-12 educators to enhance student outcomes</a:t>
            </a:r>
          </a:p>
          <a:p>
            <a:pPr eaLnBrk="1" hangingPunct="1">
              <a:lnSpc>
                <a:spcPct val="150000"/>
              </a:lnSpc>
              <a:spcBef>
                <a:spcPct val="0"/>
              </a:spcBef>
            </a:pPr>
            <a:r>
              <a:rPr lang="en-US" sz="1600" b="1" i="1" dirty="0" smtClean="0"/>
              <a:t>Defense Industry Association – NIDIA </a:t>
            </a:r>
            <a:r>
              <a:rPr lang="en-US" sz="1600" i="1" dirty="0" smtClean="0"/>
              <a:t>(3 years)</a:t>
            </a:r>
            <a:endParaRPr lang="en-US" sz="1600" b="1" i="1" dirty="0" smtClean="0"/>
          </a:p>
          <a:p>
            <a:pPr lvl="1" eaLnBrk="1" hangingPunct="1">
              <a:lnSpc>
                <a:spcPct val="150000"/>
              </a:lnSpc>
              <a:spcBef>
                <a:spcPct val="0"/>
              </a:spcBef>
            </a:pPr>
            <a:r>
              <a:rPr lang="en-US" sz="1400" dirty="0" smtClean="0">
                <a:solidFill>
                  <a:srgbClr val="FF0066"/>
                </a:solidFill>
              </a:rPr>
              <a:t>Lilly Endowment Talent Initiative($20M grant)</a:t>
            </a:r>
          </a:p>
          <a:p>
            <a:pPr lvl="1" eaLnBrk="1" hangingPunct="1">
              <a:lnSpc>
                <a:spcPct val="150000"/>
              </a:lnSpc>
              <a:spcBef>
                <a:spcPct val="0"/>
              </a:spcBef>
            </a:pPr>
            <a:r>
              <a:rPr lang="en-US" sz="1400" dirty="0" smtClean="0">
                <a:solidFill>
                  <a:srgbClr val="FF0066"/>
                </a:solidFill>
              </a:rPr>
              <a:t>Networking and educational programs with regional business and federal labs</a:t>
            </a:r>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PU_signature_jpg_pri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5943600"/>
            <a:ext cx="22574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C:\Documents and Settings\ryans\My Documents\Pictures\iu_v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5943600"/>
            <a:ext cx="2762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descr="Innovation_Park_Profile_Rev1011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138" y="762000"/>
            <a:ext cx="86836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981200" y="838200"/>
            <a:ext cx="4724400" cy="72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smtClean="0">
                <a:solidFill>
                  <a:srgbClr val="FF0000"/>
                </a:solidFill>
                <a:latin typeface="Arial" charset="0"/>
              </a:rPr>
              <a:t>The GATTE Members in </a:t>
            </a:r>
            <a:r>
              <a:rPr lang="en-US" sz="2400" dirty="0" smtClean="0">
                <a:solidFill>
                  <a:srgbClr val="FF0000"/>
                </a:solidFill>
                <a:latin typeface="Arial" charset="0"/>
              </a:rPr>
              <a:t>Taiwan</a:t>
            </a:r>
          </a:p>
        </p:txBody>
      </p:sp>
      <p:sp>
        <p:nvSpPr>
          <p:cNvPr id="4" name="TextBox 3"/>
          <p:cNvSpPr txBox="1"/>
          <p:nvPr/>
        </p:nvSpPr>
        <p:spPr>
          <a:xfrm>
            <a:off x="304800" y="1676400"/>
            <a:ext cx="8572500" cy="3416320"/>
          </a:xfrm>
          <a:prstGeom prst="rect">
            <a:avLst/>
          </a:prstGeom>
          <a:solidFill>
            <a:srgbClr val="FFFF99"/>
          </a:solidFill>
        </p:spPr>
        <p:txBody>
          <a:bodyPr wrap="square" rtlCol="0">
            <a:spAutoFit/>
          </a:bodyPr>
          <a:lstStyle/>
          <a:p>
            <a:pPr marL="231775" indent="-231775">
              <a:buFont typeface="Arial" pitchFamily="34" charset="0"/>
              <a:buChar char="•"/>
            </a:pPr>
            <a:r>
              <a:rPr lang="en-US" sz="2000" dirty="0"/>
              <a:t>Chung Yuen Christian University (CYCU): </a:t>
            </a:r>
            <a:r>
              <a:rPr lang="en-US" sz="2000" u="sng" dirty="0">
                <a:hlinkClick r:id="rId4"/>
              </a:rPr>
              <a:t>http://www.cycu.edu.tw</a:t>
            </a:r>
            <a:endParaRPr lang="en-US" sz="2000" u="sng" dirty="0"/>
          </a:p>
          <a:p>
            <a:pPr marL="231775" indent="-231775">
              <a:buFont typeface="Arial" pitchFamily="34" charset="0"/>
              <a:buChar char="•"/>
            </a:pPr>
            <a:r>
              <a:rPr lang="en-US" sz="2000" dirty="0"/>
              <a:t>Feng</a:t>
            </a:r>
            <a:r>
              <a:rPr lang="en-US" sz="2000" dirty="0"/>
              <a:t> Chia University (FCU): </a:t>
            </a:r>
            <a:r>
              <a:rPr lang="en-US" sz="2000" u="sng" dirty="0">
                <a:hlinkClick r:id="rId5"/>
              </a:rPr>
              <a:t>http://www.fcu.edu.tw</a:t>
            </a:r>
            <a:r>
              <a:rPr lang="en-US" sz="2000" dirty="0"/>
              <a:t> </a:t>
            </a:r>
          </a:p>
          <a:p>
            <a:pPr marL="231775" indent="-231775">
              <a:buFont typeface="Arial" pitchFamily="34" charset="0"/>
              <a:buChar char="•"/>
            </a:pPr>
            <a:r>
              <a:rPr lang="en-US" sz="2000" dirty="0"/>
              <a:t>I-</a:t>
            </a:r>
            <a:r>
              <a:rPr lang="en-US" sz="2000" dirty="0"/>
              <a:t>Shou</a:t>
            </a:r>
            <a:r>
              <a:rPr lang="en-US" sz="2000" dirty="0"/>
              <a:t> University (ISU): </a:t>
            </a:r>
            <a:r>
              <a:rPr lang="en-US" sz="2000" u="sng" dirty="0">
                <a:hlinkClick r:id="rId6"/>
              </a:rPr>
              <a:t>http://www.isu.edu.tw</a:t>
            </a:r>
            <a:endParaRPr lang="en-US" sz="2000" u="sng" dirty="0"/>
          </a:p>
          <a:p>
            <a:pPr marL="231775" indent="-231775">
              <a:buFont typeface="Arial" pitchFamily="34" charset="0"/>
              <a:buChar char="•"/>
            </a:pPr>
            <a:r>
              <a:rPr lang="en-US" sz="2000" dirty="0"/>
              <a:t>National Cheng Kung University (NCKU): </a:t>
            </a:r>
            <a:r>
              <a:rPr lang="en-US" sz="2000" u="sng" dirty="0">
                <a:hlinkClick r:id="rId7"/>
              </a:rPr>
              <a:t>http://www.ncku.edu.tw</a:t>
            </a:r>
            <a:endParaRPr lang="en-US" sz="2000" u="sng" dirty="0"/>
          </a:p>
          <a:p>
            <a:pPr marL="231775" indent="-231775">
              <a:buFont typeface="Arial" pitchFamily="34" charset="0"/>
              <a:buChar char="•"/>
            </a:pPr>
            <a:r>
              <a:rPr lang="en-US" sz="2000" dirty="0" smtClean="0"/>
              <a:t>National </a:t>
            </a:r>
            <a:r>
              <a:rPr lang="en-US" sz="2000" dirty="0"/>
              <a:t>Formosa University (NFU): </a:t>
            </a:r>
            <a:r>
              <a:rPr lang="en-US" sz="2000" u="sng" dirty="0">
                <a:hlinkClick r:id="rId8"/>
              </a:rPr>
              <a:t>http://</a:t>
            </a:r>
            <a:r>
              <a:rPr lang="en-US" sz="2000" u="sng" dirty="0" smtClean="0">
                <a:hlinkClick r:id="rId8"/>
              </a:rPr>
              <a:t>www.nfu.edu.tw</a:t>
            </a:r>
            <a:endParaRPr lang="en-US" sz="2000" u="sng" dirty="0" smtClean="0"/>
          </a:p>
          <a:p>
            <a:pPr marL="231775" indent="-231775">
              <a:buFont typeface="Arial" pitchFamily="34" charset="0"/>
              <a:buChar char="•"/>
            </a:pPr>
            <a:r>
              <a:rPr lang="en-US" sz="2000" dirty="0" smtClean="0"/>
              <a:t>National </a:t>
            </a:r>
            <a:r>
              <a:rPr lang="en-US" sz="2000" dirty="0"/>
              <a:t>Taipei University of Technology (NTUT): </a:t>
            </a:r>
            <a:r>
              <a:rPr lang="en-US" sz="2000" u="sng" dirty="0">
                <a:hlinkClick r:id="rId9"/>
              </a:rPr>
              <a:t>http://</a:t>
            </a:r>
            <a:r>
              <a:rPr lang="en-US" sz="2000" u="sng" dirty="0" smtClean="0">
                <a:hlinkClick r:id="rId9"/>
              </a:rPr>
              <a:t>www.stutu.edu.tw</a:t>
            </a:r>
            <a:endParaRPr lang="en-US" sz="2000" u="sng" dirty="0" smtClean="0"/>
          </a:p>
          <a:p>
            <a:pPr marL="231775" indent="-231775">
              <a:buFont typeface="Arial" pitchFamily="34" charset="0"/>
              <a:buChar char="•"/>
            </a:pPr>
            <a:r>
              <a:rPr lang="en-US" sz="2000" dirty="0"/>
              <a:t>National Taipei University (NTPU): </a:t>
            </a:r>
            <a:r>
              <a:rPr lang="en-US" sz="2000" u="sng" dirty="0">
                <a:hlinkClick r:id="rId10"/>
              </a:rPr>
              <a:t>http://</a:t>
            </a:r>
            <a:r>
              <a:rPr lang="en-US" sz="2000" u="sng" dirty="0" smtClean="0">
                <a:hlinkClick r:id="rId10"/>
              </a:rPr>
              <a:t>www.ntpu.edu.tw</a:t>
            </a:r>
            <a:endParaRPr lang="en-US" sz="2000" u="sng" dirty="0" smtClean="0"/>
          </a:p>
          <a:p>
            <a:pPr marL="231775" indent="-231775">
              <a:buFont typeface="Arial" pitchFamily="34" charset="0"/>
              <a:buChar char="•"/>
            </a:pPr>
            <a:r>
              <a:rPr lang="en-US" sz="2000" dirty="0"/>
              <a:t>Southern Taiwan University of Technology (STUT): </a:t>
            </a:r>
            <a:r>
              <a:rPr lang="en-US" sz="2000" u="sng" dirty="0">
                <a:hlinkClick r:id="rId11"/>
              </a:rPr>
              <a:t>http://www.stut.edu.tw</a:t>
            </a:r>
            <a:endParaRPr lang="en-US" sz="2000" u="sng" dirty="0"/>
          </a:p>
          <a:p>
            <a:pPr marL="231775" indent="-231775">
              <a:buFont typeface="Arial" pitchFamily="34" charset="0"/>
              <a:buChar char="•"/>
            </a:pPr>
            <a:r>
              <a:rPr lang="en-US" sz="2000" dirty="0" smtClean="0"/>
              <a:t>Taipei </a:t>
            </a:r>
            <a:r>
              <a:rPr lang="en-US" sz="2000" dirty="0"/>
              <a:t>Medical University (TMU): </a:t>
            </a:r>
            <a:r>
              <a:rPr lang="en-US" sz="2000" u="sng" dirty="0">
                <a:hlinkClick r:id="rId12"/>
              </a:rPr>
              <a:t>http://</a:t>
            </a:r>
            <a:r>
              <a:rPr lang="en-US" sz="2000" u="sng" dirty="0" smtClean="0">
                <a:hlinkClick r:id="rId12"/>
              </a:rPr>
              <a:t>www.tmu.edu.tw</a:t>
            </a:r>
            <a:endParaRPr lang="en-US" sz="2000" u="sng" dirty="0" smtClean="0"/>
          </a:p>
          <a:p>
            <a:pPr marL="231775" indent="-231775">
              <a:buFont typeface="Arial" pitchFamily="34" charset="0"/>
              <a:buChar char="•"/>
            </a:pPr>
            <a:endParaRPr lang="en-US" sz="1600" dirty="0"/>
          </a:p>
        </p:txBody>
      </p:sp>
    </p:spTree>
    <p:extLst>
      <p:ext uri="{BB962C8B-B14F-4D97-AF65-F5344CB8AC3E}">
        <p14:creationId xmlns:p14="http://schemas.microsoft.com/office/powerpoint/2010/main" val="108115820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6" descr="Innovation_Park_Business_Model_1011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43000"/>
            <a:ext cx="71818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t> </a:t>
            </a:r>
          </a:p>
        </p:txBody>
      </p:sp>
      <p:sp>
        <p:nvSpPr>
          <p:cNvPr id="3078" name="Rectangle 18"/>
          <p:cNvSpPr>
            <a:spLocks noChangeArrowheads="1"/>
          </p:cNvSpPr>
          <p:nvPr/>
        </p:nvSpPr>
        <p:spPr bwMode="auto">
          <a:xfrm>
            <a:off x="228600" y="914400"/>
            <a:ext cx="864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200" dirty="0" smtClean="0">
                <a:solidFill>
                  <a:srgbClr val="FF0000"/>
                </a:solidFill>
              </a:rPr>
              <a:t>NIIC’s Current Tenant Profile</a:t>
            </a:r>
            <a:endParaRPr lang="en-US" sz="3200" dirty="0">
              <a:solidFill>
                <a:srgbClr val="FF0000"/>
              </a:solidFill>
            </a:endParaRPr>
          </a:p>
          <a:p>
            <a:pPr algn="ctr"/>
            <a:endParaRPr lang="en-US" sz="4400" dirty="0">
              <a:solidFill>
                <a:srgbClr val="FF0000"/>
              </a:solidFill>
            </a:endParaRPr>
          </a:p>
        </p:txBody>
      </p:sp>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95400" y="1676400"/>
            <a:ext cx="6781800" cy="4862870"/>
          </a:xfrm>
          <a:prstGeom prst="rect">
            <a:avLst/>
          </a:prstGeom>
          <a:solidFill>
            <a:srgbClr val="FFFF99"/>
          </a:solidFill>
        </p:spPr>
        <p:txBody>
          <a:bodyPr wrap="square" rtlCol="0">
            <a:spAutoFit/>
          </a:bodyPr>
          <a:lstStyle/>
          <a:p>
            <a:pPr>
              <a:defRPr/>
            </a:pPr>
            <a:r>
              <a:rPr lang="en-US" b="1" dirty="0">
                <a:solidFill>
                  <a:schemeClr val="tx1">
                    <a:lumMod val="95000"/>
                    <a:lumOff val="5000"/>
                  </a:schemeClr>
                </a:solidFill>
              </a:rPr>
              <a:t>Information Technology Companies – 23</a:t>
            </a:r>
          </a:p>
          <a:p>
            <a:pPr marL="231775" lvl="1" indent="-231775">
              <a:buFont typeface="Wingdings" pitchFamily="2" charset="2"/>
              <a:buChar char="§"/>
              <a:defRPr/>
            </a:pPr>
            <a:r>
              <a:rPr lang="en-US" sz="1600" dirty="0">
                <a:solidFill>
                  <a:schemeClr val="tx1">
                    <a:lumMod val="95000"/>
                    <a:lumOff val="5000"/>
                  </a:schemeClr>
                </a:solidFill>
              </a:rPr>
              <a:t>Cirrus ABS – a web technology company</a:t>
            </a:r>
          </a:p>
          <a:p>
            <a:pPr marL="231775" lvl="1" indent="-231775">
              <a:buFont typeface="Wingdings" pitchFamily="2" charset="2"/>
              <a:buChar char="§"/>
              <a:defRPr/>
            </a:pPr>
            <a:r>
              <a:rPr lang="en-US" sz="1600" dirty="0">
                <a:solidFill>
                  <a:schemeClr val="tx1">
                    <a:lumMod val="95000"/>
                    <a:lumOff val="5000"/>
                  </a:schemeClr>
                </a:solidFill>
              </a:rPr>
              <a:t>GooRoo LLC – a NIIC student venture Lab company</a:t>
            </a:r>
          </a:p>
          <a:p>
            <a:pPr marL="231775" lvl="1" indent="-231775">
              <a:buFont typeface="Wingdings" pitchFamily="2" charset="2"/>
              <a:buChar char="§"/>
              <a:defRPr/>
            </a:pPr>
            <a:r>
              <a:rPr lang="en-US" sz="1600" dirty="0">
                <a:solidFill>
                  <a:schemeClr val="tx1">
                    <a:lumMod val="95000"/>
                    <a:lumOff val="5000"/>
                  </a:schemeClr>
                </a:solidFill>
              </a:rPr>
              <a:t>Guild Press LLC – a NIIC student venture Lab company</a:t>
            </a:r>
          </a:p>
          <a:p>
            <a:pPr marL="231775" lvl="1" indent="-231775">
              <a:buFont typeface="Wingdings" pitchFamily="2" charset="2"/>
              <a:buChar char="§"/>
              <a:defRPr/>
            </a:pPr>
            <a:r>
              <a:rPr lang="en-US" sz="1600" dirty="0">
                <a:solidFill>
                  <a:schemeClr val="tx1">
                    <a:lumMod val="95000"/>
                    <a:lumOff val="5000"/>
                  </a:schemeClr>
                </a:solidFill>
              </a:rPr>
              <a:t>Honor Education – a NIIC student venture Lab company</a:t>
            </a:r>
          </a:p>
          <a:p>
            <a:pPr marL="231775" lvl="1" indent="-231775">
              <a:buFont typeface="Wingdings" pitchFamily="2" charset="2"/>
              <a:buChar char="§"/>
              <a:defRPr/>
            </a:pPr>
            <a:r>
              <a:rPr lang="en-US" sz="1600" dirty="0">
                <a:solidFill>
                  <a:schemeClr val="tx1">
                    <a:lumMod val="95000"/>
                    <a:lumOff val="5000"/>
                  </a:schemeClr>
                </a:solidFill>
              </a:rPr>
              <a:t>IntelliTek Systems – a Cloud-based integrated CRM, Sales Force Automation, etc.</a:t>
            </a:r>
          </a:p>
          <a:p>
            <a:pPr marL="231775" lvl="1" indent="-231775">
              <a:buFont typeface="Wingdings" pitchFamily="2" charset="2"/>
              <a:buChar char="§"/>
              <a:defRPr/>
            </a:pPr>
            <a:r>
              <a:rPr lang="en-US" sz="1600" dirty="0">
                <a:solidFill>
                  <a:schemeClr val="tx1">
                    <a:lumMod val="95000"/>
                    <a:lumOff val="5000"/>
                  </a:schemeClr>
                </a:solidFill>
              </a:rPr>
              <a:t>BBK Group, Inc – corporation telecommunication management and cost control</a:t>
            </a:r>
          </a:p>
          <a:p>
            <a:pPr marL="231775" lvl="1" indent="-231775">
              <a:buFont typeface="Wingdings" pitchFamily="2" charset="2"/>
              <a:buChar char="§"/>
              <a:defRPr/>
            </a:pPr>
            <a:r>
              <a:rPr lang="en-US" sz="1600" dirty="0">
                <a:solidFill>
                  <a:srgbClr val="FF0066"/>
                </a:solidFill>
              </a:rPr>
              <a:t>Scadata Scientific, LLC </a:t>
            </a:r>
            <a:r>
              <a:rPr lang="en-US" sz="1600" dirty="0">
                <a:solidFill>
                  <a:schemeClr val="tx1">
                    <a:lumMod val="95000"/>
                    <a:lumOff val="5000"/>
                  </a:schemeClr>
                </a:solidFill>
              </a:rPr>
              <a:t>– communication and data transfer technologies</a:t>
            </a:r>
          </a:p>
          <a:p>
            <a:pPr>
              <a:defRPr/>
            </a:pPr>
            <a:endParaRPr lang="en-US" dirty="0" smtClean="0">
              <a:solidFill>
                <a:schemeClr val="tx1">
                  <a:lumMod val="95000"/>
                  <a:lumOff val="5000"/>
                </a:schemeClr>
              </a:solidFill>
            </a:endParaRPr>
          </a:p>
          <a:p>
            <a:pPr>
              <a:defRPr/>
            </a:pPr>
            <a:r>
              <a:rPr lang="en-US" b="1" dirty="0" smtClean="0">
                <a:solidFill>
                  <a:schemeClr val="tx1">
                    <a:lumMod val="95000"/>
                    <a:lumOff val="5000"/>
                  </a:schemeClr>
                </a:solidFill>
              </a:rPr>
              <a:t>Biomedical </a:t>
            </a:r>
            <a:r>
              <a:rPr lang="en-US" b="1" dirty="0">
                <a:solidFill>
                  <a:schemeClr val="tx1">
                    <a:lumMod val="95000"/>
                    <a:lumOff val="5000"/>
                  </a:schemeClr>
                </a:solidFill>
              </a:rPr>
              <a:t>Companies – 5</a:t>
            </a:r>
          </a:p>
          <a:p>
            <a:pPr marL="231775" lvl="1" indent="-231775">
              <a:buFont typeface="Wingdings" pitchFamily="2" charset="2"/>
              <a:buChar char="§"/>
              <a:defRPr/>
            </a:pPr>
            <a:r>
              <a:rPr lang="en-US" sz="1600" dirty="0">
                <a:solidFill>
                  <a:schemeClr val="tx1">
                    <a:lumMod val="95000"/>
                    <a:lumOff val="5000"/>
                  </a:schemeClr>
                </a:solidFill>
              </a:rPr>
              <a:t>BioDuct LLC – developing patent protected avascular tissue repair platform technology</a:t>
            </a:r>
          </a:p>
          <a:p>
            <a:pPr marL="231775" lvl="1" indent="-231775">
              <a:buFont typeface="Wingdings" pitchFamily="2" charset="2"/>
              <a:buChar char="§"/>
              <a:defRPr/>
            </a:pPr>
            <a:r>
              <a:rPr lang="en-US" sz="1600" dirty="0">
                <a:solidFill>
                  <a:schemeClr val="tx1">
                    <a:lumMod val="95000"/>
                    <a:lumOff val="5000"/>
                  </a:schemeClr>
                </a:solidFill>
              </a:rPr>
              <a:t>BioPoly RS LLC – developing a joint resurface biomaterial</a:t>
            </a:r>
          </a:p>
          <a:p>
            <a:pPr marL="231775" lvl="1" indent="-231775">
              <a:buFont typeface="Wingdings" pitchFamily="2" charset="2"/>
              <a:buChar char="§"/>
              <a:defRPr/>
            </a:pPr>
            <a:r>
              <a:rPr lang="en-US" sz="1600" dirty="0">
                <a:solidFill>
                  <a:srgbClr val="FF0066"/>
                </a:solidFill>
              </a:rPr>
              <a:t>Schwartz Biomedical </a:t>
            </a:r>
            <a:r>
              <a:rPr lang="en-US" sz="1600" dirty="0">
                <a:solidFill>
                  <a:schemeClr val="tx1">
                    <a:lumMod val="95000"/>
                    <a:lumOff val="5000"/>
                  </a:schemeClr>
                </a:solidFill>
              </a:rPr>
              <a:t>– Tissue engineering research</a:t>
            </a:r>
          </a:p>
          <a:p>
            <a:pPr marL="231775" lvl="1" indent="-231775">
              <a:buFont typeface="Wingdings" pitchFamily="2" charset="2"/>
              <a:buChar char="§"/>
              <a:defRPr/>
            </a:pPr>
            <a:r>
              <a:rPr lang="en-US" sz="1600" dirty="0">
                <a:solidFill>
                  <a:schemeClr val="tx1">
                    <a:lumMod val="95000"/>
                    <a:lumOff val="5000"/>
                  </a:schemeClr>
                </a:solidFill>
              </a:rPr>
              <a:t>Solistice Medical  - a medical device asset lifecycle management company</a:t>
            </a:r>
          </a:p>
        </p:txBody>
      </p:sp>
    </p:spTree>
    <p:extLst>
      <p:ext uri="{BB962C8B-B14F-4D97-AF65-F5344CB8AC3E}">
        <p14:creationId xmlns:p14="http://schemas.microsoft.com/office/powerpoint/2010/main" val="190828912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t> </a:t>
            </a:r>
          </a:p>
        </p:txBody>
      </p:sp>
      <p:sp>
        <p:nvSpPr>
          <p:cNvPr id="3078" name="Rectangle 18"/>
          <p:cNvSpPr>
            <a:spLocks noChangeArrowheads="1"/>
          </p:cNvSpPr>
          <p:nvPr/>
        </p:nvSpPr>
        <p:spPr bwMode="auto">
          <a:xfrm>
            <a:off x="228600" y="1219200"/>
            <a:ext cx="8648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200" dirty="0" smtClean="0">
                <a:solidFill>
                  <a:srgbClr val="FF0000"/>
                </a:solidFill>
              </a:rPr>
              <a:t>NIIC’s Current Tenant Profile </a:t>
            </a:r>
            <a:r>
              <a:rPr lang="en-US" sz="2000" dirty="0" smtClean="0">
                <a:solidFill>
                  <a:srgbClr val="FF0000"/>
                </a:solidFill>
              </a:rPr>
              <a:t>(cont.)</a:t>
            </a:r>
            <a:endParaRPr lang="en-US" sz="2000" dirty="0">
              <a:solidFill>
                <a:srgbClr val="FF0000"/>
              </a:solidFill>
            </a:endParaRPr>
          </a:p>
          <a:p>
            <a:pPr algn="ctr"/>
            <a:endParaRPr lang="en-US" sz="4400" dirty="0">
              <a:solidFill>
                <a:srgbClr val="FF0000"/>
              </a:solidFill>
            </a:endParaRPr>
          </a:p>
        </p:txBody>
      </p:sp>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24050" y="2209800"/>
            <a:ext cx="5257800" cy="3170099"/>
          </a:xfrm>
          <a:prstGeom prst="rect">
            <a:avLst/>
          </a:prstGeom>
          <a:solidFill>
            <a:srgbClr val="FFFF99"/>
          </a:solidFill>
        </p:spPr>
        <p:txBody>
          <a:bodyPr wrap="square" rtlCol="0">
            <a:spAutoFit/>
          </a:bodyPr>
          <a:lstStyle/>
          <a:p>
            <a:pPr>
              <a:defRPr/>
            </a:pPr>
            <a:r>
              <a:rPr lang="en-US" b="1" dirty="0">
                <a:solidFill>
                  <a:schemeClr val="tx1">
                    <a:lumMod val="95000"/>
                    <a:lumOff val="5000"/>
                  </a:schemeClr>
                </a:solidFill>
              </a:rPr>
              <a:t>Advanced Manufacturing Companies – 3</a:t>
            </a:r>
          </a:p>
          <a:p>
            <a:pPr marL="231775" lvl="1" indent="-231775">
              <a:buFont typeface="Wingdings" pitchFamily="2" charset="2"/>
              <a:buChar char="§"/>
              <a:defRPr/>
            </a:pPr>
            <a:r>
              <a:rPr lang="en-US" sz="1600" dirty="0">
                <a:solidFill>
                  <a:schemeClr val="tx1">
                    <a:lumMod val="95000"/>
                    <a:lumOff val="5000"/>
                  </a:schemeClr>
                </a:solidFill>
              </a:rPr>
              <a:t>Digital Hydraulic LLC</a:t>
            </a:r>
          </a:p>
          <a:p>
            <a:pPr marL="231775" lvl="1" indent="-231775">
              <a:buFont typeface="Wingdings" pitchFamily="2" charset="2"/>
              <a:buChar char="§"/>
              <a:defRPr/>
            </a:pPr>
            <a:r>
              <a:rPr lang="en-US" sz="1600" dirty="0">
                <a:solidFill>
                  <a:schemeClr val="tx1">
                    <a:lumMod val="95000"/>
                    <a:lumOff val="5000"/>
                  </a:schemeClr>
                </a:solidFill>
              </a:rPr>
              <a:t>Phoenix Consulting, LLC</a:t>
            </a:r>
          </a:p>
          <a:p>
            <a:pPr marL="231775" lvl="1" indent="-231775">
              <a:buFont typeface="Wingdings" pitchFamily="2" charset="2"/>
              <a:buChar char="§"/>
              <a:defRPr/>
            </a:pPr>
            <a:r>
              <a:rPr lang="en-US" sz="1600" dirty="0">
                <a:solidFill>
                  <a:srgbClr val="FF0066"/>
                </a:solidFill>
              </a:rPr>
              <a:t>American Axle</a:t>
            </a:r>
            <a:r>
              <a:rPr lang="en-US" sz="1600" dirty="0">
                <a:solidFill>
                  <a:schemeClr val="tx1">
                    <a:lumMod val="95000"/>
                    <a:lumOff val="5000"/>
                  </a:schemeClr>
                </a:solidFill>
              </a:rPr>
              <a:t> - leading companies in the automobile industry</a:t>
            </a:r>
          </a:p>
          <a:p>
            <a:pPr marL="231775" lvl="1" indent="-231775">
              <a:buFont typeface="Wingdings" pitchFamily="2" charset="2"/>
              <a:buChar char="§"/>
              <a:defRPr/>
            </a:pPr>
            <a:r>
              <a:rPr lang="en-US" sz="1600" dirty="0">
                <a:solidFill>
                  <a:schemeClr val="tx1">
                    <a:lumMod val="95000"/>
                    <a:lumOff val="5000"/>
                  </a:schemeClr>
                </a:solidFill>
              </a:rPr>
              <a:t>SysteMental Inc – Lean manufacturing/enterprise methods  technical services and software</a:t>
            </a:r>
          </a:p>
          <a:p>
            <a:pPr>
              <a:defRPr/>
            </a:pPr>
            <a:endParaRPr lang="en-US" dirty="0" smtClean="0">
              <a:solidFill>
                <a:schemeClr val="tx1">
                  <a:lumMod val="95000"/>
                  <a:lumOff val="5000"/>
                </a:schemeClr>
              </a:solidFill>
            </a:endParaRPr>
          </a:p>
          <a:p>
            <a:pPr>
              <a:defRPr/>
            </a:pPr>
            <a:r>
              <a:rPr lang="en-US" b="1" dirty="0" smtClean="0">
                <a:solidFill>
                  <a:schemeClr val="tx1">
                    <a:lumMod val="95000"/>
                    <a:lumOff val="5000"/>
                  </a:schemeClr>
                </a:solidFill>
              </a:rPr>
              <a:t>Entrepreneurial </a:t>
            </a:r>
            <a:r>
              <a:rPr lang="en-US" b="1" dirty="0">
                <a:solidFill>
                  <a:schemeClr val="tx1">
                    <a:lumMod val="95000"/>
                    <a:lumOff val="5000"/>
                  </a:schemeClr>
                </a:solidFill>
              </a:rPr>
              <a:t>Service and Support and Other Companies – 18</a:t>
            </a:r>
          </a:p>
          <a:p>
            <a:pPr marL="236538" lvl="1" indent="-236538">
              <a:buFont typeface="Wingdings" pitchFamily="2" charset="2"/>
              <a:buChar char="§"/>
              <a:defRPr/>
            </a:pPr>
            <a:r>
              <a:rPr lang="en-US" sz="1600" dirty="0">
                <a:solidFill>
                  <a:srgbClr val="FF0066"/>
                </a:solidFill>
              </a:rPr>
              <a:t>Siemens Industries</a:t>
            </a:r>
            <a:r>
              <a:rPr lang="en-US" sz="1600" dirty="0">
                <a:solidFill>
                  <a:schemeClr val="tx1">
                    <a:lumMod val="95000"/>
                    <a:lumOff val="5000"/>
                  </a:schemeClr>
                </a:solidFill>
              </a:rPr>
              <a:t>, Inc </a:t>
            </a:r>
          </a:p>
          <a:p>
            <a:pPr marL="236538" lvl="1" indent="-236538">
              <a:buFont typeface="Wingdings" pitchFamily="2" charset="2"/>
              <a:buChar char="§"/>
              <a:defRPr/>
            </a:pPr>
            <a:r>
              <a:rPr lang="en-US" sz="1600" dirty="0">
                <a:solidFill>
                  <a:schemeClr val="tx1">
                    <a:lumMod val="95000"/>
                    <a:lumOff val="5000"/>
                  </a:schemeClr>
                </a:solidFill>
              </a:rPr>
              <a:t>Stahl Engineering &amp; Failure Analysis, LLC</a:t>
            </a:r>
          </a:p>
        </p:txBody>
      </p:sp>
    </p:spTree>
    <p:extLst>
      <p:ext uri="{BB962C8B-B14F-4D97-AF65-F5344CB8AC3E}">
        <p14:creationId xmlns:p14="http://schemas.microsoft.com/office/powerpoint/2010/main" val="377549085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2000-2010_Achievements_In_The_Spotl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38" y="1524000"/>
            <a:ext cx="7985125"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9968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524000"/>
            <a:ext cx="6097567" cy="523220"/>
          </a:xfrm>
          <a:prstGeom prst="rect">
            <a:avLst/>
          </a:prstGeom>
          <a:noFill/>
        </p:spPr>
        <p:txBody>
          <a:bodyPr wrap="none" rtlCol="0">
            <a:spAutoFit/>
          </a:bodyPr>
          <a:lstStyle/>
          <a:p>
            <a:r>
              <a:rPr lang="en-US" sz="2800" dirty="0" smtClean="0"/>
              <a:t>Venturers, Investors, Patent Services</a:t>
            </a:r>
            <a:endParaRPr lang="en-US" sz="2800" dirty="0"/>
          </a:p>
        </p:txBody>
      </p:sp>
      <p:sp>
        <p:nvSpPr>
          <p:cNvPr id="3" name="TextBox 2"/>
          <p:cNvSpPr txBox="1"/>
          <p:nvPr/>
        </p:nvSpPr>
        <p:spPr>
          <a:xfrm>
            <a:off x="2286000" y="2286000"/>
            <a:ext cx="5105400" cy="3477875"/>
          </a:xfrm>
          <a:prstGeom prst="rect">
            <a:avLst/>
          </a:prstGeom>
          <a:solidFill>
            <a:srgbClr val="00FF99"/>
          </a:solidFill>
        </p:spPr>
        <p:txBody>
          <a:bodyPr wrap="square" rtlCol="0">
            <a:spAutoFit/>
          </a:bodyPr>
          <a:lstStyle/>
          <a:p>
            <a:pPr marL="346075" indent="-346075">
              <a:buFont typeface="Arial" pitchFamily="34" charset="0"/>
              <a:buChar char="•"/>
            </a:pPr>
            <a:r>
              <a:rPr lang="en-US" sz="2200" dirty="0" smtClean="0"/>
              <a:t>Ruffalo &amp; Benson LLC</a:t>
            </a:r>
          </a:p>
          <a:p>
            <a:pPr marL="346075" indent="-346075">
              <a:buFont typeface="Arial" pitchFamily="34" charset="0"/>
              <a:buChar char="•"/>
            </a:pPr>
            <a:r>
              <a:rPr lang="en-US" sz="2200" dirty="0" smtClean="0"/>
              <a:t>Baker and Daniels</a:t>
            </a:r>
          </a:p>
          <a:p>
            <a:pPr marL="346075" indent="-346075">
              <a:buFont typeface="Arial" pitchFamily="34" charset="0"/>
              <a:buChar char="•"/>
            </a:pPr>
            <a:r>
              <a:rPr lang="en-US" sz="2200" dirty="0" smtClean="0"/>
              <a:t>Huron Group</a:t>
            </a:r>
          </a:p>
          <a:p>
            <a:pPr marL="346075" indent="-346075">
              <a:buFont typeface="Arial" pitchFamily="34" charset="0"/>
              <a:buChar char="•"/>
            </a:pPr>
            <a:r>
              <a:rPr lang="en-US" sz="2200" dirty="0" smtClean="0"/>
              <a:t>Chase Bank</a:t>
            </a:r>
          </a:p>
          <a:p>
            <a:pPr marL="346075" indent="-346075">
              <a:buFont typeface="Arial" pitchFamily="34" charset="0"/>
              <a:buChar char="•"/>
            </a:pPr>
            <a:r>
              <a:rPr lang="en-US" sz="2200" dirty="0" smtClean="0"/>
              <a:t>Lincoln Financial Group</a:t>
            </a:r>
          </a:p>
          <a:p>
            <a:pPr marL="346075" indent="-346075">
              <a:buFont typeface="Arial" pitchFamily="34" charset="0"/>
              <a:buChar char="•"/>
            </a:pPr>
            <a:r>
              <a:rPr lang="en-US" sz="2200" dirty="0" smtClean="0"/>
              <a:t>Bank of America</a:t>
            </a:r>
          </a:p>
          <a:p>
            <a:pPr marL="346075" indent="-346075">
              <a:buFont typeface="Arial" pitchFamily="34" charset="0"/>
              <a:buChar char="•"/>
            </a:pPr>
            <a:r>
              <a:rPr lang="en-US" sz="2200" dirty="0" smtClean="0"/>
              <a:t>Wells Fargo</a:t>
            </a:r>
          </a:p>
          <a:p>
            <a:pPr marL="346075" indent="-346075">
              <a:buFont typeface="Arial" pitchFamily="34" charset="0"/>
              <a:buChar char="•"/>
            </a:pPr>
            <a:r>
              <a:rPr lang="en-US" sz="2200" dirty="0" smtClean="0"/>
              <a:t>Independent Venture Firms</a:t>
            </a:r>
          </a:p>
          <a:p>
            <a:pPr marL="346075" indent="-346075">
              <a:buFont typeface="Arial" pitchFamily="34" charset="0"/>
              <a:buChar char="•"/>
            </a:pPr>
            <a:r>
              <a:rPr lang="en-US" sz="2200" dirty="0" smtClean="0"/>
              <a:t>Innovation Centers  (NIIC, PU Discovery Park)</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152400" y="5105400"/>
            <a:ext cx="8763000" cy="332232"/>
          </a:xfrm>
          <a:prstGeom prst="homePlate">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entagon 7"/>
          <p:cNvSpPr/>
          <p:nvPr/>
        </p:nvSpPr>
        <p:spPr>
          <a:xfrm>
            <a:off x="228600" y="3505200"/>
            <a:ext cx="8763000" cy="332232"/>
          </a:xfrm>
          <a:prstGeom prst="homePlat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entagon 9"/>
          <p:cNvSpPr/>
          <p:nvPr/>
        </p:nvSpPr>
        <p:spPr>
          <a:xfrm>
            <a:off x="152400" y="2057400"/>
            <a:ext cx="8763000" cy="332232"/>
          </a:xfrm>
          <a:prstGeom prst="homePlat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352800" y="990600"/>
            <a:ext cx="1984839" cy="584775"/>
          </a:xfrm>
          <a:prstGeom prst="rect">
            <a:avLst/>
          </a:prstGeom>
          <a:solidFill>
            <a:srgbClr val="99FFCC"/>
          </a:solidFill>
        </p:spPr>
        <p:txBody>
          <a:bodyPr wrap="none" rtlCol="0">
            <a:spAutoFit/>
          </a:bodyPr>
          <a:lstStyle/>
          <a:p>
            <a:r>
              <a:rPr lang="en-US" sz="3200" dirty="0" smtClean="0"/>
              <a:t>Examples</a:t>
            </a:r>
            <a:endParaRPr lang="en-US" sz="3200" dirty="0"/>
          </a:p>
        </p:txBody>
      </p:sp>
      <p:graphicFrame>
        <p:nvGraphicFramePr>
          <p:cNvPr id="95234" name="Object 6"/>
          <p:cNvGraphicFramePr>
            <a:graphicFrameLocks noChangeAspect="1"/>
          </p:cNvGraphicFramePr>
          <p:nvPr/>
        </p:nvGraphicFramePr>
        <p:xfrm>
          <a:off x="152400" y="1752600"/>
          <a:ext cx="2057400" cy="801077"/>
        </p:xfrm>
        <a:graphic>
          <a:graphicData uri="http://schemas.openxmlformats.org/presentationml/2006/ole">
            <mc:AlternateContent xmlns:mc="http://schemas.openxmlformats.org/markup-compatibility/2006">
              <mc:Choice xmlns:v="urn:schemas-microsoft-com:vml" Requires="v">
                <p:oleObj spid="_x0000_s95244" name="Drawing" r:id="rId3" imgW="2268000" imgH="711000" progId="">
                  <p:embed/>
                </p:oleObj>
              </mc:Choice>
              <mc:Fallback>
                <p:oleObj name="Drawing" r:id="rId3" imgW="2268000" imgH="71100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2057400" cy="80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5" descr="Brooklynbridgebest-jammmm11"/>
          <p:cNvPicPr>
            <a:picLocks noChangeAspect="1" noChangeArrowheads="1" noCrop="1"/>
          </p:cNvPicPr>
          <p:nvPr/>
        </p:nvPicPr>
        <p:blipFill>
          <a:blip r:embed="rId5" cstate="print"/>
          <a:srcRect/>
          <a:stretch>
            <a:fillRect/>
          </a:stretch>
        </p:blipFill>
        <p:spPr bwMode="auto">
          <a:xfrm>
            <a:off x="6096000" y="4495800"/>
            <a:ext cx="1981200" cy="1485900"/>
          </a:xfrm>
          <a:prstGeom prst="rect">
            <a:avLst/>
          </a:prstGeom>
          <a:noFill/>
          <a:ln w="9525">
            <a:noFill/>
            <a:miter lim="800000"/>
            <a:headEnd/>
            <a:tailEnd/>
          </a:ln>
        </p:spPr>
      </p:pic>
      <p:pic>
        <p:nvPicPr>
          <p:cNvPr id="5" name="Picture 6"/>
          <p:cNvPicPr>
            <a:picLocks noChangeAspect="1" noChangeArrowheads="1"/>
          </p:cNvPicPr>
          <p:nvPr/>
        </p:nvPicPr>
        <p:blipFill>
          <a:blip r:embed="rId6" cstate="print"/>
          <a:srcRect/>
          <a:stretch>
            <a:fillRect/>
          </a:stretch>
        </p:blipFill>
        <p:spPr bwMode="auto">
          <a:xfrm>
            <a:off x="152400" y="2971800"/>
            <a:ext cx="1642501" cy="1285648"/>
          </a:xfrm>
          <a:prstGeom prst="rect">
            <a:avLst/>
          </a:prstGeom>
          <a:noFill/>
          <a:ln w="9525">
            <a:noFill/>
            <a:miter lim="800000"/>
            <a:headEnd/>
            <a:tailEnd/>
          </a:ln>
        </p:spPr>
      </p:pic>
      <p:pic>
        <p:nvPicPr>
          <p:cNvPr id="6" name="Picture 11"/>
          <p:cNvPicPr>
            <a:picLocks noChangeAspect="1" noChangeArrowheads="1"/>
          </p:cNvPicPr>
          <p:nvPr/>
        </p:nvPicPr>
        <p:blipFill>
          <a:blip r:embed="rId7" cstate="print"/>
          <a:srcRect/>
          <a:stretch>
            <a:fillRect/>
          </a:stretch>
        </p:blipFill>
        <p:spPr bwMode="auto">
          <a:xfrm>
            <a:off x="152400" y="4800600"/>
            <a:ext cx="1752600" cy="876300"/>
          </a:xfrm>
          <a:prstGeom prst="rect">
            <a:avLst/>
          </a:prstGeom>
          <a:noFill/>
          <a:ln w="9525">
            <a:noFill/>
            <a:miter lim="800000"/>
            <a:headEnd/>
            <a:tailEnd/>
          </a:ln>
        </p:spPr>
      </p:pic>
      <p:pic>
        <p:nvPicPr>
          <p:cNvPr id="7" name="Picture 7" descr="node"/>
          <p:cNvPicPr>
            <a:picLocks noChangeAspect="1" noChangeArrowheads="1"/>
          </p:cNvPicPr>
          <p:nvPr/>
        </p:nvPicPr>
        <p:blipFill>
          <a:blip r:embed="rId8" cstate="print"/>
          <a:srcRect/>
          <a:stretch>
            <a:fillRect/>
          </a:stretch>
        </p:blipFill>
        <p:spPr bwMode="auto">
          <a:xfrm>
            <a:off x="1981200" y="4724400"/>
            <a:ext cx="1821315" cy="1039902"/>
          </a:xfrm>
          <a:prstGeom prst="rect">
            <a:avLst/>
          </a:prstGeom>
          <a:noFill/>
          <a:ln w="25400">
            <a:solidFill>
              <a:srgbClr val="C00000"/>
            </a:solidFill>
          </a:ln>
        </p:spPr>
      </p:pic>
      <p:sp>
        <p:nvSpPr>
          <p:cNvPr id="11" name="Oval 10"/>
          <p:cNvSpPr/>
          <p:nvPr/>
        </p:nvSpPr>
        <p:spPr>
          <a:xfrm>
            <a:off x="2209800" y="3200400"/>
            <a:ext cx="914400" cy="9144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State</a:t>
            </a:r>
            <a:endParaRPr lang="en-US" sz="1400" dirty="0">
              <a:solidFill>
                <a:schemeClr val="tx1"/>
              </a:solidFill>
            </a:endParaRPr>
          </a:p>
        </p:txBody>
      </p:sp>
      <p:sp>
        <p:nvSpPr>
          <p:cNvPr id="13" name="Wave 12"/>
          <p:cNvSpPr/>
          <p:nvPr/>
        </p:nvSpPr>
        <p:spPr>
          <a:xfrm>
            <a:off x="5105400" y="4800600"/>
            <a:ext cx="914400" cy="9144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DoD</a:t>
            </a:r>
            <a:endParaRPr lang="en-US" dirty="0">
              <a:solidFill>
                <a:schemeClr val="tx1"/>
              </a:solidFill>
            </a:endParaRPr>
          </a:p>
        </p:txBody>
      </p:sp>
      <p:sp>
        <p:nvSpPr>
          <p:cNvPr id="14" name="6-Point Star 13"/>
          <p:cNvSpPr/>
          <p:nvPr/>
        </p:nvSpPr>
        <p:spPr>
          <a:xfrm>
            <a:off x="6248400" y="3048000"/>
            <a:ext cx="1524000" cy="1143000"/>
          </a:xfrm>
          <a:prstGeom prst="star6">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Venture</a:t>
            </a:r>
            <a:endParaRPr lang="en-US" dirty="0">
              <a:solidFill>
                <a:schemeClr val="tx1"/>
              </a:solidFill>
            </a:endParaRPr>
          </a:p>
        </p:txBody>
      </p:sp>
      <p:sp>
        <p:nvSpPr>
          <p:cNvPr id="15" name="6-Point Star 14"/>
          <p:cNvSpPr/>
          <p:nvPr/>
        </p:nvSpPr>
        <p:spPr>
          <a:xfrm>
            <a:off x="7543800" y="1676400"/>
            <a:ext cx="1066800" cy="990600"/>
          </a:xfrm>
          <a:prstGeom prst="star6">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Spin</a:t>
            </a:r>
          </a:p>
          <a:p>
            <a:pPr algn="ctr"/>
            <a:r>
              <a:rPr lang="en-US" dirty="0" smtClean="0">
                <a:solidFill>
                  <a:schemeClr val="tx1"/>
                </a:solidFill>
              </a:rPr>
              <a:t>Off</a:t>
            </a:r>
            <a:endParaRPr lang="en-US" dirty="0">
              <a:solidFill>
                <a:schemeClr val="tx1"/>
              </a:solidFill>
            </a:endParaRPr>
          </a:p>
        </p:txBody>
      </p:sp>
      <p:sp>
        <p:nvSpPr>
          <p:cNvPr id="16" name="Oval 15"/>
          <p:cNvSpPr/>
          <p:nvPr/>
        </p:nvSpPr>
        <p:spPr>
          <a:xfrm>
            <a:off x="2590800" y="1752600"/>
            <a:ext cx="914400" cy="9144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NSF</a:t>
            </a:r>
            <a:endParaRPr lang="en-US" dirty="0">
              <a:solidFill>
                <a:schemeClr val="tx1"/>
              </a:solidFill>
            </a:endParaRPr>
          </a:p>
        </p:txBody>
      </p:sp>
      <p:sp>
        <p:nvSpPr>
          <p:cNvPr id="17" name="Flowchart: Decision 16"/>
          <p:cNvSpPr/>
          <p:nvPr/>
        </p:nvSpPr>
        <p:spPr>
          <a:xfrm>
            <a:off x="3276600" y="3276600"/>
            <a:ext cx="1371600" cy="9144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Ind</a:t>
            </a:r>
            <a:endParaRPr lang="en-US" dirty="0">
              <a:solidFill>
                <a:schemeClr val="tx1"/>
              </a:solidFill>
            </a:endParaRPr>
          </a:p>
        </p:txBody>
      </p:sp>
      <p:sp>
        <p:nvSpPr>
          <p:cNvPr id="18" name="Wave 17"/>
          <p:cNvSpPr/>
          <p:nvPr/>
        </p:nvSpPr>
        <p:spPr>
          <a:xfrm>
            <a:off x="3810000" y="1752600"/>
            <a:ext cx="914400" cy="9144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DoD</a:t>
            </a:r>
            <a:endParaRPr lang="en-US" dirty="0">
              <a:solidFill>
                <a:schemeClr val="tx1"/>
              </a:solidFill>
            </a:endParaRPr>
          </a:p>
        </p:txBody>
      </p:sp>
      <p:sp>
        <p:nvSpPr>
          <p:cNvPr id="19" name="Flowchart: Alternate Process 18"/>
          <p:cNvSpPr/>
          <p:nvPr/>
        </p:nvSpPr>
        <p:spPr>
          <a:xfrm>
            <a:off x="3962400" y="4953000"/>
            <a:ext cx="990600" cy="6858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FHWA</a:t>
            </a: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981200" y="838200"/>
            <a:ext cx="4724400" cy="72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smtClean="0">
                <a:solidFill>
                  <a:srgbClr val="FF0000"/>
                </a:solidFill>
                <a:latin typeface="Arial" charset="0"/>
              </a:rPr>
              <a:t>GATTE Purposes/Priorities </a:t>
            </a:r>
            <a:endParaRPr lang="en-US" sz="2400" dirty="0">
              <a:solidFill>
                <a:srgbClr val="FF0000"/>
              </a:solidFill>
              <a:latin typeface="Arial" charset="0"/>
            </a:endParaRPr>
          </a:p>
        </p:txBody>
      </p:sp>
      <p:sp>
        <p:nvSpPr>
          <p:cNvPr id="4" name="TextBox 3"/>
          <p:cNvSpPr txBox="1"/>
          <p:nvPr/>
        </p:nvSpPr>
        <p:spPr>
          <a:xfrm>
            <a:off x="304800" y="1676400"/>
            <a:ext cx="8572500" cy="3293209"/>
          </a:xfrm>
          <a:prstGeom prst="rect">
            <a:avLst/>
          </a:prstGeom>
          <a:solidFill>
            <a:srgbClr val="FFFF99"/>
          </a:solidFill>
        </p:spPr>
        <p:txBody>
          <a:bodyPr wrap="square" rtlCol="0">
            <a:spAutoFit/>
          </a:bodyPr>
          <a:lstStyle/>
          <a:p>
            <a:pPr marL="457200" indent="-457200">
              <a:buFont typeface="+mj-lt"/>
              <a:buAutoNum type="arabicPeriod"/>
            </a:pPr>
            <a:r>
              <a:rPr lang="en-US" sz="2400" dirty="0" smtClean="0"/>
              <a:t>It makes an international market for intellectual property.</a:t>
            </a:r>
          </a:p>
          <a:p>
            <a:pPr marL="457200" indent="-457200">
              <a:buFont typeface="+mj-lt"/>
              <a:buAutoNum type="arabicPeriod"/>
            </a:pPr>
            <a:endParaRPr lang="en-US" sz="2400" dirty="0" smtClean="0"/>
          </a:p>
          <a:p>
            <a:pPr marL="457200" indent="-457200">
              <a:buFont typeface="+mj-lt"/>
              <a:buAutoNum type="arabicPeriod"/>
            </a:pPr>
            <a:r>
              <a:rPr lang="en-US" sz="2400" dirty="0" smtClean="0"/>
              <a:t>It engages international business and educational resources in the commercialization of international IP.</a:t>
            </a:r>
          </a:p>
          <a:p>
            <a:pPr marL="457200" indent="-457200">
              <a:buFont typeface="+mj-lt"/>
              <a:buAutoNum type="arabicPeriod"/>
            </a:pPr>
            <a:endParaRPr lang="en-US" sz="2400" dirty="0" smtClean="0"/>
          </a:p>
          <a:p>
            <a:pPr marL="457200" indent="-457200">
              <a:buFont typeface="+mj-lt"/>
              <a:buAutoNum type="arabicPeriod"/>
            </a:pPr>
            <a:r>
              <a:rPr lang="en-US" sz="2400" dirty="0" smtClean="0"/>
              <a:t>It helps member universities and incubators throughout the world to form new companies to commercialize international IP in their locales </a:t>
            </a:r>
          </a:p>
          <a:p>
            <a:pPr marL="231775" indent="-231775">
              <a:buFont typeface="Arial" pitchFamily="34" charset="0"/>
              <a:buChar char="•"/>
            </a:pPr>
            <a:endParaRPr lang="en-US" sz="1600" dirty="0"/>
          </a:p>
        </p:txBody>
      </p:sp>
    </p:spTree>
    <p:extLst>
      <p:ext uri="{BB962C8B-B14F-4D97-AF65-F5344CB8AC3E}">
        <p14:creationId xmlns:p14="http://schemas.microsoft.com/office/powerpoint/2010/main" val="158321688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219200" y="838200"/>
            <a:ext cx="6705600" cy="72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smtClean="0">
                <a:solidFill>
                  <a:srgbClr val="FF0000"/>
                </a:solidFill>
                <a:latin typeface="Arial" charset="0"/>
              </a:rPr>
              <a:t>GATTE Structure, Governance, and Operation </a:t>
            </a:r>
            <a:endParaRPr lang="en-US" sz="2400" dirty="0">
              <a:solidFill>
                <a:srgbClr val="FF0000"/>
              </a:solidFill>
              <a:latin typeface="Arial" charset="0"/>
            </a:endParaRPr>
          </a:p>
        </p:txBody>
      </p:sp>
      <p:sp>
        <p:nvSpPr>
          <p:cNvPr id="4" name="TextBox 3"/>
          <p:cNvSpPr txBox="1"/>
          <p:nvPr/>
        </p:nvSpPr>
        <p:spPr>
          <a:xfrm>
            <a:off x="304800" y="1676400"/>
            <a:ext cx="8572500" cy="3662541"/>
          </a:xfrm>
          <a:prstGeom prst="rect">
            <a:avLst/>
          </a:prstGeom>
          <a:solidFill>
            <a:srgbClr val="FFFF99"/>
          </a:solidFill>
        </p:spPr>
        <p:txBody>
          <a:bodyPr wrap="square" rtlCol="0">
            <a:spAutoFit/>
          </a:bodyPr>
          <a:lstStyle/>
          <a:p>
            <a:pPr marL="457200" indent="-457200">
              <a:buFont typeface="Wingdings" pitchFamily="2" charset="2"/>
              <a:buChar char="q"/>
            </a:pPr>
            <a:r>
              <a:rPr lang="en-US" sz="2400" dirty="0" smtClean="0"/>
              <a:t>Structure </a:t>
            </a:r>
          </a:p>
          <a:p>
            <a:pPr marL="914400" lvl="1" indent="-457200">
              <a:buFont typeface="Wingdings" pitchFamily="2" charset="2"/>
              <a:buChar char="ü"/>
            </a:pPr>
            <a:r>
              <a:rPr lang="en-US" sz="2400" dirty="0" smtClean="0"/>
              <a:t>A program jointly operated by the Northeast Indiana Innovation Center (NIIC), and the IPFW College of Engineering, Technology, and Computer Science (ETCS)</a:t>
            </a:r>
          </a:p>
          <a:p>
            <a:pPr marL="914400" lvl="1" indent="-457200">
              <a:buFont typeface="Wingdings" pitchFamily="2" charset="2"/>
              <a:buChar char="ü"/>
            </a:pPr>
            <a:r>
              <a:rPr lang="en-US" sz="2400" dirty="0" smtClean="0"/>
              <a:t>Engaging universities and incubators, throughout the world, who will be interested in reciprocal technology/commercialization transactions and exchanges </a:t>
            </a:r>
          </a:p>
          <a:p>
            <a:pPr marL="231775" indent="-231775">
              <a:buFont typeface="Arial" pitchFamily="34" charset="0"/>
              <a:buChar char="•"/>
            </a:pPr>
            <a:endParaRPr lang="en-US" sz="1600" dirty="0"/>
          </a:p>
        </p:txBody>
      </p:sp>
    </p:spTree>
    <p:extLst>
      <p:ext uri="{BB962C8B-B14F-4D97-AF65-F5344CB8AC3E}">
        <p14:creationId xmlns:p14="http://schemas.microsoft.com/office/powerpoint/2010/main" val="420903742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219200" y="838200"/>
            <a:ext cx="6705600" cy="72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smtClean="0">
                <a:solidFill>
                  <a:srgbClr val="FF0000"/>
                </a:solidFill>
                <a:latin typeface="Arial" charset="0"/>
              </a:rPr>
              <a:t>GATTE Structure, Governance, and Operation </a:t>
            </a:r>
            <a:endParaRPr lang="en-US" sz="2400" dirty="0">
              <a:solidFill>
                <a:srgbClr val="FF0000"/>
              </a:solidFill>
              <a:latin typeface="Arial" charset="0"/>
            </a:endParaRPr>
          </a:p>
        </p:txBody>
      </p:sp>
      <p:sp>
        <p:nvSpPr>
          <p:cNvPr id="4" name="TextBox 3"/>
          <p:cNvSpPr txBox="1"/>
          <p:nvPr/>
        </p:nvSpPr>
        <p:spPr>
          <a:xfrm>
            <a:off x="304800" y="1676400"/>
            <a:ext cx="8572500" cy="3785652"/>
          </a:xfrm>
          <a:prstGeom prst="rect">
            <a:avLst/>
          </a:prstGeom>
          <a:solidFill>
            <a:srgbClr val="FFFF99"/>
          </a:solidFill>
        </p:spPr>
        <p:txBody>
          <a:bodyPr wrap="square" rtlCol="0">
            <a:spAutoFit/>
          </a:bodyPr>
          <a:lstStyle/>
          <a:p>
            <a:pPr marL="457200" indent="-457200">
              <a:buFont typeface="Wingdings" pitchFamily="2" charset="2"/>
              <a:buChar char="q"/>
            </a:pPr>
            <a:r>
              <a:rPr lang="en-US" sz="2400" dirty="0" smtClean="0"/>
              <a:t>Operation </a:t>
            </a:r>
          </a:p>
          <a:p>
            <a:pPr marL="914400" lvl="1" indent="-457200">
              <a:buFont typeface="Wingdings" pitchFamily="2" charset="2"/>
              <a:buChar char="ü"/>
            </a:pPr>
            <a:r>
              <a:rPr lang="en-US" sz="2400" dirty="0" smtClean="0"/>
              <a:t>Under the direction of NIIC’s President and CEO, in close cooperation with the Dean of IPFW’s ETCS</a:t>
            </a:r>
          </a:p>
          <a:p>
            <a:pPr marL="285750" indent="-285750">
              <a:buFont typeface="Wingdings" pitchFamily="2" charset="2"/>
              <a:buChar char="q"/>
            </a:pPr>
            <a:r>
              <a:rPr lang="en-US" sz="2400" dirty="0" smtClean="0"/>
              <a:t>   Advisory Committee: representatives from</a:t>
            </a:r>
            <a:endParaRPr lang="en-US" sz="2400" dirty="0"/>
          </a:p>
          <a:p>
            <a:pPr marL="800100" lvl="1" indent="-342900">
              <a:buFont typeface="Wingdings" pitchFamily="2" charset="2"/>
              <a:buChar char="ü"/>
            </a:pPr>
            <a:r>
              <a:rPr lang="en-US" sz="2400" dirty="0" smtClean="0"/>
              <a:t>IPFW, Foreign universities, IURTC, Purdue Technology Transfer, the City of Fort Wayne, Allen County, the Northeast Indiana Regional Partnership, LEDOs from throughout Northeast Indiana, Elevate Ventures, and selected business and cultural leaders throughout Northeast Indiana</a:t>
            </a:r>
          </a:p>
        </p:txBody>
      </p:sp>
    </p:spTree>
    <p:extLst>
      <p:ext uri="{BB962C8B-B14F-4D97-AF65-F5344CB8AC3E}">
        <p14:creationId xmlns:p14="http://schemas.microsoft.com/office/powerpoint/2010/main" val="310458957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219200" y="838200"/>
            <a:ext cx="6705600" cy="72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smtClean="0">
                <a:solidFill>
                  <a:srgbClr val="FF0000"/>
                </a:solidFill>
                <a:latin typeface="Arial" charset="0"/>
              </a:rPr>
              <a:t>GATTE Structure, Governance, and Operation </a:t>
            </a:r>
            <a:endParaRPr lang="en-US" sz="2400" dirty="0">
              <a:solidFill>
                <a:srgbClr val="FF0000"/>
              </a:solidFill>
              <a:latin typeface="Arial" charset="0"/>
            </a:endParaRPr>
          </a:p>
        </p:txBody>
      </p:sp>
      <p:sp>
        <p:nvSpPr>
          <p:cNvPr id="4" name="TextBox 3"/>
          <p:cNvSpPr txBox="1"/>
          <p:nvPr/>
        </p:nvSpPr>
        <p:spPr>
          <a:xfrm>
            <a:off x="304800" y="1676400"/>
            <a:ext cx="8572500" cy="2308324"/>
          </a:xfrm>
          <a:prstGeom prst="rect">
            <a:avLst/>
          </a:prstGeom>
          <a:solidFill>
            <a:srgbClr val="FFFF99"/>
          </a:solidFill>
        </p:spPr>
        <p:txBody>
          <a:bodyPr wrap="square" rtlCol="0">
            <a:spAutoFit/>
          </a:bodyPr>
          <a:lstStyle/>
          <a:p>
            <a:pPr marL="457200" indent="-457200">
              <a:buFont typeface="Wingdings" pitchFamily="2" charset="2"/>
              <a:buChar char="q"/>
            </a:pPr>
            <a:r>
              <a:rPr lang="en-US" sz="2400" dirty="0" smtClean="0"/>
              <a:t>Will establish a visiting professor and executive exchange program throughout the world</a:t>
            </a:r>
          </a:p>
          <a:p>
            <a:endParaRPr lang="en-US" sz="2400" dirty="0" smtClean="0"/>
          </a:p>
          <a:p>
            <a:pPr marL="457200" indent="-457200">
              <a:buFont typeface="Wingdings" pitchFamily="2" charset="2"/>
              <a:buChar char="q"/>
            </a:pPr>
            <a:r>
              <a:rPr lang="en-US" sz="2400" dirty="0" smtClean="0"/>
              <a:t>Will establish employ interns from IPFW and participating international universities to supplement NIIC’s student exchange program </a:t>
            </a:r>
            <a:endParaRPr lang="en-US" sz="2400" dirty="0"/>
          </a:p>
        </p:txBody>
      </p:sp>
    </p:spTree>
    <p:extLst>
      <p:ext uri="{BB962C8B-B14F-4D97-AF65-F5344CB8AC3E}">
        <p14:creationId xmlns:p14="http://schemas.microsoft.com/office/powerpoint/2010/main" val="307337817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990600"/>
            <a:ext cx="2888932" cy="461665"/>
          </a:xfrm>
          <a:prstGeom prst="rect">
            <a:avLst/>
          </a:prstGeom>
          <a:solidFill>
            <a:srgbClr val="FFFF99"/>
          </a:solidFill>
        </p:spPr>
        <p:txBody>
          <a:bodyPr wrap="none" rtlCol="0">
            <a:spAutoFit/>
          </a:bodyPr>
          <a:lstStyle/>
          <a:p>
            <a:r>
              <a:rPr lang="en-US" sz="2400" dirty="0" smtClean="0"/>
              <a:t>Some Observations</a:t>
            </a:r>
            <a:endParaRPr lang="en-US" sz="2400" dirty="0"/>
          </a:p>
        </p:txBody>
      </p:sp>
      <p:sp>
        <p:nvSpPr>
          <p:cNvPr id="3" name="TextBox 2"/>
          <p:cNvSpPr txBox="1"/>
          <p:nvPr/>
        </p:nvSpPr>
        <p:spPr>
          <a:xfrm>
            <a:off x="1371600" y="1676400"/>
            <a:ext cx="6553200" cy="4801314"/>
          </a:xfrm>
          <a:prstGeom prst="rect">
            <a:avLst/>
          </a:prstGeom>
          <a:noFill/>
        </p:spPr>
        <p:txBody>
          <a:bodyPr wrap="square" rtlCol="0">
            <a:spAutoFit/>
          </a:bodyPr>
          <a:lstStyle/>
          <a:p>
            <a:pPr marL="231775" indent="-231775">
              <a:buFont typeface="Arial" pitchFamily="34" charset="0"/>
              <a:buChar char="•"/>
            </a:pPr>
            <a:r>
              <a:rPr lang="en-US" dirty="0" smtClean="0"/>
              <a:t>Shakedown on global economy is still underway due to depletion of fossil energy source, wars in middle east, disasters, collapse of financial market, people lives longer premeum of healthcare, etc.</a:t>
            </a:r>
          </a:p>
          <a:p>
            <a:pPr marL="231775" indent="-231775">
              <a:buFont typeface="Arial" pitchFamily="34" charset="0"/>
              <a:buChar char="•"/>
            </a:pPr>
            <a:r>
              <a:rPr lang="en-US" dirty="0" smtClean="0"/>
              <a:t>No place to hide your money without losing its value.  The only way to preserve the value of money is to invest on innovation, thus promoting entrepreneurship</a:t>
            </a:r>
          </a:p>
          <a:p>
            <a:pPr marL="231775" indent="-231775">
              <a:buFont typeface="Arial" pitchFamily="34" charset="0"/>
              <a:buChar char="•"/>
            </a:pPr>
            <a:r>
              <a:rPr lang="en-US" dirty="0" smtClean="0"/>
              <a:t>Entreprenurship creates “new” jobs and keeps industrial &amp; business activities moving forward</a:t>
            </a:r>
          </a:p>
          <a:p>
            <a:pPr marL="231775" indent="-231775">
              <a:buFont typeface="Arial" pitchFamily="34" charset="0"/>
              <a:buChar char="•"/>
            </a:pPr>
            <a:r>
              <a:rPr lang="en-US" dirty="0" smtClean="0"/>
              <a:t>Entrepreneurship would require a fundamental change in higher education its delivery systems and governing policy; e.g. P&amp;T, soft skills leadership, info tech, engage in economic development</a:t>
            </a:r>
          </a:p>
          <a:p>
            <a:pPr marL="231775" indent="-231775">
              <a:buFont typeface="Arial" pitchFamily="34" charset="0"/>
              <a:buChar char="•"/>
            </a:pPr>
            <a:r>
              <a:rPr lang="en-US" dirty="0" smtClean="0"/>
              <a:t>Tradition on making big bucks is replaced with creating long-steady wealth</a:t>
            </a:r>
          </a:p>
          <a:p>
            <a:pPr marL="231775" indent="-231775">
              <a:buFont typeface="Arial" pitchFamily="34" charset="0"/>
              <a:buChar char="•"/>
            </a:pPr>
            <a:r>
              <a:rPr lang="en-US" dirty="0" smtClean="0"/>
              <a:t>Sustainability of energy, environment, healthcare, and information technology are the key global issues   </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219200" y="838200"/>
            <a:ext cx="6705600" cy="72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smtClean="0">
                <a:solidFill>
                  <a:srgbClr val="FF0000"/>
                </a:solidFill>
                <a:latin typeface="Arial" charset="0"/>
              </a:rPr>
              <a:t>GATTE Related NE Indiana Institutions and Their Services </a:t>
            </a:r>
            <a:endParaRPr lang="en-US" sz="2400" dirty="0">
              <a:solidFill>
                <a:srgbClr val="FF0000"/>
              </a:solidFill>
              <a:latin typeface="Arial" charset="0"/>
            </a:endParaRPr>
          </a:p>
        </p:txBody>
      </p:sp>
      <p:sp>
        <p:nvSpPr>
          <p:cNvPr id="4" name="TextBox 3"/>
          <p:cNvSpPr txBox="1"/>
          <p:nvPr/>
        </p:nvSpPr>
        <p:spPr>
          <a:xfrm>
            <a:off x="304800" y="1676400"/>
            <a:ext cx="8572500" cy="3416320"/>
          </a:xfrm>
          <a:prstGeom prst="rect">
            <a:avLst/>
          </a:prstGeom>
          <a:solidFill>
            <a:srgbClr val="FFFF99"/>
          </a:solidFill>
        </p:spPr>
        <p:txBody>
          <a:bodyPr wrap="square" rtlCol="0">
            <a:spAutoFit/>
          </a:bodyPr>
          <a:lstStyle/>
          <a:p>
            <a:pPr marL="457200" indent="-457200">
              <a:buFont typeface="Wingdings" pitchFamily="2" charset="2"/>
              <a:buChar char="q"/>
            </a:pPr>
            <a:r>
              <a:rPr lang="en-US" sz="2400" dirty="0" smtClean="0"/>
              <a:t>IPFW – for intern, faculty consulting, lab facilities support, Office of Engagement technology transfer support</a:t>
            </a:r>
          </a:p>
          <a:p>
            <a:pPr marL="457200" indent="-457200">
              <a:buFont typeface="Wingdings" pitchFamily="2" charset="2"/>
              <a:buChar char="q"/>
            </a:pPr>
            <a:r>
              <a:rPr lang="en-US" sz="2400" dirty="0" smtClean="0"/>
              <a:t>NIIC – for incubator office and lab space</a:t>
            </a:r>
          </a:p>
          <a:p>
            <a:pPr marL="457200" indent="-457200">
              <a:buFont typeface="Wingdings" pitchFamily="2" charset="2"/>
              <a:buChar char="q"/>
            </a:pPr>
            <a:r>
              <a:rPr lang="en-US" sz="2400" dirty="0" smtClean="0"/>
              <a:t>NIIC LEAP Fund, Elevate Ventures, and other venture or angel groups - for capital</a:t>
            </a:r>
          </a:p>
          <a:p>
            <a:pPr marL="457200" indent="-457200">
              <a:buFont typeface="Wingdings" pitchFamily="2" charset="2"/>
              <a:buChar char="q"/>
            </a:pPr>
            <a:r>
              <a:rPr lang="en-US" sz="2400" dirty="0" smtClean="0"/>
              <a:t>Regional economic development agencies – for expansion space</a:t>
            </a:r>
          </a:p>
          <a:p>
            <a:pPr marL="457200" indent="-457200">
              <a:buFont typeface="Wingdings" pitchFamily="2" charset="2"/>
              <a:buChar char="q"/>
            </a:pPr>
            <a:r>
              <a:rPr lang="en-US" sz="2400" dirty="0" smtClean="0"/>
              <a:t>Local service providers (banks, accountants, attorneys, marketing agencies) as necessary</a:t>
            </a:r>
          </a:p>
        </p:txBody>
      </p:sp>
    </p:spTree>
    <p:extLst>
      <p:ext uri="{BB962C8B-B14F-4D97-AF65-F5344CB8AC3E}">
        <p14:creationId xmlns:p14="http://schemas.microsoft.com/office/powerpoint/2010/main" val="118537223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219200" y="838200"/>
            <a:ext cx="6705600" cy="72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smtClean="0">
                <a:solidFill>
                  <a:srgbClr val="FF0000"/>
                </a:solidFill>
                <a:latin typeface="Arial" charset="0"/>
              </a:rPr>
              <a:t>Portfolio of Programs/Services</a:t>
            </a:r>
          </a:p>
          <a:p>
            <a:pPr lvl="0" algn="ctr"/>
            <a:r>
              <a:rPr lang="en-US" sz="2400" dirty="0" smtClean="0">
                <a:solidFill>
                  <a:srgbClr val="FF0000"/>
                </a:solidFill>
                <a:latin typeface="Arial" charset="0"/>
              </a:rPr>
              <a:t>Six Revenue-Producing Services </a:t>
            </a:r>
            <a:endParaRPr lang="en-US" sz="2400" dirty="0">
              <a:solidFill>
                <a:srgbClr val="FF0000"/>
              </a:solidFill>
              <a:latin typeface="Arial" charset="0"/>
            </a:endParaRPr>
          </a:p>
        </p:txBody>
      </p:sp>
      <p:sp>
        <p:nvSpPr>
          <p:cNvPr id="4" name="TextBox 3"/>
          <p:cNvSpPr txBox="1"/>
          <p:nvPr/>
        </p:nvSpPr>
        <p:spPr>
          <a:xfrm>
            <a:off x="304800" y="1676400"/>
            <a:ext cx="8572500" cy="3416320"/>
          </a:xfrm>
          <a:prstGeom prst="rect">
            <a:avLst/>
          </a:prstGeom>
          <a:solidFill>
            <a:srgbClr val="FFFF99"/>
          </a:solidFill>
        </p:spPr>
        <p:txBody>
          <a:bodyPr wrap="square" rtlCol="0">
            <a:spAutoFit/>
          </a:bodyPr>
          <a:lstStyle/>
          <a:p>
            <a:pPr marL="457200" indent="-457200">
              <a:buFont typeface="+mj-lt"/>
              <a:buAutoNum type="arabicPeriod"/>
            </a:pPr>
            <a:r>
              <a:rPr lang="en-US" sz="2400" dirty="0" smtClean="0"/>
              <a:t>List/inventory IP available to license</a:t>
            </a:r>
          </a:p>
          <a:p>
            <a:pPr marL="457200" indent="-457200">
              <a:buFont typeface="+mj-lt"/>
              <a:buAutoNum type="arabicPeriod"/>
            </a:pPr>
            <a:r>
              <a:rPr lang="en-US" sz="2400" dirty="0" smtClean="0"/>
              <a:t>List/broker entities interested in licensing IP</a:t>
            </a:r>
          </a:p>
          <a:p>
            <a:pPr marL="457200" indent="-457200">
              <a:buFont typeface="+mj-lt"/>
              <a:buAutoNum type="arabicPeriod"/>
            </a:pPr>
            <a:r>
              <a:rPr lang="en-US" sz="2400" dirty="0" smtClean="0"/>
              <a:t>Soft Landings program to help international entities from a U.S. company</a:t>
            </a:r>
          </a:p>
          <a:p>
            <a:pPr marL="457200" indent="-457200">
              <a:buFont typeface="+mj-lt"/>
              <a:buAutoNum type="arabicPeriod"/>
            </a:pPr>
            <a:r>
              <a:rPr lang="en-US" sz="2400" dirty="0" smtClean="0"/>
              <a:t>Soft Landings program to help local international students starts a company</a:t>
            </a:r>
          </a:p>
          <a:p>
            <a:pPr marL="457200" indent="-457200">
              <a:buFont typeface="+mj-lt"/>
              <a:buAutoNum type="arabicPeriod"/>
            </a:pPr>
            <a:r>
              <a:rPr lang="en-US" sz="2400" dirty="0" smtClean="0"/>
              <a:t>Annual Global Showcase and Conference</a:t>
            </a:r>
          </a:p>
          <a:p>
            <a:pPr marL="457200" indent="-457200">
              <a:buFont typeface="+mj-lt"/>
              <a:buAutoNum type="arabicPeriod"/>
            </a:pPr>
            <a:r>
              <a:rPr lang="en-US" sz="2400" dirty="0" smtClean="0"/>
              <a:t>Licensing Agency (TTO/TLO) for International Entities</a:t>
            </a:r>
          </a:p>
          <a:p>
            <a:pPr marL="457200" indent="-457200">
              <a:buFont typeface="+mj-lt"/>
              <a:buAutoNum type="arabicPeriod"/>
            </a:pPr>
            <a:endParaRPr lang="en-US" sz="2400" dirty="0" smtClean="0"/>
          </a:p>
        </p:txBody>
      </p:sp>
    </p:spTree>
    <p:extLst>
      <p:ext uri="{BB962C8B-B14F-4D97-AF65-F5344CB8AC3E}">
        <p14:creationId xmlns:p14="http://schemas.microsoft.com/office/powerpoint/2010/main" val="304177452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5791200" y="3048000"/>
            <a:ext cx="2362200" cy="21336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GATTE</a:t>
            </a:r>
            <a:endParaRPr lang="en-US" sz="2800" dirty="0">
              <a:solidFill>
                <a:schemeClr val="tx1"/>
              </a:solidFill>
            </a:endParaRPr>
          </a:p>
        </p:txBody>
      </p:sp>
      <p:sp>
        <p:nvSpPr>
          <p:cNvPr id="2" name="TextBox 1"/>
          <p:cNvSpPr txBox="1"/>
          <p:nvPr/>
        </p:nvSpPr>
        <p:spPr>
          <a:xfrm>
            <a:off x="2133600" y="1143000"/>
            <a:ext cx="4519314" cy="923330"/>
          </a:xfrm>
          <a:prstGeom prst="rect">
            <a:avLst/>
          </a:prstGeom>
          <a:solidFill>
            <a:srgbClr val="00FF99"/>
          </a:solidFill>
        </p:spPr>
        <p:txBody>
          <a:bodyPr wrap="none" rtlCol="0">
            <a:spAutoFit/>
          </a:bodyPr>
          <a:lstStyle/>
          <a:p>
            <a:pPr algn="ctr"/>
            <a:r>
              <a:rPr lang="en-US" dirty="0" smtClean="0"/>
              <a:t>Roadmap for a Global TechnologyTransfer</a:t>
            </a:r>
          </a:p>
          <a:p>
            <a:pPr algn="ctr"/>
            <a:r>
              <a:rPr lang="en-US" dirty="0" smtClean="0"/>
              <a:t>Water Jet Project</a:t>
            </a:r>
          </a:p>
          <a:p>
            <a:pPr algn="ctr"/>
            <a:r>
              <a:rPr lang="en-US" dirty="0" smtClean="0"/>
              <a:t>Taiwan-Indiana</a:t>
            </a:r>
          </a:p>
        </p:txBody>
      </p:sp>
      <p:sp>
        <p:nvSpPr>
          <p:cNvPr id="3" name="TextBox 2"/>
          <p:cNvSpPr txBox="1"/>
          <p:nvPr/>
        </p:nvSpPr>
        <p:spPr>
          <a:xfrm>
            <a:off x="838200" y="2438400"/>
            <a:ext cx="3962400" cy="3139321"/>
          </a:xfrm>
          <a:prstGeom prst="rect">
            <a:avLst/>
          </a:prstGeom>
          <a:solidFill>
            <a:schemeClr val="tx1"/>
          </a:solidFill>
        </p:spPr>
        <p:txBody>
          <a:bodyPr wrap="square" rtlCol="0">
            <a:spAutoFit/>
          </a:bodyPr>
          <a:lstStyle/>
          <a:p>
            <a:pPr marL="231775" indent="-231775">
              <a:buFont typeface="Arial" pitchFamily="34" charset="0"/>
              <a:buChar char="•"/>
            </a:pPr>
            <a:r>
              <a:rPr lang="en-US" dirty="0" smtClean="0">
                <a:solidFill>
                  <a:srgbClr val="FFC000"/>
                </a:solidFill>
              </a:rPr>
              <a:t>Initiate Inquiry and Develop First Refusal Right</a:t>
            </a:r>
          </a:p>
          <a:p>
            <a:pPr marL="231775" indent="-231775">
              <a:buFont typeface="Arial" pitchFamily="34" charset="0"/>
              <a:buChar char="•"/>
            </a:pPr>
            <a:r>
              <a:rPr lang="en-US" dirty="0" smtClean="0">
                <a:solidFill>
                  <a:srgbClr val="FFC000"/>
                </a:solidFill>
              </a:rPr>
              <a:t>Submit Business/Marketing Plan</a:t>
            </a:r>
          </a:p>
          <a:p>
            <a:pPr marL="231775" indent="-231775">
              <a:buFont typeface="Arial" pitchFamily="34" charset="0"/>
              <a:buChar char="•"/>
            </a:pPr>
            <a:r>
              <a:rPr lang="en-US" dirty="0" smtClean="0">
                <a:solidFill>
                  <a:srgbClr val="00FFCC"/>
                </a:solidFill>
              </a:rPr>
              <a:t>On –site Visit</a:t>
            </a:r>
          </a:p>
          <a:p>
            <a:pPr marL="231775" indent="-231775">
              <a:buFont typeface="Arial" pitchFamily="34" charset="0"/>
              <a:buChar char="•"/>
            </a:pPr>
            <a:r>
              <a:rPr lang="en-US" dirty="0" smtClean="0">
                <a:solidFill>
                  <a:srgbClr val="00FFCC"/>
                </a:solidFill>
              </a:rPr>
              <a:t>Develop Partnership and Legal Binding Document</a:t>
            </a:r>
          </a:p>
          <a:p>
            <a:pPr marL="231775" indent="-231775">
              <a:buFont typeface="Arial" pitchFamily="34" charset="0"/>
              <a:buChar char="•"/>
            </a:pPr>
            <a:r>
              <a:rPr lang="en-US" dirty="0" smtClean="0">
                <a:solidFill>
                  <a:srgbClr val="FFC000"/>
                </a:solidFill>
              </a:rPr>
              <a:t>Preliminary Phase – “Loan” Marketing and Capacity Estimation</a:t>
            </a:r>
          </a:p>
          <a:p>
            <a:pPr marL="231775" indent="-231775">
              <a:buFont typeface="Arial" pitchFamily="34" charset="0"/>
              <a:buChar char="•"/>
            </a:pPr>
            <a:r>
              <a:rPr lang="en-US" dirty="0" smtClean="0">
                <a:solidFill>
                  <a:srgbClr val="FF0066"/>
                </a:solidFill>
              </a:rPr>
              <a:t>Disclose Supply Chains</a:t>
            </a:r>
          </a:p>
          <a:p>
            <a:pPr marL="231775" indent="-231775">
              <a:buFont typeface="Arial" pitchFamily="34" charset="0"/>
              <a:buChar char="•"/>
            </a:pPr>
            <a:r>
              <a:rPr lang="en-US" dirty="0" smtClean="0">
                <a:solidFill>
                  <a:srgbClr val="00FFCC"/>
                </a:solidFill>
              </a:rPr>
              <a:t>Full Scale Operation</a:t>
            </a:r>
          </a:p>
          <a:p>
            <a:pPr marL="231775" indent="-231775">
              <a:buFont typeface="Arial" pitchFamily="34" charset="0"/>
              <a:buChar char="•"/>
            </a:pPr>
            <a:r>
              <a:rPr lang="en-US" dirty="0" smtClean="0">
                <a:solidFill>
                  <a:srgbClr val="00CC00"/>
                </a:solidFill>
              </a:rPr>
              <a:t>Develop Tech Support </a:t>
            </a:r>
            <a:endParaRPr lang="en-US" dirty="0">
              <a:solidFill>
                <a:srgbClr val="00CC00"/>
              </a:solidFill>
            </a:endParaRPr>
          </a:p>
        </p:txBody>
      </p:sp>
      <p:graphicFrame>
        <p:nvGraphicFramePr>
          <p:cNvPr id="94210" name="Object 2"/>
          <p:cNvGraphicFramePr>
            <a:graphicFrameLocks noChangeAspect="1"/>
          </p:cNvGraphicFramePr>
          <p:nvPr/>
        </p:nvGraphicFramePr>
        <p:xfrm>
          <a:off x="6858000" y="838200"/>
          <a:ext cx="2133600" cy="1600200"/>
        </p:xfrm>
        <a:graphic>
          <a:graphicData uri="http://schemas.openxmlformats.org/presentationml/2006/ole">
            <mc:AlternateContent xmlns:mc="http://schemas.openxmlformats.org/markup-compatibility/2006">
              <mc:Choice xmlns:v="urn:schemas-microsoft-com:vml" Requires="v">
                <p:oleObj spid="_x0000_s94220" name="Slide" r:id="rId3" imgW="4571323" imgH="3428148" progId="PowerPoint.Slide.8">
                  <p:embed/>
                </p:oleObj>
              </mc:Choice>
              <mc:Fallback>
                <p:oleObj name="Slide" r:id="rId3" imgW="4571323" imgH="3428148" progId="PowerPoint.Slid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838200"/>
                        <a:ext cx="21336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Oval 5"/>
          <p:cNvSpPr/>
          <p:nvPr/>
        </p:nvSpPr>
        <p:spPr>
          <a:xfrm>
            <a:off x="5029200" y="3200400"/>
            <a:ext cx="14478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Inventor</a:t>
            </a:r>
            <a:endParaRPr lang="en-US" dirty="0">
              <a:solidFill>
                <a:schemeClr val="tx1"/>
              </a:solidFill>
            </a:endParaRPr>
          </a:p>
        </p:txBody>
      </p:sp>
      <p:sp>
        <p:nvSpPr>
          <p:cNvPr id="7" name="Oval 6"/>
          <p:cNvSpPr/>
          <p:nvPr/>
        </p:nvSpPr>
        <p:spPr>
          <a:xfrm>
            <a:off x="7543800" y="3200400"/>
            <a:ext cx="14478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smtClean="0">
                <a:solidFill>
                  <a:schemeClr val="tx1"/>
                </a:solidFill>
              </a:rPr>
              <a:t>Engagm’</a:t>
            </a:r>
            <a:endParaRPr lang="en-US" sz="1650" dirty="0">
              <a:solidFill>
                <a:schemeClr val="tx1"/>
              </a:solidFill>
            </a:endParaRPr>
          </a:p>
        </p:txBody>
      </p:sp>
      <p:sp>
        <p:nvSpPr>
          <p:cNvPr id="8" name="Oval 7"/>
          <p:cNvSpPr/>
          <p:nvPr/>
        </p:nvSpPr>
        <p:spPr>
          <a:xfrm>
            <a:off x="5029200" y="4191000"/>
            <a:ext cx="14478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Partner</a:t>
            </a:r>
          </a:p>
          <a:p>
            <a:pPr algn="ctr"/>
            <a:r>
              <a:rPr lang="en-US" dirty="0" smtClean="0">
                <a:solidFill>
                  <a:schemeClr val="tx1"/>
                </a:solidFill>
              </a:rPr>
              <a:t>Investor</a:t>
            </a:r>
            <a:endParaRPr lang="en-US" dirty="0">
              <a:solidFill>
                <a:schemeClr val="tx1"/>
              </a:solidFill>
            </a:endParaRPr>
          </a:p>
        </p:txBody>
      </p:sp>
      <p:sp>
        <p:nvSpPr>
          <p:cNvPr id="9" name="Oval 8"/>
          <p:cNvSpPr/>
          <p:nvPr/>
        </p:nvSpPr>
        <p:spPr>
          <a:xfrm>
            <a:off x="7543800" y="4191000"/>
            <a:ext cx="14478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ETCS</a:t>
            </a:r>
            <a:endParaRPr lang="en-US" dirty="0">
              <a:solidFill>
                <a:schemeClr val="tx1"/>
              </a:solidFill>
            </a:endParaRPr>
          </a:p>
        </p:txBody>
      </p:sp>
      <p:sp>
        <p:nvSpPr>
          <p:cNvPr id="10" name="Oval 9"/>
          <p:cNvSpPr/>
          <p:nvPr/>
        </p:nvSpPr>
        <p:spPr>
          <a:xfrm>
            <a:off x="6286500" y="4800600"/>
            <a:ext cx="14478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IUTRC</a:t>
            </a:r>
            <a:endParaRPr lang="en-US" dirty="0">
              <a:solidFill>
                <a:schemeClr val="tx1"/>
              </a:solidFill>
            </a:endParaRPr>
          </a:p>
        </p:txBody>
      </p:sp>
      <p:sp>
        <p:nvSpPr>
          <p:cNvPr id="12" name="Oval 11"/>
          <p:cNvSpPr/>
          <p:nvPr/>
        </p:nvSpPr>
        <p:spPr>
          <a:xfrm>
            <a:off x="6286500" y="2667000"/>
            <a:ext cx="14478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NIIC</a:t>
            </a:r>
            <a:endParaRPr lang="en-US" dirty="0">
              <a:solidFill>
                <a:schemeClr val="tx1"/>
              </a:solidFill>
            </a:endParaRPr>
          </a:p>
        </p:txBody>
      </p:sp>
      <p:sp>
        <p:nvSpPr>
          <p:cNvPr id="14" name="Pentagon 13"/>
          <p:cNvSpPr/>
          <p:nvPr/>
        </p:nvSpPr>
        <p:spPr>
          <a:xfrm rot="10800000">
            <a:off x="4114800" y="3886200"/>
            <a:ext cx="978408" cy="484632"/>
          </a:xfrm>
          <a:prstGeom prst="homePlat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838200" y="5943600"/>
            <a:ext cx="1524000" cy="68580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Option</a:t>
            </a:r>
          </a:p>
          <a:p>
            <a:pPr algn="ctr"/>
            <a:r>
              <a:rPr lang="en-US" sz="1200" dirty="0" smtClean="0">
                <a:solidFill>
                  <a:schemeClr val="tx1"/>
                </a:solidFill>
              </a:rPr>
              <a:t>Clause</a:t>
            </a:r>
          </a:p>
          <a:p>
            <a:pPr algn="ctr"/>
            <a:r>
              <a:rPr lang="en-US" sz="1200" dirty="0" smtClean="0">
                <a:solidFill>
                  <a:schemeClr val="tx1"/>
                </a:solidFill>
              </a:rPr>
              <a:t>Due Diligence</a:t>
            </a:r>
            <a:endParaRPr lang="en-US" sz="1200" dirty="0">
              <a:solidFill>
                <a:schemeClr val="tx1"/>
              </a:solidFill>
            </a:endParaRPr>
          </a:p>
        </p:txBody>
      </p:sp>
      <p:sp>
        <p:nvSpPr>
          <p:cNvPr id="16" name="Rectangle 15"/>
          <p:cNvSpPr/>
          <p:nvPr/>
        </p:nvSpPr>
        <p:spPr>
          <a:xfrm>
            <a:off x="2590800" y="5943600"/>
            <a:ext cx="1524000" cy="68580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Partners</a:t>
            </a:r>
          </a:p>
          <a:p>
            <a:pPr algn="ctr"/>
            <a:r>
              <a:rPr lang="en-US" sz="1200" dirty="0" smtClean="0">
                <a:solidFill>
                  <a:schemeClr val="tx1"/>
                </a:solidFill>
              </a:rPr>
              <a:t>Licensor</a:t>
            </a:r>
          </a:p>
          <a:p>
            <a:pPr algn="ctr"/>
            <a:r>
              <a:rPr lang="en-US" sz="1200" dirty="0" smtClean="0">
                <a:solidFill>
                  <a:schemeClr val="tx1"/>
                </a:solidFill>
              </a:rPr>
              <a:t>Joint Venture</a:t>
            </a:r>
            <a:endParaRPr lang="en-US" sz="1200" dirty="0">
              <a:solidFill>
                <a:schemeClr val="tx1"/>
              </a:solidFill>
            </a:endParaRPr>
          </a:p>
        </p:txBody>
      </p:sp>
      <p:sp>
        <p:nvSpPr>
          <p:cNvPr id="17" name="Rectangle 16"/>
          <p:cNvSpPr/>
          <p:nvPr/>
        </p:nvSpPr>
        <p:spPr>
          <a:xfrm>
            <a:off x="4343400" y="5943600"/>
            <a:ext cx="1524000" cy="68580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Stock Option</a:t>
            </a:r>
          </a:p>
          <a:p>
            <a:pPr algn="ctr"/>
            <a:r>
              <a:rPr lang="en-US" sz="1200" dirty="0" smtClean="0">
                <a:solidFill>
                  <a:schemeClr val="tx1"/>
                </a:solidFill>
              </a:rPr>
              <a:t>Equity</a:t>
            </a:r>
          </a:p>
          <a:p>
            <a:pPr algn="ctr"/>
            <a:r>
              <a:rPr lang="en-US" sz="1200" dirty="0" smtClean="0">
                <a:solidFill>
                  <a:schemeClr val="tx1"/>
                </a:solidFill>
              </a:rPr>
              <a:t>Royalty</a:t>
            </a:r>
            <a:endParaRPr lang="en-US" sz="1200" dirty="0">
              <a:solidFill>
                <a:schemeClr val="tx1"/>
              </a:solidFill>
            </a:endParaRPr>
          </a:p>
        </p:txBody>
      </p:sp>
      <p:sp>
        <p:nvSpPr>
          <p:cNvPr id="18" name="Rectangle 17"/>
          <p:cNvSpPr/>
          <p:nvPr/>
        </p:nvSpPr>
        <p:spPr>
          <a:xfrm>
            <a:off x="6096000" y="5943600"/>
            <a:ext cx="1524000" cy="685800"/>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Distribution</a:t>
            </a:r>
          </a:p>
          <a:p>
            <a:pPr algn="ctr"/>
            <a:r>
              <a:rPr lang="en-US" sz="1200" dirty="0" smtClean="0">
                <a:solidFill>
                  <a:schemeClr val="tx1"/>
                </a:solidFill>
              </a:rPr>
              <a:t>Template</a:t>
            </a:r>
          </a:p>
          <a:p>
            <a:pPr algn="ctr"/>
            <a:r>
              <a:rPr lang="en-US" sz="1200" dirty="0" smtClean="0">
                <a:solidFill>
                  <a:schemeClr val="tx1"/>
                </a:solidFill>
              </a:rPr>
              <a:t>mediator</a:t>
            </a:r>
            <a:endParaRPr lang="en-US" sz="1200" dirty="0">
              <a:solidFill>
                <a:schemeClr val="tx1"/>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981200" y="838200"/>
            <a:ext cx="4724400" cy="72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smtClean="0">
                <a:solidFill>
                  <a:srgbClr val="FF0000"/>
                </a:solidFill>
                <a:latin typeface="Arial" charset="0"/>
              </a:rPr>
              <a:t>The GATTE Members in Taiwan</a:t>
            </a:r>
            <a:endParaRPr lang="en-US" sz="2400" dirty="0">
              <a:solidFill>
                <a:srgbClr val="FF0000"/>
              </a:solidFill>
              <a:latin typeface="Arial" charset="0"/>
            </a:endParaRPr>
          </a:p>
        </p:txBody>
      </p:sp>
      <p:sp>
        <p:nvSpPr>
          <p:cNvPr id="4" name="TextBox 3"/>
          <p:cNvSpPr txBox="1"/>
          <p:nvPr/>
        </p:nvSpPr>
        <p:spPr>
          <a:xfrm>
            <a:off x="304800" y="1676400"/>
            <a:ext cx="8572500" cy="3416320"/>
          </a:xfrm>
          <a:prstGeom prst="rect">
            <a:avLst/>
          </a:prstGeom>
          <a:solidFill>
            <a:srgbClr val="FFFF99"/>
          </a:solidFill>
        </p:spPr>
        <p:txBody>
          <a:bodyPr wrap="square" rtlCol="0">
            <a:spAutoFit/>
          </a:bodyPr>
          <a:lstStyle/>
          <a:p>
            <a:pPr marL="231775" indent="-231775">
              <a:buFont typeface="Arial" pitchFamily="34" charset="0"/>
              <a:buChar char="•"/>
            </a:pPr>
            <a:r>
              <a:rPr lang="en-US" sz="2000" dirty="0"/>
              <a:t>National Formosa University (NFU): </a:t>
            </a:r>
            <a:r>
              <a:rPr lang="en-US" sz="2000" u="sng" dirty="0">
                <a:hlinkClick r:id="rId4"/>
              </a:rPr>
              <a:t>http://</a:t>
            </a:r>
            <a:r>
              <a:rPr lang="en-US" sz="2000" u="sng" dirty="0" smtClean="0">
                <a:hlinkClick r:id="rId4"/>
              </a:rPr>
              <a:t>www.nfu.edu.tw</a:t>
            </a:r>
            <a:endParaRPr lang="en-US" sz="2000" u="sng" dirty="0" smtClean="0"/>
          </a:p>
          <a:p>
            <a:pPr marL="231775" indent="-231775">
              <a:buFont typeface="Arial" pitchFamily="34" charset="0"/>
              <a:buChar char="•"/>
            </a:pPr>
            <a:r>
              <a:rPr lang="en-US" sz="2000" dirty="0"/>
              <a:t>I-</a:t>
            </a:r>
            <a:r>
              <a:rPr lang="en-US" sz="2000" dirty="0"/>
              <a:t>Shou</a:t>
            </a:r>
            <a:r>
              <a:rPr lang="en-US" sz="2000" dirty="0"/>
              <a:t> University (ISU): </a:t>
            </a:r>
            <a:r>
              <a:rPr lang="en-US" sz="2000" u="sng" dirty="0">
                <a:hlinkClick r:id="rId5"/>
              </a:rPr>
              <a:t>http://</a:t>
            </a:r>
            <a:r>
              <a:rPr lang="en-US" sz="2000" u="sng" dirty="0" smtClean="0">
                <a:hlinkClick r:id="rId5"/>
              </a:rPr>
              <a:t>www.isu.edu.tw</a:t>
            </a:r>
            <a:endParaRPr lang="en-US" sz="2000" u="sng" dirty="0" smtClean="0"/>
          </a:p>
          <a:p>
            <a:pPr marL="231775" indent="-231775">
              <a:buFont typeface="Arial" pitchFamily="34" charset="0"/>
              <a:buChar char="•"/>
            </a:pPr>
            <a:r>
              <a:rPr lang="en-US" sz="2000" dirty="0"/>
              <a:t>National Cheng Kung University (NCKU): </a:t>
            </a:r>
            <a:r>
              <a:rPr lang="en-US" sz="2000" u="sng" dirty="0">
                <a:hlinkClick r:id="rId6"/>
              </a:rPr>
              <a:t>http://</a:t>
            </a:r>
            <a:r>
              <a:rPr lang="en-US" sz="2000" u="sng" dirty="0" smtClean="0">
                <a:hlinkClick r:id="rId6"/>
              </a:rPr>
              <a:t>www.ncku.edu.tw</a:t>
            </a:r>
            <a:endParaRPr lang="en-US" sz="2000" u="sng" dirty="0" smtClean="0"/>
          </a:p>
          <a:p>
            <a:pPr marL="231775" indent="-231775">
              <a:buFont typeface="Arial" pitchFamily="34" charset="0"/>
              <a:buChar char="•"/>
            </a:pPr>
            <a:r>
              <a:rPr lang="en-US" sz="2000" dirty="0"/>
              <a:t>Southern Taiwan University of Technology (STUT): </a:t>
            </a:r>
            <a:r>
              <a:rPr lang="en-US" sz="2000" u="sng" dirty="0">
                <a:hlinkClick r:id="rId7"/>
              </a:rPr>
              <a:t>http://</a:t>
            </a:r>
            <a:r>
              <a:rPr lang="en-US" sz="2000" u="sng" dirty="0" smtClean="0">
                <a:hlinkClick r:id="rId7"/>
              </a:rPr>
              <a:t>www.stut.edu.tw</a:t>
            </a:r>
            <a:endParaRPr lang="en-US" sz="2000" u="sng" dirty="0" smtClean="0"/>
          </a:p>
          <a:p>
            <a:pPr marL="231775" indent="-231775">
              <a:buFont typeface="Arial" pitchFamily="34" charset="0"/>
              <a:buChar char="•"/>
            </a:pPr>
            <a:r>
              <a:rPr lang="en-US" sz="2000" dirty="0"/>
              <a:t>National Taipei University of Technology (NTUT): </a:t>
            </a:r>
            <a:r>
              <a:rPr lang="en-US" sz="2000" u="sng" dirty="0">
                <a:hlinkClick r:id="rId8"/>
              </a:rPr>
              <a:t>http://</a:t>
            </a:r>
            <a:r>
              <a:rPr lang="en-US" sz="2000" u="sng" dirty="0" smtClean="0">
                <a:hlinkClick r:id="rId8"/>
              </a:rPr>
              <a:t>www.stutu.edu.tw</a:t>
            </a:r>
            <a:endParaRPr lang="en-US" sz="2000" u="sng" dirty="0" smtClean="0"/>
          </a:p>
          <a:p>
            <a:pPr marL="231775" indent="-231775">
              <a:buFont typeface="Arial" pitchFamily="34" charset="0"/>
              <a:buChar char="•"/>
            </a:pPr>
            <a:r>
              <a:rPr lang="en-US" sz="2000" dirty="0"/>
              <a:t>National Taipei University (NTPU): </a:t>
            </a:r>
            <a:r>
              <a:rPr lang="en-US" sz="2000" u="sng" dirty="0">
                <a:hlinkClick r:id="rId9"/>
              </a:rPr>
              <a:t>http://</a:t>
            </a:r>
            <a:r>
              <a:rPr lang="en-US" sz="2000" u="sng" dirty="0" smtClean="0">
                <a:hlinkClick r:id="rId9"/>
              </a:rPr>
              <a:t>www.ntpu.edu.tw</a:t>
            </a:r>
            <a:endParaRPr lang="en-US" sz="2000" u="sng" dirty="0" smtClean="0"/>
          </a:p>
          <a:p>
            <a:pPr marL="231775" indent="-231775">
              <a:buFont typeface="Arial" pitchFamily="34" charset="0"/>
              <a:buChar char="•"/>
            </a:pPr>
            <a:r>
              <a:rPr lang="en-US" sz="2000" dirty="0"/>
              <a:t>Taipei Medical University (TMU): </a:t>
            </a:r>
            <a:r>
              <a:rPr lang="en-US" sz="2000" u="sng" dirty="0">
                <a:hlinkClick r:id="rId10"/>
              </a:rPr>
              <a:t>http://</a:t>
            </a:r>
            <a:r>
              <a:rPr lang="en-US" sz="2000" u="sng" dirty="0" smtClean="0">
                <a:hlinkClick r:id="rId10"/>
              </a:rPr>
              <a:t>www.tmu.edu.tw</a:t>
            </a:r>
            <a:endParaRPr lang="en-US" sz="2000" u="sng" dirty="0" smtClean="0"/>
          </a:p>
          <a:p>
            <a:pPr marL="231775" indent="-231775">
              <a:buFont typeface="Arial" pitchFamily="34" charset="0"/>
              <a:buChar char="•"/>
            </a:pPr>
            <a:r>
              <a:rPr lang="en-US" sz="2000" dirty="0"/>
              <a:t>Chung Yuen Christian University (CYCU): </a:t>
            </a:r>
            <a:r>
              <a:rPr lang="en-US" sz="2000" u="sng" dirty="0">
                <a:hlinkClick r:id="rId11"/>
              </a:rPr>
              <a:t>http://</a:t>
            </a:r>
            <a:r>
              <a:rPr lang="en-US" sz="2000" u="sng" dirty="0" smtClean="0">
                <a:hlinkClick r:id="rId11"/>
              </a:rPr>
              <a:t>www.cycu.edu.tw</a:t>
            </a:r>
            <a:endParaRPr lang="en-US" sz="2000" u="sng" dirty="0" smtClean="0"/>
          </a:p>
          <a:p>
            <a:pPr marL="231775" indent="-231775">
              <a:buFont typeface="Arial" pitchFamily="34" charset="0"/>
              <a:buChar char="•"/>
            </a:pPr>
            <a:r>
              <a:rPr lang="en-US" sz="2000" dirty="0"/>
              <a:t>Feng</a:t>
            </a:r>
            <a:r>
              <a:rPr lang="en-US" sz="2000" dirty="0"/>
              <a:t> Chia University (FCU): </a:t>
            </a:r>
            <a:r>
              <a:rPr lang="en-US" sz="2000" u="sng" dirty="0">
                <a:hlinkClick r:id="rId12"/>
              </a:rPr>
              <a:t>http://www.fcu.edu.tw</a:t>
            </a:r>
            <a:r>
              <a:rPr lang="en-US" sz="2000" dirty="0" smtClean="0"/>
              <a:t> </a:t>
            </a:r>
          </a:p>
          <a:p>
            <a:pPr marL="231775" indent="-231775">
              <a:buFont typeface="Arial" pitchFamily="34" charset="0"/>
              <a:buChar char="•"/>
            </a:pPr>
            <a:endParaRPr lang="en-US" sz="1600" dirty="0"/>
          </a:p>
        </p:txBody>
      </p:sp>
    </p:spTree>
    <p:extLst>
      <p:ext uri="{BB962C8B-B14F-4D97-AF65-F5344CB8AC3E}">
        <p14:creationId xmlns:p14="http://schemas.microsoft.com/office/powerpoint/2010/main" val="365349310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505200" y="838200"/>
            <a:ext cx="1905000" cy="726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FF0000"/>
                </a:solidFill>
                <a:latin typeface="Arial" charset="0"/>
              </a:rPr>
              <a:t>Summary</a:t>
            </a:r>
          </a:p>
        </p:txBody>
      </p:sp>
      <p:sp>
        <p:nvSpPr>
          <p:cNvPr id="4" name="TextBox 3"/>
          <p:cNvSpPr txBox="1"/>
          <p:nvPr/>
        </p:nvSpPr>
        <p:spPr>
          <a:xfrm>
            <a:off x="1143000" y="1676400"/>
            <a:ext cx="6667500" cy="4524315"/>
          </a:xfrm>
          <a:prstGeom prst="rect">
            <a:avLst/>
          </a:prstGeom>
          <a:solidFill>
            <a:srgbClr val="FFFF99"/>
          </a:solidFill>
        </p:spPr>
        <p:txBody>
          <a:bodyPr wrap="square" rtlCol="0">
            <a:spAutoFit/>
          </a:bodyPr>
          <a:lstStyle/>
          <a:p>
            <a:pPr marL="231775" indent="-231775">
              <a:buFont typeface="Arial" pitchFamily="34" charset="0"/>
              <a:buChar char="•"/>
            </a:pPr>
            <a:r>
              <a:rPr lang="en-US" sz="1600" dirty="0" smtClean="0"/>
              <a:t>Technology Innovation Requires Developing a Roadmap for Product Development and Commercialization at the Inception Stage; Analogous to the Concept of Virtual Prototyping or Can be Referred to As Virtual Systems Engineering</a:t>
            </a:r>
          </a:p>
          <a:p>
            <a:pPr marL="231775" indent="-231775">
              <a:buFont typeface="Arial" pitchFamily="34" charset="0"/>
              <a:buChar char="•"/>
            </a:pPr>
            <a:endParaRPr lang="en-US" sz="1600" dirty="0"/>
          </a:p>
          <a:p>
            <a:pPr marL="231775" indent="-231775">
              <a:buFont typeface="Arial" pitchFamily="34" charset="0"/>
              <a:buChar char="•"/>
            </a:pPr>
            <a:r>
              <a:rPr lang="en-US" sz="1600" dirty="0" smtClean="0"/>
              <a:t>The Best Practices of Technology Innovation, Commercialization, and Entrepreneurship Requires a Team Approach from the Very Beginning; Partnership, Trust, Communication, Marketing, and Ability to Harvest Resources are the Keys to Success; Analogous to Concurrent Engineering </a:t>
            </a:r>
          </a:p>
          <a:p>
            <a:pPr marL="231775" indent="-231775">
              <a:buFont typeface="Arial" pitchFamily="34" charset="0"/>
              <a:buChar char="•"/>
            </a:pPr>
            <a:endParaRPr lang="en-US" sz="1600" dirty="0"/>
          </a:p>
          <a:p>
            <a:pPr marL="231775" indent="-231775">
              <a:buFont typeface="Arial" pitchFamily="34" charset="0"/>
              <a:buChar char="•"/>
            </a:pPr>
            <a:r>
              <a:rPr lang="en-US" sz="1600" dirty="0" smtClean="0"/>
              <a:t>The Role of Academia and Researchers is to Continue Pursuing Innovative Ideas/Technology and Let the Entrepreneurs, Industry, and Economic Development Sector to make it happened</a:t>
            </a:r>
          </a:p>
          <a:p>
            <a:pPr marL="231775" indent="-231775">
              <a:buFont typeface="Arial" pitchFamily="34" charset="0"/>
              <a:buChar char="•"/>
            </a:pPr>
            <a:endParaRPr lang="en-US" sz="1600" dirty="0"/>
          </a:p>
          <a:p>
            <a:pPr marL="231775" indent="-231775">
              <a:buFont typeface="Arial" pitchFamily="34" charset="0"/>
              <a:buChar char="•"/>
            </a:pPr>
            <a:r>
              <a:rPr lang="en-US" sz="1600" dirty="0" smtClean="0"/>
              <a:t>A Global Common Market Place for Intellectual Properties, Entrepreneurship, Economic Development, and Resource Leveraging is Needed; Go GATTE </a:t>
            </a:r>
            <a:endParaRPr lang="en-US" sz="1600" dirty="0"/>
          </a:p>
        </p:txBody>
      </p:sp>
    </p:spTree>
    <p:extLst>
      <p:ext uri="{BB962C8B-B14F-4D97-AF65-F5344CB8AC3E}">
        <p14:creationId xmlns:p14="http://schemas.microsoft.com/office/powerpoint/2010/main" val="100125384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stCxn id="18" idx="4"/>
          </p:cNvCxnSpPr>
          <p:nvPr/>
        </p:nvCxnSpPr>
        <p:spPr>
          <a:xfrm flipH="1">
            <a:off x="1991445" y="2164080"/>
            <a:ext cx="1" cy="4160520"/>
          </a:xfrm>
          <a:prstGeom prst="line">
            <a:avLst/>
          </a:prstGeom>
          <a:ln w="101600">
            <a:solidFill>
              <a:srgbClr val="FF0066"/>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992521" y="2362200"/>
            <a:ext cx="1921008" cy="914400"/>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Academia &amp;</a:t>
            </a:r>
          </a:p>
          <a:p>
            <a:pPr algn="ctr"/>
            <a:r>
              <a:rPr lang="en-US" sz="1600" dirty="0" smtClean="0">
                <a:solidFill>
                  <a:schemeClr val="accent4"/>
                </a:solidFill>
                <a:latin typeface="Arial" pitchFamily="34" charset="0"/>
                <a:cs typeface="Arial" pitchFamily="34" charset="0"/>
              </a:rPr>
              <a:t>Innovators</a:t>
            </a:r>
            <a:endParaRPr lang="en-US" sz="1600" dirty="0">
              <a:solidFill>
                <a:schemeClr val="accent4"/>
              </a:solidFill>
              <a:latin typeface="Arial" pitchFamily="34" charset="0"/>
              <a:cs typeface="Arial" pitchFamily="34" charset="0"/>
            </a:endParaRPr>
          </a:p>
        </p:txBody>
      </p:sp>
      <p:sp>
        <p:nvSpPr>
          <p:cNvPr id="5" name="Oval 4"/>
          <p:cNvSpPr/>
          <p:nvPr/>
        </p:nvSpPr>
        <p:spPr>
          <a:xfrm>
            <a:off x="990600" y="3505200"/>
            <a:ext cx="192100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Venturers &amp;</a:t>
            </a:r>
          </a:p>
          <a:p>
            <a:pPr algn="ctr"/>
            <a:r>
              <a:rPr lang="en-US" sz="1600" dirty="0" smtClean="0">
                <a:solidFill>
                  <a:schemeClr val="accent4"/>
                </a:solidFill>
                <a:latin typeface="Arial" pitchFamily="34" charset="0"/>
                <a:cs typeface="Arial" pitchFamily="34" charset="0"/>
              </a:rPr>
              <a:t>Industry</a:t>
            </a:r>
            <a:endParaRPr lang="en-US" sz="1600" dirty="0">
              <a:solidFill>
                <a:schemeClr val="accent4"/>
              </a:solidFill>
              <a:latin typeface="Arial" pitchFamily="34" charset="0"/>
              <a:cs typeface="Arial" pitchFamily="34" charset="0"/>
            </a:endParaRPr>
          </a:p>
        </p:txBody>
      </p:sp>
      <p:sp>
        <p:nvSpPr>
          <p:cNvPr id="6" name="Oval 5"/>
          <p:cNvSpPr/>
          <p:nvPr/>
        </p:nvSpPr>
        <p:spPr>
          <a:xfrm>
            <a:off x="992521" y="4648200"/>
            <a:ext cx="192100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Government &amp; Chambers</a:t>
            </a:r>
            <a:endParaRPr lang="en-US" sz="1600" dirty="0">
              <a:solidFill>
                <a:schemeClr val="accent4"/>
              </a:solidFill>
              <a:latin typeface="Arial" pitchFamily="34" charset="0"/>
              <a:cs typeface="Arial" pitchFamily="34" charset="0"/>
            </a:endParaRPr>
          </a:p>
        </p:txBody>
      </p:sp>
      <p:sp>
        <p:nvSpPr>
          <p:cNvPr id="7" name="Oval 6"/>
          <p:cNvSpPr/>
          <p:nvPr/>
        </p:nvSpPr>
        <p:spPr>
          <a:xfrm>
            <a:off x="992521" y="5791200"/>
            <a:ext cx="1921008" cy="914400"/>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Legal &amp; Intellectual</a:t>
            </a:r>
            <a:endParaRPr lang="en-US" sz="1600" dirty="0">
              <a:solidFill>
                <a:schemeClr val="accent4"/>
              </a:solidFill>
              <a:latin typeface="Arial" pitchFamily="34" charset="0"/>
              <a:cs typeface="Arial" pitchFamily="34" charset="0"/>
            </a:endParaRPr>
          </a:p>
        </p:txBody>
      </p:sp>
      <p:cxnSp>
        <p:nvCxnSpPr>
          <p:cNvPr id="8" name="Straight Connector 7"/>
          <p:cNvCxnSpPr/>
          <p:nvPr/>
        </p:nvCxnSpPr>
        <p:spPr>
          <a:xfrm>
            <a:off x="7669946" y="2057400"/>
            <a:ext cx="0" cy="4339272"/>
          </a:xfrm>
          <a:prstGeom prst="line">
            <a:avLst/>
          </a:prstGeom>
          <a:ln w="101600">
            <a:solidFill>
              <a:srgbClr val="FF0066"/>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678706" y="2362200"/>
            <a:ext cx="192100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Academia &amp;</a:t>
            </a:r>
          </a:p>
          <a:p>
            <a:pPr algn="ctr"/>
            <a:r>
              <a:rPr lang="en-US" sz="1600" dirty="0" smtClean="0">
                <a:solidFill>
                  <a:schemeClr val="accent4"/>
                </a:solidFill>
                <a:latin typeface="Arial" pitchFamily="34" charset="0"/>
                <a:cs typeface="Arial" pitchFamily="34" charset="0"/>
              </a:rPr>
              <a:t>Innovators</a:t>
            </a:r>
            <a:endParaRPr lang="en-US" sz="1600" dirty="0">
              <a:solidFill>
                <a:schemeClr val="accent4"/>
              </a:solidFill>
              <a:latin typeface="Arial" pitchFamily="34" charset="0"/>
              <a:cs typeface="Arial" pitchFamily="34" charset="0"/>
            </a:endParaRPr>
          </a:p>
        </p:txBody>
      </p:sp>
      <p:sp>
        <p:nvSpPr>
          <p:cNvPr id="10" name="Oval 9"/>
          <p:cNvSpPr/>
          <p:nvPr/>
        </p:nvSpPr>
        <p:spPr>
          <a:xfrm>
            <a:off x="6678706" y="3505200"/>
            <a:ext cx="1921008" cy="914400"/>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Venturers &amp;</a:t>
            </a:r>
          </a:p>
          <a:p>
            <a:pPr algn="ctr"/>
            <a:r>
              <a:rPr lang="en-US" sz="1600" dirty="0" smtClean="0">
                <a:solidFill>
                  <a:schemeClr val="accent4"/>
                </a:solidFill>
                <a:latin typeface="Arial" pitchFamily="34" charset="0"/>
                <a:cs typeface="Arial" pitchFamily="34" charset="0"/>
              </a:rPr>
              <a:t>Industry</a:t>
            </a:r>
            <a:endParaRPr lang="en-US" sz="1600" dirty="0">
              <a:solidFill>
                <a:schemeClr val="accent4"/>
              </a:solidFill>
              <a:latin typeface="Arial" pitchFamily="34" charset="0"/>
              <a:cs typeface="Arial" pitchFamily="34" charset="0"/>
            </a:endParaRPr>
          </a:p>
        </p:txBody>
      </p:sp>
      <p:sp>
        <p:nvSpPr>
          <p:cNvPr id="11" name="Oval 10"/>
          <p:cNvSpPr/>
          <p:nvPr/>
        </p:nvSpPr>
        <p:spPr>
          <a:xfrm>
            <a:off x="6678706" y="4648200"/>
            <a:ext cx="1921008" cy="914400"/>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Government &amp; Chambers</a:t>
            </a:r>
            <a:endParaRPr lang="en-US" sz="1600" dirty="0">
              <a:solidFill>
                <a:schemeClr val="accent4"/>
              </a:solidFill>
              <a:latin typeface="Arial" pitchFamily="34" charset="0"/>
              <a:cs typeface="Arial" pitchFamily="34" charset="0"/>
            </a:endParaRPr>
          </a:p>
        </p:txBody>
      </p:sp>
      <p:sp>
        <p:nvSpPr>
          <p:cNvPr id="12" name="Oval 11"/>
          <p:cNvSpPr/>
          <p:nvPr/>
        </p:nvSpPr>
        <p:spPr>
          <a:xfrm>
            <a:off x="6678706" y="5791200"/>
            <a:ext cx="192100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Legal &amp; Intellectual</a:t>
            </a:r>
            <a:endParaRPr lang="en-US" sz="1600" dirty="0">
              <a:solidFill>
                <a:schemeClr val="accent4"/>
              </a:solidFill>
              <a:latin typeface="Arial" pitchFamily="34" charset="0"/>
              <a:cs typeface="Arial" pitchFamily="34" charset="0"/>
            </a:endParaRPr>
          </a:p>
        </p:txBody>
      </p:sp>
      <p:cxnSp>
        <p:nvCxnSpPr>
          <p:cNvPr id="13" name="Straight Connector 12"/>
          <p:cNvCxnSpPr>
            <a:stCxn id="4" idx="6"/>
            <a:endCxn id="12" idx="2"/>
          </p:cNvCxnSpPr>
          <p:nvPr/>
        </p:nvCxnSpPr>
        <p:spPr>
          <a:xfrm>
            <a:off x="2913529" y="2819400"/>
            <a:ext cx="3765177" cy="3429000"/>
          </a:xfrm>
          <a:prstGeom prst="line">
            <a:avLst/>
          </a:prstGeom>
          <a:ln w="50800">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6"/>
            <a:endCxn id="11" idx="2"/>
          </p:cNvCxnSpPr>
          <p:nvPr/>
        </p:nvCxnSpPr>
        <p:spPr>
          <a:xfrm>
            <a:off x="2911608" y="3962400"/>
            <a:ext cx="3767098" cy="114300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6"/>
            <a:endCxn id="10" idx="2"/>
          </p:cNvCxnSpPr>
          <p:nvPr/>
        </p:nvCxnSpPr>
        <p:spPr>
          <a:xfrm flipV="1">
            <a:off x="2913529" y="3962400"/>
            <a:ext cx="3765177" cy="114300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6"/>
            <a:endCxn id="9" idx="2"/>
          </p:cNvCxnSpPr>
          <p:nvPr/>
        </p:nvCxnSpPr>
        <p:spPr>
          <a:xfrm flipV="1">
            <a:off x="2913529" y="2819400"/>
            <a:ext cx="3765177" cy="342900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352800" y="3048000"/>
            <a:ext cx="2919933" cy="2895600"/>
          </a:xfrm>
          <a:prstGeom prst="ellipse">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lumMod val="95000"/>
                  </a:schemeClr>
                </a:solidFill>
                <a:latin typeface="Arial" pitchFamily="34" charset="0"/>
                <a:cs typeface="Arial" pitchFamily="34" charset="0"/>
              </a:rPr>
              <a:t>GATTE</a:t>
            </a:r>
          </a:p>
          <a:p>
            <a:pPr algn="ctr"/>
            <a:r>
              <a:rPr lang="en-US" sz="1600" b="1" dirty="0" smtClean="0">
                <a:solidFill>
                  <a:srgbClr val="00FFFF"/>
                </a:solidFill>
                <a:latin typeface="Arial" pitchFamily="34" charset="0"/>
                <a:cs typeface="Arial" pitchFamily="34" charset="0"/>
              </a:rPr>
              <a:t>A Global Market Place for</a:t>
            </a:r>
          </a:p>
          <a:p>
            <a:pPr algn="ctr"/>
            <a:r>
              <a:rPr lang="en-US" sz="1400" dirty="0" smtClean="0">
                <a:solidFill>
                  <a:srgbClr val="FFFF00"/>
                </a:solidFill>
                <a:latin typeface="Arial" pitchFamily="34" charset="0"/>
                <a:cs typeface="Arial" pitchFamily="34" charset="0"/>
              </a:rPr>
              <a:t>Entrepreneurship</a:t>
            </a:r>
          </a:p>
          <a:p>
            <a:pPr algn="ctr"/>
            <a:r>
              <a:rPr lang="en-US" sz="1400" dirty="0" smtClean="0">
                <a:solidFill>
                  <a:srgbClr val="FFFF00"/>
                </a:solidFill>
                <a:latin typeface="Arial" pitchFamily="34" charset="0"/>
                <a:cs typeface="Arial" pitchFamily="34" charset="0"/>
              </a:rPr>
              <a:t>Tech Transfer</a:t>
            </a:r>
          </a:p>
          <a:p>
            <a:pPr algn="ctr"/>
            <a:r>
              <a:rPr lang="en-US" sz="1400" dirty="0" smtClean="0">
                <a:solidFill>
                  <a:srgbClr val="FF0066"/>
                </a:solidFill>
                <a:latin typeface="Arial" pitchFamily="34" charset="0"/>
                <a:cs typeface="Arial" pitchFamily="34" charset="0"/>
              </a:rPr>
              <a:t>Patents Acquisition</a:t>
            </a:r>
          </a:p>
          <a:p>
            <a:pPr algn="ctr"/>
            <a:r>
              <a:rPr lang="en-US" sz="1400" dirty="0" smtClean="0">
                <a:solidFill>
                  <a:srgbClr val="FFFF00"/>
                </a:solidFill>
                <a:latin typeface="Arial" pitchFamily="34" charset="0"/>
                <a:cs typeface="Arial" pitchFamily="34" charset="0"/>
              </a:rPr>
              <a:t>Resource Leveraging</a:t>
            </a:r>
          </a:p>
          <a:p>
            <a:pPr algn="ctr"/>
            <a:r>
              <a:rPr lang="en-US" sz="1400" dirty="0" smtClean="0">
                <a:solidFill>
                  <a:srgbClr val="FFFF00"/>
                </a:solidFill>
                <a:latin typeface="Arial" pitchFamily="34" charset="0"/>
                <a:cs typeface="Arial" pitchFamily="34" charset="0"/>
              </a:rPr>
              <a:t>Econ. Development</a:t>
            </a:r>
          </a:p>
          <a:p>
            <a:pPr algn="ctr"/>
            <a:r>
              <a:rPr lang="en-US" sz="1400" dirty="0" smtClean="0">
                <a:solidFill>
                  <a:srgbClr val="FFFF00"/>
                </a:solidFill>
                <a:latin typeface="Arial" pitchFamily="34" charset="0"/>
                <a:cs typeface="Arial" pitchFamily="34" charset="0"/>
              </a:rPr>
              <a:t>Outsourcing, Training</a:t>
            </a:r>
          </a:p>
          <a:p>
            <a:pPr algn="ctr"/>
            <a:r>
              <a:rPr lang="en-US" sz="1400" dirty="0" smtClean="0">
                <a:solidFill>
                  <a:srgbClr val="FFFF00"/>
                </a:solidFill>
                <a:latin typeface="Arial" pitchFamily="34" charset="0"/>
                <a:cs typeface="Arial" pitchFamily="34" charset="0"/>
              </a:rPr>
              <a:t>Partnership</a:t>
            </a:r>
            <a:endParaRPr lang="en-US" sz="1400" dirty="0">
              <a:solidFill>
                <a:srgbClr val="FFFF00"/>
              </a:solidFill>
              <a:latin typeface="Arial" pitchFamily="34" charset="0"/>
              <a:cs typeface="Arial" pitchFamily="34" charset="0"/>
            </a:endParaRPr>
          </a:p>
        </p:txBody>
      </p:sp>
      <p:sp>
        <p:nvSpPr>
          <p:cNvPr id="18" name="Oval 17"/>
          <p:cNvSpPr/>
          <p:nvPr/>
        </p:nvSpPr>
        <p:spPr>
          <a:xfrm>
            <a:off x="1442037" y="1706880"/>
            <a:ext cx="1098817" cy="4572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4"/>
                </a:solidFill>
                <a:latin typeface="Arial" pitchFamily="34" charset="0"/>
                <a:cs typeface="Arial" pitchFamily="34" charset="0"/>
              </a:rPr>
              <a:t>Taiwan</a:t>
            </a:r>
            <a:endParaRPr lang="en-US" sz="1200" dirty="0">
              <a:solidFill>
                <a:schemeClr val="accent4"/>
              </a:solidFill>
              <a:latin typeface="Arial" pitchFamily="34" charset="0"/>
              <a:cs typeface="Arial" pitchFamily="34" charset="0"/>
            </a:endParaRPr>
          </a:p>
        </p:txBody>
      </p:sp>
      <p:sp>
        <p:nvSpPr>
          <p:cNvPr id="19" name="Oval 18"/>
          <p:cNvSpPr/>
          <p:nvPr/>
        </p:nvSpPr>
        <p:spPr>
          <a:xfrm>
            <a:off x="7124380" y="1706880"/>
            <a:ext cx="1098817" cy="4572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4"/>
                </a:solidFill>
                <a:latin typeface="Arial" pitchFamily="34" charset="0"/>
                <a:cs typeface="Arial" pitchFamily="34" charset="0"/>
              </a:rPr>
              <a:t>Indiana</a:t>
            </a:r>
            <a:endParaRPr lang="en-US" sz="1200" dirty="0">
              <a:solidFill>
                <a:schemeClr val="accent4"/>
              </a:solidFill>
              <a:latin typeface="Arial" pitchFamily="34" charset="0"/>
              <a:cs typeface="Arial" pitchFamily="34" charset="0"/>
            </a:endParaRPr>
          </a:p>
        </p:txBody>
      </p:sp>
      <p:sp>
        <p:nvSpPr>
          <p:cNvPr id="28" name="TextBox 27"/>
          <p:cNvSpPr txBox="1"/>
          <p:nvPr/>
        </p:nvSpPr>
        <p:spPr>
          <a:xfrm>
            <a:off x="1676400" y="685800"/>
            <a:ext cx="6006965" cy="830997"/>
          </a:xfrm>
          <a:prstGeom prst="rect">
            <a:avLst/>
          </a:prstGeom>
          <a:solidFill>
            <a:schemeClr val="accent2">
              <a:lumMod val="50000"/>
            </a:schemeClr>
          </a:solidFill>
        </p:spPr>
        <p:txBody>
          <a:bodyPr wrap="none" rtlCol="0">
            <a:spAutoFit/>
          </a:bodyPr>
          <a:lstStyle/>
          <a:p>
            <a:pPr algn="ctr"/>
            <a:r>
              <a:rPr lang="en-US" sz="2400" dirty="0" smtClean="0">
                <a:solidFill>
                  <a:srgbClr val="FFFF00"/>
                </a:solidFill>
              </a:rPr>
              <a:t>Global Alliance for </a:t>
            </a:r>
          </a:p>
          <a:p>
            <a:pPr algn="ctr"/>
            <a:r>
              <a:rPr lang="en-US" sz="2400" dirty="0" smtClean="0">
                <a:solidFill>
                  <a:srgbClr val="FFFF00"/>
                </a:solidFill>
              </a:rPr>
              <a:t>Technology Transfer and Entrepreneurship</a:t>
            </a:r>
            <a:endParaRPr lang="en-US" sz="2400" dirty="0">
              <a:solidFill>
                <a:srgbClr val="FFFF00"/>
              </a:solidFill>
            </a:endParaRPr>
          </a:p>
        </p:txBody>
      </p:sp>
      <p:pic>
        <p:nvPicPr>
          <p:cNvPr id="675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7672" y="1589139"/>
            <a:ext cx="1790188" cy="13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3" name="Picture 1" descr="C:\Program Files (x86)\Microsoft Office\MEDIA\CAGCAT10\j0297707.wmf"/>
          <p:cNvPicPr>
            <a:picLocks noChangeAspect="1" noChangeArrowheads="1"/>
          </p:cNvPicPr>
          <p:nvPr/>
        </p:nvPicPr>
        <p:blipFill>
          <a:blip r:embed="rId4" cstate="print"/>
          <a:srcRect/>
          <a:stretch>
            <a:fillRect/>
          </a:stretch>
        </p:blipFill>
        <p:spPr bwMode="auto">
          <a:xfrm>
            <a:off x="304800" y="2362200"/>
            <a:ext cx="587350" cy="722753"/>
          </a:xfrm>
          <a:prstGeom prst="rect">
            <a:avLst/>
          </a:prstGeom>
          <a:noFill/>
        </p:spPr>
      </p:pic>
      <p:pic>
        <p:nvPicPr>
          <p:cNvPr id="69634" name="Picture 2" descr="C:\Program Files (x86)\Microsoft Office\MEDIA\CAGCAT10\j0300840.wmf"/>
          <p:cNvPicPr>
            <a:picLocks noChangeAspect="1" noChangeArrowheads="1"/>
          </p:cNvPicPr>
          <p:nvPr/>
        </p:nvPicPr>
        <p:blipFill>
          <a:blip r:embed="rId5" cstate="print"/>
          <a:srcRect/>
          <a:stretch>
            <a:fillRect/>
          </a:stretch>
        </p:blipFill>
        <p:spPr bwMode="auto">
          <a:xfrm>
            <a:off x="152400" y="5867400"/>
            <a:ext cx="755142" cy="636070"/>
          </a:xfrm>
          <a:prstGeom prst="rect">
            <a:avLst/>
          </a:prstGeom>
          <a:noFill/>
        </p:spPr>
      </p:pic>
      <p:pic>
        <p:nvPicPr>
          <p:cNvPr id="69635" name="Picture 3" descr="C:\Program Files (x86)\Microsoft Office\MEDIA\CAGCAT10\j0285360.wmf"/>
          <p:cNvPicPr>
            <a:picLocks noChangeAspect="1" noChangeArrowheads="1"/>
          </p:cNvPicPr>
          <p:nvPr/>
        </p:nvPicPr>
        <p:blipFill>
          <a:blip r:embed="rId6" cstate="print"/>
          <a:srcRect/>
          <a:stretch>
            <a:fillRect/>
          </a:stretch>
        </p:blipFill>
        <p:spPr bwMode="auto">
          <a:xfrm>
            <a:off x="228600" y="3429000"/>
            <a:ext cx="660807" cy="814940"/>
          </a:xfrm>
          <a:prstGeom prst="rect">
            <a:avLst/>
          </a:prstGeom>
          <a:noFill/>
        </p:spPr>
      </p:pic>
      <p:pic>
        <p:nvPicPr>
          <p:cNvPr id="69636" name="Picture 4" descr="C:\Program Files (x86)\Microsoft Office\MEDIA\CAGCAT10\j0205462.wmf"/>
          <p:cNvPicPr>
            <a:picLocks noChangeAspect="1" noChangeArrowheads="1"/>
          </p:cNvPicPr>
          <p:nvPr/>
        </p:nvPicPr>
        <p:blipFill>
          <a:blip r:embed="rId7" cstate="print"/>
          <a:srcRect/>
          <a:stretch>
            <a:fillRect/>
          </a:stretch>
        </p:blipFill>
        <p:spPr bwMode="auto">
          <a:xfrm>
            <a:off x="1" y="4642430"/>
            <a:ext cx="914400" cy="909803"/>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676400"/>
            <a:ext cx="5105400" cy="2862322"/>
          </a:xfrm>
          <a:prstGeom prst="rect">
            <a:avLst/>
          </a:prstGeom>
          <a:gradFill>
            <a:gsLst>
              <a:gs pos="9000">
                <a:srgbClr val="FF3399">
                  <a:alpha val="83000"/>
                </a:srgbClr>
              </a:gs>
              <a:gs pos="25000">
                <a:srgbClr val="FF6633"/>
              </a:gs>
              <a:gs pos="50000">
                <a:srgbClr val="FFFF00"/>
              </a:gs>
              <a:gs pos="75000">
                <a:srgbClr val="01A78F"/>
              </a:gs>
              <a:gs pos="100000">
                <a:srgbClr val="3366FF"/>
              </a:gs>
            </a:gsLst>
            <a:lin ang="5400000" scaled="0"/>
          </a:gradFill>
          <a:effectLst>
            <a:outerShdw blurRad="50800" dist="38100" dir="16200000" rotWithShape="0">
              <a:prstClr val="black">
                <a:alpha val="40000"/>
              </a:prstClr>
            </a:outerShd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000" b="1" cap="none" spc="50"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latin typeface="Segoe Print" pitchFamily="2" charset="0"/>
              </a:rPr>
              <a:t>Thank</a:t>
            </a:r>
            <a:r>
              <a:rPr lang="en-US" sz="9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egoe Print" pitchFamily="2" charset="0"/>
              </a:rPr>
              <a:t> </a:t>
            </a:r>
            <a:r>
              <a:rPr lang="en-US" sz="9000" b="1" cap="none" spc="50"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latin typeface="Segoe Print" pitchFamily="2" charset="0"/>
              </a:rPr>
              <a:t>You!</a:t>
            </a:r>
            <a:endParaRPr lang="en-US" sz="9000" b="1" cap="none"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latin typeface="Segoe Print" pitchFamily="2" charset="0"/>
            </a:endParaRPr>
          </a:p>
        </p:txBody>
      </p:sp>
      <p:sp>
        <p:nvSpPr>
          <p:cNvPr id="3" name="Rectangle 2"/>
          <p:cNvSpPr/>
          <p:nvPr/>
        </p:nvSpPr>
        <p:spPr>
          <a:xfrm>
            <a:off x="1981200" y="4953000"/>
            <a:ext cx="5105400" cy="1169551"/>
          </a:xfrm>
          <a:prstGeom prst="rect">
            <a:avLst/>
          </a:prstGeom>
          <a:gradFill>
            <a:gsLst>
              <a:gs pos="9000">
                <a:srgbClr val="FF3399">
                  <a:alpha val="83000"/>
                </a:srgbClr>
              </a:gs>
              <a:gs pos="25000">
                <a:srgbClr val="FF6633"/>
              </a:gs>
              <a:gs pos="50000">
                <a:srgbClr val="FFFF00"/>
              </a:gs>
              <a:gs pos="75000">
                <a:srgbClr val="01A78F"/>
              </a:gs>
              <a:gs pos="100000">
                <a:srgbClr val="3366FF"/>
              </a:gs>
            </a:gsLst>
            <a:lin ang="5400000" scaled="0"/>
          </a:gradFill>
          <a:effectLst>
            <a:outerShdw blurRad="50800" dist="38100" dir="16200000" rotWithShape="0">
              <a:prstClr val="black">
                <a:alpha val="40000"/>
              </a:prstClr>
            </a:outerShd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000" b="1" cap="none" spc="50" dirty="0" smtClean="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latin typeface="Segoe Print" pitchFamily="2" charset="0"/>
              </a:rPr>
              <a:t>Questions?</a:t>
            </a:r>
            <a:endParaRPr lang="en-US" sz="7000" b="1" cap="none"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latin typeface="Segoe Print" pitchFamily="2"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2" name="Group 1"/>
          <p:cNvGrpSpPr/>
          <p:nvPr/>
        </p:nvGrpSpPr>
        <p:grpSpPr>
          <a:xfrm>
            <a:off x="152400" y="685800"/>
            <a:ext cx="8447314" cy="6019800"/>
            <a:chOff x="152400" y="685800"/>
            <a:chExt cx="8447314" cy="6019800"/>
          </a:xfrm>
        </p:grpSpPr>
        <p:cxnSp>
          <p:nvCxnSpPr>
            <p:cNvPr id="3" name="Straight Connector 2"/>
            <p:cNvCxnSpPr>
              <a:stCxn id="18" idx="4"/>
            </p:cNvCxnSpPr>
            <p:nvPr/>
          </p:nvCxnSpPr>
          <p:spPr>
            <a:xfrm flipH="1">
              <a:off x="1991445" y="2164080"/>
              <a:ext cx="1" cy="4160520"/>
            </a:xfrm>
            <a:prstGeom prst="line">
              <a:avLst/>
            </a:prstGeom>
            <a:ln w="101600">
              <a:solidFill>
                <a:srgbClr val="FF0066"/>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992521" y="2362200"/>
              <a:ext cx="1921008" cy="914400"/>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Academia &amp;</a:t>
              </a:r>
            </a:p>
            <a:p>
              <a:pPr algn="ctr"/>
              <a:r>
                <a:rPr lang="en-US" sz="1600" dirty="0" smtClean="0">
                  <a:solidFill>
                    <a:schemeClr val="accent4"/>
                  </a:solidFill>
                  <a:latin typeface="Arial" pitchFamily="34" charset="0"/>
                  <a:cs typeface="Arial" pitchFamily="34" charset="0"/>
                </a:rPr>
                <a:t>Innovators</a:t>
              </a:r>
              <a:endParaRPr lang="en-US" sz="1600" dirty="0">
                <a:solidFill>
                  <a:schemeClr val="accent4"/>
                </a:solidFill>
                <a:latin typeface="Arial" pitchFamily="34" charset="0"/>
                <a:cs typeface="Arial" pitchFamily="34" charset="0"/>
              </a:endParaRPr>
            </a:p>
          </p:txBody>
        </p:sp>
        <p:sp>
          <p:nvSpPr>
            <p:cNvPr id="5" name="Oval 4"/>
            <p:cNvSpPr/>
            <p:nvPr/>
          </p:nvSpPr>
          <p:spPr>
            <a:xfrm>
              <a:off x="990600" y="3505200"/>
              <a:ext cx="192100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Venturers &amp;</a:t>
              </a:r>
            </a:p>
            <a:p>
              <a:pPr algn="ctr"/>
              <a:r>
                <a:rPr lang="en-US" sz="1600" dirty="0" smtClean="0">
                  <a:solidFill>
                    <a:schemeClr val="accent4"/>
                  </a:solidFill>
                  <a:latin typeface="Arial" pitchFamily="34" charset="0"/>
                  <a:cs typeface="Arial" pitchFamily="34" charset="0"/>
                </a:rPr>
                <a:t>Industry</a:t>
              </a:r>
              <a:endParaRPr lang="en-US" sz="1600" dirty="0">
                <a:solidFill>
                  <a:schemeClr val="accent4"/>
                </a:solidFill>
                <a:latin typeface="Arial" pitchFamily="34" charset="0"/>
                <a:cs typeface="Arial" pitchFamily="34" charset="0"/>
              </a:endParaRPr>
            </a:p>
          </p:txBody>
        </p:sp>
        <p:sp>
          <p:nvSpPr>
            <p:cNvPr id="6" name="Oval 5"/>
            <p:cNvSpPr/>
            <p:nvPr/>
          </p:nvSpPr>
          <p:spPr>
            <a:xfrm>
              <a:off x="992521" y="4648200"/>
              <a:ext cx="192100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Government &amp; Chambers</a:t>
              </a:r>
              <a:endParaRPr lang="en-US" sz="1600" dirty="0">
                <a:solidFill>
                  <a:schemeClr val="accent4"/>
                </a:solidFill>
                <a:latin typeface="Arial" pitchFamily="34" charset="0"/>
                <a:cs typeface="Arial" pitchFamily="34" charset="0"/>
              </a:endParaRPr>
            </a:p>
          </p:txBody>
        </p:sp>
        <p:sp>
          <p:nvSpPr>
            <p:cNvPr id="7" name="Oval 6"/>
            <p:cNvSpPr/>
            <p:nvPr/>
          </p:nvSpPr>
          <p:spPr>
            <a:xfrm>
              <a:off x="992521" y="5791200"/>
              <a:ext cx="1921008" cy="914400"/>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Legal &amp; Intellectual</a:t>
              </a:r>
              <a:endParaRPr lang="en-US" sz="1600" dirty="0">
                <a:solidFill>
                  <a:schemeClr val="accent4"/>
                </a:solidFill>
                <a:latin typeface="Arial" pitchFamily="34" charset="0"/>
                <a:cs typeface="Arial" pitchFamily="34" charset="0"/>
              </a:endParaRPr>
            </a:p>
          </p:txBody>
        </p:sp>
        <p:cxnSp>
          <p:nvCxnSpPr>
            <p:cNvPr id="8" name="Straight Connector 7"/>
            <p:cNvCxnSpPr/>
            <p:nvPr/>
          </p:nvCxnSpPr>
          <p:spPr>
            <a:xfrm>
              <a:off x="7669946" y="2057400"/>
              <a:ext cx="0" cy="4339272"/>
            </a:xfrm>
            <a:prstGeom prst="line">
              <a:avLst/>
            </a:prstGeom>
            <a:ln w="101600">
              <a:solidFill>
                <a:srgbClr val="FF0066"/>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678706" y="2362200"/>
              <a:ext cx="192100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Academia &amp;</a:t>
              </a:r>
            </a:p>
            <a:p>
              <a:pPr algn="ctr"/>
              <a:r>
                <a:rPr lang="en-US" sz="1600" dirty="0" smtClean="0">
                  <a:solidFill>
                    <a:schemeClr val="accent4"/>
                  </a:solidFill>
                  <a:latin typeface="Arial" pitchFamily="34" charset="0"/>
                  <a:cs typeface="Arial" pitchFamily="34" charset="0"/>
                </a:rPr>
                <a:t>Innovators</a:t>
              </a:r>
              <a:endParaRPr lang="en-US" sz="1600" dirty="0">
                <a:solidFill>
                  <a:schemeClr val="accent4"/>
                </a:solidFill>
                <a:latin typeface="Arial" pitchFamily="34" charset="0"/>
                <a:cs typeface="Arial" pitchFamily="34" charset="0"/>
              </a:endParaRPr>
            </a:p>
          </p:txBody>
        </p:sp>
        <p:sp>
          <p:nvSpPr>
            <p:cNvPr id="10" name="Oval 9"/>
            <p:cNvSpPr/>
            <p:nvPr/>
          </p:nvSpPr>
          <p:spPr>
            <a:xfrm>
              <a:off x="6678706" y="3505200"/>
              <a:ext cx="1921008" cy="914400"/>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Venturers &amp;</a:t>
              </a:r>
            </a:p>
            <a:p>
              <a:pPr algn="ctr"/>
              <a:r>
                <a:rPr lang="en-US" sz="1600" dirty="0" smtClean="0">
                  <a:solidFill>
                    <a:schemeClr val="accent4"/>
                  </a:solidFill>
                  <a:latin typeface="Arial" pitchFamily="34" charset="0"/>
                  <a:cs typeface="Arial" pitchFamily="34" charset="0"/>
                </a:rPr>
                <a:t>Industry</a:t>
              </a:r>
              <a:endParaRPr lang="en-US" sz="1600" dirty="0">
                <a:solidFill>
                  <a:schemeClr val="accent4"/>
                </a:solidFill>
                <a:latin typeface="Arial" pitchFamily="34" charset="0"/>
                <a:cs typeface="Arial" pitchFamily="34" charset="0"/>
              </a:endParaRPr>
            </a:p>
          </p:txBody>
        </p:sp>
        <p:sp>
          <p:nvSpPr>
            <p:cNvPr id="11" name="Oval 10"/>
            <p:cNvSpPr/>
            <p:nvPr/>
          </p:nvSpPr>
          <p:spPr>
            <a:xfrm>
              <a:off x="6678706" y="4648200"/>
              <a:ext cx="1921008" cy="914400"/>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Government &amp; Chambers</a:t>
              </a:r>
              <a:endParaRPr lang="en-US" sz="1600" dirty="0">
                <a:solidFill>
                  <a:schemeClr val="accent4"/>
                </a:solidFill>
                <a:latin typeface="Arial" pitchFamily="34" charset="0"/>
                <a:cs typeface="Arial" pitchFamily="34" charset="0"/>
              </a:endParaRPr>
            </a:p>
          </p:txBody>
        </p:sp>
        <p:sp>
          <p:nvSpPr>
            <p:cNvPr id="12" name="Oval 11"/>
            <p:cNvSpPr/>
            <p:nvPr/>
          </p:nvSpPr>
          <p:spPr>
            <a:xfrm>
              <a:off x="6678706" y="5791200"/>
              <a:ext cx="1921008"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solidFill>
                  <a:latin typeface="Arial" pitchFamily="34" charset="0"/>
                  <a:cs typeface="Arial" pitchFamily="34" charset="0"/>
                </a:rPr>
                <a:t>Legal &amp; Intellectual</a:t>
              </a:r>
              <a:endParaRPr lang="en-US" sz="1600" dirty="0">
                <a:solidFill>
                  <a:schemeClr val="accent4"/>
                </a:solidFill>
                <a:latin typeface="Arial" pitchFamily="34" charset="0"/>
                <a:cs typeface="Arial" pitchFamily="34" charset="0"/>
              </a:endParaRPr>
            </a:p>
          </p:txBody>
        </p:sp>
        <p:cxnSp>
          <p:nvCxnSpPr>
            <p:cNvPr id="13" name="Straight Connector 12"/>
            <p:cNvCxnSpPr>
              <a:stCxn id="4" idx="6"/>
              <a:endCxn id="12" idx="2"/>
            </p:cNvCxnSpPr>
            <p:nvPr/>
          </p:nvCxnSpPr>
          <p:spPr>
            <a:xfrm>
              <a:off x="2913529" y="2819400"/>
              <a:ext cx="3765177" cy="3429000"/>
            </a:xfrm>
            <a:prstGeom prst="line">
              <a:avLst/>
            </a:prstGeom>
            <a:ln w="50800">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6"/>
              <a:endCxn id="11" idx="2"/>
            </p:cNvCxnSpPr>
            <p:nvPr/>
          </p:nvCxnSpPr>
          <p:spPr>
            <a:xfrm>
              <a:off x="2911608" y="3962400"/>
              <a:ext cx="3767098" cy="114300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6"/>
              <a:endCxn id="10" idx="2"/>
            </p:cNvCxnSpPr>
            <p:nvPr/>
          </p:nvCxnSpPr>
          <p:spPr>
            <a:xfrm flipV="1">
              <a:off x="2913529" y="3962400"/>
              <a:ext cx="3765177" cy="114300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6"/>
              <a:endCxn id="9" idx="2"/>
            </p:cNvCxnSpPr>
            <p:nvPr/>
          </p:nvCxnSpPr>
          <p:spPr>
            <a:xfrm flipV="1">
              <a:off x="2913529" y="2819400"/>
              <a:ext cx="3765177" cy="342900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352800" y="3048000"/>
              <a:ext cx="2919933" cy="2895600"/>
            </a:xfrm>
            <a:prstGeom prst="ellipse">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lumMod val="95000"/>
                    </a:schemeClr>
                  </a:solidFill>
                  <a:latin typeface="Arial" pitchFamily="34" charset="0"/>
                  <a:cs typeface="Arial" pitchFamily="34" charset="0"/>
                </a:rPr>
                <a:t>GATTE</a:t>
              </a:r>
            </a:p>
            <a:p>
              <a:pPr algn="ctr"/>
              <a:r>
                <a:rPr lang="en-US" sz="1600" b="1" dirty="0" smtClean="0">
                  <a:solidFill>
                    <a:srgbClr val="00FFFF"/>
                  </a:solidFill>
                  <a:latin typeface="Arial" pitchFamily="34" charset="0"/>
                  <a:cs typeface="Arial" pitchFamily="34" charset="0"/>
                </a:rPr>
                <a:t>A Global Market Place for</a:t>
              </a:r>
            </a:p>
            <a:p>
              <a:pPr algn="ctr"/>
              <a:r>
                <a:rPr lang="en-US" sz="1400" dirty="0" smtClean="0">
                  <a:solidFill>
                    <a:srgbClr val="FFFF00"/>
                  </a:solidFill>
                  <a:latin typeface="Arial" pitchFamily="34" charset="0"/>
                  <a:cs typeface="Arial" pitchFamily="34" charset="0"/>
                </a:rPr>
                <a:t>Entrepreneurship</a:t>
              </a:r>
            </a:p>
            <a:p>
              <a:pPr algn="ctr"/>
              <a:r>
                <a:rPr lang="en-US" sz="1400" dirty="0" smtClean="0">
                  <a:solidFill>
                    <a:srgbClr val="FFFF00"/>
                  </a:solidFill>
                  <a:latin typeface="Arial" pitchFamily="34" charset="0"/>
                  <a:cs typeface="Arial" pitchFamily="34" charset="0"/>
                </a:rPr>
                <a:t>Tech Transfer</a:t>
              </a:r>
            </a:p>
            <a:p>
              <a:pPr algn="ctr"/>
              <a:r>
                <a:rPr lang="en-US" sz="1400" dirty="0" smtClean="0">
                  <a:solidFill>
                    <a:srgbClr val="FF0066"/>
                  </a:solidFill>
                  <a:latin typeface="Arial" pitchFamily="34" charset="0"/>
                  <a:cs typeface="Arial" pitchFamily="34" charset="0"/>
                </a:rPr>
                <a:t>Patents Acquisition</a:t>
              </a:r>
            </a:p>
            <a:p>
              <a:pPr algn="ctr"/>
              <a:r>
                <a:rPr lang="en-US" sz="1400" dirty="0" smtClean="0">
                  <a:solidFill>
                    <a:srgbClr val="FFFF00"/>
                  </a:solidFill>
                  <a:latin typeface="Arial" pitchFamily="34" charset="0"/>
                  <a:cs typeface="Arial" pitchFamily="34" charset="0"/>
                </a:rPr>
                <a:t>Resource Leveraging</a:t>
              </a:r>
            </a:p>
            <a:p>
              <a:pPr algn="ctr"/>
              <a:r>
                <a:rPr lang="en-US" sz="1400" dirty="0" smtClean="0">
                  <a:solidFill>
                    <a:srgbClr val="FFFF00"/>
                  </a:solidFill>
                  <a:latin typeface="Arial" pitchFamily="34" charset="0"/>
                  <a:cs typeface="Arial" pitchFamily="34" charset="0"/>
                </a:rPr>
                <a:t>Econ. Development</a:t>
              </a:r>
            </a:p>
            <a:p>
              <a:pPr algn="ctr"/>
              <a:r>
                <a:rPr lang="en-US" sz="1400" dirty="0" smtClean="0">
                  <a:solidFill>
                    <a:srgbClr val="FFFF00"/>
                  </a:solidFill>
                  <a:latin typeface="Arial" pitchFamily="34" charset="0"/>
                  <a:cs typeface="Arial" pitchFamily="34" charset="0"/>
                </a:rPr>
                <a:t>Outsourcing, Training</a:t>
              </a:r>
            </a:p>
            <a:p>
              <a:pPr algn="ctr"/>
              <a:r>
                <a:rPr lang="en-US" sz="1400" dirty="0" smtClean="0">
                  <a:solidFill>
                    <a:srgbClr val="FFFF00"/>
                  </a:solidFill>
                  <a:latin typeface="Arial" pitchFamily="34" charset="0"/>
                  <a:cs typeface="Arial" pitchFamily="34" charset="0"/>
                </a:rPr>
                <a:t>Partnership</a:t>
              </a:r>
              <a:endParaRPr lang="en-US" sz="1400" dirty="0">
                <a:solidFill>
                  <a:srgbClr val="FFFF00"/>
                </a:solidFill>
                <a:latin typeface="Arial" pitchFamily="34" charset="0"/>
                <a:cs typeface="Arial" pitchFamily="34" charset="0"/>
              </a:endParaRPr>
            </a:p>
          </p:txBody>
        </p:sp>
        <p:sp>
          <p:nvSpPr>
            <p:cNvPr id="18" name="Oval 17"/>
            <p:cNvSpPr/>
            <p:nvPr/>
          </p:nvSpPr>
          <p:spPr>
            <a:xfrm>
              <a:off x="1442037" y="1706880"/>
              <a:ext cx="1098817" cy="4572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4"/>
                  </a:solidFill>
                  <a:latin typeface="Arial" pitchFamily="34" charset="0"/>
                  <a:cs typeface="Arial" pitchFamily="34" charset="0"/>
                </a:rPr>
                <a:t>Taiwan</a:t>
              </a:r>
              <a:endParaRPr lang="en-US" sz="1200" dirty="0">
                <a:solidFill>
                  <a:schemeClr val="accent4"/>
                </a:solidFill>
                <a:latin typeface="Arial" pitchFamily="34" charset="0"/>
                <a:cs typeface="Arial" pitchFamily="34" charset="0"/>
              </a:endParaRPr>
            </a:p>
          </p:txBody>
        </p:sp>
        <p:sp>
          <p:nvSpPr>
            <p:cNvPr id="19" name="Oval 18"/>
            <p:cNvSpPr/>
            <p:nvPr/>
          </p:nvSpPr>
          <p:spPr>
            <a:xfrm>
              <a:off x="7124380" y="1706880"/>
              <a:ext cx="1098817" cy="4572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4"/>
                  </a:solidFill>
                  <a:latin typeface="Arial" pitchFamily="34" charset="0"/>
                  <a:cs typeface="Arial" pitchFamily="34" charset="0"/>
                </a:rPr>
                <a:t>Indiana</a:t>
              </a:r>
              <a:endParaRPr lang="en-US" sz="1200" dirty="0">
                <a:solidFill>
                  <a:schemeClr val="accent4"/>
                </a:solidFill>
                <a:latin typeface="Arial" pitchFamily="34" charset="0"/>
                <a:cs typeface="Arial" pitchFamily="34" charset="0"/>
              </a:endParaRPr>
            </a:p>
          </p:txBody>
        </p:sp>
        <p:sp>
          <p:nvSpPr>
            <p:cNvPr id="28" name="TextBox 27"/>
            <p:cNvSpPr txBox="1"/>
            <p:nvPr/>
          </p:nvSpPr>
          <p:spPr>
            <a:xfrm>
              <a:off x="1676400" y="685800"/>
              <a:ext cx="6006965" cy="830997"/>
            </a:xfrm>
            <a:prstGeom prst="rect">
              <a:avLst/>
            </a:prstGeom>
            <a:solidFill>
              <a:schemeClr val="accent2">
                <a:lumMod val="50000"/>
              </a:schemeClr>
            </a:solidFill>
          </p:spPr>
          <p:txBody>
            <a:bodyPr wrap="none" rtlCol="0">
              <a:spAutoFit/>
            </a:bodyPr>
            <a:lstStyle/>
            <a:p>
              <a:pPr algn="ctr"/>
              <a:r>
                <a:rPr lang="en-US" sz="2400" dirty="0" smtClean="0">
                  <a:solidFill>
                    <a:srgbClr val="FFFF00"/>
                  </a:solidFill>
                </a:rPr>
                <a:t>Global Alliance for </a:t>
              </a:r>
            </a:p>
            <a:p>
              <a:pPr algn="ctr"/>
              <a:r>
                <a:rPr lang="en-US" sz="2400" dirty="0" smtClean="0">
                  <a:solidFill>
                    <a:srgbClr val="FFFF00"/>
                  </a:solidFill>
                </a:rPr>
                <a:t>Technology Transfer and Entrepreneurship</a:t>
              </a:r>
              <a:endParaRPr lang="en-US" sz="2400" dirty="0">
                <a:solidFill>
                  <a:srgbClr val="FFFF00"/>
                </a:solidFill>
              </a:endParaRPr>
            </a:p>
          </p:txBody>
        </p:sp>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7672" y="1589139"/>
              <a:ext cx="1790188" cy="134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3" name="Picture 1" descr="C:\Program Files (x86)\Microsoft Office\MEDIA\CAGCAT10\j0297707.wmf"/>
            <p:cNvPicPr>
              <a:picLocks noChangeAspect="1" noChangeArrowheads="1"/>
            </p:cNvPicPr>
            <p:nvPr/>
          </p:nvPicPr>
          <p:blipFill>
            <a:blip r:embed="rId3" cstate="print"/>
            <a:srcRect/>
            <a:stretch>
              <a:fillRect/>
            </a:stretch>
          </p:blipFill>
          <p:spPr bwMode="auto">
            <a:xfrm>
              <a:off x="304800" y="2362200"/>
              <a:ext cx="587350" cy="722753"/>
            </a:xfrm>
            <a:prstGeom prst="rect">
              <a:avLst/>
            </a:prstGeom>
            <a:noFill/>
          </p:spPr>
        </p:pic>
        <p:pic>
          <p:nvPicPr>
            <p:cNvPr id="69634" name="Picture 2" descr="C:\Program Files (x86)\Microsoft Office\MEDIA\CAGCAT10\j0300840.wmf"/>
            <p:cNvPicPr>
              <a:picLocks noChangeAspect="1" noChangeArrowheads="1"/>
            </p:cNvPicPr>
            <p:nvPr/>
          </p:nvPicPr>
          <p:blipFill>
            <a:blip r:embed="rId4" cstate="print"/>
            <a:srcRect/>
            <a:stretch>
              <a:fillRect/>
            </a:stretch>
          </p:blipFill>
          <p:spPr bwMode="auto">
            <a:xfrm>
              <a:off x="152400" y="5867400"/>
              <a:ext cx="755142" cy="636070"/>
            </a:xfrm>
            <a:prstGeom prst="rect">
              <a:avLst/>
            </a:prstGeom>
            <a:noFill/>
          </p:spPr>
        </p:pic>
        <p:pic>
          <p:nvPicPr>
            <p:cNvPr id="69635" name="Picture 3" descr="C:\Program Files (x86)\Microsoft Office\MEDIA\CAGCAT10\j0285360.wmf"/>
            <p:cNvPicPr>
              <a:picLocks noChangeAspect="1" noChangeArrowheads="1"/>
            </p:cNvPicPr>
            <p:nvPr/>
          </p:nvPicPr>
          <p:blipFill>
            <a:blip r:embed="rId5" cstate="print"/>
            <a:srcRect/>
            <a:stretch>
              <a:fillRect/>
            </a:stretch>
          </p:blipFill>
          <p:spPr bwMode="auto">
            <a:xfrm>
              <a:off x="228600" y="3429000"/>
              <a:ext cx="660807" cy="814940"/>
            </a:xfrm>
            <a:prstGeom prst="rect">
              <a:avLst/>
            </a:prstGeom>
            <a:noFill/>
          </p:spPr>
        </p:pic>
      </p:grpSp>
      <p:pic>
        <p:nvPicPr>
          <p:cNvPr id="69636" name="Picture 4" descr="C:\Program Files (x86)\Microsoft Office\MEDIA\CAGCAT10\j0205462.wmf"/>
          <p:cNvPicPr>
            <a:picLocks noChangeAspect="1" noChangeArrowheads="1"/>
          </p:cNvPicPr>
          <p:nvPr/>
        </p:nvPicPr>
        <p:blipFill>
          <a:blip r:embed="rId6" cstate="print"/>
          <a:srcRect/>
          <a:stretch>
            <a:fillRect/>
          </a:stretch>
        </p:blipFill>
        <p:spPr bwMode="auto">
          <a:xfrm>
            <a:off x="1" y="4642430"/>
            <a:ext cx="914400" cy="909803"/>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0" y="762000"/>
            <a:ext cx="4724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66"/>
                </a:solidFill>
              </a:rPr>
              <a:t>Indiana-Taiwan Technology Transfer </a:t>
            </a:r>
          </a:p>
          <a:p>
            <a:pPr algn="ctr"/>
            <a:r>
              <a:rPr lang="en-US" dirty="0" smtClean="0">
                <a:solidFill>
                  <a:srgbClr val="FF0066"/>
                </a:solidFill>
              </a:rPr>
              <a:t>and Entrepreneurship Summit</a:t>
            </a:r>
          </a:p>
          <a:p>
            <a:pPr algn="ctr"/>
            <a:r>
              <a:rPr lang="en-US" dirty="0" smtClean="0">
                <a:solidFill>
                  <a:srgbClr val="FF0066"/>
                </a:solidFill>
              </a:rPr>
              <a:t>(ITTTES)</a:t>
            </a:r>
          </a:p>
          <a:p>
            <a:pPr algn="ctr"/>
            <a:r>
              <a:rPr lang="en-US" sz="1400" dirty="0" smtClean="0">
                <a:solidFill>
                  <a:schemeClr val="tx2"/>
                </a:solidFill>
              </a:rPr>
              <a:t>09/27 – 09/30, 2011</a:t>
            </a:r>
            <a:endParaRPr lang="en-US" sz="1400" dirty="0">
              <a:solidFill>
                <a:schemeClr val="tx2"/>
              </a:solidFill>
            </a:endParaRPr>
          </a:p>
        </p:txBody>
      </p:sp>
      <p:sp>
        <p:nvSpPr>
          <p:cNvPr id="5" name="TextBox 4"/>
          <p:cNvSpPr txBox="1"/>
          <p:nvPr/>
        </p:nvSpPr>
        <p:spPr>
          <a:xfrm>
            <a:off x="4876800" y="2133600"/>
            <a:ext cx="4038600" cy="4524315"/>
          </a:xfrm>
          <a:prstGeom prst="rect">
            <a:avLst/>
          </a:prstGeom>
          <a:noFill/>
          <a:ln>
            <a:solidFill>
              <a:srgbClr val="0000FF"/>
            </a:solidFill>
          </a:ln>
        </p:spPr>
        <p:txBody>
          <a:bodyPr wrap="square" rtlCol="0">
            <a:spAutoFit/>
          </a:bodyPr>
          <a:lstStyle/>
          <a:p>
            <a:pPr marL="231775" lvl="1" indent="-220663"/>
            <a:r>
              <a:rPr lang="en-US" dirty="0" smtClean="0"/>
              <a:t>Indiana Partners: </a:t>
            </a:r>
          </a:p>
          <a:p>
            <a:pPr marL="231775" lvl="1" indent="-220663">
              <a:buFont typeface="Courier New" pitchFamily="49" charset="0"/>
              <a:buChar char="o"/>
            </a:pPr>
            <a:r>
              <a:rPr lang="en-US" dirty="0" smtClean="0"/>
              <a:t>Indiana University-Purdue University Fort Wayne</a:t>
            </a:r>
          </a:p>
          <a:p>
            <a:pPr marL="231775" lvl="1" indent="-220663">
              <a:buFont typeface="Courier New" pitchFamily="49" charset="0"/>
              <a:buChar char="o"/>
            </a:pPr>
            <a:r>
              <a:rPr lang="en-US" dirty="0" smtClean="0"/>
              <a:t>Purdue University</a:t>
            </a:r>
          </a:p>
          <a:p>
            <a:pPr marL="231775" lvl="1" indent="-220663">
              <a:buFont typeface="Courier New" pitchFamily="49" charset="0"/>
              <a:buChar char="o"/>
            </a:pPr>
            <a:r>
              <a:rPr lang="en-US" dirty="0" smtClean="0"/>
              <a:t>Indiana University</a:t>
            </a:r>
          </a:p>
          <a:p>
            <a:pPr marL="231775" lvl="1" indent="-220663">
              <a:buFont typeface="Courier New" pitchFamily="49" charset="0"/>
              <a:buChar char="o"/>
            </a:pPr>
            <a:r>
              <a:rPr lang="en-US" dirty="0" smtClean="0"/>
              <a:t>U of Southern Indiana, NSWC Crane</a:t>
            </a:r>
          </a:p>
          <a:p>
            <a:pPr marL="231775" lvl="1" indent="-220663"/>
            <a:endParaRPr lang="en-US" dirty="0" smtClean="0"/>
          </a:p>
          <a:p>
            <a:pPr marL="231775" lvl="1" indent="-220663"/>
            <a:r>
              <a:rPr lang="en-US" dirty="0" smtClean="0"/>
              <a:t>Taiwan Partners (from North to South:)</a:t>
            </a:r>
          </a:p>
          <a:p>
            <a:pPr marL="231775" lvl="2" indent="-220663">
              <a:buFont typeface="Courier New" pitchFamily="49" charset="0"/>
              <a:buChar char="o"/>
            </a:pPr>
            <a:r>
              <a:rPr lang="en-US" dirty="0" smtClean="0"/>
              <a:t>National Taipei University of Technology</a:t>
            </a:r>
          </a:p>
          <a:p>
            <a:pPr marL="231775" lvl="2" indent="-220663">
              <a:buFont typeface="Courier New" pitchFamily="49" charset="0"/>
              <a:buChar char="o"/>
            </a:pPr>
            <a:r>
              <a:rPr lang="en-US" dirty="0" smtClean="0"/>
              <a:t>Chung Yuan Christian University</a:t>
            </a:r>
          </a:p>
          <a:p>
            <a:pPr marL="231775" lvl="2" indent="-220663">
              <a:buFont typeface="Courier New" pitchFamily="49" charset="0"/>
              <a:buChar char="o"/>
            </a:pPr>
            <a:r>
              <a:rPr lang="en-US" dirty="0" smtClean="0"/>
              <a:t>Feng Chia University</a:t>
            </a:r>
          </a:p>
          <a:p>
            <a:pPr marL="231775" lvl="2" indent="-220663">
              <a:buFont typeface="Courier New" pitchFamily="49" charset="0"/>
              <a:buChar char="o"/>
            </a:pPr>
            <a:r>
              <a:rPr lang="en-US" dirty="0" smtClean="0"/>
              <a:t>National Formosa University</a:t>
            </a:r>
          </a:p>
          <a:p>
            <a:pPr marL="231775" lvl="2" indent="-220663">
              <a:buFont typeface="Courier New" pitchFamily="49" charset="0"/>
              <a:buChar char="o"/>
            </a:pPr>
            <a:r>
              <a:rPr lang="en-US" dirty="0" smtClean="0"/>
              <a:t>National Cheng Kung University</a:t>
            </a:r>
            <a:endParaRPr lang="en-US" dirty="0"/>
          </a:p>
        </p:txBody>
      </p:sp>
      <p:sp>
        <p:nvSpPr>
          <p:cNvPr id="6" name="TextBox 5"/>
          <p:cNvSpPr txBox="1"/>
          <p:nvPr/>
        </p:nvSpPr>
        <p:spPr>
          <a:xfrm>
            <a:off x="0" y="2133600"/>
            <a:ext cx="4648200" cy="4647426"/>
          </a:xfrm>
          <a:prstGeom prst="rect">
            <a:avLst/>
          </a:prstGeom>
          <a:solidFill>
            <a:srgbClr val="FFFF99"/>
          </a:solidFill>
        </p:spPr>
        <p:txBody>
          <a:bodyPr wrap="square" rtlCol="0">
            <a:spAutoFit/>
          </a:bodyPr>
          <a:lstStyle/>
          <a:p>
            <a:pPr marL="231775" indent="-231775">
              <a:spcAft>
                <a:spcPts val="1200"/>
              </a:spcAft>
              <a:buFont typeface="Wingdings" pitchFamily="2" charset="2"/>
              <a:buChar char="§"/>
            </a:pPr>
            <a:r>
              <a:rPr lang="en-US" sz="1600" dirty="0" smtClean="0"/>
              <a:t>To expand the market for the intellectual properties developed in Taiwan</a:t>
            </a:r>
          </a:p>
          <a:p>
            <a:pPr marL="231775" indent="-231775">
              <a:spcAft>
                <a:spcPts val="1200"/>
              </a:spcAft>
              <a:buFont typeface="Wingdings" pitchFamily="2" charset="2"/>
              <a:buChar char="§"/>
            </a:pPr>
            <a:r>
              <a:rPr lang="en-US" sz="1600" dirty="0" smtClean="0"/>
              <a:t>To promote entrepreneurship through transfer of Taiwan’s innovative technology to Indiana and </a:t>
            </a:r>
            <a:r>
              <a:rPr lang="en-US" sz="1600" b="1" i="1" dirty="0" smtClean="0"/>
              <a:t>vice versa</a:t>
            </a:r>
            <a:r>
              <a:rPr lang="en-US" sz="1600" dirty="0" smtClean="0"/>
              <a:t>; aiding to economy recovery through global business/technology partnership; </a:t>
            </a:r>
            <a:r>
              <a:rPr lang="en-US" sz="1600" dirty="0" smtClean="0">
                <a:solidFill>
                  <a:srgbClr val="0000FF"/>
                </a:solidFill>
              </a:rPr>
              <a:t>GATTE</a:t>
            </a:r>
            <a:endParaRPr lang="en-US" sz="1600" dirty="0" smtClean="0"/>
          </a:p>
          <a:p>
            <a:pPr marL="231775" indent="-231775">
              <a:spcAft>
                <a:spcPts val="1200"/>
              </a:spcAft>
              <a:buFont typeface="Wingdings" pitchFamily="2" charset="2"/>
              <a:buChar char="§"/>
            </a:pPr>
            <a:r>
              <a:rPr lang="en-US" sz="1600" dirty="0" smtClean="0"/>
              <a:t>To develop an accelerated process toward bringing technology to market; </a:t>
            </a:r>
            <a:r>
              <a:rPr lang="en-US" sz="1600" dirty="0" smtClean="0">
                <a:solidFill>
                  <a:srgbClr val="0000FF"/>
                </a:solidFill>
              </a:rPr>
              <a:t>GATTE</a:t>
            </a:r>
          </a:p>
          <a:p>
            <a:pPr marL="231775" indent="-231775">
              <a:spcAft>
                <a:spcPts val="1200"/>
              </a:spcAft>
              <a:buFont typeface="Wingdings" pitchFamily="2" charset="2"/>
              <a:buChar char="§"/>
            </a:pPr>
            <a:r>
              <a:rPr lang="en-US" sz="1600" dirty="0" smtClean="0"/>
              <a:t>To develop a global market place for technology patents, intellectual licensing, business development, investment attainment; </a:t>
            </a:r>
            <a:r>
              <a:rPr lang="en-US" sz="1600" dirty="0" smtClean="0">
                <a:solidFill>
                  <a:srgbClr val="0000FF"/>
                </a:solidFill>
              </a:rPr>
              <a:t>GATTE</a:t>
            </a:r>
            <a:r>
              <a:rPr lang="en-US" sz="1600" dirty="0" smtClean="0">
                <a:solidFill>
                  <a:srgbClr val="FF0000"/>
                </a:solidFill>
              </a:rPr>
              <a:t>: an international enabling task-force for tech transfer and repository of global intellectual properties</a:t>
            </a:r>
          </a:p>
          <a:p>
            <a:pPr marL="231775" indent="-231775">
              <a:spcAft>
                <a:spcPts val="1200"/>
              </a:spcAft>
              <a:buFont typeface="Wingdings" pitchFamily="2" charset="2"/>
              <a:buChar char="§"/>
            </a:pPr>
            <a:r>
              <a:rPr lang="en-US" sz="1600" dirty="0" smtClean="0"/>
              <a:t>To secure</a:t>
            </a:r>
            <a:r>
              <a:rPr lang="en-US" sz="1600" dirty="0" smtClean="0">
                <a:solidFill>
                  <a:srgbClr val="FF0000"/>
                </a:solidFill>
              </a:rPr>
              <a:t> “soft landing” </a:t>
            </a:r>
            <a:r>
              <a:rPr lang="en-US" sz="1600" dirty="0" smtClean="0"/>
              <a:t>status for NIIC</a:t>
            </a:r>
          </a:p>
        </p:txBody>
      </p:sp>
      <p:sp>
        <p:nvSpPr>
          <p:cNvPr id="7" name="TextBox 6"/>
          <p:cNvSpPr txBox="1"/>
          <p:nvPr/>
        </p:nvSpPr>
        <p:spPr>
          <a:xfrm>
            <a:off x="7315200" y="1676400"/>
            <a:ext cx="1300356" cy="646331"/>
          </a:xfrm>
          <a:prstGeom prst="rect">
            <a:avLst/>
          </a:prstGeom>
          <a:solidFill>
            <a:srgbClr val="99FFCC"/>
          </a:solidFill>
        </p:spPr>
        <p:txBody>
          <a:bodyPr wrap="none" rtlCol="0">
            <a:spAutoFit/>
          </a:bodyPr>
          <a:lstStyle/>
          <a:p>
            <a:pPr algn="ctr"/>
            <a:r>
              <a:rPr lang="en-US" dirty="0" smtClean="0"/>
              <a:t>Initiated by</a:t>
            </a:r>
          </a:p>
          <a:p>
            <a:pPr algn="ctr"/>
            <a:r>
              <a:rPr lang="en-US" dirty="0" smtClean="0"/>
              <a:t>Academia</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33400" y="3048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t> </a:t>
            </a:r>
          </a:p>
        </p:txBody>
      </p:sp>
      <p:sp>
        <p:nvSpPr>
          <p:cNvPr id="4099" name="Rectangle 9"/>
          <p:cNvSpPr>
            <a:spLocks noGrp="1" noChangeArrowheads="1"/>
          </p:cNvSpPr>
          <p:nvPr>
            <p:ph type="body" sz="half" idx="1"/>
          </p:nvPr>
        </p:nvSpPr>
        <p:spPr bwMode="auto">
          <a:xfrm>
            <a:off x="457200" y="2209800"/>
            <a:ext cx="5029200" cy="4114800"/>
          </a:xfrm>
          <a:solidFill>
            <a:srgbClr val="FFFF99"/>
          </a:solidFill>
          <a:ln>
            <a:miter lim="800000"/>
            <a:headEnd/>
            <a:tailEnd/>
          </a:ln>
        </p:spPr>
        <p:txBody>
          <a:bodyPr vert="horz" wrap="square" lIns="91440" tIns="45720" rIns="91440" bIns="45720" numCol="1" anchor="t" anchorCtr="0" compatLnSpc="1">
            <a:prstTxWarp prst="textNoShape">
              <a:avLst/>
            </a:prstTxWarp>
            <a:noAutofit/>
          </a:bodyPr>
          <a:lstStyle/>
          <a:p>
            <a:pPr>
              <a:buFont typeface="Arial" pitchFamily="34" charset="0"/>
              <a:buChar char="•"/>
            </a:pPr>
            <a:r>
              <a:rPr lang="en-US" sz="1800" b="1" dirty="0" smtClean="0"/>
              <a:t>Track 1: </a:t>
            </a:r>
            <a:r>
              <a:rPr lang="en-US" sz="1800" dirty="0" smtClean="0"/>
              <a:t>Nano-Scale, Electronics and Thermoelectric Material Technologies</a:t>
            </a:r>
          </a:p>
          <a:p>
            <a:pPr>
              <a:buFont typeface="Arial" pitchFamily="34" charset="0"/>
              <a:buChar char="•"/>
            </a:pPr>
            <a:r>
              <a:rPr lang="en-US" sz="2000" b="1" dirty="0" smtClean="0"/>
              <a:t>Track 2: </a:t>
            </a:r>
            <a:r>
              <a:rPr lang="en-US" sz="2000" dirty="0" smtClean="0"/>
              <a:t>Renewable Energy, Environmental and Water Management Technology</a:t>
            </a:r>
          </a:p>
          <a:p>
            <a:pPr>
              <a:buFont typeface="Arial" pitchFamily="34" charset="0"/>
              <a:buChar char="•"/>
            </a:pPr>
            <a:r>
              <a:rPr lang="en-US" sz="2000" b="1" dirty="0" smtClean="0"/>
              <a:t>Track 3: </a:t>
            </a:r>
            <a:r>
              <a:rPr lang="en-US" sz="2000" dirty="0" smtClean="0"/>
              <a:t>Wireless Sensors, Data Acquisition, and Monitoring Technology</a:t>
            </a:r>
          </a:p>
          <a:p>
            <a:pPr>
              <a:buFont typeface="Arial" pitchFamily="34" charset="0"/>
              <a:buChar char="•"/>
            </a:pPr>
            <a:r>
              <a:rPr lang="en-US" sz="2000" b="1" dirty="0" smtClean="0"/>
              <a:t>Track 4: </a:t>
            </a:r>
            <a:r>
              <a:rPr lang="en-US" sz="2000" dirty="0" smtClean="0"/>
              <a:t>Novel Instrumentation and Detection</a:t>
            </a:r>
          </a:p>
          <a:p>
            <a:pPr>
              <a:buFont typeface="Arial" pitchFamily="34" charset="0"/>
              <a:buChar char="•"/>
            </a:pPr>
            <a:r>
              <a:rPr lang="en-US" sz="2000" b="1" dirty="0" smtClean="0"/>
              <a:t>Poster Presentations</a:t>
            </a:r>
            <a:r>
              <a:rPr lang="en-US" sz="2000" dirty="0" smtClean="0"/>
              <a:t>: NSWC Crane (17), Purdue Research Foundation (6), Taiwan Research Partners (5)</a:t>
            </a:r>
          </a:p>
        </p:txBody>
      </p:sp>
      <p:pic>
        <p:nvPicPr>
          <p:cNvPr id="307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6561" name="Object 1"/>
          <p:cNvGraphicFramePr>
            <a:graphicFrameLocks noChangeAspect="1"/>
          </p:cNvGraphicFramePr>
          <p:nvPr>
            <p:extLst>
              <p:ext uri="{D42A27DB-BD31-4B8C-83A1-F6EECF244321}">
                <p14:modId xmlns:p14="http://schemas.microsoft.com/office/powerpoint/2010/main" val="1215683565"/>
              </p:ext>
            </p:extLst>
          </p:nvPr>
        </p:nvGraphicFramePr>
        <p:xfrm>
          <a:off x="6096000" y="1143000"/>
          <a:ext cx="2133600" cy="1600200"/>
        </p:xfrm>
        <a:graphic>
          <a:graphicData uri="http://schemas.openxmlformats.org/presentationml/2006/ole">
            <mc:AlternateContent xmlns:mc="http://schemas.openxmlformats.org/markup-compatibility/2006">
              <mc:Choice xmlns:v="urn:schemas-microsoft-com:vml" Requires="v">
                <p:oleObj spid="_x0000_s66582" name="Slide" r:id="rId4" imgW="4571323" imgH="3428148" progId="PowerPoint.Slide.8">
                  <p:embed/>
                </p:oleObj>
              </mc:Choice>
              <mc:Fallback>
                <p:oleObj name="Slide" r:id="rId4" imgW="4571323" imgH="3428148" progId="PowerPoint.Slide.8">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43000"/>
                        <a:ext cx="21336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圖片 10"/>
          <p:cNvPicPr/>
          <p:nvPr/>
        </p:nvPicPr>
        <p:blipFill>
          <a:blip r:embed="rId6" cstate="print"/>
          <a:srcRect/>
          <a:stretch>
            <a:fillRect/>
          </a:stretch>
        </p:blipFill>
        <p:spPr bwMode="auto">
          <a:xfrm>
            <a:off x="5715000" y="4876800"/>
            <a:ext cx="2057400" cy="1358347"/>
          </a:xfrm>
          <a:prstGeom prst="rect">
            <a:avLst/>
          </a:prstGeom>
          <a:noFill/>
          <a:ln w="9525">
            <a:noFill/>
            <a:miter lim="800000"/>
            <a:headEnd/>
            <a:tailEnd/>
          </a:ln>
        </p:spPr>
      </p:pic>
      <p:pic>
        <p:nvPicPr>
          <p:cNvPr id="9" name="圖片 1"/>
          <p:cNvPicPr/>
          <p:nvPr/>
        </p:nvPicPr>
        <p:blipFill>
          <a:blip r:embed="rId7" cstate="print"/>
          <a:srcRect/>
          <a:stretch>
            <a:fillRect/>
          </a:stretch>
        </p:blipFill>
        <p:spPr bwMode="auto">
          <a:xfrm>
            <a:off x="6705600" y="2895600"/>
            <a:ext cx="2251710" cy="1855470"/>
          </a:xfrm>
          <a:prstGeom prst="rect">
            <a:avLst/>
          </a:prstGeom>
          <a:noFill/>
          <a:ln w="25400">
            <a:solidFill>
              <a:srgbClr val="0000FF"/>
            </a:solidFill>
            <a:miter lim="800000"/>
            <a:headEnd/>
            <a:tailEnd/>
          </a:ln>
        </p:spPr>
      </p:pic>
      <p:sp>
        <p:nvSpPr>
          <p:cNvPr id="2" name="6-Point Star 1"/>
          <p:cNvSpPr/>
          <p:nvPr/>
        </p:nvSpPr>
        <p:spPr>
          <a:xfrm>
            <a:off x="7737410" y="1301094"/>
            <a:ext cx="381000" cy="413266"/>
          </a:xfrm>
          <a:prstGeom prst="star6">
            <a:avLst>
              <a:gd name="adj" fmla="val 28868"/>
              <a:gd name="hf" fmla="val 115470"/>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6-Point Star 9"/>
          <p:cNvSpPr/>
          <p:nvPr/>
        </p:nvSpPr>
        <p:spPr>
          <a:xfrm>
            <a:off x="7162800" y="4879165"/>
            <a:ext cx="381000" cy="413266"/>
          </a:xfrm>
          <a:prstGeom prst="star6">
            <a:avLst>
              <a:gd name="adj" fmla="val 28868"/>
              <a:gd name="hf" fmla="val 115470"/>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6-Point Star 11"/>
          <p:cNvSpPr/>
          <p:nvPr/>
        </p:nvSpPr>
        <p:spPr>
          <a:xfrm>
            <a:off x="7737410" y="1690153"/>
            <a:ext cx="381000" cy="413266"/>
          </a:xfrm>
          <a:prstGeom prst="star6">
            <a:avLst>
              <a:gd name="adj" fmla="val 28868"/>
              <a:gd name="hf" fmla="val 1154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200" y="1524000"/>
            <a:ext cx="5029200" cy="646331"/>
          </a:xfrm>
          <a:prstGeom prst="rect">
            <a:avLst/>
          </a:prstGeom>
          <a:noFill/>
        </p:spPr>
        <p:txBody>
          <a:bodyPr wrap="square" rtlCol="0">
            <a:spAutoFit/>
          </a:bodyPr>
          <a:lstStyle/>
          <a:p>
            <a:pPr algn="ctr"/>
            <a:r>
              <a:rPr lang="en-US" b="1" dirty="0" smtClean="0">
                <a:solidFill>
                  <a:srgbClr val="FF0000"/>
                </a:solidFill>
              </a:rPr>
              <a:t>Energy, Environment, Information Technology, and Healthcare</a:t>
            </a:r>
            <a:endParaRPr lang="en-US" b="1" dirty="0">
              <a:solidFill>
                <a:srgbClr val="FF0000"/>
              </a:solidFill>
            </a:endParaRPr>
          </a:p>
        </p:txBody>
      </p:sp>
    </p:spTree>
    <p:extLst>
      <p:ext uri="{BB962C8B-B14F-4D97-AF65-F5344CB8AC3E}">
        <p14:creationId xmlns:p14="http://schemas.microsoft.com/office/powerpoint/2010/main" val="361782758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066800" y="2286000"/>
            <a:ext cx="0" cy="358140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4209313968"/>
              </p:ext>
            </p:extLst>
          </p:nvPr>
        </p:nvGraphicFramePr>
        <p:xfrm>
          <a:off x="2743200" y="1676400"/>
          <a:ext cx="5867400" cy="1703134"/>
        </p:xfrm>
        <a:graphic>
          <a:graphicData uri="http://schemas.openxmlformats.org/drawingml/2006/table">
            <a:tbl>
              <a:tblPr/>
              <a:tblGrid>
                <a:gridCol w="533400"/>
                <a:gridCol w="444500"/>
                <a:gridCol w="711200"/>
                <a:gridCol w="4178300"/>
              </a:tblGrid>
              <a:tr h="0">
                <a:tc>
                  <a:txBody>
                    <a:bodyPr/>
                    <a:lstStyle/>
                    <a:p>
                      <a:pPr marL="0" marR="0" algn="ctr">
                        <a:lnSpc>
                          <a:spcPct val="115000"/>
                        </a:lnSpc>
                        <a:spcBef>
                          <a:spcPts val="0"/>
                        </a:spcBef>
                        <a:spcAft>
                          <a:spcPts val="0"/>
                        </a:spcAft>
                      </a:pPr>
                      <a:r>
                        <a:rPr lang="en-US" sz="1400" dirty="0">
                          <a:latin typeface="Calibri"/>
                          <a:ea typeface="Calibri"/>
                          <a:cs typeface="Times New Roman"/>
                        </a:rPr>
                        <a:t>Yes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smtClean="0">
                          <a:latin typeface="Calibri"/>
                          <a:ea typeface="Calibri"/>
                          <a:cs typeface="Times New Roman"/>
                        </a:rPr>
                        <a:t>Maybe</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FF0066"/>
                          </a:solidFill>
                          <a:latin typeface="Calibri"/>
                          <a:ea typeface="Calibri"/>
                          <a:cs typeface="Times New Roman"/>
                        </a:rPr>
                        <a:t>License</a:t>
                      </a:r>
                      <a:r>
                        <a:rPr lang="en-US" sz="1400" dirty="0">
                          <a:latin typeface="Calibri"/>
                          <a:ea typeface="Calibri"/>
                          <a:cs typeface="Times New Roman"/>
                        </a:rPr>
                        <a:t> technology to U.S. investors/businesses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Establish U.S. sales and </a:t>
                      </a:r>
                      <a:r>
                        <a:rPr lang="en-US" sz="1400" dirty="0">
                          <a:solidFill>
                            <a:srgbClr val="FF0066"/>
                          </a:solidFill>
                          <a:latin typeface="Calibri"/>
                          <a:ea typeface="Calibri"/>
                          <a:cs typeface="Times New Roman"/>
                        </a:rPr>
                        <a:t>marketing</a:t>
                      </a:r>
                      <a:r>
                        <a:rPr lang="en-US" sz="1400" dirty="0">
                          <a:latin typeface="Calibri"/>
                          <a:ea typeface="Calibri"/>
                          <a:cs typeface="Times New Roman"/>
                        </a:rPr>
                        <a:t> office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Create a U.S.-based business </a:t>
                      </a:r>
                      <a:r>
                        <a:rPr lang="en-US" sz="1400" dirty="0">
                          <a:solidFill>
                            <a:srgbClr val="FF0066"/>
                          </a:solidFill>
                          <a:latin typeface="Calibri"/>
                          <a:ea typeface="Calibri"/>
                          <a:cs typeface="Times New Roman"/>
                        </a:rPr>
                        <a:t>start-up</a:t>
                      </a:r>
                      <a:r>
                        <a:rPr lang="en-US" sz="1400" dirty="0">
                          <a:latin typeface="Calibri"/>
                          <a:ea typeface="Calibri"/>
                          <a:cs typeface="Times New Roman"/>
                        </a:rPr>
                        <a:t> with Taiwanese investment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Develop a strategic </a:t>
                      </a:r>
                      <a:r>
                        <a:rPr lang="en-US" sz="1400" dirty="0">
                          <a:solidFill>
                            <a:srgbClr val="FF0066"/>
                          </a:solidFill>
                          <a:latin typeface="Calibri"/>
                          <a:ea typeface="Calibri"/>
                          <a:cs typeface="Times New Roman"/>
                        </a:rPr>
                        <a:t>manufacturin</a:t>
                      </a:r>
                      <a:r>
                        <a:rPr lang="en-US" sz="1400" dirty="0">
                          <a:latin typeface="Calibri"/>
                          <a:ea typeface="Calibri"/>
                          <a:cs typeface="Times New Roman"/>
                        </a:rPr>
                        <a:t>g partnership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FF0066"/>
                          </a:solidFill>
                          <a:latin typeface="Calibri"/>
                          <a:ea typeface="Calibri"/>
                          <a:cs typeface="Times New Roman"/>
                        </a:rPr>
                        <a:t>Sales and distribution </a:t>
                      </a:r>
                      <a:r>
                        <a:rPr lang="en-US" sz="1400" dirty="0">
                          <a:latin typeface="Calibri"/>
                          <a:ea typeface="Calibri"/>
                          <a:cs typeface="Times New Roman"/>
                        </a:rPr>
                        <a:t>of product to 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512971727"/>
              </p:ext>
            </p:extLst>
          </p:nvPr>
        </p:nvGraphicFramePr>
        <p:xfrm>
          <a:off x="2743200" y="3657600"/>
          <a:ext cx="5852160" cy="2424812"/>
        </p:xfrm>
        <a:graphic>
          <a:graphicData uri="http://schemas.openxmlformats.org/drawingml/2006/table">
            <a:tbl>
              <a:tblPr/>
              <a:tblGrid>
                <a:gridCol w="533400"/>
                <a:gridCol w="457200"/>
                <a:gridCol w="685800"/>
                <a:gridCol w="4175760"/>
              </a:tblGrid>
              <a:tr h="0">
                <a:tc>
                  <a:txBody>
                    <a:bodyPr/>
                    <a:lstStyle/>
                    <a:p>
                      <a:pPr marL="0" marR="0" algn="ctr">
                        <a:lnSpc>
                          <a:spcPct val="115000"/>
                        </a:lnSpc>
                        <a:spcBef>
                          <a:spcPts val="0"/>
                        </a:spcBef>
                        <a:spcAft>
                          <a:spcPts val="0"/>
                        </a:spcAft>
                      </a:pPr>
                      <a:r>
                        <a:rPr lang="en-US" sz="1400" dirty="0">
                          <a:latin typeface="Calibri"/>
                          <a:ea typeface="Calibri"/>
                          <a:cs typeface="Times New Roman"/>
                        </a:rPr>
                        <a:t>Yes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smtClean="0">
                          <a:latin typeface="Calibri"/>
                          <a:ea typeface="Calibri"/>
                          <a:cs typeface="Times New Roman"/>
                        </a:rPr>
                        <a:t>Maybe</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Legal services (intellectual property and commercial law)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FF0066"/>
                          </a:solidFill>
                          <a:latin typeface="Calibri"/>
                          <a:ea typeface="Calibri"/>
                          <a:cs typeface="Times New Roman"/>
                        </a:rPr>
                        <a:t>Business valuation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FF0066"/>
                          </a:solidFill>
                          <a:latin typeface="Calibri"/>
                          <a:ea typeface="Calibri"/>
                          <a:cs typeface="Times New Roman"/>
                        </a:rPr>
                        <a:t>Technical support </a:t>
                      </a:r>
                      <a:r>
                        <a:rPr lang="en-US" sz="1400" dirty="0">
                          <a:latin typeface="Calibri"/>
                          <a:ea typeface="Calibri"/>
                          <a:cs typeface="Times New Roman"/>
                        </a:rPr>
                        <a:t>(including testing, engineering and prototyping)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FF0066"/>
                          </a:solidFill>
                          <a:latin typeface="Calibri"/>
                          <a:ea typeface="Calibri"/>
                          <a:cs typeface="Times New Roman"/>
                        </a:rPr>
                        <a:t>Regulatory compliance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Marketing and Market Survey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solidFill>
                            <a:srgbClr val="FF0066"/>
                          </a:solidFill>
                          <a:latin typeface="Calibri"/>
                          <a:ea typeface="Calibri"/>
                          <a:cs typeface="Times New Roman"/>
                        </a:rPr>
                        <a:t>Business planning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400" dirty="0">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Calibri"/>
                          <a:ea typeface="Calibri"/>
                          <a:cs typeface="Times New Roman"/>
                        </a:rPr>
                        <a:t>Investment capital and</a:t>
                      </a:r>
                      <a:r>
                        <a:rPr lang="en-US" sz="1400" dirty="0">
                          <a:solidFill>
                            <a:srgbClr val="FF0066"/>
                          </a:solidFill>
                          <a:latin typeface="Calibri"/>
                          <a:ea typeface="Calibri"/>
                          <a:cs typeface="Times New Roman"/>
                        </a:rPr>
                        <a:t> financing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Oval 3"/>
          <p:cNvSpPr/>
          <p:nvPr/>
        </p:nvSpPr>
        <p:spPr>
          <a:xfrm>
            <a:off x="152400" y="1752600"/>
            <a:ext cx="1905000" cy="914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Academia &amp;</a:t>
            </a:r>
          </a:p>
          <a:p>
            <a:pPr algn="ctr"/>
            <a:r>
              <a:rPr lang="en-US" sz="1600" dirty="0" smtClean="0">
                <a:latin typeface="Arial" pitchFamily="34" charset="0"/>
                <a:cs typeface="Arial" pitchFamily="34" charset="0"/>
              </a:rPr>
              <a:t>Innovators</a:t>
            </a:r>
            <a:endParaRPr lang="en-US" sz="1600" dirty="0">
              <a:latin typeface="Arial" pitchFamily="34" charset="0"/>
              <a:cs typeface="Arial" pitchFamily="34" charset="0"/>
            </a:endParaRPr>
          </a:p>
        </p:txBody>
      </p:sp>
      <p:sp>
        <p:nvSpPr>
          <p:cNvPr id="5" name="Oval 4"/>
          <p:cNvSpPr/>
          <p:nvPr/>
        </p:nvSpPr>
        <p:spPr>
          <a:xfrm>
            <a:off x="152400" y="2895600"/>
            <a:ext cx="1905000"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Venturers &amp;</a:t>
            </a:r>
          </a:p>
          <a:p>
            <a:pPr algn="ctr"/>
            <a:r>
              <a:rPr lang="en-US" sz="1600" dirty="0" smtClean="0">
                <a:latin typeface="Arial" pitchFamily="34" charset="0"/>
                <a:cs typeface="Arial" pitchFamily="34" charset="0"/>
              </a:rPr>
              <a:t>Industry</a:t>
            </a:r>
            <a:endParaRPr lang="en-US" sz="1600" dirty="0">
              <a:latin typeface="Arial" pitchFamily="34" charset="0"/>
              <a:cs typeface="Arial" pitchFamily="34" charset="0"/>
            </a:endParaRPr>
          </a:p>
        </p:txBody>
      </p:sp>
      <p:sp>
        <p:nvSpPr>
          <p:cNvPr id="6" name="Oval 5"/>
          <p:cNvSpPr/>
          <p:nvPr/>
        </p:nvSpPr>
        <p:spPr>
          <a:xfrm>
            <a:off x="152400" y="4038600"/>
            <a:ext cx="1905000" cy="9144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Government &amp; Chambers</a:t>
            </a:r>
            <a:endParaRPr lang="en-US" sz="1600" dirty="0">
              <a:latin typeface="Arial" pitchFamily="34" charset="0"/>
              <a:cs typeface="Arial" pitchFamily="34" charset="0"/>
            </a:endParaRPr>
          </a:p>
        </p:txBody>
      </p:sp>
      <p:sp>
        <p:nvSpPr>
          <p:cNvPr id="7" name="Oval 6"/>
          <p:cNvSpPr/>
          <p:nvPr/>
        </p:nvSpPr>
        <p:spPr>
          <a:xfrm>
            <a:off x="152400" y="5181600"/>
            <a:ext cx="1905000" cy="91440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pitchFamily="34" charset="0"/>
                <a:cs typeface="Arial" pitchFamily="34" charset="0"/>
              </a:rPr>
              <a:t>Legal &amp; Intellectual</a:t>
            </a:r>
            <a:endParaRPr lang="en-US" sz="1600" dirty="0">
              <a:latin typeface="Arial" pitchFamily="34" charset="0"/>
              <a:cs typeface="Arial" pitchFamily="34" charset="0"/>
            </a:endParaRPr>
          </a:p>
        </p:txBody>
      </p:sp>
      <p:sp>
        <p:nvSpPr>
          <p:cNvPr id="8" name="Oval 7"/>
          <p:cNvSpPr/>
          <p:nvPr/>
        </p:nvSpPr>
        <p:spPr>
          <a:xfrm>
            <a:off x="3657600" y="533400"/>
            <a:ext cx="2590800" cy="1066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FF99"/>
                </a:solidFill>
                <a:latin typeface="Arial" pitchFamily="34" charset="0"/>
                <a:cs typeface="Arial" pitchFamily="34" charset="0"/>
              </a:rPr>
              <a:t>GATTE</a:t>
            </a:r>
          </a:p>
          <a:p>
            <a:pPr algn="ctr"/>
            <a:r>
              <a:rPr lang="en-US" sz="1400" dirty="0" smtClean="0">
                <a:solidFill>
                  <a:srgbClr val="FFFF00"/>
                </a:solidFill>
                <a:latin typeface="Arial" pitchFamily="34" charset="0"/>
                <a:cs typeface="Arial" pitchFamily="34" charset="0"/>
              </a:rPr>
              <a:t>Technology-Market Profile</a:t>
            </a:r>
            <a:endParaRPr lang="en-US" sz="1400" dirty="0">
              <a:solidFill>
                <a:srgbClr val="FFFF00"/>
              </a:solidFill>
              <a:latin typeface="Arial" pitchFamily="34" charset="0"/>
              <a:cs typeface="Arial" pitchFamily="34" charset="0"/>
            </a:endParaRPr>
          </a:p>
        </p:txBody>
      </p:sp>
      <p:sp>
        <p:nvSpPr>
          <p:cNvPr id="13" name="Right Arrow 12"/>
          <p:cNvSpPr/>
          <p:nvPr/>
        </p:nvSpPr>
        <p:spPr>
          <a:xfrm>
            <a:off x="1905000" y="1981200"/>
            <a:ext cx="97840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10800000">
            <a:off x="1828800" y="3962400"/>
            <a:ext cx="97840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14"/>
          <p:cNvSpPr>
            <a:spLocks noChangeShapeType="1"/>
          </p:cNvSpPr>
          <p:nvPr/>
        </p:nvSpPr>
        <p:spPr bwMode="auto">
          <a:xfrm>
            <a:off x="6324600" y="2239962"/>
            <a:ext cx="1588" cy="808038"/>
          </a:xfrm>
          <a:prstGeom prst="line">
            <a:avLst/>
          </a:prstGeom>
          <a:noFill/>
          <a:ln w="50800">
            <a:solidFill>
              <a:srgbClr val="FF0000"/>
            </a:solidFill>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11" name="Line 12"/>
          <p:cNvSpPr>
            <a:spLocks noChangeShapeType="1"/>
          </p:cNvSpPr>
          <p:nvPr/>
        </p:nvSpPr>
        <p:spPr bwMode="auto">
          <a:xfrm>
            <a:off x="2514600" y="2316162"/>
            <a:ext cx="1588" cy="731838"/>
          </a:xfrm>
          <a:prstGeom prst="line">
            <a:avLst/>
          </a:prstGeom>
          <a:noFill/>
          <a:ln w="50800">
            <a:solidFill>
              <a:srgbClr val="FF0000"/>
            </a:solidFill>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2" name="Text Box 3"/>
          <p:cNvSpPr txBox="1">
            <a:spLocks noChangeArrowheads="1"/>
          </p:cNvSpPr>
          <p:nvPr/>
        </p:nvSpPr>
        <p:spPr bwMode="auto">
          <a:xfrm>
            <a:off x="685800" y="1600200"/>
            <a:ext cx="2819400" cy="738664"/>
          </a:xfrm>
          <a:prstGeom prst="rect">
            <a:avLst/>
          </a:prstGeom>
          <a:solidFill>
            <a:srgbClr val="008000"/>
          </a:solidFill>
          <a:ln w="12700">
            <a:solidFill>
              <a:schemeClr val="tx1"/>
            </a:solidFill>
            <a:miter lim="800000"/>
            <a:headEnd type="none" w="sm" len="sm"/>
            <a:tailEnd type="none" w="sm" len="sm"/>
          </a:ln>
        </p:spPr>
        <p:txBody>
          <a:bodyPr>
            <a:spAutoFit/>
          </a:bodyPr>
          <a:lstStyle/>
          <a:p>
            <a:pPr marL="176213" indent="-176213">
              <a:buFont typeface="Marlett" pitchFamily="2" charset="2"/>
              <a:buChar char="i"/>
            </a:pPr>
            <a:r>
              <a:rPr lang="en-US" sz="1400" dirty="0" smtClean="0">
                <a:solidFill>
                  <a:srgbClr val="FFFF00"/>
                </a:solidFill>
                <a:latin typeface="Arial" pitchFamily="34" charset="0"/>
                <a:cs typeface="Arial" pitchFamily="34" charset="0"/>
              </a:rPr>
              <a:t>NCKU, FCU, CYCU, I-Shou, NTPU, TMU, etc....</a:t>
            </a:r>
            <a:endParaRPr lang="en-US" sz="1400" dirty="0">
              <a:solidFill>
                <a:srgbClr val="FFFF00"/>
              </a:solidFill>
              <a:latin typeface="Arial" pitchFamily="34" charset="0"/>
              <a:cs typeface="Arial" pitchFamily="34" charset="0"/>
            </a:endParaRPr>
          </a:p>
          <a:p>
            <a:pPr marL="176213" indent="-176213">
              <a:buFont typeface="Marlett" pitchFamily="2" charset="2"/>
              <a:buChar char="i"/>
            </a:pPr>
            <a:r>
              <a:rPr lang="en-US" sz="1400" dirty="0" smtClean="0">
                <a:solidFill>
                  <a:srgbClr val="FFFF00"/>
                </a:solidFill>
                <a:latin typeface="Arial" pitchFamily="34" charset="0"/>
                <a:cs typeface="Arial" pitchFamily="34" charset="0"/>
              </a:rPr>
              <a:t>NTUT, NFU, STUT, ... </a:t>
            </a:r>
            <a:endParaRPr lang="en-US" sz="1400" dirty="0">
              <a:solidFill>
                <a:srgbClr val="FFFF00"/>
              </a:solidFill>
              <a:latin typeface="Arial" pitchFamily="34" charset="0"/>
              <a:cs typeface="Arial" pitchFamily="34" charset="0"/>
            </a:endParaRPr>
          </a:p>
        </p:txBody>
      </p:sp>
      <p:sp>
        <p:nvSpPr>
          <p:cNvPr id="8" name="Line 9"/>
          <p:cNvSpPr>
            <a:spLocks noChangeShapeType="1"/>
          </p:cNvSpPr>
          <p:nvPr/>
        </p:nvSpPr>
        <p:spPr bwMode="auto">
          <a:xfrm>
            <a:off x="3505200" y="2057400"/>
            <a:ext cx="1981200" cy="1587"/>
          </a:xfrm>
          <a:prstGeom prst="line">
            <a:avLst/>
          </a:prstGeom>
          <a:noFill/>
          <a:ln w="50800">
            <a:solidFill>
              <a:srgbClr val="008000"/>
            </a:solidFill>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9" name="Line 10"/>
          <p:cNvSpPr>
            <a:spLocks noChangeShapeType="1"/>
          </p:cNvSpPr>
          <p:nvPr/>
        </p:nvSpPr>
        <p:spPr bwMode="auto">
          <a:xfrm>
            <a:off x="3886200" y="3581400"/>
            <a:ext cx="1143000" cy="1587"/>
          </a:xfrm>
          <a:prstGeom prst="line">
            <a:avLst/>
          </a:prstGeom>
          <a:noFill/>
          <a:ln w="50800">
            <a:solidFill>
              <a:schemeClr val="accent2"/>
            </a:solidFill>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10" name="Line 11"/>
          <p:cNvSpPr>
            <a:spLocks noChangeShapeType="1"/>
          </p:cNvSpPr>
          <p:nvPr/>
        </p:nvSpPr>
        <p:spPr bwMode="auto">
          <a:xfrm>
            <a:off x="3429000" y="5410200"/>
            <a:ext cx="2057400" cy="1587"/>
          </a:xfrm>
          <a:prstGeom prst="line">
            <a:avLst/>
          </a:prstGeom>
          <a:noFill/>
          <a:ln w="50800">
            <a:solidFill>
              <a:schemeClr val="accent2"/>
            </a:solidFill>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12" name="Line 13"/>
          <p:cNvSpPr>
            <a:spLocks noChangeShapeType="1"/>
          </p:cNvSpPr>
          <p:nvPr/>
        </p:nvSpPr>
        <p:spPr bwMode="auto">
          <a:xfrm flipH="1">
            <a:off x="914400" y="2316162"/>
            <a:ext cx="0" cy="2408238"/>
          </a:xfrm>
          <a:prstGeom prst="line">
            <a:avLst/>
          </a:prstGeom>
          <a:noFill/>
          <a:ln w="50800">
            <a:solidFill>
              <a:srgbClr val="008000"/>
            </a:solidFill>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14" name="Line 15"/>
          <p:cNvSpPr>
            <a:spLocks noChangeShapeType="1"/>
          </p:cNvSpPr>
          <p:nvPr/>
        </p:nvSpPr>
        <p:spPr bwMode="auto">
          <a:xfrm>
            <a:off x="8077200" y="2209800"/>
            <a:ext cx="0" cy="2667000"/>
          </a:xfrm>
          <a:prstGeom prst="line">
            <a:avLst/>
          </a:prstGeom>
          <a:noFill/>
          <a:ln w="50800">
            <a:solidFill>
              <a:srgbClr val="008000"/>
            </a:solidFill>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15" name="Line 16"/>
          <p:cNvSpPr>
            <a:spLocks noChangeShapeType="1"/>
          </p:cNvSpPr>
          <p:nvPr/>
        </p:nvSpPr>
        <p:spPr bwMode="auto">
          <a:xfrm>
            <a:off x="6324600" y="4221162"/>
            <a:ext cx="0" cy="731838"/>
          </a:xfrm>
          <a:prstGeom prst="line">
            <a:avLst/>
          </a:prstGeom>
          <a:noFill/>
          <a:ln w="25400">
            <a:solidFill>
              <a:schemeClr val="tx1"/>
            </a:solidFill>
            <a:prstDash val="dash"/>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16" name="Line 17"/>
          <p:cNvSpPr>
            <a:spLocks noChangeShapeType="1"/>
          </p:cNvSpPr>
          <p:nvPr/>
        </p:nvSpPr>
        <p:spPr bwMode="auto">
          <a:xfrm>
            <a:off x="2514600" y="3992562"/>
            <a:ext cx="1588" cy="731838"/>
          </a:xfrm>
          <a:prstGeom prst="line">
            <a:avLst/>
          </a:prstGeom>
          <a:noFill/>
          <a:ln w="25400">
            <a:solidFill>
              <a:schemeClr val="tx1"/>
            </a:solidFill>
            <a:prstDash val="dash"/>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17" name="Line 18"/>
          <p:cNvSpPr>
            <a:spLocks noChangeShapeType="1"/>
          </p:cNvSpPr>
          <p:nvPr/>
        </p:nvSpPr>
        <p:spPr bwMode="auto">
          <a:xfrm flipH="1">
            <a:off x="3886200" y="2057400"/>
            <a:ext cx="1600200" cy="1524000"/>
          </a:xfrm>
          <a:prstGeom prst="line">
            <a:avLst/>
          </a:prstGeom>
          <a:noFill/>
          <a:ln w="25400">
            <a:solidFill>
              <a:srgbClr val="FF0000"/>
            </a:solidFill>
            <a:prstDash val="dash"/>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18" name="Line 19"/>
          <p:cNvSpPr>
            <a:spLocks noChangeShapeType="1"/>
          </p:cNvSpPr>
          <p:nvPr/>
        </p:nvSpPr>
        <p:spPr bwMode="auto">
          <a:xfrm>
            <a:off x="3505200" y="2057400"/>
            <a:ext cx="1524000" cy="1524000"/>
          </a:xfrm>
          <a:prstGeom prst="line">
            <a:avLst/>
          </a:prstGeom>
          <a:noFill/>
          <a:ln w="25400">
            <a:solidFill>
              <a:srgbClr val="FF0000"/>
            </a:solidFill>
            <a:prstDash val="dash"/>
            <a:round/>
            <a:headEnd type="none" w="sm" len="sm"/>
            <a:tailEnd type="none" w="sm" len="sm"/>
          </a:ln>
        </p:spPr>
        <p:txBody>
          <a:bodyPr wrap="none" anchor="ctr"/>
          <a:lstStyle/>
          <a:p>
            <a:endParaRPr lang="en-US" dirty="0">
              <a:solidFill>
                <a:srgbClr val="FFFF00"/>
              </a:solidFill>
              <a:latin typeface="Arial" pitchFamily="34" charset="0"/>
              <a:cs typeface="Arial" pitchFamily="34" charset="0"/>
            </a:endParaRPr>
          </a:p>
        </p:txBody>
      </p:sp>
      <p:sp>
        <p:nvSpPr>
          <p:cNvPr id="4" name="Text Box 5"/>
          <p:cNvSpPr txBox="1">
            <a:spLocks noChangeArrowheads="1"/>
          </p:cNvSpPr>
          <p:nvPr/>
        </p:nvSpPr>
        <p:spPr bwMode="auto">
          <a:xfrm>
            <a:off x="609600" y="4724400"/>
            <a:ext cx="2819400" cy="1384995"/>
          </a:xfrm>
          <a:prstGeom prst="rect">
            <a:avLst/>
          </a:prstGeom>
          <a:solidFill>
            <a:schemeClr val="accent6">
              <a:lumMod val="50000"/>
            </a:schemeClr>
          </a:solidFill>
          <a:ln w="12700">
            <a:solidFill>
              <a:schemeClr val="tx1"/>
            </a:solidFill>
            <a:miter lim="800000"/>
            <a:headEnd type="none" w="sm" len="sm"/>
            <a:tailEnd type="none" w="sm" len="sm"/>
          </a:ln>
        </p:spPr>
        <p:txBody>
          <a:bodyPr>
            <a:spAutoFit/>
          </a:bodyPr>
          <a:lstStyle/>
          <a:p>
            <a:pPr marL="176213" indent="-176213">
              <a:buFont typeface="Marlett" pitchFamily="2" charset="2"/>
              <a:buChar char="i"/>
            </a:pPr>
            <a:r>
              <a:rPr lang="en-US" sz="1400" dirty="0">
                <a:solidFill>
                  <a:srgbClr val="FFFF00"/>
                </a:solidFill>
                <a:latin typeface="Arial" pitchFamily="34" charset="0"/>
                <a:cs typeface="Arial" pitchFamily="34" charset="0"/>
              </a:rPr>
              <a:t>National Science Council</a:t>
            </a:r>
          </a:p>
          <a:p>
            <a:pPr marL="176213" indent="-176213">
              <a:buFont typeface="Marlett" pitchFamily="2" charset="2"/>
              <a:buChar char="i"/>
            </a:pPr>
            <a:r>
              <a:rPr lang="en-US" sz="1400" dirty="0">
                <a:solidFill>
                  <a:srgbClr val="FFFF00"/>
                </a:solidFill>
                <a:latin typeface="Arial" pitchFamily="34" charset="0"/>
                <a:cs typeface="Arial" pitchFamily="34" charset="0"/>
              </a:rPr>
              <a:t>Ministry of Education</a:t>
            </a:r>
          </a:p>
          <a:p>
            <a:pPr marL="176213" indent="-176213">
              <a:buFont typeface="Marlett" pitchFamily="2" charset="2"/>
              <a:buChar char="i"/>
            </a:pPr>
            <a:r>
              <a:rPr lang="en-US" sz="1400" dirty="0">
                <a:solidFill>
                  <a:srgbClr val="FFFF00"/>
                </a:solidFill>
                <a:latin typeface="Arial" pitchFamily="34" charset="0"/>
                <a:cs typeface="Arial" pitchFamily="34" charset="0"/>
              </a:rPr>
              <a:t>Small </a:t>
            </a:r>
            <a:r>
              <a:rPr lang="en-US" sz="1400" dirty="0" smtClean="0">
                <a:solidFill>
                  <a:srgbClr val="FFFF00"/>
                </a:solidFill>
                <a:latin typeface="Arial" pitchFamily="34" charset="0"/>
                <a:cs typeface="Arial" pitchFamily="34" charset="0"/>
              </a:rPr>
              <a:t>to </a:t>
            </a:r>
            <a:r>
              <a:rPr lang="en-US" sz="1400" dirty="0">
                <a:solidFill>
                  <a:srgbClr val="FFFF00"/>
                </a:solidFill>
                <a:latin typeface="Arial" pitchFamily="34" charset="0"/>
                <a:cs typeface="Arial" pitchFamily="34" charset="0"/>
              </a:rPr>
              <a:t>Medium Business </a:t>
            </a:r>
            <a:r>
              <a:rPr lang="en-US" sz="1400" dirty="0" smtClean="0">
                <a:solidFill>
                  <a:srgbClr val="FFFF00"/>
                </a:solidFill>
                <a:latin typeface="Arial" pitchFamily="34" charset="0"/>
                <a:cs typeface="Arial" pitchFamily="34" charset="0"/>
              </a:rPr>
              <a:t>Enterprise Administration</a:t>
            </a:r>
            <a:endParaRPr lang="en-US" sz="1400" dirty="0">
              <a:solidFill>
                <a:srgbClr val="FFFF00"/>
              </a:solidFill>
              <a:latin typeface="Arial" pitchFamily="34" charset="0"/>
              <a:cs typeface="Arial" pitchFamily="34" charset="0"/>
            </a:endParaRPr>
          </a:p>
          <a:p>
            <a:pPr marL="176213" indent="-176213">
              <a:buFont typeface="Marlett" pitchFamily="2" charset="2"/>
              <a:buChar char="i"/>
            </a:pPr>
            <a:r>
              <a:rPr lang="en-US" sz="1400" dirty="0">
                <a:solidFill>
                  <a:srgbClr val="FFFF00"/>
                </a:solidFill>
                <a:latin typeface="Arial" pitchFamily="34" charset="0"/>
                <a:cs typeface="Arial" pitchFamily="34" charset="0"/>
              </a:rPr>
              <a:t>Ministry of </a:t>
            </a:r>
            <a:r>
              <a:rPr lang="en-US" sz="1400" dirty="0" smtClean="0">
                <a:solidFill>
                  <a:srgbClr val="FFFF00"/>
                </a:solidFill>
                <a:latin typeface="Arial" pitchFamily="34" charset="0"/>
                <a:cs typeface="Arial" pitchFamily="34" charset="0"/>
              </a:rPr>
              <a:t>Economy Affairs</a:t>
            </a:r>
            <a:endParaRPr lang="en-US" sz="1400" dirty="0">
              <a:solidFill>
                <a:srgbClr val="FFFF00"/>
              </a:solidFill>
              <a:latin typeface="Arial" pitchFamily="34" charset="0"/>
              <a:cs typeface="Arial" pitchFamily="34" charset="0"/>
            </a:endParaRPr>
          </a:p>
          <a:p>
            <a:pPr marL="176213" indent="-176213">
              <a:buFont typeface="Marlett" pitchFamily="2" charset="2"/>
              <a:buChar char="i"/>
            </a:pPr>
            <a:r>
              <a:rPr lang="en-US" sz="1400" dirty="0">
                <a:solidFill>
                  <a:srgbClr val="FFFF00"/>
                </a:solidFill>
                <a:latin typeface="Arial" pitchFamily="34" charset="0"/>
                <a:cs typeface="Arial" pitchFamily="34" charset="0"/>
              </a:rPr>
              <a:t>Bureau of Industry</a:t>
            </a:r>
          </a:p>
        </p:txBody>
      </p:sp>
      <p:sp>
        <p:nvSpPr>
          <p:cNvPr id="6" name="Text Box 7"/>
          <p:cNvSpPr txBox="1">
            <a:spLocks noChangeArrowheads="1"/>
          </p:cNvSpPr>
          <p:nvPr/>
        </p:nvSpPr>
        <p:spPr bwMode="auto">
          <a:xfrm>
            <a:off x="1066800" y="3048000"/>
            <a:ext cx="2819400" cy="954107"/>
          </a:xfrm>
          <a:prstGeom prst="rect">
            <a:avLst/>
          </a:prstGeom>
          <a:solidFill>
            <a:srgbClr val="C00000"/>
          </a:solidFill>
          <a:ln w="12700">
            <a:solidFill>
              <a:schemeClr val="tx1"/>
            </a:solidFill>
            <a:miter lim="800000"/>
            <a:headEnd type="none" w="sm" len="sm"/>
            <a:tailEnd type="none" w="sm" len="sm"/>
          </a:ln>
        </p:spPr>
        <p:txBody>
          <a:bodyPr>
            <a:spAutoFit/>
          </a:bodyPr>
          <a:lstStyle/>
          <a:p>
            <a:pPr marL="176213" indent="-176213">
              <a:buFont typeface="Marlett" pitchFamily="2" charset="2"/>
              <a:buChar char="i"/>
            </a:pPr>
            <a:r>
              <a:rPr lang="en-US" sz="1400" dirty="0">
                <a:solidFill>
                  <a:srgbClr val="FFFF00"/>
                </a:solidFill>
                <a:latin typeface="Arial" pitchFamily="34" charset="0"/>
                <a:cs typeface="Arial" pitchFamily="34" charset="0"/>
              </a:rPr>
              <a:t>Formosa Plastics</a:t>
            </a:r>
          </a:p>
          <a:p>
            <a:pPr marL="176213" indent="-176213">
              <a:buFont typeface="Marlett" pitchFamily="2" charset="2"/>
              <a:buChar char="i"/>
            </a:pPr>
            <a:r>
              <a:rPr lang="en-US" sz="1400" dirty="0">
                <a:solidFill>
                  <a:srgbClr val="FFFF00"/>
                </a:solidFill>
                <a:latin typeface="Arial" pitchFamily="34" charset="0"/>
                <a:cs typeface="Arial" pitchFamily="34" charset="0"/>
              </a:rPr>
              <a:t>Taiwan Electric Power Co.</a:t>
            </a:r>
          </a:p>
          <a:p>
            <a:pPr marL="176213" indent="-176213">
              <a:buFont typeface="Marlett" pitchFamily="2" charset="2"/>
              <a:buChar char="i"/>
            </a:pPr>
            <a:r>
              <a:rPr lang="en-US" sz="1400" dirty="0">
                <a:solidFill>
                  <a:srgbClr val="FFFF00"/>
                </a:solidFill>
                <a:latin typeface="Arial" pitchFamily="34" charset="0"/>
                <a:cs typeface="Arial" pitchFamily="34" charset="0"/>
              </a:rPr>
              <a:t>China Engineering </a:t>
            </a:r>
            <a:r>
              <a:rPr lang="en-US" sz="1400" dirty="0" smtClean="0">
                <a:solidFill>
                  <a:srgbClr val="FFFF00"/>
                </a:solidFill>
                <a:latin typeface="Arial" pitchFamily="34" charset="0"/>
                <a:cs typeface="Arial" pitchFamily="34" charset="0"/>
              </a:rPr>
              <a:t>Consulting</a:t>
            </a:r>
            <a:endParaRPr lang="en-US" sz="1400" dirty="0">
              <a:solidFill>
                <a:srgbClr val="FFFF00"/>
              </a:solidFill>
              <a:latin typeface="Arial" pitchFamily="34" charset="0"/>
              <a:cs typeface="Arial" pitchFamily="34" charset="0"/>
            </a:endParaRPr>
          </a:p>
          <a:p>
            <a:pPr marL="176213" indent="-176213">
              <a:buFont typeface="Marlett" pitchFamily="2" charset="2"/>
              <a:buChar char="i"/>
            </a:pPr>
            <a:r>
              <a:rPr lang="en-US" sz="1400" dirty="0">
                <a:solidFill>
                  <a:srgbClr val="FFFF00"/>
                </a:solidFill>
                <a:latin typeface="Arial" pitchFamily="34" charset="0"/>
                <a:cs typeface="Arial" pitchFamily="34" charset="0"/>
              </a:rPr>
              <a:t>Materials Industry</a:t>
            </a:r>
          </a:p>
        </p:txBody>
      </p:sp>
      <p:sp>
        <p:nvSpPr>
          <p:cNvPr id="3" name="Text Box 4"/>
          <p:cNvSpPr txBox="1">
            <a:spLocks noChangeArrowheads="1"/>
          </p:cNvSpPr>
          <p:nvPr/>
        </p:nvSpPr>
        <p:spPr bwMode="auto">
          <a:xfrm>
            <a:off x="5029200" y="3048000"/>
            <a:ext cx="2819400" cy="1168400"/>
          </a:xfrm>
          <a:prstGeom prst="rect">
            <a:avLst/>
          </a:prstGeom>
          <a:solidFill>
            <a:srgbClr val="C00000"/>
          </a:solidFill>
          <a:ln w="12700">
            <a:solidFill>
              <a:schemeClr val="tx1"/>
            </a:solidFill>
            <a:miter lim="800000"/>
            <a:headEnd type="none" w="sm" len="sm"/>
            <a:tailEnd type="none" w="sm" len="sm"/>
          </a:ln>
        </p:spPr>
        <p:txBody>
          <a:bodyPr>
            <a:spAutoFit/>
          </a:bodyPr>
          <a:lstStyle/>
          <a:p>
            <a:pPr marL="176213" indent="-176213">
              <a:buFont typeface="Marlett" pitchFamily="2" charset="2"/>
              <a:buChar char="i"/>
            </a:pPr>
            <a:r>
              <a:rPr lang="en-US" sz="1400" dirty="0">
                <a:solidFill>
                  <a:srgbClr val="FFFF00"/>
                </a:solidFill>
                <a:latin typeface="Arial" pitchFamily="34" charset="0"/>
                <a:cs typeface="Arial" pitchFamily="34" charset="0"/>
              </a:rPr>
              <a:t>Deere &amp; Co.</a:t>
            </a:r>
          </a:p>
          <a:p>
            <a:pPr marL="176213" indent="-176213">
              <a:buFont typeface="Marlett" pitchFamily="2" charset="2"/>
              <a:buChar char="i"/>
            </a:pPr>
            <a:r>
              <a:rPr lang="en-US" sz="1400" dirty="0">
                <a:solidFill>
                  <a:srgbClr val="FFFF00"/>
                </a:solidFill>
                <a:latin typeface="Arial" pitchFamily="34" charset="0"/>
                <a:cs typeface="Arial" pitchFamily="34" charset="0"/>
              </a:rPr>
              <a:t>Auto-Air Composites</a:t>
            </a:r>
          </a:p>
          <a:p>
            <a:pPr marL="176213" indent="-176213">
              <a:buFont typeface="Marlett" pitchFamily="2" charset="2"/>
              <a:buChar char="i"/>
            </a:pPr>
            <a:r>
              <a:rPr lang="en-US" sz="1400" dirty="0">
                <a:solidFill>
                  <a:srgbClr val="FFFF00"/>
                </a:solidFill>
                <a:latin typeface="Arial" pitchFamily="34" charset="0"/>
                <a:cs typeface="Arial" pitchFamily="34" charset="0"/>
              </a:rPr>
              <a:t>Auto-Design Composites</a:t>
            </a:r>
          </a:p>
          <a:p>
            <a:pPr marL="176213" indent="-176213">
              <a:buFont typeface="Marlett" pitchFamily="2" charset="2"/>
              <a:buChar char="i"/>
            </a:pPr>
            <a:r>
              <a:rPr lang="en-US" sz="1400" dirty="0">
                <a:solidFill>
                  <a:srgbClr val="FFFF00"/>
                </a:solidFill>
                <a:latin typeface="Arial" pitchFamily="34" charset="0"/>
                <a:cs typeface="Arial" pitchFamily="34" charset="0"/>
              </a:rPr>
              <a:t>Primex Inc.</a:t>
            </a:r>
          </a:p>
          <a:p>
            <a:pPr marL="176213" indent="-176213">
              <a:buFont typeface="Marlett" pitchFamily="2" charset="2"/>
              <a:buChar char="i"/>
            </a:pPr>
            <a:r>
              <a:rPr lang="en-US" sz="1400" dirty="0">
                <a:solidFill>
                  <a:srgbClr val="FFFF00"/>
                </a:solidFill>
                <a:latin typeface="Arial" pitchFamily="34" charset="0"/>
                <a:cs typeface="Arial" pitchFamily="34" charset="0"/>
              </a:rPr>
              <a:t>Quantum Composites</a:t>
            </a:r>
          </a:p>
        </p:txBody>
      </p:sp>
      <p:sp>
        <p:nvSpPr>
          <p:cNvPr id="7" name="Text Box 8"/>
          <p:cNvSpPr txBox="1">
            <a:spLocks noChangeArrowheads="1"/>
          </p:cNvSpPr>
          <p:nvPr/>
        </p:nvSpPr>
        <p:spPr bwMode="auto">
          <a:xfrm>
            <a:off x="5486400" y="4830762"/>
            <a:ext cx="2819400" cy="1168400"/>
          </a:xfrm>
          <a:prstGeom prst="rect">
            <a:avLst/>
          </a:prstGeom>
          <a:solidFill>
            <a:schemeClr val="accent6">
              <a:lumMod val="50000"/>
            </a:schemeClr>
          </a:solidFill>
          <a:ln w="12700">
            <a:solidFill>
              <a:schemeClr val="tx1"/>
            </a:solidFill>
            <a:miter lim="800000"/>
            <a:headEnd type="none" w="sm" len="sm"/>
            <a:tailEnd type="none" w="sm" len="sm"/>
          </a:ln>
        </p:spPr>
        <p:txBody>
          <a:bodyPr>
            <a:spAutoFit/>
          </a:bodyPr>
          <a:lstStyle/>
          <a:p>
            <a:pPr marL="176213" indent="-176213">
              <a:buFont typeface="Marlett" pitchFamily="2" charset="2"/>
              <a:buChar char="i"/>
            </a:pPr>
            <a:r>
              <a:rPr lang="en-US" sz="1400" dirty="0">
                <a:solidFill>
                  <a:srgbClr val="FFFF00"/>
                </a:solidFill>
                <a:latin typeface="Arial" pitchFamily="34" charset="0"/>
                <a:cs typeface="Arial" pitchFamily="34" charset="0"/>
              </a:rPr>
              <a:t>National Science Foundation</a:t>
            </a:r>
          </a:p>
          <a:p>
            <a:pPr marL="176213" indent="-176213">
              <a:buFont typeface="Marlett" pitchFamily="2" charset="2"/>
              <a:buChar char="i"/>
            </a:pPr>
            <a:r>
              <a:rPr lang="en-US" sz="1400" dirty="0">
                <a:solidFill>
                  <a:srgbClr val="FFFF00"/>
                </a:solidFill>
                <a:latin typeface="Arial" pitchFamily="34" charset="0"/>
                <a:cs typeface="Arial" pitchFamily="34" charset="0"/>
              </a:rPr>
              <a:t>National Institute of Standard Technology</a:t>
            </a:r>
          </a:p>
          <a:p>
            <a:pPr marL="176213" indent="-176213">
              <a:buFont typeface="Marlett" pitchFamily="2" charset="2"/>
              <a:buChar char="i"/>
            </a:pPr>
            <a:r>
              <a:rPr lang="en-US" sz="1400" dirty="0">
                <a:solidFill>
                  <a:srgbClr val="FFFF00"/>
                </a:solidFill>
                <a:latin typeface="Arial" pitchFamily="34" charset="0"/>
                <a:cs typeface="Arial" pitchFamily="34" charset="0"/>
              </a:rPr>
              <a:t>Department of Energy</a:t>
            </a:r>
          </a:p>
          <a:p>
            <a:pPr marL="176213" indent="-176213">
              <a:buFont typeface="Marlett" pitchFamily="2" charset="2"/>
              <a:buChar char="i"/>
            </a:pPr>
            <a:r>
              <a:rPr lang="en-US" sz="1400" dirty="0">
                <a:solidFill>
                  <a:srgbClr val="FFFF00"/>
                </a:solidFill>
                <a:latin typeface="Arial" pitchFamily="34" charset="0"/>
                <a:cs typeface="Arial" pitchFamily="34" charset="0"/>
              </a:rPr>
              <a:t>US Army Research Laboratory</a:t>
            </a:r>
          </a:p>
        </p:txBody>
      </p:sp>
      <p:sp>
        <p:nvSpPr>
          <p:cNvPr id="5" name="Text Box 6"/>
          <p:cNvSpPr txBox="1">
            <a:spLocks noChangeArrowheads="1"/>
          </p:cNvSpPr>
          <p:nvPr/>
        </p:nvSpPr>
        <p:spPr bwMode="auto">
          <a:xfrm>
            <a:off x="5486400" y="1554162"/>
            <a:ext cx="2819400" cy="738664"/>
          </a:xfrm>
          <a:prstGeom prst="rect">
            <a:avLst/>
          </a:prstGeom>
          <a:solidFill>
            <a:srgbClr val="006600"/>
          </a:solidFill>
          <a:ln w="12700">
            <a:solidFill>
              <a:schemeClr val="tx1"/>
            </a:solidFill>
            <a:miter lim="800000"/>
            <a:headEnd type="none" w="sm" len="sm"/>
            <a:tailEnd type="none" w="sm" len="sm"/>
          </a:ln>
        </p:spPr>
        <p:txBody>
          <a:bodyPr>
            <a:spAutoFit/>
          </a:bodyPr>
          <a:lstStyle/>
          <a:p>
            <a:pPr marL="176213" indent="-176213">
              <a:buFont typeface="Marlett" pitchFamily="2" charset="2"/>
              <a:buChar char="i"/>
            </a:pPr>
            <a:r>
              <a:rPr lang="en-US" sz="1400" dirty="0">
                <a:solidFill>
                  <a:srgbClr val="FFFF00"/>
                </a:solidFill>
                <a:latin typeface="Arial" pitchFamily="34" charset="0"/>
                <a:cs typeface="Arial" pitchFamily="34" charset="0"/>
              </a:rPr>
              <a:t>Southern Illinois University</a:t>
            </a:r>
          </a:p>
          <a:p>
            <a:pPr marL="176213" indent="-176213">
              <a:buFont typeface="Marlett" pitchFamily="2" charset="2"/>
              <a:buChar char="i"/>
            </a:pPr>
            <a:r>
              <a:rPr lang="en-US" sz="1400" dirty="0" smtClean="0">
                <a:solidFill>
                  <a:srgbClr val="FFFF00"/>
                </a:solidFill>
                <a:latin typeface="Arial" pitchFamily="34" charset="0"/>
                <a:cs typeface="Arial" pitchFamily="34" charset="0"/>
              </a:rPr>
              <a:t>Purdue University, IPFW</a:t>
            </a:r>
          </a:p>
          <a:p>
            <a:pPr marL="176213" indent="-176213">
              <a:buFont typeface="Marlett" pitchFamily="2" charset="2"/>
              <a:buChar char="i"/>
            </a:pPr>
            <a:r>
              <a:rPr lang="en-US" sz="1400" dirty="0" smtClean="0">
                <a:solidFill>
                  <a:srgbClr val="FFFF00"/>
                </a:solidFill>
                <a:latin typeface="Arial" pitchFamily="34" charset="0"/>
                <a:cs typeface="Arial" pitchFamily="34" charset="0"/>
              </a:rPr>
              <a:t>Texas A &amp; M University</a:t>
            </a:r>
            <a:endParaRPr lang="en-US" sz="1400" dirty="0">
              <a:solidFill>
                <a:srgbClr val="FFFF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4357</TotalTime>
  <Words>3178</Words>
  <Application>Microsoft Office PowerPoint</Application>
  <PresentationFormat>On-screen Show (4:3)</PresentationFormat>
  <Paragraphs>752</Paragraphs>
  <Slides>46</Slides>
  <Notes>25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49" baseType="lpstr">
      <vt:lpstr>Default Design</vt:lpstr>
      <vt:lpstr>Slide</vt:lpstr>
      <vt:lpstr>Drawing</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NE Indiana Top Employers</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IPFW Office of Engagement</vt:lpstr>
      <vt:lpstr> </vt:lpstr>
      <vt:lpstr>Engagement Office Projects</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Sean Ryan</dc:creator>
  <cp:lastModifiedBy>Lin</cp:lastModifiedBy>
  <cp:revision>279</cp:revision>
  <cp:lastPrinted>2011-11-23T17:51:31Z</cp:lastPrinted>
  <dcterms:created xsi:type="dcterms:W3CDTF">2004-05-11T15:02:32Z</dcterms:created>
  <dcterms:modified xsi:type="dcterms:W3CDTF">2012-08-11T00:14:18Z</dcterms:modified>
</cp:coreProperties>
</file>