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34"/>
  </p:notesMasterIdLst>
  <p:sldIdLst>
    <p:sldId id="256" r:id="rId3"/>
    <p:sldId id="268" r:id="rId4"/>
    <p:sldId id="269" r:id="rId5"/>
    <p:sldId id="270" r:id="rId6"/>
    <p:sldId id="271" r:id="rId7"/>
    <p:sldId id="274" r:id="rId8"/>
    <p:sldId id="275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67" r:id="rId32"/>
    <p:sldId id="298" r:id="rId3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>
        <p:scale>
          <a:sx n="60" d="100"/>
          <a:sy n="60" d="100"/>
        </p:scale>
        <p:origin x="-137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A472F-AECA-4E35-8703-A62192851EB5}" type="datetimeFigureOut">
              <a:rPr lang="en-US" smtClean="0"/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4EBC6-FC47-4B2F-B6F6-29F9CBAA5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2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155B70-BD2D-452C-8F8B-110AD11AE5A5}" type="datetime1">
              <a:rPr lang="fr-FR" smtClean="0"/>
              <a:t>14/09/2012</a:t>
            </a:fld>
            <a:endParaRPr lang="fr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5B94E6-70EF-45DB-BD63-BDB0B562AF0B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40386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4000" dirty="0"/>
              <a:t>Wind Speed Data Logger</a:t>
            </a:r>
            <a:br>
              <a:rPr lang="en-US" sz="40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dirty="0" smtClean="0"/>
              <a:t>Chuck Craft, Chuck Craft., Jr., </a:t>
            </a:r>
            <a:br>
              <a:rPr lang="en-US" sz="2400" dirty="0" smtClean="0"/>
            </a:br>
            <a:r>
              <a:rPr lang="en-US" sz="2400" dirty="0" smtClean="0"/>
              <a:t>Professor </a:t>
            </a:r>
            <a:r>
              <a:rPr lang="en-US" sz="2400" dirty="0"/>
              <a:t>Paul I-Hai </a:t>
            </a:r>
            <a:r>
              <a:rPr lang="en-US" sz="2400" dirty="0" smtClean="0"/>
              <a:t>Lin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Date</a:t>
            </a:r>
            <a:r>
              <a:rPr lang="en-US" sz="2000" dirty="0"/>
              <a:t>: </a:t>
            </a:r>
            <a:r>
              <a:rPr lang="en-US" sz="2000" dirty="0" smtClean="0"/>
              <a:t>Sept. 20-23, </a:t>
            </a:r>
            <a:r>
              <a:rPr lang="en-US" sz="2000" dirty="0"/>
              <a:t>2012</a:t>
            </a:r>
            <a:br>
              <a:rPr lang="en-US" sz="2000" dirty="0"/>
            </a:br>
            <a:r>
              <a:rPr lang="en-US" sz="2000" dirty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7CE7B-A09D-4C89-A697-5A4EB702C1E0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41148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MSP430F2274</a:t>
            </a:r>
          </a:p>
          <a:p>
            <a:pPr lvl="1"/>
            <a:r>
              <a:rPr lang="en-US" sz="2000" dirty="0" smtClean="0"/>
              <a:t>16-bit RISC architecture</a:t>
            </a:r>
          </a:p>
          <a:p>
            <a:pPr lvl="1"/>
            <a:r>
              <a:rPr lang="en-US" sz="2000" dirty="0" smtClean="0"/>
              <a:t>Internal calibrated oscillator </a:t>
            </a:r>
          </a:p>
          <a:p>
            <a:pPr lvl="1"/>
            <a:r>
              <a:rPr lang="en-US" sz="2000" dirty="0" smtClean="0"/>
              <a:t>16-bit timers A and B with capture/compare registers</a:t>
            </a:r>
          </a:p>
          <a:p>
            <a:pPr lvl="1"/>
            <a:r>
              <a:rPr lang="en-US" sz="2000" dirty="0" smtClean="0"/>
              <a:t>UART</a:t>
            </a:r>
          </a:p>
          <a:p>
            <a:r>
              <a:rPr lang="en-US" sz="2400" dirty="0" smtClean="0"/>
              <a:t>CC2500</a:t>
            </a:r>
          </a:p>
          <a:p>
            <a:pPr lvl="1"/>
            <a:r>
              <a:rPr lang="en-US" sz="2000" dirty="0" smtClean="0"/>
              <a:t>2.4 GHz to 2.4835 GHz output</a:t>
            </a:r>
          </a:p>
          <a:p>
            <a:pPr lvl="1"/>
            <a:r>
              <a:rPr lang="en-US" sz="2000" dirty="0" smtClean="0"/>
              <a:t>+1 dBm output level (~1.3mW)</a:t>
            </a:r>
          </a:p>
          <a:p>
            <a:pPr lvl="1"/>
            <a:r>
              <a:rPr lang="en-US" sz="2000" dirty="0" smtClean="0"/>
              <a:t>Multiple modulation formats</a:t>
            </a:r>
          </a:p>
          <a:p>
            <a:pPr lvl="1"/>
            <a:r>
              <a:rPr lang="en-US" sz="2000" dirty="0" smtClean="0"/>
              <a:t>SPI digital interface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 smtClean="0"/>
              <a:t>eZ430 Module </a:t>
            </a:r>
            <a:r>
              <a:rPr lang="en-US" sz="3200" dirty="0"/>
              <a:t>Specifications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7623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41148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AT32UC3A0512 processor</a:t>
            </a:r>
          </a:p>
          <a:p>
            <a:pPr lvl="1"/>
            <a:r>
              <a:rPr lang="en-US" sz="2000" dirty="0" smtClean="0"/>
              <a:t>32-bit RISC architecture</a:t>
            </a:r>
          </a:p>
          <a:p>
            <a:pPr lvl="1"/>
            <a:r>
              <a:rPr lang="en-US" sz="2000" dirty="0" smtClean="0"/>
              <a:t>Real Time Operating System (RTOS)</a:t>
            </a:r>
          </a:p>
          <a:p>
            <a:pPr lvl="1"/>
            <a:r>
              <a:rPr lang="en-US" sz="2000" dirty="0" smtClean="0"/>
              <a:t>512 Kbytes Flash memory </a:t>
            </a:r>
          </a:p>
          <a:p>
            <a:r>
              <a:rPr lang="en-US" sz="2400" dirty="0" smtClean="0"/>
              <a:t>Peripherals</a:t>
            </a:r>
          </a:p>
          <a:p>
            <a:pPr lvl="1"/>
            <a:r>
              <a:rPr lang="en-US" sz="2000" dirty="0" smtClean="0"/>
              <a:t>RS232 (x2)</a:t>
            </a:r>
          </a:p>
          <a:p>
            <a:pPr lvl="1"/>
            <a:r>
              <a:rPr lang="en-US" sz="2000" dirty="0" smtClean="0"/>
              <a:t>USB</a:t>
            </a:r>
          </a:p>
          <a:p>
            <a:pPr lvl="1"/>
            <a:r>
              <a:rPr lang="en-US" sz="2000" dirty="0" smtClean="0"/>
              <a:t>LCD</a:t>
            </a:r>
          </a:p>
          <a:p>
            <a:pPr lvl="1"/>
            <a:r>
              <a:rPr lang="en-US" sz="2000" dirty="0" smtClean="0"/>
              <a:t>Ethernet</a:t>
            </a:r>
          </a:p>
          <a:p>
            <a:pPr lvl="1"/>
            <a:r>
              <a:rPr lang="en-US" sz="2000" dirty="0" smtClean="0"/>
              <a:t>Secure Digital memory slot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lvl="1"/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 smtClean="0"/>
              <a:t>EVK1100 Development Module </a:t>
            </a:r>
            <a:r>
              <a:rPr lang="en-US" sz="3200" dirty="0"/>
              <a:t>Specifications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4114800" cy="4191000"/>
          </a:xfrm>
        </p:spPr>
        <p:txBody>
          <a:bodyPr/>
          <a:lstStyle/>
          <a:p>
            <a:r>
              <a:rPr lang="en-US" sz="2400" dirty="0" smtClean="0"/>
              <a:t>MAX232A device from Maxim-ic</a:t>
            </a:r>
          </a:p>
          <a:p>
            <a:pPr lvl="1"/>
            <a:r>
              <a:rPr lang="en-US" sz="2000" dirty="0" smtClean="0"/>
              <a:t>Logic level serial data receive and transmit pins</a:t>
            </a:r>
          </a:p>
          <a:p>
            <a:pPr lvl="1"/>
            <a:r>
              <a:rPr lang="en-US" sz="2000" dirty="0" smtClean="0"/>
              <a:t>RS232 level serial receive and transmit pins</a:t>
            </a:r>
          </a:p>
          <a:p>
            <a:pPr lvl="1"/>
            <a:r>
              <a:rPr lang="en-US" sz="2000" dirty="0" smtClean="0"/>
              <a:t>0.1” center stakes for logic signal connection to custom circuit board</a:t>
            </a:r>
          </a:p>
          <a:p>
            <a:pPr lvl="1"/>
            <a:r>
              <a:rPr lang="en-US" sz="2000" dirty="0" smtClean="0"/>
              <a:t>Standard 9-pin D connector for RS232 cable connection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lvl="1"/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 smtClean="0"/>
              <a:t>RS232 to TTL Adaptor Module </a:t>
            </a:r>
            <a:r>
              <a:rPr lang="en-US" sz="3200" dirty="0"/>
              <a:t>Specifications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09800"/>
            <a:ext cx="3657600" cy="3886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Custom built module </a:t>
            </a:r>
          </a:p>
          <a:p>
            <a:pPr lvl="1"/>
            <a:r>
              <a:rPr lang="en-US" sz="2000" dirty="0" smtClean="0"/>
              <a:t>eZ430 module</a:t>
            </a:r>
          </a:p>
          <a:p>
            <a:pPr lvl="1"/>
            <a:r>
              <a:rPr lang="en-US" sz="2000" dirty="0" smtClean="0"/>
              <a:t>6 VDC to 40 VDC input, 3.3 VDC output linear regulator circuit</a:t>
            </a:r>
          </a:p>
          <a:p>
            <a:pPr lvl="1"/>
            <a:r>
              <a:rPr lang="en-US" sz="2000" dirty="0" smtClean="0"/>
              <a:t>Anemometer cable termination circuit</a:t>
            </a:r>
          </a:p>
          <a:p>
            <a:pPr lvl="1"/>
            <a:r>
              <a:rPr lang="en-US" sz="2000" dirty="0" smtClean="0"/>
              <a:t>Power indicator LED</a:t>
            </a:r>
          </a:p>
          <a:p>
            <a:pPr lvl="1"/>
            <a:r>
              <a:rPr lang="en-US" sz="2000" dirty="0" smtClean="0"/>
              <a:t>Terminal blocks for external power supply and anemometer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lvl="1"/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 smtClean="0"/>
              <a:t>End point controller Construction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2672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lvl="1"/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 smtClean="0"/>
              <a:t>End point controller Schematic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00659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05000"/>
            <a:ext cx="40386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Custom built module </a:t>
            </a:r>
          </a:p>
          <a:p>
            <a:pPr lvl="1"/>
            <a:r>
              <a:rPr lang="en-US" sz="2000" dirty="0" smtClean="0"/>
              <a:t>eZ430 module</a:t>
            </a:r>
          </a:p>
          <a:p>
            <a:pPr lvl="1"/>
            <a:r>
              <a:rPr lang="en-US" sz="2000" dirty="0" smtClean="0"/>
              <a:t>6 VDC to 40 VDC input, 3.3 VDC output linear regulator circuit</a:t>
            </a:r>
          </a:p>
          <a:p>
            <a:pPr lvl="1"/>
            <a:r>
              <a:rPr lang="en-US" sz="2000" dirty="0"/>
              <a:t>6 VDC to 40 VDC input, </a:t>
            </a:r>
            <a:r>
              <a:rPr lang="en-US" sz="2000" dirty="0" smtClean="0"/>
              <a:t>5.0 </a:t>
            </a:r>
            <a:r>
              <a:rPr lang="en-US" sz="2000" dirty="0"/>
              <a:t>VDC output linear regulator circuit</a:t>
            </a:r>
          </a:p>
          <a:p>
            <a:pPr lvl="1"/>
            <a:r>
              <a:rPr lang="en-US" sz="2000" dirty="0" smtClean="0"/>
              <a:t>Power indicator LED (x2)</a:t>
            </a:r>
          </a:p>
          <a:p>
            <a:pPr lvl="1"/>
            <a:r>
              <a:rPr lang="en-US" sz="2000" dirty="0" smtClean="0"/>
              <a:t>Terminal block for external power</a:t>
            </a:r>
          </a:p>
          <a:p>
            <a:pPr lvl="1"/>
            <a:r>
              <a:rPr lang="en-US" sz="2000" dirty="0" smtClean="0"/>
              <a:t>TTL to RS232 adaptor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lvl="1"/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 smtClean="0"/>
              <a:t>Access point controller Construction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897582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4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lvl="1"/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 smtClean="0"/>
              <a:t>Access point controller Schematic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80402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6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End point controller function</a:t>
            </a:r>
          </a:p>
          <a:p>
            <a:pPr lvl="1"/>
            <a:r>
              <a:rPr lang="en-US" sz="2000" dirty="0" smtClean="0"/>
              <a:t>Join radio network as end point</a:t>
            </a:r>
          </a:p>
          <a:p>
            <a:pPr lvl="1"/>
            <a:r>
              <a:rPr lang="en-US" sz="2000" dirty="0" smtClean="0"/>
              <a:t>Measure anemometer and calculate wind speed</a:t>
            </a:r>
          </a:p>
          <a:p>
            <a:r>
              <a:rPr lang="en-US" sz="2400" dirty="0" smtClean="0"/>
              <a:t>Access point controller function</a:t>
            </a:r>
          </a:p>
          <a:p>
            <a:pPr lvl="1"/>
            <a:r>
              <a:rPr lang="en-US" sz="2000" dirty="0" smtClean="0"/>
              <a:t>Control radio network as access point function</a:t>
            </a:r>
          </a:p>
          <a:p>
            <a:pPr lvl="1"/>
            <a:r>
              <a:rPr lang="en-US" sz="2000" dirty="0" smtClean="0"/>
              <a:t>Receive information from all end point controllers and send to data logger</a:t>
            </a:r>
          </a:p>
          <a:p>
            <a:r>
              <a:rPr lang="en-US" sz="2400" dirty="0" smtClean="0"/>
              <a:t>Data logger function</a:t>
            </a:r>
          </a:p>
          <a:p>
            <a:pPr lvl="1"/>
            <a:r>
              <a:rPr lang="en-US" sz="2000" dirty="0" smtClean="0"/>
              <a:t>Provide UART shell interface to allow access to display and SD memory peripherals</a:t>
            </a:r>
          </a:p>
          <a:p>
            <a:r>
              <a:rPr lang="en-US" sz="2400" dirty="0" smtClean="0"/>
              <a:t>Software design tools</a:t>
            </a:r>
          </a:p>
          <a:p>
            <a:pPr lvl="1"/>
            <a:r>
              <a:rPr lang="en-US" sz="2000" dirty="0" smtClean="0"/>
              <a:t>Code Composer Studio v4</a:t>
            </a:r>
          </a:p>
          <a:p>
            <a:pPr lvl="1"/>
            <a:r>
              <a:rPr lang="en-US" sz="2000" dirty="0" smtClean="0"/>
              <a:t>AVR Studio 5.0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Software Design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9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914400"/>
            <a:ext cx="6700354" cy="58060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4953000"/>
            <a:ext cx="3200400" cy="1447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SimpliciTI network protocol</a:t>
            </a:r>
          </a:p>
          <a:p>
            <a:r>
              <a:rPr lang="en-US" sz="2400" dirty="0" smtClean="0"/>
              <a:t>Five command API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Design 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20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Design (Cont.)</a:t>
            </a:r>
            <a:br>
              <a:rPr lang="en-US" dirty="0" smtClean="0"/>
            </a:br>
            <a:r>
              <a:rPr lang="en-US" sz="3200" dirty="0" smtClean="0"/>
              <a:t>End Point Controller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6039"/>
            <a:ext cx="71577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4267200" cy="3657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Problem Statement/Solution</a:t>
            </a:r>
          </a:p>
          <a:p>
            <a:r>
              <a:rPr lang="en-US" sz="2400" dirty="0" smtClean="0"/>
              <a:t>System design</a:t>
            </a:r>
          </a:p>
          <a:p>
            <a:r>
              <a:rPr lang="en-US" sz="2400" dirty="0" smtClean="0"/>
              <a:t>Hardware design</a:t>
            </a:r>
          </a:p>
          <a:p>
            <a:r>
              <a:rPr lang="en-US" sz="2400" dirty="0" smtClean="0"/>
              <a:t>Software design</a:t>
            </a:r>
          </a:p>
          <a:p>
            <a:r>
              <a:rPr lang="en-US" sz="2400" dirty="0" smtClean="0"/>
              <a:t>Integration</a:t>
            </a:r>
          </a:p>
          <a:p>
            <a:r>
              <a:rPr lang="en-US" sz="2400" dirty="0" smtClean="0"/>
              <a:t>testing</a:t>
            </a:r>
          </a:p>
          <a:p>
            <a:r>
              <a:rPr lang="en-US" sz="2400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Design (Cont.)</a:t>
            </a:r>
            <a:br>
              <a:rPr lang="en-US" dirty="0" smtClean="0"/>
            </a:br>
            <a:r>
              <a:rPr lang="en-US" sz="3200" dirty="0" smtClean="0"/>
              <a:t>End Point Controller Data Processing</a:t>
            </a:r>
            <a:endParaRPr lang="en-US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9394"/>
            <a:ext cx="4876800" cy="51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2200" y="1833361"/>
                <a:ext cx="6705600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Wind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Speed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mph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int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 (0.5+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25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average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count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0.000008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833361"/>
                <a:ext cx="6705600" cy="6669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4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Design (Cont.)</a:t>
            </a:r>
            <a:br>
              <a:rPr lang="en-US" dirty="0" smtClean="0"/>
            </a:br>
            <a:r>
              <a:rPr lang="en-US" sz="3200" dirty="0" smtClean="0"/>
              <a:t>Access Point Controller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910980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6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Real Time Operating System (RTOS) example program</a:t>
            </a:r>
          </a:p>
          <a:p>
            <a:r>
              <a:rPr lang="en-US" sz="2400" dirty="0" smtClean="0"/>
              <a:t>Shell tasks provided for UART, Ethernet, and USB ports</a:t>
            </a:r>
          </a:p>
          <a:p>
            <a:r>
              <a:rPr lang="en-US" sz="2400" dirty="0" smtClean="0"/>
              <a:t>Modified memory control task to include system time on memory append command</a:t>
            </a:r>
          </a:p>
          <a:p>
            <a:r>
              <a:rPr lang="en-US" sz="2400" dirty="0" smtClean="0"/>
              <a:t>Four commands used by access point to control data logger</a:t>
            </a:r>
          </a:p>
          <a:p>
            <a:pPr lvl="1"/>
            <a:r>
              <a:rPr lang="en-US" sz="2000" dirty="0" smtClean="0"/>
              <a:t>Write string to LCD line four</a:t>
            </a:r>
          </a:p>
          <a:p>
            <a:pPr lvl="1"/>
            <a:r>
              <a:rPr lang="en-US" sz="2000" dirty="0" smtClean="0"/>
              <a:t>Select drive B (SD memory module)</a:t>
            </a:r>
          </a:p>
          <a:p>
            <a:pPr lvl="1"/>
            <a:r>
              <a:rPr lang="en-US" sz="2000" dirty="0" smtClean="0"/>
              <a:t>Append string to log file</a:t>
            </a:r>
          </a:p>
          <a:p>
            <a:pPr lvl="1"/>
            <a:r>
              <a:rPr lang="en-US" sz="2000" dirty="0" smtClean="0"/>
              <a:t>^q (exit append and save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(Cont.)</a:t>
            </a:r>
            <a:br>
              <a:rPr lang="en-US" dirty="0"/>
            </a:br>
            <a:r>
              <a:rPr lang="en-US" sz="3200" dirty="0"/>
              <a:t>Data Logger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86400" y="2667000"/>
                <a:ext cx="3200400" cy="2895600"/>
              </a:xfrm>
            </p:spPr>
            <p:txBody>
              <a:bodyPr/>
              <a:lstStyle/>
              <a:p>
                <a:r>
                  <a:rPr lang="en-US" sz="2400" dirty="0" smtClean="0"/>
                  <a:t>Pole assembly constructed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/>
                  <a:t>inch PVC pipe</a:t>
                </a:r>
              </a:p>
              <a:p>
                <a:r>
                  <a:rPr lang="en-US" sz="2400" dirty="0" smtClean="0"/>
                  <a:t>Exterior electrical box included for end point electronics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0" y="2667000"/>
                <a:ext cx="3200400" cy="2895600"/>
              </a:xfrm>
              <a:blipFill rotWithShape="1">
                <a:blip r:embed="rId2"/>
                <a:stretch>
                  <a:fillRect l="-2476" t="-1684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4999"/>
            <a:ext cx="500634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447800"/>
            <a:ext cx="32004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Anemometer mounted to top of pole with cable coiled inside top section of pipe</a:t>
            </a:r>
          </a:p>
          <a:p>
            <a:r>
              <a:rPr lang="en-US" sz="2400" dirty="0" smtClean="0"/>
              <a:t>End point electronics module and power adaptor located in center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Integration (Cont.)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667000" cy="398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57" y="1447800"/>
            <a:ext cx="1772285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1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3962400" cy="4114800"/>
          </a:xfrm>
        </p:spPr>
        <p:txBody>
          <a:bodyPr/>
          <a:lstStyle/>
          <a:p>
            <a:r>
              <a:rPr lang="en-US" sz="2400" dirty="0" smtClean="0"/>
              <a:t>Access point controller connected to data logger module</a:t>
            </a:r>
          </a:p>
          <a:p>
            <a:r>
              <a:rPr lang="en-US" sz="2400" dirty="0" smtClean="0"/>
              <a:t>Null modem adaptor used to reverse transmit and receive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Integration (Cont.)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1447800"/>
            <a:ext cx="30480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6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305800" cy="1676400"/>
          </a:xfrm>
        </p:spPr>
        <p:txBody>
          <a:bodyPr/>
          <a:lstStyle/>
          <a:p>
            <a:r>
              <a:rPr lang="en-US" sz="2400" dirty="0" smtClean="0"/>
              <a:t>Signal generator used to emulate anemometer input signal</a:t>
            </a:r>
          </a:p>
          <a:p>
            <a:r>
              <a:rPr lang="en-US" sz="2400" dirty="0" smtClean="0"/>
              <a:t>Testing from 5 mph to 50 mph in 5 mph steps indicated a maximum error of 0.4 mph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RF Subsystem Testing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224098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5029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System installed in outdoor location for 6 days</a:t>
            </a:r>
          </a:p>
          <a:p>
            <a:r>
              <a:rPr lang="en-US" sz="2400" dirty="0" smtClean="0"/>
              <a:t>Unit ran continuously through rain and cold weather</a:t>
            </a:r>
          </a:p>
          <a:p>
            <a:r>
              <a:rPr lang="en-US" sz="2400" dirty="0" smtClean="0"/>
              <a:t>Recorded 90,225 data entries during test</a:t>
            </a:r>
          </a:p>
          <a:p>
            <a:r>
              <a:rPr lang="en-US" sz="2400" dirty="0" smtClean="0"/>
              <a:t>Log file size at end of test was 4,848 Kbytes</a:t>
            </a:r>
          </a:p>
          <a:p>
            <a:r>
              <a:rPr lang="en-US" sz="2400" dirty="0" smtClean="0"/>
              <a:t>Example data from log file</a:t>
            </a:r>
          </a:p>
          <a:p>
            <a:pPr lvl="1"/>
            <a:r>
              <a:rPr lang="en-US" sz="1800" dirty="0"/>
              <a:t>EP 1, TEMP =  60.4 F,RSSI = 016, WS = 00.0 mph201203242137000</a:t>
            </a:r>
          </a:p>
          <a:p>
            <a:pPr lvl="1"/>
            <a:r>
              <a:rPr lang="en-US" sz="1800" dirty="0"/>
              <a:t>EP 1, TEMP =  61.1 F,RSSI = 017, WS = 02.9 mph201203242137000</a:t>
            </a:r>
          </a:p>
          <a:p>
            <a:pPr lvl="1"/>
            <a:r>
              <a:rPr lang="en-US" sz="1800" dirty="0"/>
              <a:t>EP 1, TEMP =  60.4 F,RSSI = 017, WS = 03.2 mph201203242137000</a:t>
            </a:r>
          </a:p>
          <a:p>
            <a:pPr lvl="1"/>
            <a:r>
              <a:rPr lang="en-US" sz="1800" dirty="0"/>
              <a:t>EP 1, TEMP =  60.4 F,RSSI = 017, WS = 03.2 mph201203242137000</a:t>
            </a:r>
          </a:p>
          <a:p>
            <a:pPr lvl="1"/>
            <a:r>
              <a:rPr lang="en-US" sz="1800" dirty="0"/>
              <a:t>EP 1, TEMP =  60.4 F,RSSI = 016, WS = 03.3 mph201203242138000</a:t>
            </a:r>
          </a:p>
          <a:p>
            <a:pPr lvl="1"/>
            <a:r>
              <a:rPr lang="en-US" sz="1800" dirty="0"/>
              <a:t>EP 1, TEMP =  60.4 F,RSSI = 016, WS = 02.8 mph201203242138000</a:t>
            </a:r>
          </a:p>
          <a:p>
            <a:pPr lvl="1"/>
            <a:r>
              <a:rPr lang="en-US" sz="1800" dirty="0"/>
              <a:t>EP 1, TEMP =  61.1 F,RSSI = 017, WS = 00.0 mph201203242138000</a:t>
            </a:r>
          </a:p>
          <a:p>
            <a:pPr lvl="1"/>
            <a:r>
              <a:rPr lang="en-US" sz="1800" dirty="0"/>
              <a:t>EP 1, TEMP =  60.4 F,RSSI = 015, WS = 02.9 </a:t>
            </a:r>
            <a:r>
              <a:rPr lang="en-US" sz="1800" dirty="0" smtClean="0"/>
              <a:t>mph201203242138000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5715000" cy="609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6 day test data plotted using Microsoft Excel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System Testing (Cont.)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239000" cy="4209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2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860" y="2485030"/>
            <a:ext cx="5715000" cy="1828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Project exceeded all requirements</a:t>
            </a:r>
          </a:p>
          <a:p>
            <a:r>
              <a:rPr lang="en-US" sz="2400" dirty="0" smtClean="0"/>
              <a:t>Completed on time and under budget</a:t>
            </a:r>
          </a:p>
          <a:p>
            <a:r>
              <a:rPr lang="en-US" sz="2400" dirty="0" smtClean="0"/>
              <a:t>Future versions could eliminate EVK1100 module to save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Wind Speed Data Logger project supports the renewable energy market</a:t>
            </a:r>
          </a:p>
          <a:p>
            <a:r>
              <a:rPr lang="en-US" sz="2400" dirty="0" smtClean="0"/>
              <a:t>Large </a:t>
            </a:r>
            <a:r>
              <a:rPr lang="en-US" sz="2400" dirty="0"/>
              <a:t>wind generator installations are located in Indiana and Ohio</a:t>
            </a:r>
          </a:p>
          <a:p>
            <a:r>
              <a:rPr lang="en-US" sz="2400" dirty="0" smtClean="0"/>
              <a:t>Average wind speed site surveys predict wind generator return on investment</a:t>
            </a:r>
          </a:p>
          <a:p>
            <a:r>
              <a:rPr lang="en-US" sz="2400" dirty="0" smtClean="0"/>
              <a:t>Test towers erected at potential wind generator sites to gauge average wind conditions</a:t>
            </a:r>
          </a:p>
          <a:p>
            <a:r>
              <a:rPr lang="en-US" sz="2400" dirty="0" smtClean="0"/>
              <a:t>Residential wind generator installations have the potential to be profitable</a:t>
            </a:r>
          </a:p>
          <a:p>
            <a:r>
              <a:rPr lang="en-US" sz="2400" dirty="0" smtClean="0"/>
              <a:t>Wind speed data logger project provides affordable tool for residential wind survey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604838"/>
            <a:ext cx="7772400" cy="1470025"/>
          </a:xfrm>
        </p:spPr>
        <p:txBody>
          <a:bodyPr/>
          <a:lstStyle/>
          <a:p>
            <a:r>
              <a:rPr lang="fr-CA" sz="4000" dirty="0" smtClean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7CE7B-A09D-4C89-A697-5A4EB702C1E0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848600" cy="4068763"/>
          </a:xfrm>
        </p:spPr>
        <p:txBody>
          <a:bodyPr/>
          <a:lstStyle/>
          <a:p>
            <a:r>
              <a:rPr lang="en-US" sz="2400" dirty="0" smtClean="0"/>
              <a:t>Viable wind energy exists in our area</a:t>
            </a:r>
            <a:endParaRPr lang="en-US" sz="2400" dirty="0"/>
          </a:p>
          <a:p>
            <a:r>
              <a:rPr lang="en-US" sz="2400" dirty="0" smtClean="0"/>
              <a:t>Wind generator output power is dependent on</a:t>
            </a:r>
          </a:p>
          <a:p>
            <a:pPr lvl="1"/>
            <a:r>
              <a:rPr lang="en-US" sz="2000" dirty="0" smtClean="0"/>
              <a:t>Structures</a:t>
            </a:r>
          </a:p>
          <a:p>
            <a:pPr lvl="1"/>
            <a:r>
              <a:rPr lang="en-US" sz="2000" dirty="0" smtClean="0"/>
              <a:t>Site topology</a:t>
            </a:r>
          </a:p>
          <a:p>
            <a:r>
              <a:rPr lang="en-US" sz="2400" dirty="0" smtClean="0"/>
              <a:t>Industrial wind survey equipment is expensive</a:t>
            </a:r>
          </a:p>
          <a:p>
            <a:r>
              <a:rPr lang="en-US" sz="2400" dirty="0" smtClean="0"/>
              <a:t>Wind speed data logger provides affordable easy to use tool for residential wind survey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Statement/Solution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505200" cy="17827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Anemometer</a:t>
            </a:r>
          </a:p>
          <a:p>
            <a:r>
              <a:rPr lang="en-US" sz="2400" dirty="0" smtClean="0"/>
              <a:t>End point controller</a:t>
            </a:r>
          </a:p>
          <a:p>
            <a:r>
              <a:rPr lang="en-US" sz="2400" dirty="0" smtClean="0"/>
              <a:t>Access point controller</a:t>
            </a:r>
          </a:p>
          <a:p>
            <a:r>
              <a:rPr lang="en-US" sz="2400" dirty="0" smtClean="0"/>
              <a:t>Data logger controller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5331460" cy="277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The prototype shall measure wind speed</a:t>
            </a:r>
          </a:p>
          <a:p>
            <a:pPr lvl="0"/>
            <a:r>
              <a:rPr lang="en-US" sz="2400" dirty="0"/>
              <a:t>The prototype shall transfer wind speed information from sensor to data logging device</a:t>
            </a:r>
          </a:p>
          <a:p>
            <a:pPr lvl="0"/>
            <a:r>
              <a:rPr lang="en-US" sz="2400" dirty="0"/>
              <a:t>The prototype shall store wind speed information in non-volatile memory</a:t>
            </a:r>
          </a:p>
          <a:p>
            <a:pPr lvl="0"/>
            <a:r>
              <a:rPr lang="en-US" sz="2400" dirty="0"/>
              <a:t>The prototype shall accept operator input and display wind speed</a:t>
            </a:r>
          </a:p>
          <a:p>
            <a:pPr lvl="0"/>
            <a:r>
              <a:rPr lang="en-US" sz="2400" dirty="0"/>
              <a:t>The prototype shall be capable of measuring wind speeds between 5 and 50 miles per hour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The anemometer output shall be electrically conditioned to </a:t>
            </a:r>
            <a:r>
              <a:rPr lang="en-US" sz="2400" dirty="0" smtClean="0"/>
              <a:t>logic </a:t>
            </a:r>
            <a:r>
              <a:rPr lang="en-US" sz="2400" dirty="0"/>
              <a:t>levels</a:t>
            </a:r>
          </a:p>
          <a:p>
            <a:pPr lvl="0"/>
            <a:r>
              <a:rPr lang="en-US" sz="2400" dirty="0"/>
              <a:t>The pulse stream from the anemometer shall be converted to one pulse per second at a wind velocity of 2.5 miles per hour</a:t>
            </a:r>
          </a:p>
          <a:p>
            <a:pPr lvl="0"/>
            <a:r>
              <a:rPr lang="en-US" sz="2400" dirty="0"/>
              <a:t>The anemometer shall be designed for pole mounting</a:t>
            </a:r>
          </a:p>
          <a:p>
            <a:pPr lvl="0"/>
            <a:r>
              <a:rPr lang="en-US" sz="2400" dirty="0"/>
              <a:t>Outdoor based electronics shall be mounted in an enclosure</a:t>
            </a:r>
          </a:p>
          <a:p>
            <a:pPr lvl="0"/>
            <a:r>
              <a:rPr lang="en-US" sz="2400" dirty="0"/>
              <a:t>The electronics shall operate off of standard household AC power</a:t>
            </a:r>
          </a:p>
          <a:p>
            <a:pPr lvl="0"/>
            <a:r>
              <a:rPr lang="en-US" sz="2400" dirty="0"/>
              <a:t>Information shall be transferred from the anemometer to a processing element via a data link, either cabled or RF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811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Commercial </a:t>
            </a:r>
            <a:r>
              <a:rPr lang="en-US" sz="2400" dirty="0"/>
              <a:t>Off The Shelf (</a:t>
            </a:r>
            <a:r>
              <a:rPr lang="en-US" sz="2400" dirty="0" smtClean="0"/>
              <a:t>COTS)building </a:t>
            </a:r>
            <a:r>
              <a:rPr lang="en-US" sz="2400" dirty="0"/>
              <a:t>b</a:t>
            </a:r>
            <a:r>
              <a:rPr lang="en-US" sz="2400" dirty="0" smtClean="0"/>
              <a:t>locks</a:t>
            </a:r>
          </a:p>
          <a:p>
            <a:pPr lvl="1"/>
            <a:r>
              <a:rPr lang="en-US" sz="2000" dirty="0" smtClean="0"/>
              <a:t>Vortex anemometer</a:t>
            </a:r>
          </a:p>
          <a:p>
            <a:pPr lvl="1"/>
            <a:r>
              <a:rPr lang="en-US" sz="2000" dirty="0" smtClean="0"/>
              <a:t>Texas Instruments eZ430 evaluation module</a:t>
            </a:r>
          </a:p>
          <a:p>
            <a:pPr lvl="1"/>
            <a:r>
              <a:rPr lang="en-US" sz="2000" dirty="0" smtClean="0"/>
              <a:t>Atmel AVR32 EVK1100 development module</a:t>
            </a:r>
          </a:p>
          <a:p>
            <a:pPr lvl="1"/>
            <a:r>
              <a:rPr lang="en-US" sz="2000" dirty="0" smtClean="0"/>
              <a:t>RS232 adaptor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Hardware Design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799"/>
            <a:ext cx="2057400" cy="26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76356"/>
            <a:ext cx="1752600" cy="140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31" y="3352800"/>
            <a:ext cx="1866034" cy="186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286000"/>
            <a:ext cx="4648200" cy="3810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Sensor type</a:t>
            </a:r>
          </a:p>
          <a:p>
            <a:pPr lvl="1"/>
            <a:r>
              <a:rPr lang="en-US" sz="2000" dirty="0"/>
              <a:t>3-Cup </a:t>
            </a:r>
            <a:r>
              <a:rPr lang="en-US" sz="2000" dirty="0" smtClean="0"/>
              <a:t>rotor reed switch/magnet provides </a:t>
            </a:r>
            <a:r>
              <a:rPr lang="en-US" sz="2000" dirty="0"/>
              <a:t>1 pulse per </a:t>
            </a:r>
            <a:r>
              <a:rPr lang="en-US" sz="2000" dirty="0" smtClean="0"/>
              <a:t>rotation </a:t>
            </a:r>
          </a:p>
          <a:p>
            <a:r>
              <a:rPr lang="en-US" sz="2400" dirty="0" smtClean="0"/>
              <a:t>Output</a:t>
            </a:r>
          </a:p>
          <a:p>
            <a:pPr lvl="1"/>
            <a:r>
              <a:rPr lang="en-US" sz="2000" dirty="0" smtClean="0"/>
              <a:t>1 pulse per rotation at 2.5 mph</a:t>
            </a:r>
          </a:p>
          <a:p>
            <a:r>
              <a:rPr lang="en-US" sz="2400" dirty="0" smtClean="0"/>
              <a:t>Rotor diameter</a:t>
            </a:r>
          </a:p>
          <a:p>
            <a:pPr lvl="1"/>
            <a:r>
              <a:rPr lang="en-US" sz="2000" dirty="0" smtClean="0"/>
              <a:t>Approximately 5 inches</a:t>
            </a:r>
          </a:p>
          <a:p>
            <a:r>
              <a:rPr lang="en-US" sz="2400" dirty="0" smtClean="0"/>
              <a:t>Speed range</a:t>
            </a:r>
          </a:p>
          <a:p>
            <a:pPr lvl="1"/>
            <a:r>
              <a:rPr lang="en-US" sz="2000" dirty="0" smtClean="0"/>
              <a:t>Approximately 3 mph to 125+ mph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63384-BF29-4D20-A235-31E9871448FA}" type="slidenum">
              <a:rPr lang="fr-CA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/>
              <a:t>Hardware Design (Cont.)</a:t>
            </a:r>
            <a:br>
              <a:rPr lang="en-US" dirty="0"/>
            </a:br>
            <a:r>
              <a:rPr lang="en-US" sz="3200" dirty="0"/>
              <a:t>Vortex Anemometer Specifications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9685"/>
            <a:ext cx="3429000" cy="44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2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93218C-E38E-4B5F-BA0A-A93F1D7272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738</TotalTime>
  <Words>1067</Words>
  <Application>Microsoft Office PowerPoint</Application>
  <PresentationFormat>On-screen Show (4:3)</PresentationFormat>
  <Paragraphs>203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Wind Speed Data Logger   Chuck Craft, Chuck Craft., Jr.,  Professor Paul I-Hai Lin  Date: Sept. 20-23, 2012     </vt:lpstr>
      <vt:lpstr>Project Outline</vt:lpstr>
      <vt:lpstr>Introduction</vt:lpstr>
      <vt:lpstr>Problem Statement/Solution</vt:lpstr>
      <vt:lpstr>System Design</vt:lpstr>
      <vt:lpstr>System Requirements</vt:lpstr>
      <vt:lpstr>System requirements (Cont.)</vt:lpstr>
      <vt:lpstr>Hardware Design</vt:lpstr>
      <vt:lpstr>Hardware Design (Cont.) Vortex Anemometer Specifications</vt:lpstr>
      <vt:lpstr>Hardware Design (Cont.) eZ430 Module Specifications</vt:lpstr>
      <vt:lpstr>Hardware Design (Cont.) EVK1100 Development Module Specifications</vt:lpstr>
      <vt:lpstr>Hardware Design (Cont.) RS232 to TTL Adaptor Module Specifications</vt:lpstr>
      <vt:lpstr>Hardware Design (Cont.) End point controller Construction</vt:lpstr>
      <vt:lpstr>Hardware Design (Cont.) End point controller Schematic</vt:lpstr>
      <vt:lpstr>Hardware Design (Cont.) Access point controller Construction</vt:lpstr>
      <vt:lpstr>Hardware Design (Cont.) Access point controller Schematic</vt:lpstr>
      <vt:lpstr>Software Design Overview</vt:lpstr>
      <vt:lpstr>Software Design (Cont.)</vt:lpstr>
      <vt:lpstr>Software Design (Cont.) End Point Controller</vt:lpstr>
      <vt:lpstr>Software Design (Cont.) End Point Controller Data Processing</vt:lpstr>
      <vt:lpstr>Software Design (Cont.) Access Point Controller</vt:lpstr>
      <vt:lpstr>Software Design (Cont.) Data Logger Controller</vt:lpstr>
      <vt:lpstr>Integration</vt:lpstr>
      <vt:lpstr>Integration (Cont.)</vt:lpstr>
      <vt:lpstr>Integration (Cont.)</vt:lpstr>
      <vt:lpstr>RF Subsystem Testing</vt:lpstr>
      <vt:lpstr>System Testing</vt:lpstr>
      <vt:lpstr>System Testing (Cont.)</vt:lpstr>
      <vt:lpstr>Conclusion</vt:lpstr>
      <vt:lpstr>Questions?</vt:lpstr>
      <vt:lpstr>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Speed Data Logger</dc:title>
  <dc:creator>Chuck</dc:creator>
  <cp:lastModifiedBy>Lin</cp:lastModifiedBy>
  <cp:revision>88</cp:revision>
  <dcterms:created xsi:type="dcterms:W3CDTF">2011-12-06T23:50:12Z</dcterms:created>
  <dcterms:modified xsi:type="dcterms:W3CDTF">2012-09-14T04:38:34Z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TC103807039990</vt:lpwstr>
  </property>
</Properties>
</file>