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8"/>
  </p:notesMasterIdLst>
  <p:handoutMasterIdLst>
    <p:handoutMasterId r:id="rId19"/>
  </p:handoutMasterIdLst>
  <p:sldIdLst>
    <p:sldId id="287" r:id="rId2"/>
    <p:sldId id="566" r:id="rId3"/>
    <p:sldId id="568" r:id="rId4"/>
    <p:sldId id="569" r:id="rId5"/>
    <p:sldId id="583" r:id="rId6"/>
    <p:sldId id="584" r:id="rId7"/>
    <p:sldId id="605" r:id="rId8"/>
    <p:sldId id="592" r:id="rId9"/>
    <p:sldId id="589" r:id="rId10"/>
    <p:sldId id="590" r:id="rId11"/>
    <p:sldId id="591" r:id="rId12"/>
    <p:sldId id="588" r:id="rId13"/>
    <p:sldId id="585" r:id="rId14"/>
    <p:sldId id="586" r:id="rId15"/>
    <p:sldId id="571" r:id="rId16"/>
    <p:sldId id="599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76549" autoAdjust="0"/>
  </p:normalViewPr>
  <p:slideViewPr>
    <p:cSldViewPr>
      <p:cViewPr varScale="1">
        <p:scale>
          <a:sx n="50" d="100"/>
          <a:sy n="50" d="100"/>
        </p:scale>
        <p:origin x="42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-140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7062A5E-12DC-4AFE-965A-A02DA0FDD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9A3198B-3572-480B-BBFD-30A331372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47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3052E717-B007-46AC-8F91-F4389A9387A1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538406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10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12181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61397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963863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74784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70761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217019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39643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17710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01889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31901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9381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29089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7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651134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8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43463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9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70807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9 w 717"/>
                <a:gd name="T1" fmla="*/ 845 h 845"/>
                <a:gd name="T2" fmla="*/ 729 w 717"/>
                <a:gd name="T3" fmla="*/ 821 h 845"/>
                <a:gd name="T4" fmla="*/ 586 w 717"/>
                <a:gd name="T5" fmla="*/ 605 h 845"/>
                <a:gd name="T6" fmla="*/ 412 w 717"/>
                <a:gd name="T7" fmla="*/ 396 h 845"/>
                <a:gd name="T8" fmla="*/ 22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5 w 717"/>
                <a:gd name="T15" fmla="*/ 198 h 845"/>
                <a:gd name="T16" fmla="*/ 406 w 717"/>
                <a:gd name="T17" fmla="*/ 408 h 845"/>
                <a:gd name="T18" fmla="*/ 580 w 717"/>
                <a:gd name="T19" fmla="*/ 623 h 845"/>
                <a:gd name="T20" fmla="*/ 729 w 717"/>
                <a:gd name="T21" fmla="*/ 845 h 845"/>
                <a:gd name="T22" fmla="*/ 72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3 w 407"/>
                <a:gd name="T1" fmla="*/ 414 h 414"/>
                <a:gd name="T2" fmla="*/ 413 w 407"/>
                <a:gd name="T3" fmla="*/ 396 h 414"/>
                <a:gd name="T4" fmla="*/ 22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2 w 407"/>
                <a:gd name="T13" fmla="*/ 204 h 414"/>
                <a:gd name="T14" fmla="*/ 413 w 407"/>
                <a:gd name="T15" fmla="*/ 414 h 414"/>
                <a:gd name="T16" fmla="*/ 41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8 w 586"/>
                <a:gd name="T1" fmla="*/ 0 h 599"/>
                <a:gd name="T2" fmla="*/ 580 w 586"/>
                <a:gd name="T3" fmla="*/ 0 h 599"/>
                <a:gd name="T4" fmla="*/ 413 w 586"/>
                <a:gd name="T5" fmla="*/ 132 h 599"/>
                <a:gd name="T6" fmla="*/ 26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3 w 586"/>
                <a:gd name="T17" fmla="*/ 282 h 599"/>
                <a:gd name="T18" fmla="*/ 419 w 586"/>
                <a:gd name="T19" fmla="*/ 138 h 599"/>
                <a:gd name="T20" fmla="*/ 598 w 586"/>
                <a:gd name="T21" fmla="*/ 0 h 599"/>
                <a:gd name="T22" fmla="*/ 59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5 w 269"/>
                <a:gd name="T1" fmla="*/ 0 h 252"/>
                <a:gd name="T2" fmla="*/ 25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5 w 269"/>
                <a:gd name="T15" fmla="*/ 0 h 252"/>
                <a:gd name="T16" fmla="*/ 27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0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80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1A5E-2086-4D04-8418-2E72673F0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8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F330A-82AF-40B1-8DAD-64F9FE9BB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3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90262-6516-4949-9421-8DAB458ED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7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8FDF6-2497-4157-8F49-ACB630D0E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3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88CBE-0B35-46ED-A07D-288673240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2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E2F77-49AC-4708-8D84-CC7AC93B9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0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90035-4BE8-4F55-AC46-FE726B970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86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202B4-A3DB-4896-9630-534C46E8C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9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2E155-3572-4F05-BB78-88CEB124E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0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A3B1F-0429-41F4-B266-ECB20E6C0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0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A25B2-A17D-4A54-8151-7F81BD53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61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174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4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175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176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6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6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9 w 717"/>
                <a:gd name="T1" fmla="*/ 845 h 845"/>
                <a:gd name="T2" fmla="*/ 729 w 717"/>
                <a:gd name="T3" fmla="*/ 821 h 845"/>
                <a:gd name="T4" fmla="*/ 586 w 717"/>
                <a:gd name="T5" fmla="*/ 605 h 845"/>
                <a:gd name="T6" fmla="*/ 412 w 717"/>
                <a:gd name="T7" fmla="*/ 396 h 845"/>
                <a:gd name="T8" fmla="*/ 22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5 w 717"/>
                <a:gd name="T15" fmla="*/ 198 h 845"/>
                <a:gd name="T16" fmla="*/ 406 w 717"/>
                <a:gd name="T17" fmla="*/ 408 h 845"/>
                <a:gd name="T18" fmla="*/ 580 w 717"/>
                <a:gd name="T19" fmla="*/ 623 h 845"/>
                <a:gd name="T20" fmla="*/ 729 w 717"/>
                <a:gd name="T21" fmla="*/ 845 h 845"/>
                <a:gd name="T22" fmla="*/ 72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3 w 407"/>
                <a:gd name="T1" fmla="*/ 414 h 414"/>
                <a:gd name="T2" fmla="*/ 413 w 407"/>
                <a:gd name="T3" fmla="*/ 396 h 414"/>
                <a:gd name="T4" fmla="*/ 22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2 w 407"/>
                <a:gd name="T13" fmla="*/ 204 h 414"/>
                <a:gd name="T14" fmla="*/ 413 w 407"/>
                <a:gd name="T15" fmla="*/ 414 h 414"/>
                <a:gd name="T16" fmla="*/ 41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8 w 586"/>
                <a:gd name="T1" fmla="*/ 0 h 599"/>
                <a:gd name="T2" fmla="*/ 580 w 586"/>
                <a:gd name="T3" fmla="*/ 0 h 599"/>
                <a:gd name="T4" fmla="*/ 413 w 586"/>
                <a:gd name="T5" fmla="*/ 132 h 599"/>
                <a:gd name="T6" fmla="*/ 26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3 w 586"/>
                <a:gd name="T17" fmla="*/ 282 h 599"/>
                <a:gd name="T18" fmla="*/ 419 w 586"/>
                <a:gd name="T19" fmla="*/ 138 h 599"/>
                <a:gd name="T20" fmla="*/ 598 w 586"/>
                <a:gd name="T21" fmla="*/ 0 h 599"/>
                <a:gd name="T22" fmla="*/ 59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5 w 269"/>
                <a:gd name="T1" fmla="*/ 0 h 252"/>
                <a:gd name="T2" fmla="*/ 25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5 w 269"/>
                <a:gd name="T15" fmla="*/ 0 h 252"/>
                <a:gd name="T16" fmla="*/ 27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8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8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8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3178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BFE99EF1-5D93-488F-AFA7-936E5EAA4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17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6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cs.ipfw.edu/~li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aigslist.org/about/site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sus.gov/econ/estats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sus.gov/econ/estats/definitions.html#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ITC 250/CPET 499 Web Systems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Arial" charset="0"/>
              </a:rPr>
              <a:t> </a:t>
            </a:r>
            <a:endParaRPr lang="en-US" sz="2800" b="1" dirty="0" smtClean="0">
              <a:solidFill>
                <a:schemeClr val="folHlink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chemeClr val="folHlink"/>
                </a:solidFill>
                <a:latin typeface="Arial" charset="0"/>
              </a:rPr>
              <a:t>E-Commerce &amp; Business: an Introduction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References: </a:t>
            </a:r>
            <a:br>
              <a:rPr lang="en-US" sz="1800" b="1" dirty="0" smtClean="0">
                <a:latin typeface="Arial" charset="0"/>
              </a:rPr>
            </a:br>
            <a:r>
              <a:rPr lang="en-US" sz="1800" b="1" dirty="0" smtClean="0">
                <a:latin typeface="Arial" charset="0"/>
              </a:rPr>
              <a:t>*Chapter 1 of  the text book: </a:t>
            </a:r>
            <a:r>
              <a:rPr lang="en-US" sz="1800" b="1" i="1" dirty="0" smtClean="0">
                <a:latin typeface="Arial" charset="0"/>
              </a:rPr>
              <a:t>e-Commerce: Business</a:t>
            </a:r>
            <a:r>
              <a:rPr lang="en-US" sz="1800" b="1" dirty="0" smtClean="0">
                <a:latin typeface="Arial" charset="0"/>
              </a:rPr>
              <a:t>, Technology, and Society,  </a:t>
            </a:r>
            <a:r>
              <a:rPr lang="en-US" sz="1800" b="1" dirty="0" smtClean="0">
                <a:latin typeface="Arial" charset="0"/>
              </a:rPr>
              <a:t>9</a:t>
            </a:r>
            <a:r>
              <a:rPr lang="en-US" sz="1800" b="1" baseline="30000" dirty="0" smtClean="0">
                <a:latin typeface="Arial" charset="0"/>
              </a:rPr>
              <a:t>th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smtClean="0">
                <a:latin typeface="Arial" charset="0"/>
              </a:rPr>
              <a:t>edition, </a:t>
            </a:r>
            <a:r>
              <a:rPr lang="en-US" sz="1800" b="1" dirty="0" smtClean="0">
                <a:latin typeface="Arial" charset="0"/>
              </a:rPr>
              <a:t>2014, </a:t>
            </a:r>
            <a:r>
              <a:rPr lang="en-US" sz="1800" b="1" dirty="0" smtClean="0">
                <a:latin typeface="Arial" charset="0"/>
              </a:rPr>
              <a:t>by K. C. </a:t>
            </a:r>
            <a:r>
              <a:rPr lang="en-US" sz="1800" b="1" dirty="0" err="1" smtClean="0">
                <a:latin typeface="Arial" charset="0"/>
              </a:rPr>
              <a:t>Laudon</a:t>
            </a:r>
            <a:r>
              <a:rPr lang="en-US" sz="1800" b="1" dirty="0" smtClean="0">
                <a:latin typeface="Arial" charset="0"/>
              </a:rPr>
              <a:t> and C. G. </a:t>
            </a:r>
            <a:r>
              <a:rPr lang="en-US" sz="1800" b="1" dirty="0" err="1" smtClean="0">
                <a:latin typeface="Arial" charset="0"/>
              </a:rPr>
              <a:t>Traver</a:t>
            </a:r>
            <a:r>
              <a:rPr lang="en-US" sz="1800" b="1" dirty="0" smtClean="0">
                <a:latin typeface="Arial" charset="0"/>
              </a:rPr>
              <a:t>, publisher Pearson Education Inc., </a:t>
            </a:r>
            <a:br>
              <a:rPr lang="en-US" sz="1800" b="1" dirty="0" smtClean="0">
                <a:latin typeface="Arial" charset="0"/>
              </a:rPr>
            </a:br>
            <a:r>
              <a:rPr lang="en-US" sz="1800" b="1" dirty="0" smtClean="0">
                <a:latin typeface="Arial" charset="0"/>
              </a:rPr>
              <a:t>* World Street Journal</a:t>
            </a:r>
            <a:br>
              <a:rPr lang="en-US" sz="1800" b="1" dirty="0" smtClean="0">
                <a:latin typeface="Arial" charset="0"/>
              </a:rPr>
            </a:br>
            <a:r>
              <a:rPr lang="en-US" sz="1800" b="1" dirty="0" smtClean="0">
                <a:latin typeface="Arial" charset="0"/>
              </a:rPr>
              <a:t>* U.S. Census Bureau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 smtClean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 smtClean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Arial" charset="0"/>
              </a:rPr>
              <a:t>Paul I-</a:t>
            </a:r>
            <a:r>
              <a:rPr lang="en-US" sz="2000" b="1" dirty="0" err="1" smtClean="0">
                <a:latin typeface="Arial" charset="0"/>
              </a:rPr>
              <a:t>Hai</a:t>
            </a:r>
            <a:r>
              <a:rPr lang="en-US" sz="2000" b="1" dirty="0" smtClean="0">
                <a:latin typeface="Arial" charset="0"/>
              </a:rPr>
              <a:t> Lin, Professor 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Arial" charset="0"/>
                <a:hlinkClick r:id="rId3"/>
              </a:rPr>
              <a:t>http://www.etcs.ipfw.edu/~lin</a:t>
            </a:r>
            <a:r>
              <a:rPr lang="en-US" sz="2000" b="1" dirty="0" smtClean="0">
                <a:latin typeface="Arial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BC44-0B92-4DB5-A8A9-B6AD12C32F7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Paul I. Lin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Major Types of E-Commerce </a:t>
            </a:r>
            <a:endParaRPr lang="en-US" sz="20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dirty="0" smtClean="0">
                <a:effectLst/>
                <a:latin typeface="+mj-lt"/>
              </a:rPr>
              <a:t>Classified by Market Relationship</a:t>
            </a:r>
          </a:p>
          <a:p>
            <a:pPr lvl="1"/>
            <a:r>
              <a:rPr lang="en-US" sz="2400" dirty="0" smtClean="0">
                <a:effectLst/>
                <a:latin typeface="+mj-lt"/>
              </a:rPr>
              <a:t>Business-to-Consumer (B2C)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  <a:effectLst/>
                <a:latin typeface="+mj-lt"/>
              </a:rPr>
              <a:t>Business-to-Business</a:t>
            </a:r>
            <a:r>
              <a:rPr lang="en-US" sz="2400" dirty="0" smtClean="0">
                <a:effectLst/>
                <a:latin typeface="+mj-lt"/>
              </a:rPr>
              <a:t> (B2B)</a:t>
            </a:r>
          </a:p>
          <a:p>
            <a:pPr lvl="2"/>
            <a:r>
              <a:rPr lang="en-US" dirty="0" smtClean="0">
                <a:effectLst/>
                <a:latin typeface="+mj-lt"/>
              </a:rPr>
              <a:t>E-Distributors</a:t>
            </a:r>
          </a:p>
          <a:p>
            <a:pPr lvl="2"/>
            <a:r>
              <a:rPr lang="en-US" dirty="0" smtClean="0">
                <a:effectLst/>
                <a:latin typeface="+mj-lt"/>
              </a:rPr>
              <a:t>E-Procurement companies</a:t>
            </a:r>
          </a:p>
          <a:p>
            <a:pPr lvl="2"/>
            <a:r>
              <a:rPr lang="en-US" dirty="0" smtClean="0">
                <a:effectLst/>
                <a:latin typeface="+mj-lt"/>
              </a:rPr>
              <a:t>Exchanges and Industry Consortia</a:t>
            </a:r>
          </a:p>
          <a:p>
            <a:pPr lvl="2"/>
            <a:r>
              <a:rPr lang="en-US" dirty="0" smtClean="0">
                <a:effectLst/>
                <a:latin typeface="+mj-lt"/>
              </a:rPr>
              <a:t>Industrial Networks: single firm networks, industry-wide networks</a:t>
            </a:r>
          </a:p>
          <a:p>
            <a:pPr lvl="1"/>
            <a:r>
              <a:rPr lang="en-US" sz="2400" dirty="0" smtClean="0">
                <a:effectLst/>
                <a:latin typeface="+mj-lt"/>
              </a:rPr>
              <a:t>Consumer-to-Consumer (C2C)</a:t>
            </a:r>
          </a:p>
          <a:p>
            <a:pPr marL="457200" lvl="1" indent="0" eaLnBrk="1" hangingPunct="1">
              <a:buNone/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2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Major Types of E-Commerce </a:t>
            </a:r>
            <a:endParaRPr lang="en-US" sz="20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dirty="0" smtClean="0">
                <a:effectLst/>
                <a:latin typeface="+mj-lt"/>
              </a:rPr>
              <a:t>Classified by Market Relationship</a:t>
            </a:r>
          </a:p>
          <a:p>
            <a:pPr lvl="1"/>
            <a:r>
              <a:rPr lang="en-US" sz="2400" dirty="0" smtClean="0">
                <a:effectLst/>
                <a:latin typeface="+mj-lt"/>
              </a:rPr>
              <a:t>Business-to-Consumer (B2C)</a:t>
            </a:r>
          </a:p>
          <a:p>
            <a:pPr lvl="1"/>
            <a:r>
              <a:rPr lang="en-US" sz="2400" dirty="0" smtClean="0">
                <a:effectLst/>
                <a:latin typeface="+mj-lt"/>
              </a:rPr>
              <a:t>Business-to-Business (B2B)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  <a:effectLst/>
                <a:latin typeface="+mj-lt"/>
              </a:rPr>
              <a:t>Consumer-to-Consumer</a:t>
            </a:r>
            <a:r>
              <a:rPr lang="en-US" sz="2400" dirty="0" smtClean="0">
                <a:effectLst/>
                <a:latin typeface="+mj-lt"/>
              </a:rPr>
              <a:t> (C2C)</a:t>
            </a:r>
          </a:p>
          <a:p>
            <a:pPr lvl="2"/>
            <a:r>
              <a:rPr lang="en-US" dirty="0" smtClean="0">
                <a:effectLst/>
                <a:latin typeface="+mj-lt"/>
              </a:rPr>
              <a:t>Auction Model: </a:t>
            </a:r>
            <a:r>
              <a:rPr lang="en-US" dirty="0" smtClean="0">
                <a:effectLst/>
                <a:latin typeface="+mj-lt"/>
              </a:rPr>
              <a:t>eBay</a:t>
            </a:r>
          </a:p>
          <a:p>
            <a:pPr lvl="2"/>
            <a:r>
              <a:rPr lang="en-US" dirty="0" err="1">
                <a:effectLst/>
              </a:rPr>
              <a:t>Craigslists</a:t>
            </a:r>
            <a:r>
              <a:rPr lang="en-US" dirty="0">
                <a:effectLst/>
              </a:rPr>
              <a:t> Inc., </a:t>
            </a:r>
            <a:r>
              <a:rPr lang="en-US" dirty="0">
                <a:effectLst/>
                <a:hlinkClick r:id="rId3"/>
              </a:rPr>
              <a:t>https://www.craigslist.org/about/sites</a:t>
            </a:r>
            <a:r>
              <a:rPr lang="en-US" dirty="0">
                <a:effectLst/>
              </a:rPr>
              <a:t> </a:t>
            </a:r>
          </a:p>
          <a:p>
            <a:pPr lvl="2"/>
            <a:endParaRPr lang="en-US" dirty="0" smtClean="0">
              <a:effectLst/>
              <a:latin typeface="+mj-lt"/>
            </a:endParaRPr>
          </a:p>
          <a:p>
            <a:pPr marL="457200" lvl="1" indent="0" eaLnBrk="1" hangingPunct="1">
              <a:buNone/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3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Major Types of E-Commerce </a:t>
            </a:r>
            <a:endParaRPr lang="en-US" sz="20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dirty="0" smtClean="0">
                <a:effectLst/>
                <a:latin typeface="+mj-lt"/>
              </a:rPr>
              <a:t>Classified by Market Relationship</a:t>
            </a:r>
          </a:p>
          <a:p>
            <a:pPr lvl="1"/>
            <a:r>
              <a:rPr lang="en-US" sz="2400" dirty="0" smtClean="0">
                <a:effectLst/>
                <a:latin typeface="+mj-lt"/>
              </a:rPr>
              <a:t>Business-to-Consumer (B2C)</a:t>
            </a:r>
          </a:p>
          <a:p>
            <a:pPr lvl="1"/>
            <a:r>
              <a:rPr lang="en-US" sz="2400" dirty="0" smtClean="0">
                <a:effectLst/>
                <a:latin typeface="+mj-lt"/>
              </a:rPr>
              <a:t>Business-to-Business (B2B)</a:t>
            </a:r>
          </a:p>
          <a:p>
            <a:pPr lvl="1"/>
            <a:r>
              <a:rPr lang="en-US" sz="2400" dirty="0" smtClean="0">
                <a:effectLst/>
                <a:latin typeface="+mj-lt"/>
              </a:rPr>
              <a:t>Consumer-to-Consumer (C2C</a:t>
            </a:r>
            <a:r>
              <a:rPr lang="en-US" sz="2400" dirty="0" smtClean="0">
                <a:effectLst/>
                <a:latin typeface="+mj-lt"/>
              </a:rPr>
              <a:t>)</a:t>
            </a:r>
          </a:p>
          <a:p>
            <a:pPr lvl="1"/>
            <a:r>
              <a:rPr lang="en-US" sz="2400" dirty="0" smtClean="0">
                <a:effectLst/>
                <a:latin typeface="+mj-lt"/>
              </a:rPr>
              <a:t>Social E-Commerce</a:t>
            </a:r>
          </a:p>
          <a:p>
            <a:pPr lvl="2"/>
            <a:r>
              <a:rPr lang="en-US" sz="2000" dirty="0" smtClean="0">
                <a:effectLst/>
                <a:latin typeface="+mj-lt"/>
              </a:rPr>
              <a:t>Facebook</a:t>
            </a:r>
          </a:p>
          <a:p>
            <a:pPr lvl="2"/>
            <a:r>
              <a:rPr lang="en-US" sz="2000" dirty="0" smtClean="0">
                <a:effectLst/>
                <a:latin typeface="+mj-lt"/>
              </a:rPr>
              <a:t>Twitters</a:t>
            </a:r>
            <a:endParaRPr lang="en-US" sz="2000" dirty="0" smtClean="0">
              <a:effectLst/>
              <a:latin typeface="+mj-lt"/>
            </a:endParaRPr>
          </a:p>
          <a:p>
            <a:pPr lvl="1"/>
            <a:r>
              <a:rPr lang="en-US" sz="2400" dirty="0" smtClean="0">
                <a:effectLst/>
                <a:latin typeface="+mj-lt"/>
              </a:rPr>
              <a:t>Mobile </a:t>
            </a:r>
            <a:r>
              <a:rPr lang="en-US" sz="2400" dirty="0" smtClean="0">
                <a:effectLst/>
                <a:latin typeface="+mj-lt"/>
              </a:rPr>
              <a:t>Commerce (M-commerce</a:t>
            </a:r>
            <a:r>
              <a:rPr lang="en-US" sz="2400" dirty="0" smtClean="0">
                <a:effectLst/>
                <a:latin typeface="+mj-lt"/>
              </a:rPr>
              <a:t>)</a:t>
            </a:r>
          </a:p>
          <a:p>
            <a:pPr lvl="2"/>
            <a:r>
              <a:rPr lang="en-US" sz="2000" dirty="0" smtClean="0">
                <a:effectLst/>
                <a:latin typeface="+mj-lt"/>
              </a:rPr>
              <a:t>Using Mobile technology</a:t>
            </a:r>
          </a:p>
          <a:p>
            <a:pPr lvl="2"/>
            <a:r>
              <a:rPr lang="en-US" sz="2000" dirty="0" smtClean="0">
                <a:effectLst/>
                <a:latin typeface="+mj-lt"/>
              </a:rPr>
              <a:t>iPhone, iPad, Android, Tablet,</a:t>
            </a:r>
          </a:p>
          <a:p>
            <a:pPr lvl="1"/>
            <a:r>
              <a:rPr lang="en-US" sz="2400" dirty="0" smtClean="0">
                <a:effectLst/>
                <a:latin typeface="+mj-lt"/>
              </a:rPr>
              <a:t>Local E-Commerce</a:t>
            </a:r>
            <a:endParaRPr lang="en-US" sz="2400" dirty="0">
              <a:effectLst/>
              <a:latin typeface="+mj-lt"/>
            </a:endParaRPr>
          </a:p>
          <a:p>
            <a:pPr lvl="1" eaLnBrk="1" hangingPunct="1"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6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E-Stats from U.S. Census Bureau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E-Stats </a:t>
            </a:r>
            <a:r>
              <a:rPr lang="en-US" sz="2400" dirty="0">
                <a:latin typeface="Arial" charset="0"/>
              </a:rPr>
              <a:t>– Measuring the Electronics Economy, the 2012 E-commerce multi-sector “E-Stats” report, released May 22, 2014, </a:t>
            </a:r>
            <a:r>
              <a:rPr lang="en-US" sz="1800" dirty="0">
                <a:latin typeface="Arial" charset="0"/>
                <a:hlinkClick r:id="rId3"/>
              </a:rPr>
              <a:t>http://www.census.gov/econ/estats/</a:t>
            </a:r>
            <a:r>
              <a:rPr lang="en-US" sz="1800" dirty="0">
                <a:latin typeface="Arial" charset="0"/>
              </a:rPr>
              <a:t> </a:t>
            </a:r>
          </a:p>
          <a:p>
            <a:pPr eaLnBrk="1" hangingPunct="1">
              <a:defRPr/>
            </a:pPr>
            <a:r>
              <a:rPr lang="en-US" sz="2400" dirty="0">
                <a:latin typeface="Arial" charset="0"/>
              </a:rPr>
              <a:t>U.S. Shipments, Sales, Revenue and E-Commerce: 2010 and 2011 (in billions of dollars)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Sector </a:t>
            </a:r>
            <a:r>
              <a:rPr lang="en-US" sz="2400" dirty="0" smtClean="0">
                <a:latin typeface="Arial" charset="0"/>
              </a:rPr>
              <a:t>Analysis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Arial" charset="0"/>
              </a:rPr>
              <a:t>Manufacturing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Arial" charset="0"/>
              </a:rPr>
              <a:t>Merchant Wholesale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Arial" charset="0"/>
              </a:rPr>
              <a:t>Retail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Arial" charset="0"/>
              </a:rPr>
              <a:t>Selected Services</a:t>
            </a:r>
          </a:p>
          <a:p>
            <a:pPr lvl="1" eaLnBrk="1" hangingPunct="1">
              <a:defRPr/>
            </a:pPr>
            <a:endParaRPr lang="en-US" sz="2000" dirty="0" smtClean="0">
              <a:latin typeface="Arial" charset="0"/>
            </a:endParaRPr>
          </a:p>
          <a:p>
            <a:pPr lvl="1" eaLnBrk="1" hangingPunct="1">
              <a:defRPr/>
            </a:pPr>
            <a:endParaRPr lang="en-US" sz="2400" dirty="0" smtClean="0">
              <a:latin typeface="Arial" charset="0"/>
            </a:endParaRPr>
          </a:p>
          <a:p>
            <a:pPr marL="457200" lvl="1" indent="0" eaLnBrk="1" hangingPunct="1">
              <a:buNone/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9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U.S. Shipments, Sales, Revenues and E-Commerce: 2009 and 2008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endParaRPr lang="en-US" sz="280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73182"/>
            <a:ext cx="8077200" cy="5608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262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E-Commerce: </a:t>
            </a:r>
            <a:r>
              <a:rPr lang="en-US" sz="2800" b="1" dirty="0" smtClean="0">
                <a:solidFill>
                  <a:schemeClr val="folHlink"/>
                </a:solidFill>
              </a:rPr>
              <a:t>Innovation, Consolidation, and Re-innovation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charset="0"/>
              </a:rPr>
              <a:t>E-Commerce: A Brief History</a:t>
            </a:r>
          </a:p>
          <a:p>
            <a:pPr lvl="1" eaLnBrk="1" hangingPunct="1">
              <a:defRPr/>
            </a:pPr>
            <a:r>
              <a:rPr lang="en-US" dirty="0" smtClean="0">
                <a:latin typeface="Arial" charset="0"/>
              </a:rPr>
              <a:t>E-Commerce 1995-2000: Innovation</a:t>
            </a:r>
          </a:p>
          <a:p>
            <a:pPr lvl="1" eaLnBrk="1" hangingPunct="1">
              <a:defRPr/>
            </a:pPr>
            <a:r>
              <a:rPr lang="en-US" dirty="0" smtClean="0">
                <a:latin typeface="Arial" charset="0"/>
              </a:rPr>
              <a:t>E-Commerce 2001-2006: Consolidation</a:t>
            </a:r>
          </a:p>
          <a:p>
            <a:pPr lvl="1" eaLnBrk="1" hangingPunct="1">
              <a:defRPr/>
            </a:pPr>
            <a:r>
              <a:rPr lang="en-US" smtClean="0">
                <a:latin typeface="Arial" charset="0"/>
              </a:rPr>
              <a:t>E-Commerce </a:t>
            </a:r>
            <a:r>
              <a:rPr lang="en-US" smtClean="0">
                <a:latin typeface="Arial" charset="0"/>
              </a:rPr>
              <a:t>2007-Present</a:t>
            </a:r>
            <a:r>
              <a:rPr lang="en-US" dirty="0" smtClean="0">
                <a:latin typeface="Arial" charset="0"/>
              </a:rPr>
              <a:t>: Re-innovation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</a:rPr>
              <a:t>Insight on Business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</a:rPr>
              <a:t>Assessing E-Commerce: Success, Surprises, and Failure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</a:rPr>
              <a:t>Prediction for the Future</a:t>
            </a:r>
          </a:p>
          <a:p>
            <a:pPr marL="457200" lvl="1" indent="0" eaLnBrk="1" hangingPunct="1">
              <a:buNone/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3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Summary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endParaRPr lang="en-US" sz="280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4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Topics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E-Commerce</a:t>
            </a:r>
            <a:endParaRPr lang="en-US" sz="2800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Major Trend in E-Commerce</a:t>
            </a:r>
          </a:p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E-Commerce Definitions</a:t>
            </a:r>
          </a:p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E-Commerce vs. E-Business</a:t>
            </a:r>
          </a:p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Unique Features of E-Commerce Technology</a:t>
            </a:r>
          </a:p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Types of E-Commerce</a:t>
            </a:r>
          </a:p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Origins and Growth of E-Commerce</a:t>
            </a:r>
          </a:p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Technology and E-Commerce in Perspective</a:t>
            </a:r>
          </a:p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Insights on Technology</a:t>
            </a:r>
          </a:p>
          <a:p>
            <a:pPr marL="457200" lvl="1" indent="0" eaLnBrk="1" hangingPunct="1">
              <a:buNone/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2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Topics</a:t>
            </a:r>
            <a:r>
              <a:rPr lang="en-US" sz="3000" b="1" dirty="0" smtClean="0">
                <a:solidFill>
                  <a:schemeClr val="folHlink"/>
                </a:solidFill>
              </a:rPr>
              <a:t> </a:t>
            </a:r>
            <a:r>
              <a:rPr lang="en-US" sz="2400" b="1" dirty="0" smtClean="0">
                <a:solidFill>
                  <a:schemeClr val="folHlink"/>
                </a:solidFill>
              </a:rPr>
              <a:t>(continue)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charset="0"/>
              </a:rPr>
              <a:t>E-Commerce</a:t>
            </a:r>
            <a:r>
              <a:rPr lang="en-US" dirty="0" smtClean="0">
                <a:latin typeface="Arial" charset="0"/>
              </a:rPr>
              <a:t>: A Brief History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E-Commerce 1995-2000: Innovation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E-Commerce 2001-2006: Consolidation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E-Commerce 2006-Present: Re-innovation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</a:rPr>
              <a:t>Insight on Business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</a:rPr>
              <a:t>Assessing E-Commerce: Success, Surprises, and Failure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</a:rPr>
              <a:t>Prediction for the Future</a:t>
            </a:r>
          </a:p>
          <a:p>
            <a:pPr marL="457200" lvl="1" indent="0" eaLnBrk="1" hangingPunct="1">
              <a:buNone/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4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Topics</a:t>
            </a:r>
            <a:r>
              <a:rPr lang="en-US" sz="3000" b="1" dirty="0" smtClean="0">
                <a:solidFill>
                  <a:schemeClr val="folHlink"/>
                </a:solidFill>
              </a:rPr>
              <a:t> </a:t>
            </a:r>
            <a:r>
              <a:rPr lang="en-US" sz="2400" b="1" dirty="0" smtClean="0">
                <a:solidFill>
                  <a:schemeClr val="folHlink"/>
                </a:solidFill>
              </a:rPr>
              <a:t>(continue)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charset="0"/>
              </a:rPr>
              <a:t>Understanding </a:t>
            </a:r>
            <a:r>
              <a:rPr lang="en-US" dirty="0" smtClean="0">
                <a:latin typeface="Arial" charset="0"/>
              </a:rPr>
              <a:t>E-Commerce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Technology: Infrastructure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Business: Basic Concepts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Society: Taming the Juggernaut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</a:rPr>
              <a:t>Insight on Society</a:t>
            </a:r>
          </a:p>
          <a:p>
            <a:pPr lvl="1" eaLnBrk="1" hangingPunct="1">
              <a:defRPr/>
            </a:pPr>
            <a:r>
              <a:rPr lang="en-US" dirty="0" smtClean="0">
                <a:latin typeface="Arial" charset="0"/>
              </a:rPr>
              <a:t>Online Privacy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</a:rPr>
              <a:t>Case Study: The Pirate Bay</a:t>
            </a:r>
          </a:p>
          <a:p>
            <a:pPr marL="457200" lvl="1" indent="0" eaLnBrk="1" hangingPunct="1">
              <a:buNone/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1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Types of Business &amp; E-Commerce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U.S. Census Bureau Definitions, </a:t>
            </a:r>
            <a:r>
              <a:rPr lang="en-US" sz="2000" u="sng" dirty="0">
                <a:effectLst/>
                <a:latin typeface="Arial" pitchFamily="34" charset="0"/>
                <a:cs typeface="Arial" pitchFamily="34" charset="0"/>
                <a:hlinkClick r:id="rId3"/>
              </a:rPr>
              <a:t>http://www.census.gov/econ/estats/definitions.html#e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E-Commerce</a:t>
            </a:r>
            <a:r>
              <a:rPr lang="en-US" sz="2400" b="1" dirty="0" smtClean="0">
                <a:effectLst/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This </a:t>
            </a:r>
            <a:r>
              <a:rPr lang="en-US" sz="2400" dirty="0">
                <a:effectLst/>
                <a:latin typeface="Arial" pitchFamily="34" charset="0"/>
                <a:cs typeface="Arial" pitchFamily="34" charset="0"/>
              </a:rPr>
              <a:t>term describes transactions sold on-line whether over open networks such as the Internet or proprietary networks running systems such as Electronic Data Interchange (EDI).</a:t>
            </a:r>
          </a:p>
          <a:p>
            <a:endParaRPr lang="en-US" sz="2400" b="1" dirty="0" smtClean="0"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Brick-and-mortar retailers</a:t>
            </a:r>
            <a:r>
              <a:rPr lang="en-US" sz="2400" b="1" dirty="0" smtClean="0">
                <a:effectLst/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smtClean="0">
                <a:effectLst/>
                <a:latin typeface="+mj-lt"/>
              </a:rPr>
              <a:t>This </a:t>
            </a:r>
            <a:r>
              <a:rPr lang="en-US" sz="2400" dirty="0">
                <a:effectLst/>
                <a:latin typeface="+mj-lt"/>
              </a:rPr>
              <a:t>is a business model by which a company integrates both offline </a:t>
            </a:r>
            <a:r>
              <a:rPr lang="en-US" sz="2400" i="1" dirty="0">
                <a:effectLst/>
                <a:latin typeface="+mj-lt"/>
              </a:rPr>
              <a:t>(bricks)</a:t>
            </a:r>
            <a:r>
              <a:rPr lang="en-US" sz="2400" dirty="0">
                <a:effectLst/>
                <a:latin typeface="+mj-lt"/>
              </a:rPr>
              <a:t> and online </a:t>
            </a:r>
            <a:r>
              <a:rPr lang="en-US" sz="2400" i="1" dirty="0">
                <a:effectLst/>
                <a:latin typeface="+mj-lt"/>
              </a:rPr>
              <a:t>(clicks)</a:t>
            </a:r>
            <a:r>
              <a:rPr lang="en-US" sz="2400" dirty="0">
                <a:effectLst/>
                <a:latin typeface="+mj-lt"/>
              </a:rPr>
              <a:t> presences. </a:t>
            </a:r>
            <a:endParaRPr lang="en-US" sz="2400" dirty="0" smtClean="0">
              <a:effectLst/>
              <a:latin typeface="+mj-lt"/>
            </a:endParaRPr>
          </a:p>
          <a:p>
            <a:endParaRPr lang="en-US" sz="2400" b="1" dirty="0" smtClean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1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Types of Business &amp; E-Commerce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b="1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Business-to-business (B-to-B or B2B</a:t>
            </a:r>
            <a:r>
              <a:rPr lang="en-US" sz="24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r>
              <a:rPr lang="en-US" sz="2400" b="1" dirty="0" smtClean="0">
                <a:effectLst/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This </a:t>
            </a:r>
            <a:r>
              <a:rPr lang="en-US" sz="2400" dirty="0">
                <a:effectLst/>
                <a:latin typeface="Arial" pitchFamily="34" charset="0"/>
                <a:cs typeface="Arial" pitchFamily="34" charset="0"/>
              </a:rPr>
              <a:t>term describes commerce transactions between businesses, such as between a manufacturer and a wholesaler, or between a wholesaler and a retailer. In regards to the E-Stats report, this by definition is transactions by Manufacturers and Merchant Wholesalers. </a:t>
            </a:r>
            <a:endParaRPr lang="en-US" sz="24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Business-to-consumer (B-to-C or B2C)</a:t>
            </a:r>
            <a:r>
              <a:rPr lang="en-US" sz="2400" b="1" dirty="0">
                <a:effectLst/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>
                <a:effectLst/>
                <a:latin typeface="Arial" pitchFamily="34" charset="0"/>
                <a:cs typeface="Arial" pitchFamily="34" charset="0"/>
              </a:rPr>
              <a:t>This term describes activities of businesses serving end consumers with products and/or services. An example of a B2C transaction would be a person buying a pair of shoes from a retailer. </a:t>
            </a:r>
          </a:p>
          <a:p>
            <a:pPr marL="0" indent="0">
              <a:buNone/>
            </a:pPr>
            <a:endParaRPr lang="en-US" sz="2400" dirty="0">
              <a:effectLst/>
              <a:latin typeface="+mj-lt"/>
            </a:endParaRPr>
          </a:p>
          <a:p>
            <a:pPr lvl="1" eaLnBrk="1" hangingPunct="1"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7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Figure 1.1 The Difference Between E-Commerce &amp; E-Business </a:t>
            </a:r>
            <a:r>
              <a:rPr lang="en-US" sz="2000" b="1" dirty="0" smtClean="0">
                <a:solidFill>
                  <a:schemeClr val="folHlink"/>
                </a:solidFill>
              </a:rPr>
              <a:t>(page 11)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lvl="1" eaLnBrk="1" hangingPunct="1"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581 E-Commerce &amp; Business Technology, Paul I. Lin</a:t>
            </a:r>
            <a:endParaRPr lang="en-US"/>
          </a:p>
        </p:txBody>
      </p:sp>
      <p:pic>
        <p:nvPicPr>
          <p:cNvPr id="3074" name="Picture 2" descr="I:\BookSolutions\eCommBusTech-2011-7ed\0136091237_img-126726\ch01\fig01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84" y="1676400"/>
            <a:ext cx="8353516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77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Major Types of E-Commerce </a:t>
            </a:r>
            <a:endParaRPr lang="en-US" sz="20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dirty="0" smtClean="0">
                <a:effectLst/>
                <a:latin typeface="+mj-lt"/>
              </a:rPr>
              <a:t>Classified </a:t>
            </a:r>
            <a:r>
              <a:rPr lang="en-US" sz="2400" dirty="0" smtClean="0">
                <a:solidFill>
                  <a:srgbClr val="FFFF00"/>
                </a:solidFill>
                <a:effectLst/>
                <a:latin typeface="+mj-lt"/>
              </a:rPr>
              <a:t>by Market </a:t>
            </a:r>
            <a:r>
              <a:rPr lang="en-US" sz="2400" dirty="0" smtClean="0">
                <a:solidFill>
                  <a:srgbClr val="FFFF00"/>
                </a:solidFill>
                <a:effectLst/>
                <a:latin typeface="+mj-lt"/>
              </a:rPr>
              <a:t>Relationship or Technology</a:t>
            </a:r>
            <a:endParaRPr lang="en-US" sz="2400" dirty="0" smtClean="0">
              <a:solidFill>
                <a:srgbClr val="FFFF00"/>
              </a:solidFill>
              <a:effectLst/>
              <a:latin typeface="+mj-lt"/>
            </a:endParaRPr>
          </a:p>
          <a:p>
            <a:pPr lvl="1"/>
            <a:r>
              <a:rPr lang="en-US" sz="2400" dirty="0" smtClean="0">
                <a:effectLst/>
                <a:latin typeface="+mj-lt"/>
              </a:rPr>
              <a:t>Business-to-Consumer (B2C)</a:t>
            </a:r>
          </a:p>
          <a:p>
            <a:pPr lvl="1"/>
            <a:r>
              <a:rPr lang="en-US" sz="2400" dirty="0" smtClean="0">
                <a:effectLst/>
                <a:latin typeface="+mj-lt"/>
              </a:rPr>
              <a:t>Business-to-Business (B2B)</a:t>
            </a:r>
          </a:p>
          <a:p>
            <a:pPr lvl="1"/>
            <a:r>
              <a:rPr lang="en-US" sz="2400" dirty="0" smtClean="0">
                <a:effectLst/>
                <a:latin typeface="+mj-lt"/>
              </a:rPr>
              <a:t>Consumer-to-Consumer (C2C)</a:t>
            </a:r>
          </a:p>
          <a:p>
            <a:pPr lvl="1"/>
            <a:r>
              <a:rPr lang="en-US" sz="2400" dirty="0" smtClean="0">
                <a:effectLst/>
                <a:latin typeface="+mj-lt"/>
              </a:rPr>
              <a:t>Social E-Commerce</a:t>
            </a:r>
          </a:p>
          <a:p>
            <a:pPr lvl="1"/>
            <a:r>
              <a:rPr lang="en-US" sz="2400" dirty="0" smtClean="0">
                <a:effectLst/>
                <a:latin typeface="+mj-lt"/>
              </a:rPr>
              <a:t>Mobile E-Commerce </a:t>
            </a:r>
            <a:r>
              <a:rPr lang="en-US" sz="2400" dirty="0">
                <a:effectLst/>
              </a:rPr>
              <a:t>(M-commerce)</a:t>
            </a:r>
            <a:endParaRPr lang="en-US" sz="2400" dirty="0" smtClean="0">
              <a:effectLst/>
              <a:latin typeface="+mj-lt"/>
            </a:endParaRPr>
          </a:p>
          <a:p>
            <a:pPr lvl="1"/>
            <a:r>
              <a:rPr lang="en-US" sz="2400" dirty="0" smtClean="0">
                <a:effectLst/>
                <a:latin typeface="+mj-lt"/>
              </a:rPr>
              <a:t>Local E Commerce</a:t>
            </a:r>
            <a:endParaRPr lang="en-US" sz="2400" dirty="0">
              <a:effectLst/>
              <a:latin typeface="+mj-lt"/>
            </a:endParaRPr>
          </a:p>
          <a:p>
            <a:pPr lvl="1" eaLnBrk="1" hangingPunct="1"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5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Major Types of E-Commerce </a:t>
            </a:r>
            <a:endParaRPr lang="en-US" sz="20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dirty="0" smtClean="0">
                <a:effectLst/>
                <a:latin typeface="+mj-lt"/>
              </a:rPr>
              <a:t>Classified by Market Relationship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  <a:effectLst/>
                <a:latin typeface="+mj-lt"/>
              </a:rPr>
              <a:t>Business-to-Consumer</a:t>
            </a:r>
            <a:r>
              <a:rPr lang="en-US" sz="2400" dirty="0" smtClean="0">
                <a:effectLst/>
                <a:latin typeface="+mj-lt"/>
              </a:rPr>
              <a:t> (B2C)</a:t>
            </a:r>
          </a:p>
          <a:p>
            <a:pPr lvl="2"/>
            <a:r>
              <a:rPr lang="en-US" dirty="0" smtClean="0">
                <a:effectLst/>
                <a:latin typeface="+mj-lt"/>
              </a:rPr>
              <a:t>Portals Model (with search engines)</a:t>
            </a:r>
          </a:p>
          <a:p>
            <a:pPr lvl="3"/>
            <a:r>
              <a:rPr lang="en-US" dirty="0" smtClean="0">
                <a:effectLst/>
                <a:latin typeface="+mj-lt"/>
              </a:rPr>
              <a:t>Horizontal portals (Yahoo, Google, Bing, </a:t>
            </a:r>
            <a:r>
              <a:rPr lang="en-US" dirty="0" err="1" smtClean="0">
                <a:effectLst/>
                <a:latin typeface="+mj-lt"/>
              </a:rPr>
              <a:t>Altivista</a:t>
            </a:r>
            <a:r>
              <a:rPr lang="en-US" dirty="0" smtClean="0">
                <a:effectLst/>
                <a:latin typeface="+mj-lt"/>
              </a:rPr>
              <a:t>, </a:t>
            </a:r>
            <a:r>
              <a:rPr lang="en-US" dirty="0" err="1" smtClean="0">
                <a:effectLst/>
                <a:latin typeface="+mj-lt"/>
              </a:rPr>
              <a:t>etc</a:t>
            </a:r>
            <a:r>
              <a:rPr lang="en-US" dirty="0" smtClean="0">
                <a:effectLst/>
                <a:latin typeface="+mj-lt"/>
              </a:rPr>
              <a:t>)</a:t>
            </a:r>
          </a:p>
          <a:p>
            <a:pPr lvl="3"/>
            <a:r>
              <a:rPr lang="en-US" dirty="0" smtClean="0">
                <a:effectLst/>
                <a:latin typeface="+mj-lt"/>
              </a:rPr>
              <a:t>Vertical portals (WebMD)</a:t>
            </a:r>
          </a:p>
          <a:p>
            <a:pPr lvl="2"/>
            <a:r>
              <a:rPr lang="en-US" dirty="0">
                <a:effectLst/>
              </a:rPr>
              <a:t>Online </a:t>
            </a:r>
            <a:r>
              <a:rPr lang="en-US" dirty="0" smtClean="0">
                <a:effectLst/>
              </a:rPr>
              <a:t>Retailers (</a:t>
            </a:r>
            <a:r>
              <a:rPr lang="en-US" dirty="0" smtClean="0">
                <a:effectLst/>
                <a:latin typeface="+mj-lt"/>
              </a:rPr>
              <a:t>Store-Front Model with shopping cart: Amazon.com)</a:t>
            </a:r>
          </a:p>
          <a:p>
            <a:pPr lvl="2"/>
            <a:r>
              <a:rPr lang="en-US" dirty="0" smtClean="0">
                <a:effectLst/>
                <a:latin typeface="+mj-lt"/>
              </a:rPr>
              <a:t>Content Providers</a:t>
            </a:r>
          </a:p>
          <a:p>
            <a:pPr lvl="2"/>
            <a:r>
              <a:rPr lang="en-US" dirty="0" smtClean="0">
                <a:effectLst/>
                <a:latin typeface="+mj-lt"/>
              </a:rPr>
              <a:t>Transaction Brokers</a:t>
            </a:r>
          </a:p>
          <a:p>
            <a:pPr lvl="2"/>
            <a:r>
              <a:rPr lang="en-US" dirty="0" smtClean="0">
                <a:effectLst/>
                <a:latin typeface="+mj-lt"/>
              </a:rPr>
              <a:t>Market Creators</a:t>
            </a:r>
          </a:p>
          <a:p>
            <a:pPr lvl="2"/>
            <a:r>
              <a:rPr lang="en-US" dirty="0" smtClean="0">
                <a:effectLst/>
                <a:latin typeface="+mj-lt"/>
              </a:rPr>
              <a:t>Service Providers</a:t>
            </a:r>
          </a:p>
          <a:p>
            <a:pPr lvl="2"/>
            <a:r>
              <a:rPr lang="en-US" dirty="0" smtClean="0">
                <a:effectLst/>
                <a:latin typeface="+mj-lt"/>
              </a:rPr>
              <a:t>Community providers, …</a:t>
            </a:r>
          </a:p>
          <a:p>
            <a:pPr marL="457200" lvl="1" indent="0" eaLnBrk="1" hangingPunct="1">
              <a:buNone/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0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12312</TotalTime>
  <Words>704</Words>
  <Application>Microsoft Office PowerPoint</Application>
  <PresentationFormat>On-screen Show (4:3)</PresentationFormat>
  <Paragraphs>163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Verdana</vt:lpstr>
      <vt:lpstr>Wingdings</vt:lpstr>
      <vt:lpstr>Globe</vt:lpstr>
      <vt:lpstr>ITC 250/CPET 499 Web Systems</vt:lpstr>
      <vt:lpstr>Topics</vt:lpstr>
      <vt:lpstr>Topics (continue)</vt:lpstr>
      <vt:lpstr>Topics (continue)</vt:lpstr>
      <vt:lpstr>Types of Business &amp; E-Commerce</vt:lpstr>
      <vt:lpstr>Types of Business &amp; E-Commerce</vt:lpstr>
      <vt:lpstr>Figure 1.1 The Difference Between E-Commerce &amp; E-Business (page 11)</vt:lpstr>
      <vt:lpstr>Major Types of E-Commerce </vt:lpstr>
      <vt:lpstr>Major Types of E-Commerce </vt:lpstr>
      <vt:lpstr>Major Types of E-Commerce </vt:lpstr>
      <vt:lpstr>Major Types of E-Commerce </vt:lpstr>
      <vt:lpstr>Major Types of E-Commerce </vt:lpstr>
      <vt:lpstr>E-Stats from U.S. Census Bureau</vt:lpstr>
      <vt:lpstr>U.S. Shipments, Sales, Revenues and E-Commerce: 2009 and 2008</vt:lpstr>
      <vt:lpstr>E-Commerce: Innovation, Consolidation, and Re-innovation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Technology - Lect 2</dc:title>
  <dc:creator>Paul Lin</dc:creator>
  <cp:lastModifiedBy>Lin</cp:lastModifiedBy>
  <cp:revision>454</cp:revision>
  <cp:lastPrinted>2011-11-28T20:02:42Z</cp:lastPrinted>
  <dcterms:created xsi:type="dcterms:W3CDTF">2000-01-10T19:04:23Z</dcterms:created>
  <dcterms:modified xsi:type="dcterms:W3CDTF">2015-10-29T17:02:32Z</dcterms:modified>
</cp:coreProperties>
</file>