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87" r:id="rId2"/>
    <p:sldId id="566" r:id="rId3"/>
    <p:sldId id="568" r:id="rId4"/>
    <p:sldId id="569" r:id="rId5"/>
    <p:sldId id="583" r:id="rId6"/>
    <p:sldId id="584" r:id="rId7"/>
    <p:sldId id="605" r:id="rId8"/>
    <p:sldId id="592" r:id="rId9"/>
    <p:sldId id="589" r:id="rId10"/>
    <p:sldId id="590" r:id="rId11"/>
    <p:sldId id="591" r:id="rId12"/>
    <p:sldId id="588" r:id="rId13"/>
    <p:sldId id="585" r:id="rId14"/>
    <p:sldId id="586" r:id="rId15"/>
    <p:sldId id="571" r:id="rId16"/>
    <p:sldId id="599" r:id="rId1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76549" autoAdjust="0"/>
  </p:normalViewPr>
  <p:slideViewPr>
    <p:cSldViewPr>
      <p:cViewPr varScale="1">
        <p:scale>
          <a:sx n="50" d="100"/>
          <a:sy n="50" d="100"/>
        </p:scale>
        <p:origin x="42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-140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3840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1218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1397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6386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4784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7076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1701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9643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7710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1889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1901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9381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29089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5113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3463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0807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aigslist.org/about/sit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sus.gov/econ/estat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sus.gov/econ/estats/definitions.html#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ITC 250/CPET 499 Web Systems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en-US" sz="2800" b="1" dirty="0" smtClean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chemeClr val="folHlink"/>
                </a:solidFill>
                <a:latin typeface="Arial" charset="0"/>
              </a:rPr>
              <a:t>E-Commerce &amp; Business: an Introduction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*Chapter 1 of  the text book: </a:t>
            </a:r>
            <a:r>
              <a:rPr lang="en-US" sz="1800" b="1" i="1" dirty="0" smtClean="0">
                <a:latin typeface="Arial" charset="0"/>
              </a:rPr>
              <a:t>e-Commerce: Business</a:t>
            </a:r>
            <a:r>
              <a:rPr lang="en-US" sz="1800" b="1" dirty="0" smtClean="0">
                <a:latin typeface="Arial" charset="0"/>
              </a:rPr>
              <a:t>, Technology, and Society,  </a:t>
            </a:r>
            <a:r>
              <a:rPr lang="en-US" sz="1800" b="1" dirty="0" smtClean="0">
                <a:latin typeface="Arial" charset="0"/>
              </a:rPr>
              <a:t>9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smtClean="0">
                <a:latin typeface="Arial" charset="0"/>
              </a:rPr>
              <a:t>edition, </a:t>
            </a:r>
            <a:r>
              <a:rPr lang="en-US" sz="1800" b="1" dirty="0" smtClean="0">
                <a:latin typeface="Arial" charset="0"/>
              </a:rPr>
              <a:t>2014, </a:t>
            </a:r>
            <a:r>
              <a:rPr lang="en-US" sz="1800" b="1" dirty="0" smtClean="0">
                <a:latin typeface="Arial" charset="0"/>
              </a:rPr>
              <a:t>by K. C. </a:t>
            </a:r>
            <a:r>
              <a:rPr lang="en-US" sz="1800" b="1" dirty="0" err="1" smtClean="0">
                <a:latin typeface="Arial" charset="0"/>
              </a:rPr>
              <a:t>Laudon</a:t>
            </a:r>
            <a:r>
              <a:rPr lang="en-US" sz="1800" b="1" dirty="0" smtClean="0">
                <a:latin typeface="Arial" charset="0"/>
              </a:rPr>
              <a:t> and C. G. </a:t>
            </a:r>
            <a:r>
              <a:rPr lang="en-US" sz="1800" b="1" dirty="0" err="1" smtClean="0">
                <a:latin typeface="Arial" charset="0"/>
              </a:rPr>
              <a:t>Traver</a:t>
            </a:r>
            <a:r>
              <a:rPr lang="en-US" sz="1800" b="1" dirty="0" smtClean="0">
                <a:latin typeface="Arial" charset="0"/>
              </a:rPr>
              <a:t>, publisher Pearson Education Inc.,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World Street Journal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U.S. Census Bureau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3"/>
              </a:rPr>
              <a:t>http://www.etcs.ipfw.edu/~lin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Paul I. Lin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by Market Relationship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Business-to-Consumer (B2C)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Business-to-Business</a:t>
            </a:r>
            <a:r>
              <a:rPr lang="en-US" sz="2400" dirty="0" smtClean="0">
                <a:effectLst/>
                <a:latin typeface="+mj-lt"/>
              </a:rPr>
              <a:t> (B2B)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E-Distributors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E-Procurement companies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Exchanges and Industry Consortia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Industrial Networks: single firm networks, industry-wide networks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Consumer-to-Consumer (C2C)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by Market Relationship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Business-to-Consumer (B2C)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Business-to-Business (B2B)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Consumer-to-Consumer</a:t>
            </a:r>
            <a:r>
              <a:rPr lang="en-US" sz="2400" dirty="0" smtClean="0">
                <a:effectLst/>
                <a:latin typeface="+mj-lt"/>
              </a:rPr>
              <a:t> (C2C)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Auction Model: </a:t>
            </a:r>
            <a:r>
              <a:rPr lang="en-US" dirty="0" smtClean="0">
                <a:effectLst/>
                <a:latin typeface="+mj-lt"/>
              </a:rPr>
              <a:t>eBay</a:t>
            </a:r>
          </a:p>
          <a:p>
            <a:pPr lvl="2"/>
            <a:r>
              <a:rPr lang="en-US" dirty="0" err="1">
                <a:effectLst/>
              </a:rPr>
              <a:t>Craigslists</a:t>
            </a:r>
            <a:r>
              <a:rPr lang="en-US" dirty="0">
                <a:effectLst/>
              </a:rPr>
              <a:t> Inc., </a:t>
            </a:r>
            <a:r>
              <a:rPr lang="en-US" dirty="0">
                <a:effectLst/>
                <a:hlinkClick r:id="rId3"/>
              </a:rPr>
              <a:t>https://www.craigslist.org/about/sites</a:t>
            </a:r>
            <a:r>
              <a:rPr lang="en-US" dirty="0">
                <a:effectLst/>
              </a:rPr>
              <a:t> </a:t>
            </a:r>
          </a:p>
          <a:p>
            <a:pPr lvl="2"/>
            <a:endParaRPr lang="en-US" dirty="0" smtClean="0">
              <a:effectLst/>
              <a:latin typeface="+mj-lt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3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by Market Relationship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Business-to-Consumer (B2C)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Business-to-Business (B2B)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Consumer-to-Consumer (C2C</a:t>
            </a:r>
            <a:r>
              <a:rPr lang="en-US" sz="2400" dirty="0" smtClean="0">
                <a:effectLst/>
                <a:latin typeface="+mj-lt"/>
              </a:rPr>
              <a:t>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Social E-Commerce</a:t>
            </a:r>
          </a:p>
          <a:p>
            <a:pPr lvl="2"/>
            <a:r>
              <a:rPr lang="en-US" sz="2000" dirty="0" smtClean="0">
                <a:effectLst/>
                <a:latin typeface="+mj-lt"/>
              </a:rPr>
              <a:t>Facebook</a:t>
            </a:r>
          </a:p>
          <a:p>
            <a:pPr lvl="2"/>
            <a:r>
              <a:rPr lang="en-US" sz="2000" dirty="0" smtClean="0">
                <a:effectLst/>
                <a:latin typeface="+mj-lt"/>
              </a:rPr>
              <a:t>Twitters</a:t>
            </a:r>
            <a:endParaRPr lang="en-US" sz="2000" dirty="0" smtClean="0">
              <a:effectLst/>
              <a:latin typeface="+mj-lt"/>
            </a:endParaRPr>
          </a:p>
          <a:p>
            <a:pPr lvl="1"/>
            <a:r>
              <a:rPr lang="en-US" sz="2400" dirty="0" smtClean="0">
                <a:effectLst/>
                <a:latin typeface="+mj-lt"/>
              </a:rPr>
              <a:t>Mobile </a:t>
            </a:r>
            <a:r>
              <a:rPr lang="en-US" sz="2400" dirty="0" smtClean="0">
                <a:effectLst/>
                <a:latin typeface="+mj-lt"/>
              </a:rPr>
              <a:t>Commerce (M-commerce</a:t>
            </a:r>
            <a:r>
              <a:rPr lang="en-US" sz="2400" dirty="0" smtClean="0">
                <a:effectLst/>
                <a:latin typeface="+mj-lt"/>
              </a:rPr>
              <a:t>)</a:t>
            </a:r>
          </a:p>
          <a:p>
            <a:pPr lvl="2"/>
            <a:r>
              <a:rPr lang="en-US" sz="2000" dirty="0" smtClean="0">
                <a:effectLst/>
                <a:latin typeface="+mj-lt"/>
              </a:rPr>
              <a:t>Using Mobile technology</a:t>
            </a:r>
          </a:p>
          <a:p>
            <a:pPr lvl="2"/>
            <a:r>
              <a:rPr lang="en-US" sz="2000" dirty="0" smtClean="0">
                <a:effectLst/>
                <a:latin typeface="+mj-lt"/>
              </a:rPr>
              <a:t>iPhone, iPad, Android, Tablet,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Local E-Commerce</a:t>
            </a:r>
            <a:endParaRPr lang="en-US" sz="2400" dirty="0">
              <a:effectLst/>
              <a:latin typeface="+mj-lt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6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E-Stats from U.S. Census Bureau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E-Stats </a:t>
            </a:r>
            <a:r>
              <a:rPr lang="en-US" sz="2400" dirty="0">
                <a:latin typeface="Arial" charset="0"/>
              </a:rPr>
              <a:t>– Measuring the Electronics Economy, the 2012 E-commerce multi-sector “E-Stats” report, released May 22, 2014, </a:t>
            </a:r>
            <a:r>
              <a:rPr lang="en-US" sz="1800" dirty="0">
                <a:latin typeface="Arial" charset="0"/>
                <a:hlinkClick r:id="rId3"/>
              </a:rPr>
              <a:t>http://www.census.gov/econ/estats/</a:t>
            </a:r>
            <a:r>
              <a:rPr lang="en-US" sz="1800" dirty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</a:rPr>
              <a:t>U.S. Shipments, Sales, Revenue and E-Commerce: 2010 and 2011 (in billions of dollars)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Sector </a:t>
            </a:r>
            <a:r>
              <a:rPr lang="en-US" sz="2400" dirty="0" smtClean="0">
                <a:latin typeface="Arial" charset="0"/>
              </a:rPr>
              <a:t>Analysis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Manufacturing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Merchant Wholesale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Retail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Selected Services</a:t>
            </a:r>
          </a:p>
          <a:p>
            <a:pPr lvl="1" eaLnBrk="1" hangingPunct="1">
              <a:defRPr/>
            </a:pPr>
            <a:endParaRPr lang="en-US" sz="2000" dirty="0" smtClean="0">
              <a:latin typeface="Arial" charset="0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U.S. Shipments, Sales, Revenues and E-Commerce: 2009 and 2008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73182"/>
            <a:ext cx="8077200" cy="5608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6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E-Commerce: </a:t>
            </a:r>
            <a:r>
              <a:rPr lang="en-US" sz="2800" b="1" dirty="0" smtClean="0">
                <a:solidFill>
                  <a:schemeClr val="folHlink"/>
                </a:solidFill>
              </a:rPr>
              <a:t>Innovation, Consolidation, and Re-innovation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E-Commerce: A Brief History</a:t>
            </a:r>
          </a:p>
          <a:p>
            <a:pPr lvl="1" eaLnBrk="1" hangingPunct="1">
              <a:defRPr/>
            </a:pPr>
            <a:r>
              <a:rPr lang="en-US" dirty="0" smtClean="0">
                <a:latin typeface="Arial" charset="0"/>
              </a:rPr>
              <a:t>E-Commerce 1995-2000: Innovation</a:t>
            </a:r>
          </a:p>
          <a:p>
            <a:pPr lvl="1" eaLnBrk="1" hangingPunct="1">
              <a:defRPr/>
            </a:pPr>
            <a:r>
              <a:rPr lang="en-US" dirty="0" smtClean="0">
                <a:latin typeface="Arial" charset="0"/>
              </a:rPr>
              <a:t>E-Commerce 2001-2006: Consolidation</a:t>
            </a:r>
          </a:p>
          <a:p>
            <a:pPr lvl="1" eaLnBrk="1" hangingPunct="1">
              <a:defRPr/>
            </a:pPr>
            <a:r>
              <a:rPr lang="en-US" smtClean="0">
                <a:latin typeface="Arial" charset="0"/>
              </a:rPr>
              <a:t>E-Commerce </a:t>
            </a:r>
            <a:r>
              <a:rPr lang="en-US" smtClean="0">
                <a:latin typeface="Arial" charset="0"/>
              </a:rPr>
              <a:t>2007-Present</a:t>
            </a:r>
            <a:r>
              <a:rPr lang="en-US" dirty="0" smtClean="0">
                <a:latin typeface="Arial" charset="0"/>
              </a:rPr>
              <a:t>: Re-innovation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Insight on Business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Assessing E-Commerce: Success, Surprises, and Failure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Prediction for the Future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3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E-Commerce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Major Trend in E-Commerce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E-Commerce Definitions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E-Commerce vs. E-Business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Unique Features of E-Commerce Technology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Types of E-Commerce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Origins and Growth of E-Commerce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Technology and E-Commerce in Perspective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Insights on Technology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  <a:r>
              <a:rPr lang="en-US" sz="3000" b="1" dirty="0" smtClean="0">
                <a:solidFill>
                  <a:schemeClr val="folHlink"/>
                </a:solidFill>
              </a:rPr>
              <a:t> </a:t>
            </a:r>
            <a:r>
              <a:rPr lang="en-US" sz="2400" b="1" dirty="0" smtClean="0">
                <a:solidFill>
                  <a:schemeClr val="folHlink"/>
                </a:solidFill>
              </a:rPr>
              <a:t>(continue)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E-Commerce</a:t>
            </a:r>
            <a:r>
              <a:rPr lang="en-US" dirty="0" smtClean="0">
                <a:latin typeface="Arial" charset="0"/>
              </a:rPr>
              <a:t>: A Brief History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E-Commerce 1995-2000: Innovation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E-Commerce 2001-2006: Consolidation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E-Commerce 2006-Present: Re-innovation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Insight on Business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Assessing E-Commerce: Success, Surprises, and Failure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Prediction for the Future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4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  <a:r>
              <a:rPr lang="en-US" sz="3000" b="1" dirty="0" smtClean="0">
                <a:solidFill>
                  <a:schemeClr val="folHlink"/>
                </a:solidFill>
              </a:rPr>
              <a:t> </a:t>
            </a:r>
            <a:r>
              <a:rPr lang="en-US" sz="2400" b="1" dirty="0" smtClean="0">
                <a:solidFill>
                  <a:schemeClr val="folHlink"/>
                </a:solidFill>
              </a:rPr>
              <a:t>(continue)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Understanding </a:t>
            </a:r>
            <a:r>
              <a:rPr lang="en-US" dirty="0" smtClean="0">
                <a:latin typeface="Arial" charset="0"/>
              </a:rPr>
              <a:t>E-Commerce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Technology: Infrastructure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Business: Basic Concepts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Society: Taming the Juggernaut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Insight on Society</a:t>
            </a:r>
          </a:p>
          <a:p>
            <a:pPr lvl="1" eaLnBrk="1" hangingPunct="1">
              <a:defRPr/>
            </a:pPr>
            <a:r>
              <a:rPr lang="en-US" dirty="0" smtClean="0">
                <a:latin typeface="Arial" charset="0"/>
              </a:rPr>
              <a:t>Online Privacy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Case Study: The Pirate Bay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1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Types of Business &amp; E-Commerce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U.S. Census Bureau Definitions, </a:t>
            </a:r>
            <a:r>
              <a:rPr lang="en-US" sz="2000" u="sng" dirty="0">
                <a:effectLst/>
                <a:latin typeface="Arial" pitchFamily="34" charset="0"/>
                <a:cs typeface="Arial" pitchFamily="34" charset="0"/>
                <a:hlinkClick r:id="rId3"/>
              </a:rPr>
              <a:t>http://www.census.gov/econ/estats/definitions.html#e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E-Commerce</a:t>
            </a:r>
            <a:r>
              <a:rPr lang="en-US" sz="2400" b="1" dirty="0" smtClean="0"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effectLst/>
                <a:latin typeface="Arial" pitchFamily="34" charset="0"/>
                <a:cs typeface="Arial" pitchFamily="34" charset="0"/>
              </a:rPr>
              <a:t>This 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term describes transactions sold on-line whether over open networks such as the Internet or proprietary networks running systems such as Electronic Data Interchange (EDI).</a:t>
            </a:r>
          </a:p>
          <a:p>
            <a:endParaRPr lang="en-US" sz="2400" b="1" dirty="0" smtClean="0"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Brick-and-mortar retailers</a:t>
            </a:r>
            <a:r>
              <a:rPr lang="en-US" sz="2400" b="1" dirty="0" smtClean="0"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effectLst/>
                <a:latin typeface="+mj-lt"/>
              </a:rPr>
              <a:t>This </a:t>
            </a:r>
            <a:r>
              <a:rPr lang="en-US" sz="2400" dirty="0">
                <a:effectLst/>
                <a:latin typeface="+mj-lt"/>
              </a:rPr>
              <a:t>is a business model by which a company integrates both offline </a:t>
            </a:r>
            <a:r>
              <a:rPr lang="en-US" sz="2400" i="1" dirty="0">
                <a:effectLst/>
                <a:latin typeface="+mj-lt"/>
              </a:rPr>
              <a:t>(bricks)</a:t>
            </a:r>
            <a:r>
              <a:rPr lang="en-US" sz="2400" dirty="0">
                <a:effectLst/>
                <a:latin typeface="+mj-lt"/>
              </a:rPr>
              <a:t> and online </a:t>
            </a:r>
            <a:r>
              <a:rPr lang="en-US" sz="2400" i="1" dirty="0">
                <a:effectLst/>
                <a:latin typeface="+mj-lt"/>
              </a:rPr>
              <a:t>(clicks)</a:t>
            </a:r>
            <a:r>
              <a:rPr lang="en-US" sz="2400" dirty="0">
                <a:effectLst/>
                <a:latin typeface="+mj-lt"/>
              </a:rPr>
              <a:t> presences. </a:t>
            </a:r>
            <a:endParaRPr lang="en-US" sz="2400" dirty="0" smtClean="0">
              <a:effectLst/>
              <a:latin typeface="+mj-lt"/>
            </a:endParaRPr>
          </a:p>
          <a:p>
            <a:endParaRPr lang="en-US" sz="2400" b="1" dirty="0" smtClean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1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Types of Business &amp; E-Commerce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Business-to-business (B-to-B or B2B</a:t>
            </a:r>
            <a:r>
              <a:rPr lang="en-US" sz="2400" b="1" dirty="0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r>
              <a:rPr lang="en-US" sz="2400" b="1" dirty="0" smtClean="0"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effectLst/>
                <a:latin typeface="Arial" pitchFamily="34" charset="0"/>
                <a:cs typeface="Arial" pitchFamily="34" charset="0"/>
              </a:rPr>
              <a:t>This 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term describes commerce transactions between businesses, such as between a manufacturer and a wholesaler, or between a wholesaler and a retailer. In regards to the E-Stats report, this by definition is transactions by Manufacturers and Merchant Wholesalers. </a:t>
            </a:r>
            <a:endParaRPr lang="en-US" sz="24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Business-to-consumer (B-to-C or B2C)</a:t>
            </a:r>
            <a:r>
              <a:rPr lang="en-US" sz="2400" b="1" dirty="0"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This term describes activities of businesses serving end consumers with products and/or services. An example of a B2C transaction would be a person buying a pair of shoes from a retailer. </a:t>
            </a:r>
          </a:p>
          <a:p>
            <a:pPr marL="0" indent="0">
              <a:buNone/>
            </a:pPr>
            <a:endParaRPr lang="en-US" sz="2400" dirty="0">
              <a:effectLst/>
              <a:latin typeface="+mj-lt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7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Figure 1.1 The Difference Between E-Commerce &amp; E-Business </a:t>
            </a:r>
            <a:r>
              <a:rPr lang="en-US" sz="2000" b="1" dirty="0" smtClean="0">
                <a:solidFill>
                  <a:schemeClr val="folHlink"/>
                </a:solidFill>
              </a:rPr>
              <a:t>(page 11)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581 E-Commerce &amp; Business Technology, Paul I. Lin</a:t>
            </a:r>
            <a:endParaRPr lang="en-US"/>
          </a:p>
        </p:txBody>
      </p:sp>
      <p:pic>
        <p:nvPicPr>
          <p:cNvPr id="3074" name="Picture 2" descr="I:\BookSolutions\eCommBusTech-2011-7ed\0136091237_img-126726\ch01\fig01-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84" y="1676400"/>
            <a:ext cx="8353516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7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</a:t>
            </a:r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by Market </a:t>
            </a:r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Relationship or Technology</a:t>
            </a:r>
            <a:endParaRPr lang="en-US" sz="2400" dirty="0" smtClean="0">
              <a:solidFill>
                <a:srgbClr val="FFFF00"/>
              </a:solidFill>
              <a:effectLst/>
              <a:latin typeface="+mj-lt"/>
            </a:endParaRP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Business-to-Consumer (B2C)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Business-to-Business (B2B)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Consumer-to-Consumer (C2C)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Social E-Commerce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Mobile E-Commerce </a:t>
            </a:r>
            <a:r>
              <a:rPr lang="en-US" sz="2400" dirty="0">
                <a:effectLst/>
              </a:rPr>
              <a:t>(M-commerce)</a:t>
            </a:r>
            <a:endParaRPr lang="en-US" sz="2400" dirty="0" smtClean="0">
              <a:effectLst/>
              <a:latin typeface="+mj-lt"/>
            </a:endParaRPr>
          </a:p>
          <a:p>
            <a:pPr lvl="1"/>
            <a:r>
              <a:rPr lang="en-US" sz="2400" dirty="0" smtClean="0">
                <a:effectLst/>
                <a:latin typeface="+mj-lt"/>
              </a:rPr>
              <a:t>Local E Commerce</a:t>
            </a:r>
            <a:endParaRPr lang="en-US" sz="2400" dirty="0">
              <a:effectLst/>
              <a:latin typeface="+mj-lt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by Market Relationship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Business-to-Consumer</a:t>
            </a:r>
            <a:r>
              <a:rPr lang="en-US" sz="2400" dirty="0" smtClean="0">
                <a:effectLst/>
                <a:latin typeface="+mj-lt"/>
              </a:rPr>
              <a:t> (B2C)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Portals Model (with search engines)</a:t>
            </a:r>
          </a:p>
          <a:p>
            <a:pPr lvl="3"/>
            <a:r>
              <a:rPr lang="en-US" dirty="0" smtClean="0">
                <a:effectLst/>
                <a:latin typeface="+mj-lt"/>
              </a:rPr>
              <a:t>Horizontal portals (Yahoo, Google, Bing, </a:t>
            </a:r>
            <a:r>
              <a:rPr lang="en-US" dirty="0" err="1" smtClean="0">
                <a:effectLst/>
                <a:latin typeface="+mj-lt"/>
              </a:rPr>
              <a:t>Altivista</a:t>
            </a:r>
            <a:r>
              <a:rPr lang="en-US" dirty="0" smtClean="0">
                <a:effectLst/>
                <a:latin typeface="+mj-lt"/>
              </a:rPr>
              <a:t>, </a:t>
            </a:r>
            <a:r>
              <a:rPr lang="en-US" dirty="0" err="1" smtClean="0">
                <a:effectLst/>
                <a:latin typeface="+mj-lt"/>
              </a:rPr>
              <a:t>etc</a:t>
            </a:r>
            <a:r>
              <a:rPr lang="en-US" dirty="0" smtClean="0">
                <a:effectLst/>
                <a:latin typeface="+mj-lt"/>
              </a:rPr>
              <a:t>)</a:t>
            </a:r>
          </a:p>
          <a:p>
            <a:pPr lvl="3"/>
            <a:r>
              <a:rPr lang="en-US" dirty="0" smtClean="0">
                <a:effectLst/>
                <a:latin typeface="+mj-lt"/>
              </a:rPr>
              <a:t>Vertical portals (WebMD)</a:t>
            </a:r>
          </a:p>
          <a:p>
            <a:pPr lvl="2"/>
            <a:r>
              <a:rPr lang="en-US" dirty="0">
                <a:effectLst/>
              </a:rPr>
              <a:t>Online </a:t>
            </a:r>
            <a:r>
              <a:rPr lang="en-US" dirty="0" smtClean="0">
                <a:effectLst/>
              </a:rPr>
              <a:t>Retailers (</a:t>
            </a:r>
            <a:r>
              <a:rPr lang="en-US" dirty="0" smtClean="0">
                <a:effectLst/>
                <a:latin typeface="+mj-lt"/>
              </a:rPr>
              <a:t>Store-Front Model with shopping cart: Amazon.com)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Content Providers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Transaction Brokers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Market Creators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Service Providers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Community providers, …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0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12312</TotalTime>
  <Words>704</Words>
  <Application>Microsoft Office PowerPoint</Application>
  <PresentationFormat>On-screen Show (4:3)</PresentationFormat>
  <Paragraphs>163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Verdana</vt:lpstr>
      <vt:lpstr>Wingdings</vt:lpstr>
      <vt:lpstr>Globe</vt:lpstr>
      <vt:lpstr>ITC 250/CPET 499 Web Systems</vt:lpstr>
      <vt:lpstr>Topics</vt:lpstr>
      <vt:lpstr>Topics (continue)</vt:lpstr>
      <vt:lpstr>Topics (continue)</vt:lpstr>
      <vt:lpstr>Types of Business &amp; E-Commerce</vt:lpstr>
      <vt:lpstr>Types of Business &amp; E-Commerce</vt:lpstr>
      <vt:lpstr>Figure 1.1 The Difference Between E-Commerce &amp; E-Business (page 11)</vt:lpstr>
      <vt:lpstr>Major Types of E-Commerce </vt:lpstr>
      <vt:lpstr>Major Types of E-Commerce </vt:lpstr>
      <vt:lpstr>Major Types of E-Commerce </vt:lpstr>
      <vt:lpstr>Major Types of E-Commerce </vt:lpstr>
      <vt:lpstr>Major Types of E-Commerce </vt:lpstr>
      <vt:lpstr>E-Stats from U.S. Census Bureau</vt:lpstr>
      <vt:lpstr>U.S. Shipments, Sales, Revenues and E-Commerce: 2009 and 2008</vt:lpstr>
      <vt:lpstr>E-Commerce: Innovation, Consolidation, and Re-innovation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454</cp:revision>
  <cp:lastPrinted>2011-11-28T20:02:42Z</cp:lastPrinted>
  <dcterms:created xsi:type="dcterms:W3CDTF">2000-01-10T19:04:23Z</dcterms:created>
  <dcterms:modified xsi:type="dcterms:W3CDTF">2015-10-29T17:02:32Z</dcterms:modified>
</cp:coreProperties>
</file>