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3"/>
  </p:notesMasterIdLst>
  <p:handoutMasterIdLst>
    <p:handoutMasterId r:id="rId14"/>
  </p:handoutMasterIdLst>
  <p:sldIdLst>
    <p:sldId id="287" r:id="rId2"/>
    <p:sldId id="609" r:id="rId3"/>
    <p:sldId id="612" r:id="rId4"/>
    <p:sldId id="605" r:id="rId5"/>
    <p:sldId id="606" r:id="rId6"/>
    <p:sldId id="607" r:id="rId7"/>
    <p:sldId id="608" r:id="rId8"/>
    <p:sldId id="566" r:id="rId9"/>
    <p:sldId id="611" r:id="rId10"/>
    <p:sldId id="610" r:id="rId11"/>
    <p:sldId id="599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76549" autoAdjust="0"/>
  </p:normalViewPr>
  <p:slideViewPr>
    <p:cSldViewPr>
      <p:cViewPr varScale="1">
        <p:scale>
          <a:sx n="50" d="100"/>
          <a:sy n="50" d="100"/>
        </p:scale>
        <p:origin x="420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51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7062A5E-12DC-4AFE-965A-A02DA0FDD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852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59301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7" tIns="48605" rIns="97207" bIns="48605" numCol="1" anchor="b" anchorCtr="0" compatLnSpc="1">
            <a:prstTxWarp prst="textNoShape">
              <a:avLst/>
            </a:prstTxWarp>
          </a:bodyPr>
          <a:lstStyle>
            <a:lvl1pPr algn="r" defTabSz="973048" eaLnBrk="1" hangingPunct="1">
              <a:defRPr sz="13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9A3198B-3572-480B-BBFD-30A331372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47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3052E717-B007-46AC-8F91-F4389A9387A1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3840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10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138457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11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39643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2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2367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9774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4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149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5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413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6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8398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7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22571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8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77107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/>
        </p:spPr>
        <p:txBody>
          <a:bodyPr/>
          <a:lstStyle>
            <a:lvl1pPr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1pPr>
            <a:lvl2pPr marL="742881" indent="-285724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2pPr>
            <a:lvl3pPr marL="1142894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3pPr>
            <a:lvl4pPr marL="1600051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4pPr>
            <a:lvl5pPr marL="2057210" indent="-228579" defTabSz="973048" eaLnBrk="0" hangingPunct="0">
              <a:defRPr sz="2000" b="1">
                <a:solidFill>
                  <a:schemeClr val="tx1"/>
                </a:solidFill>
                <a:latin typeface="Verdana" pitchFamily="34" charset="0"/>
              </a:defRPr>
            </a:lvl5pPr>
            <a:lvl6pPr marL="2514367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6pPr>
            <a:lvl7pPr marL="2971524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7pPr>
            <a:lvl8pPr marL="3428682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8pPr>
            <a:lvl9pPr marL="3885840" indent="-228579" defTabSz="97304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fld id="{C3B57936-D89C-4BF1-8477-70909395603C}" type="slidenum">
              <a:rPr lang="en-US" sz="1300" b="0" smtClean="0">
                <a:latin typeface="Times New Roman" pitchFamily="18" charset="0"/>
              </a:rPr>
              <a:pPr eaLnBrk="1" hangingPunct="1">
                <a:defRPr/>
              </a:pPr>
              <a:t>9</a:t>
            </a:fld>
            <a:endParaRPr lang="en-US" sz="1300" b="0" dirty="0" smtClean="0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1086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807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2808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1A5E-2086-4D04-8418-2E72673F0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583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F330A-82AF-40B1-8DAD-64F9FE9BBC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837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90262-6516-4949-9421-8DAB458EDB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77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8FDF6-2497-4157-8F49-ACB630D0E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3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88CBE-0B35-46ED-A07D-28867324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27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2F77-49AC-4708-8D84-CC7AC93B9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0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90035-4BE8-4F55-AC46-FE726B970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58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202B4-A3DB-4896-9630-534C46E8C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9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2E155-3572-4F05-BB78-88CEB124EB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00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A3B1F-0429-41F4-B266-ECB20E6C0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2A25B2-A17D-4A54-8151-7F81BD535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61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31747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8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49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31751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2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3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4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5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6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7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8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59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0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1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2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31763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31764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5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1766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9 w 717"/>
                <a:gd name="T1" fmla="*/ 845 h 845"/>
                <a:gd name="T2" fmla="*/ 729 w 717"/>
                <a:gd name="T3" fmla="*/ 821 h 845"/>
                <a:gd name="T4" fmla="*/ 586 w 717"/>
                <a:gd name="T5" fmla="*/ 605 h 845"/>
                <a:gd name="T6" fmla="*/ 412 w 717"/>
                <a:gd name="T7" fmla="*/ 396 h 845"/>
                <a:gd name="T8" fmla="*/ 227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5 w 717"/>
                <a:gd name="T15" fmla="*/ 198 h 845"/>
                <a:gd name="T16" fmla="*/ 406 w 717"/>
                <a:gd name="T17" fmla="*/ 408 h 845"/>
                <a:gd name="T18" fmla="*/ 580 w 717"/>
                <a:gd name="T19" fmla="*/ 623 h 845"/>
                <a:gd name="T20" fmla="*/ 729 w 717"/>
                <a:gd name="T21" fmla="*/ 845 h 845"/>
                <a:gd name="T22" fmla="*/ 729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3 w 407"/>
                <a:gd name="T1" fmla="*/ 414 h 414"/>
                <a:gd name="T2" fmla="*/ 413 w 407"/>
                <a:gd name="T3" fmla="*/ 396 h 414"/>
                <a:gd name="T4" fmla="*/ 228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2 w 407"/>
                <a:gd name="T13" fmla="*/ 204 h 414"/>
                <a:gd name="T14" fmla="*/ 413 w 407"/>
                <a:gd name="T15" fmla="*/ 414 h 414"/>
                <a:gd name="T16" fmla="*/ 413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9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8 w 586"/>
                <a:gd name="T1" fmla="*/ 0 h 599"/>
                <a:gd name="T2" fmla="*/ 580 w 586"/>
                <a:gd name="T3" fmla="*/ 0 h 599"/>
                <a:gd name="T4" fmla="*/ 413 w 586"/>
                <a:gd name="T5" fmla="*/ 132 h 599"/>
                <a:gd name="T6" fmla="*/ 263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3 w 586"/>
                <a:gd name="T17" fmla="*/ 282 h 599"/>
                <a:gd name="T18" fmla="*/ 419 w 586"/>
                <a:gd name="T19" fmla="*/ 138 h 599"/>
                <a:gd name="T20" fmla="*/ 598 w 586"/>
                <a:gd name="T21" fmla="*/ 0 h 599"/>
                <a:gd name="T22" fmla="*/ 598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5 w 269"/>
                <a:gd name="T1" fmla="*/ 0 h 252"/>
                <a:gd name="T2" fmla="*/ 257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5 w 269"/>
                <a:gd name="T15" fmla="*/ 0 h 252"/>
                <a:gd name="T16" fmla="*/ 275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83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1784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85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  <p:sp>
        <p:nvSpPr>
          <p:cNvPr id="3178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FE99EF1-5D93-488F-AFA7-936E5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178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6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.org/web/pressroom/2015-tech-trend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tcs.ipfw.edu/~lin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.org/portal/web/membership/Top-10-Tech-Trends-in-201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uter.org/web/pressroom/2015-tech-trend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ive-chat-support-software-review.toptenreviews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eb-conferencing-services.toptenreviews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tomeeting.com/" TargetMode="External"/><Relationship Id="rId5" Type="http://schemas.openxmlformats.org/officeDocument/2006/relationships/hyperlink" Target="http://www.webex.com/" TargetMode="External"/><Relationship Id="rId4" Type="http://schemas.openxmlformats.org/officeDocument/2006/relationships/hyperlink" Target="http://www.adobe.com/products/adobeconnect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site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127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ITC 250/CPET 499 Web Systems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792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chemeClr val="folHlink"/>
                </a:solidFill>
                <a:latin typeface="Arial" charset="0"/>
              </a:rPr>
              <a:t> </a:t>
            </a:r>
            <a:endParaRPr lang="en-US" sz="2800" b="1" dirty="0" smtClean="0">
              <a:solidFill>
                <a:schemeClr val="folHlink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chemeClr val="folHlink"/>
                </a:solidFill>
                <a:latin typeface="Arial" charset="0"/>
              </a:rPr>
              <a:t>Computer &amp; Web Technology Trends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References: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*Website Magazine, November 2014, www.websitemagazine.com 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 World Street Journal</a:t>
            </a:r>
            <a:br>
              <a:rPr lang="en-US" sz="1800" b="1" dirty="0" smtClean="0">
                <a:latin typeface="Arial" charset="0"/>
              </a:rPr>
            </a:br>
            <a:r>
              <a:rPr lang="en-US" sz="1800" b="1" dirty="0" smtClean="0">
                <a:latin typeface="Arial" charset="0"/>
              </a:rPr>
              <a:t>* U.S. Census Bureau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1800" b="1" dirty="0" smtClean="0">
                <a:latin typeface="Arial" charset="0"/>
              </a:rPr>
              <a:t>* </a:t>
            </a:r>
            <a:r>
              <a:rPr lang="en-US" sz="1800" b="1" dirty="0" smtClean="0">
                <a:latin typeface="Arial" charset="0"/>
              </a:rPr>
              <a:t>IEEE-CS Unveils Top 10 Technology Trend, </a:t>
            </a:r>
            <a:r>
              <a:rPr lang="en-US" sz="1800" b="1" dirty="0">
                <a:latin typeface="Arial" charset="0"/>
                <a:hlinkClick r:id="rId3"/>
              </a:rPr>
              <a:t>http://</a:t>
            </a:r>
            <a:r>
              <a:rPr lang="en-US" sz="1800" b="1" dirty="0" smtClean="0">
                <a:latin typeface="Arial" charset="0"/>
                <a:hlinkClick r:id="rId3"/>
              </a:rPr>
              <a:t>www.computer.org/web/pressroom/2015-tech-trends</a:t>
            </a:r>
            <a:r>
              <a:rPr lang="en-US" sz="1800" b="1" dirty="0" smtClean="0">
                <a:latin typeface="Arial" charset="0"/>
              </a:rPr>
              <a:t> </a:t>
            </a:r>
            <a:endParaRPr lang="en-US" sz="1800" b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b="1" dirty="0" smtClean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</a:rPr>
              <a:t>Paul I-</a:t>
            </a:r>
            <a:r>
              <a:rPr lang="en-US" sz="2000" b="1" dirty="0" err="1" smtClean="0">
                <a:latin typeface="Arial" charset="0"/>
              </a:rPr>
              <a:t>Hai</a:t>
            </a:r>
            <a:r>
              <a:rPr lang="en-US" sz="2000" b="1" dirty="0" smtClean="0">
                <a:latin typeface="Arial" charset="0"/>
              </a:rPr>
              <a:t> Lin, Professor  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charset="0"/>
                <a:hlinkClick r:id="rId4"/>
              </a:rPr>
              <a:t>http://www.etcs.ipfw.edu/~</a:t>
            </a:r>
            <a:r>
              <a:rPr lang="en-US" sz="2000" b="1" smtClean="0">
                <a:latin typeface="Arial" charset="0"/>
                <a:hlinkClick r:id="rId4"/>
              </a:rPr>
              <a:t>lin</a:t>
            </a:r>
            <a:r>
              <a:rPr lang="en-US" sz="2000" b="1" smtClean="0">
                <a:latin typeface="Arial" charset="0"/>
              </a:rPr>
              <a:t> </a:t>
            </a:r>
            <a:endParaRPr lang="en-US" sz="2000" b="1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BC44-0B92-4DB5-A8A9-B6AD12C32F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Paul I. Lin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Other E-Commerce &amp; Web Tech 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Social Media Magic Tricks, by </a:t>
            </a:r>
            <a:r>
              <a:rPr lang="en-US" sz="2400" dirty="0" err="1" smtClean="0">
                <a:latin typeface="Arial" charset="0"/>
              </a:rPr>
              <a:t>Amberly</a:t>
            </a:r>
            <a:r>
              <a:rPr lang="en-US" sz="2400" dirty="0" smtClean="0">
                <a:latin typeface="Arial" charset="0"/>
              </a:rPr>
              <a:t> Dressler, pp. 24-29</a:t>
            </a:r>
            <a:endParaRPr lang="en-US" sz="2400" dirty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Technology Enables Retailers to Ship from Any Store, by Ian Goldman, pp.30-31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Social Media Intelligence: It’s Not Big Data, It’s Precise Data, by Rich </a:t>
            </a:r>
            <a:r>
              <a:rPr lang="en-US" sz="2400" dirty="0" err="1" smtClean="0">
                <a:latin typeface="Arial" charset="0"/>
              </a:rPr>
              <a:t>Pasewark</a:t>
            </a:r>
            <a:r>
              <a:rPr lang="en-US" sz="2400" dirty="0" smtClean="0">
                <a:latin typeface="Arial" charset="0"/>
              </a:rPr>
              <a:t>, pp. 36-37.</a:t>
            </a:r>
            <a:endParaRPr lang="en-US" sz="2400" dirty="0">
              <a:latin typeface="Arial" charset="0"/>
            </a:endParaRP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Time to Remodel: A Retailer’s Guide to </a:t>
            </a:r>
            <a:r>
              <a:rPr lang="en-US" sz="2400" dirty="0" err="1" smtClean="0">
                <a:latin typeface="Arial" charset="0"/>
              </a:rPr>
              <a:t>Replatforming</a:t>
            </a:r>
            <a:r>
              <a:rPr lang="en-US" sz="2400" dirty="0" smtClean="0">
                <a:latin typeface="Arial" charset="0"/>
              </a:rPr>
              <a:t>, by Scott </a:t>
            </a:r>
            <a:r>
              <a:rPr lang="en-US" sz="2400" dirty="0" err="1" smtClean="0">
                <a:latin typeface="Arial" charset="0"/>
              </a:rPr>
              <a:t>Houchin</a:t>
            </a:r>
            <a:r>
              <a:rPr lang="en-US" sz="2400" dirty="0" smtClean="0">
                <a:latin typeface="Arial" charset="0"/>
              </a:rPr>
              <a:t>, pp. 38-39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Migration of content, data and digital assets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Platform Lifecycle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Summary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endParaRPr lang="en-US" sz="280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4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534400" cy="56737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Top Technology </a:t>
            </a:r>
            <a:r>
              <a:rPr lang="en-US" sz="2400" dirty="0">
                <a:latin typeface="Arial" charset="0"/>
              </a:rPr>
              <a:t>Trends for 2014, </a:t>
            </a:r>
            <a:r>
              <a:rPr lang="en-US" sz="1200" dirty="0">
                <a:latin typeface="Arial" charset="0"/>
                <a:hlinkClick r:id="rId3"/>
              </a:rPr>
              <a:t>http://</a:t>
            </a:r>
            <a:r>
              <a:rPr lang="en-US" sz="1200" dirty="0" smtClean="0">
                <a:latin typeface="Arial" charset="0"/>
                <a:hlinkClick r:id="rId3"/>
              </a:rPr>
              <a:t>www.computer.org/portal/web/membership/Top-10-Tech-Trends-in-2014</a:t>
            </a:r>
            <a:endParaRPr lang="en-US" sz="1200" dirty="0" smtClean="0">
              <a:latin typeface="Arial" charset="0"/>
            </a:endParaRP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Emergence of Mobile Cloud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From Internet of Things to Web of Things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From Big Data to Extreme Data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The Revolution will be 3D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Supporting New Learning Styles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Next Generation Mobile Networks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Balancing Identity and Privacy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Smart and Connected Healthcare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E-Government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Scientific Cloud Computing </a:t>
            </a:r>
            <a:endParaRPr lang="en-US" sz="20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0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560387"/>
          </a:xfrm>
        </p:spPr>
        <p:txBody>
          <a:bodyPr/>
          <a:lstStyle/>
          <a:p>
            <a:pPr eaLnBrk="1" hangingPunct="1">
              <a:defRPr/>
            </a:pP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77814"/>
            <a:ext cx="8534400" cy="5853112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Top Technology </a:t>
            </a:r>
            <a:r>
              <a:rPr lang="en-US" sz="2400" dirty="0">
                <a:latin typeface="Arial" charset="0"/>
              </a:rPr>
              <a:t>Trends for </a:t>
            </a:r>
            <a:r>
              <a:rPr lang="en-US" sz="2400" dirty="0">
                <a:latin typeface="Arial" charset="0"/>
              </a:rPr>
              <a:t>2015, </a:t>
            </a:r>
            <a:r>
              <a:rPr lang="en-US" sz="2400" dirty="0">
                <a:latin typeface="Arial" charset="0"/>
                <a:hlinkClick r:id="rId3"/>
              </a:rPr>
              <a:t>http://</a:t>
            </a:r>
            <a:r>
              <a:rPr lang="en-US" sz="2400" dirty="0" smtClean="0">
                <a:latin typeface="Arial" charset="0"/>
                <a:hlinkClick r:id="rId3"/>
              </a:rPr>
              <a:t>www.computer.org/web/pressroom/2015-tech-trends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1200" dirty="0" smtClean="0">
              <a:latin typeface="Arial" charset="0"/>
            </a:endParaRP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The time is right for wearable devices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The Internet of Anything will become all-encompassing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Building security into software design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Industry will tackle Software-defines Anything (</a:t>
            </a:r>
            <a:r>
              <a:rPr lang="en-US" sz="2400" dirty="0" err="1" smtClean="0">
                <a:latin typeface="Arial" charset="0"/>
              </a:rPr>
              <a:t>SDx</a:t>
            </a:r>
            <a:r>
              <a:rPr lang="en-US" sz="2400" dirty="0" smtClean="0">
                <a:latin typeface="Arial" charset="0"/>
              </a:rPr>
              <a:t>) 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Cloud security and privacy concerns grow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3D printing is poised for takeoff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Predictive Analytics will be increasingly used to identify outcomes (Business Intelligence)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Embedded Computing security will get added scrutiny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err="1" smtClean="0">
                <a:latin typeface="Arial" charset="0"/>
              </a:rPr>
              <a:t>Augumented</a:t>
            </a:r>
            <a:r>
              <a:rPr lang="en-US" sz="2400" dirty="0" smtClean="0">
                <a:latin typeface="Arial" charset="0"/>
              </a:rPr>
              <a:t> Reality applications will grow in popularity</a:t>
            </a:r>
          </a:p>
          <a:p>
            <a:pPr marL="914400" lvl="1" indent="-457200" eaLnBrk="1" hangingPunct="1">
              <a:buFont typeface="+mj-lt"/>
              <a:buAutoNum type="arabicParenR"/>
              <a:defRPr/>
            </a:pPr>
            <a:r>
              <a:rPr lang="en-US" sz="2400" dirty="0" smtClean="0">
                <a:latin typeface="Arial" charset="0"/>
              </a:rPr>
              <a:t>Smartphone will provide new opportunities for Continuous Digital Health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dirty="0" smtClean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Other 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Website Analytics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Usage statistics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Metrics</a:t>
            </a:r>
            <a:r>
              <a:rPr lang="en-US" sz="2400" dirty="0">
                <a:latin typeface="Arial" charset="0"/>
              </a:rPr>
              <a:t>, Measurement </a:t>
            </a:r>
            <a:r>
              <a:rPr lang="en-US" sz="2400" dirty="0" smtClean="0">
                <a:latin typeface="Arial" charset="0"/>
              </a:rPr>
              <a:t>KPIs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Big data and analytics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Web &amp; E-commerce Technologies</a:t>
            </a:r>
          </a:p>
          <a:p>
            <a:pPr lvl="1" eaLnBrk="1" hangingPunct="1">
              <a:defRPr/>
            </a:pPr>
            <a:r>
              <a:rPr lang="en-US" sz="2400" dirty="0">
                <a:latin typeface="Arial" charset="0"/>
              </a:rPr>
              <a:t>Live Chat Support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Web Conferencing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Email marketing Solutions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Social network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Mobil apps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4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Web Technologies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Live Chat Software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Live Chat Support </a:t>
            </a:r>
            <a:r>
              <a:rPr lang="en-US" sz="2800" dirty="0">
                <a:latin typeface="Arial" charset="0"/>
              </a:rPr>
              <a:t>Software Review, </a:t>
            </a:r>
            <a:r>
              <a:rPr lang="en-US" sz="2800" dirty="0">
                <a:latin typeface="Arial" charset="0"/>
                <a:hlinkClick r:id="rId3"/>
              </a:rPr>
              <a:t>http://live-chat-support-software-review.toptenreviews.com</a:t>
            </a:r>
            <a:r>
              <a:rPr lang="en-US" sz="2800" dirty="0" smtClean="0">
                <a:latin typeface="Arial" charset="0"/>
                <a:hlinkClick r:id="rId3"/>
              </a:rPr>
              <a:t>/</a:t>
            </a:r>
            <a:r>
              <a:rPr lang="en-US" sz="2800" dirty="0" smtClean="0">
                <a:latin typeface="Arial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4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Web Conferencing/Webinar Technologies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Web Conferencing Technology</a:t>
            </a:r>
          </a:p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Important Features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Ease-of-use: 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Meeting link, Dial-in number, Email invitation link &amp; join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Visual Feature Set: 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Web cam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video conferencing and screen sharing functionality, group video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Collaboration Functionality: 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Hosts, Presenters, Participants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Chat (every one, private) , Note</a:t>
            </a:r>
          </a:p>
          <a:p>
            <a:pPr lvl="2" eaLnBrk="1" hangingPunct="1">
              <a:defRPr/>
            </a:pPr>
            <a:r>
              <a:rPr lang="en-US" sz="2000" b="1" dirty="0" smtClean="0">
                <a:latin typeface="Arial" charset="0"/>
              </a:rPr>
              <a:t>Discussion,  Content sharing, Collaboration</a:t>
            </a:r>
          </a:p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8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>
                <a:solidFill>
                  <a:schemeClr val="folHlink"/>
                </a:solidFill>
              </a:rPr>
              <a:t>Web Conferencing/Webinar Technologies</a:t>
            </a:r>
            <a:endParaRPr lang="en-US" sz="3200" b="1" dirty="0" smtClean="0">
              <a:solidFill>
                <a:schemeClr val="folHlink"/>
              </a:solidFill>
            </a:endParaRP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latin typeface="Arial" charset="0"/>
              </a:rPr>
              <a:t>Web Conferencing  Platform Technology</a:t>
            </a: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Web </a:t>
            </a:r>
            <a:r>
              <a:rPr lang="en-US" sz="2400" dirty="0">
                <a:latin typeface="Arial" charset="0"/>
              </a:rPr>
              <a:t>Conferencing </a:t>
            </a:r>
            <a:r>
              <a:rPr lang="en-US" sz="2400" dirty="0" smtClean="0">
                <a:latin typeface="Arial" charset="0"/>
              </a:rPr>
              <a:t>Software Review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hlinkClick r:id="rId3"/>
              </a:rPr>
              <a:t>http://web-conferencing-services.toptenreviews.com</a:t>
            </a:r>
            <a:r>
              <a:rPr lang="en-US" sz="2400" dirty="0" smtClean="0">
                <a:latin typeface="Arial" charset="0"/>
                <a:hlinkClick r:id="rId3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dirty="0">
              <a:latin typeface="Arial" charset="0"/>
            </a:endParaRPr>
          </a:p>
          <a:p>
            <a:pPr lvl="1" eaLnBrk="1" hangingPunct="1">
              <a:defRPr/>
            </a:pPr>
            <a:r>
              <a:rPr lang="en-US" sz="2400" dirty="0">
                <a:latin typeface="Arial" charset="0"/>
              </a:rPr>
              <a:t>Adobe Connect, </a:t>
            </a:r>
            <a:r>
              <a:rPr lang="en-US" sz="2400" dirty="0">
                <a:latin typeface="Arial" charset="0"/>
                <a:hlinkClick r:id="rId4"/>
              </a:rPr>
              <a:t>http://</a:t>
            </a:r>
            <a:r>
              <a:rPr lang="en-US" sz="2400" dirty="0" smtClean="0">
                <a:latin typeface="Arial" charset="0"/>
                <a:hlinkClick r:id="rId4"/>
              </a:rPr>
              <a:t>www.adobe.com/products/adobeconnect.html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dirty="0">
              <a:latin typeface="Arial" charset="0"/>
            </a:endParaRPr>
          </a:p>
          <a:p>
            <a:pPr lvl="1" eaLnBrk="1" hangingPunct="1">
              <a:defRPr/>
            </a:pPr>
            <a:r>
              <a:rPr lang="en-US" sz="2400" dirty="0" smtClean="0">
                <a:latin typeface="Arial" charset="0"/>
              </a:rPr>
              <a:t>Cisco WebEx, </a:t>
            </a:r>
            <a:r>
              <a:rPr lang="en-US" sz="2400" dirty="0">
                <a:latin typeface="Arial" charset="0"/>
                <a:hlinkClick r:id="rId5"/>
              </a:rPr>
              <a:t>http://www.webex.com</a:t>
            </a:r>
            <a:r>
              <a:rPr lang="en-US" sz="2400" dirty="0" smtClean="0">
                <a:latin typeface="Arial" charset="0"/>
                <a:hlinkClick r:id="rId5"/>
              </a:rPr>
              <a:t>/</a:t>
            </a:r>
            <a:r>
              <a:rPr lang="en-US" sz="2400" dirty="0" smtClean="0">
                <a:latin typeface="Arial" charset="0"/>
              </a:rPr>
              <a:t> </a:t>
            </a:r>
            <a:endParaRPr lang="en-US" sz="2400" dirty="0">
              <a:latin typeface="Arial" charset="0"/>
            </a:endParaRPr>
          </a:p>
          <a:p>
            <a:pPr lvl="1" eaLnBrk="1" hangingPunct="1">
              <a:defRPr/>
            </a:pPr>
            <a:r>
              <a:rPr lang="en-US" sz="2400" dirty="0" err="1" smtClean="0">
                <a:latin typeface="Arial" charset="0"/>
              </a:rPr>
              <a:t>GoToMeeting</a:t>
            </a:r>
            <a:r>
              <a:rPr lang="en-US" sz="2400" dirty="0">
                <a:latin typeface="Arial" charset="0"/>
              </a:rPr>
              <a:t>, </a:t>
            </a:r>
            <a:r>
              <a:rPr lang="en-US" sz="2400" dirty="0">
                <a:latin typeface="Arial" charset="0"/>
                <a:hlinkClick r:id="rId6"/>
              </a:rPr>
              <a:t>https://</a:t>
            </a:r>
            <a:r>
              <a:rPr lang="en-US" sz="2400" dirty="0" smtClean="0">
                <a:latin typeface="Arial" charset="0"/>
                <a:hlinkClick r:id="rId6"/>
              </a:rPr>
              <a:t>www.gotomeeting.com/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4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Other E-Commerce &amp; Web Tech 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Website Magazine, November 2014 Issue, </a:t>
            </a:r>
            <a:r>
              <a:rPr lang="en-US" sz="2400" dirty="0" smtClean="0">
                <a:latin typeface="Arial" charset="0"/>
                <a:hlinkClick r:id="rId3"/>
              </a:rPr>
              <a:t>www.websitemagazine.com</a:t>
            </a:r>
            <a:r>
              <a:rPr lang="en-US" sz="2400" dirty="0" smtClean="0">
                <a:latin typeface="Arial" charset="0"/>
              </a:rPr>
              <a:t> 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A Brighter Digital Tomorrow: The Online Store of the Future, by Peter </a:t>
            </a:r>
            <a:r>
              <a:rPr lang="en-US" sz="2400" dirty="0" err="1" smtClean="0">
                <a:latin typeface="Arial" charset="0"/>
              </a:rPr>
              <a:t>Prestipino</a:t>
            </a:r>
            <a:r>
              <a:rPr lang="en-US" sz="2400" dirty="0" smtClean="0">
                <a:latin typeface="Arial" charset="0"/>
              </a:rPr>
              <a:t>, pp. 10-11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SMART KPIs for Internet Retailers, by Peter </a:t>
            </a:r>
            <a:r>
              <a:rPr lang="en-US" sz="2400" dirty="0" err="1" smtClean="0">
                <a:latin typeface="Arial" charset="0"/>
              </a:rPr>
              <a:t>Prestipino</a:t>
            </a:r>
            <a:r>
              <a:rPr lang="en-US" sz="2400" dirty="0" smtClean="0">
                <a:latin typeface="Arial" charset="0"/>
              </a:rPr>
              <a:t>, pp. 16-17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Specific, Measurable, Achievable, Relevant, Time-bound</a:t>
            </a:r>
          </a:p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Web Design Trends that Impact SEO, by Derek </a:t>
            </a:r>
            <a:r>
              <a:rPr lang="en-US" sz="2400" dirty="0" err="1" smtClean="0">
                <a:latin typeface="Arial" charset="0"/>
              </a:rPr>
              <a:t>Schou</a:t>
            </a:r>
            <a:r>
              <a:rPr lang="en-US" sz="2400" dirty="0" smtClean="0">
                <a:latin typeface="Arial" charset="0"/>
              </a:rPr>
              <a:t>, page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2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solidFill>
                  <a:schemeClr val="folHlink"/>
                </a:solidFill>
              </a:rPr>
              <a:t>Other E-Commerce &amp; Web Tech Topics</a:t>
            </a:r>
          </a:p>
        </p:txBody>
      </p:sp>
      <p:sp>
        <p:nvSpPr>
          <p:cNvPr id="78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641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latin typeface="Arial" charset="0"/>
              </a:rPr>
              <a:t>Breaking Down Website Barriers, by Allison </a:t>
            </a:r>
            <a:r>
              <a:rPr lang="en-US" sz="2400" dirty="0" err="1" smtClean="0">
                <a:latin typeface="Arial" charset="0"/>
              </a:rPr>
              <a:t>Howen</a:t>
            </a:r>
            <a:r>
              <a:rPr lang="en-US" sz="2400" dirty="0" smtClean="0">
                <a:latin typeface="Arial" charset="0"/>
              </a:rPr>
              <a:t>, pp. 20-21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Website Accessibility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Designing for your Audience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Avoiding Massive Mobile Mistakes</a:t>
            </a:r>
          </a:p>
          <a:p>
            <a:pPr lvl="1" eaLnBrk="1" hangingPunct="1">
              <a:defRPr/>
            </a:pPr>
            <a:r>
              <a:rPr lang="en-US" sz="2000" b="1" dirty="0" smtClean="0">
                <a:latin typeface="Arial" charset="0"/>
              </a:rPr>
              <a:t>Equipping your Site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7168FA-05D2-4286-862B-AE1695C93B8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Paul I. Lin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91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12442</TotalTime>
  <Words>534</Words>
  <Application>Microsoft Office PowerPoint</Application>
  <PresentationFormat>On-screen Show (4:3)</PresentationFormat>
  <Paragraphs>119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Verdana</vt:lpstr>
      <vt:lpstr>Wingdings</vt:lpstr>
      <vt:lpstr>Globe</vt:lpstr>
      <vt:lpstr>ITC 250/CPET 499 Web Systems</vt:lpstr>
      <vt:lpstr>PowerPoint Presentation</vt:lpstr>
      <vt:lpstr>PowerPoint Presentation</vt:lpstr>
      <vt:lpstr>Other Topics</vt:lpstr>
      <vt:lpstr>Web Technologies</vt:lpstr>
      <vt:lpstr>Web Conferencing/Webinar Technologies</vt:lpstr>
      <vt:lpstr>Web Conferencing/Webinar Technologies</vt:lpstr>
      <vt:lpstr>Other E-Commerce &amp; Web Tech Topics</vt:lpstr>
      <vt:lpstr>Other E-Commerce &amp; Web Tech Topics</vt:lpstr>
      <vt:lpstr>Other E-Commerce &amp; Web Tech Topics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Technology - Lect 2</dc:title>
  <dc:creator>Paul Lin</dc:creator>
  <cp:lastModifiedBy>Lin</cp:lastModifiedBy>
  <cp:revision>463</cp:revision>
  <cp:lastPrinted>2011-11-28T20:02:42Z</cp:lastPrinted>
  <dcterms:created xsi:type="dcterms:W3CDTF">2000-01-10T19:04:23Z</dcterms:created>
  <dcterms:modified xsi:type="dcterms:W3CDTF">2015-10-29T16:42:24Z</dcterms:modified>
</cp:coreProperties>
</file>