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87" r:id="rId2"/>
    <p:sldId id="620" r:id="rId3"/>
    <p:sldId id="636" r:id="rId4"/>
    <p:sldId id="641" r:id="rId5"/>
    <p:sldId id="642" r:id="rId6"/>
    <p:sldId id="643" r:id="rId7"/>
    <p:sldId id="644" r:id="rId8"/>
    <p:sldId id="645" r:id="rId9"/>
    <p:sldId id="646" r:id="rId10"/>
    <p:sldId id="640" r:id="rId11"/>
    <p:sldId id="639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33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50" d="100"/>
          <a:sy n="50" d="100"/>
        </p:scale>
        <p:origin x="61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508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60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36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92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29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675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57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29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983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39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80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463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82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828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63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007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429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2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409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/CECourses/2_HTML/CE_02WebHhtml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cs.ipfw.edu/~l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2014/REC-html5-2014102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2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Introduction to HTML </a:t>
            </a: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</a:t>
            </a:r>
            <a:r>
              <a:rPr lang="en-US" sz="1800" b="1" dirty="0" smtClean="0">
                <a:latin typeface="Arial" charset="0"/>
              </a:rPr>
              <a:t>E-Book on Building Web Applications with HTML, 2012, by Paul I. </a:t>
            </a:r>
            <a:r>
              <a:rPr lang="en-US" sz="1800" b="1" dirty="0">
                <a:latin typeface="Arial" charset="0"/>
              </a:rPr>
              <a:t>Lin, </a:t>
            </a:r>
            <a:r>
              <a:rPr lang="en-US" sz="1800" b="1" dirty="0">
                <a:latin typeface="Arial" charset="0"/>
                <a:hlinkClick r:id="rId3"/>
              </a:rPr>
              <a:t>http://www.etcs.ipfw.edu/~</a:t>
            </a:r>
            <a:r>
              <a:rPr lang="en-US" sz="1800" b="1" dirty="0" smtClean="0">
                <a:latin typeface="Arial" charset="0"/>
                <a:hlinkClick r:id="rId3"/>
              </a:rPr>
              <a:t>lin/CECourses/2_HTML/CE_02WebHhtmlindex.html</a:t>
            </a:r>
            <a:r>
              <a:rPr lang="en-US" sz="1800" b="1" dirty="0" smtClean="0">
                <a:latin typeface="Arial" charset="0"/>
              </a:rPr>
              <a:t> </a:t>
            </a:r>
            <a:br>
              <a:rPr lang="en-US" sz="1800" b="1" dirty="0" smtClean="0">
                <a:latin typeface="Arial" charset="0"/>
              </a:rPr>
            </a:b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4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2.11  Share Your Travels – New York Central Park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028700"/>
            <a:ext cx="38862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2.15 Two parts of a link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957387"/>
            <a:ext cx="8667750" cy="2943225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991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1981200" cy="7889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2.16 Different link destinations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4176"/>
            <a:ext cx="5943600" cy="6597787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54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1981200" cy="7889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2.17 Example site directory tree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47638"/>
            <a:ext cx="5082912" cy="63246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3953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2.18 The &lt;</a:t>
            </a:r>
            <a:r>
              <a:rPr lang="en-US" sz="3000" b="1" dirty="0" err="1" smtClean="0">
                <a:solidFill>
                  <a:schemeClr val="folHlink"/>
                </a:solidFill>
              </a:rPr>
              <a:t>img</a:t>
            </a:r>
            <a:r>
              <a:rPr lang="en-US" sz="3000" b="1" dirty="0" smtClean="0">
                <a:solidFill>
                  <a:schemeClr val="folHlink"/>
                </a:solidFill>
              </a:rPr>
              <a:t>&gt; element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938"/>
            <a:ext cx="9144000" cy="171412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0892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6516"/>
            <a:ext cx="8458200" cy="40639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2.19 List elements and their default rendering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4205"/>
            <a:ext cx="8305800" cy="6105768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5795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25"/>
            <a:ext cx="27432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2.20 Sample &lt;div&gt; based XHTML layout (with HTML 5 equivalent) elements and their default rendering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95754"/>
            <a:ext cx="6123408" cy="650508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1697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25"/>
            <a:ext cx="27432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2.21 Sample layout using new HTML 5 semantic structure elements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4437"/>
            <a:ext cx="3530470" cy="661640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5743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2.22 The figure and </a:t>
            </a:r>
            <a:r>
              <a:rPr lang="en-US" sz="2000" b="1" dirty="0" err="1" smtClean="0">
                <a:solidFill>
                  <a:schemeClr val="folHlink"/>
                </a:solidFill>
              </a:rPr>
              <a:t>figcaption</a:t>
            </a:r>
            <a:r>
              <a:rPr lang="en-US" sz="2000" b="1" dirty="0" smtClean="0">
                <a:solidFill>
                  <a:schemeClr val="folHlink"/>
                </a:solidFill>
              </a:rPr>
              <a:t> elements in the browser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558"/>
            <a:ext cx="8763000" cy="5736287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6037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2.23 Complete Project 1 – pp. 90-92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93" y="471196"/>
            <a:ext cx="6117870" cy="645982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6575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is HTML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HT</a:t>
            </a:r>
            <a:r>
              <a:rPr lang="en-US" sz="2400" dirty="0" smtClean="0">
                <a:latin typeface="Arial" charset="0"/>
              </a:rPr>
              <a:t>ML Syntax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Semantic Markup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Structure of HTML Documents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Quick Tour of HTML Elements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HTML Semantic Structure Elements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Summary</a:t>
            </a:r>
            <a:endParaRPr lang="en-US" sz="2400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2.24 Complete Project 2 – pp. 92-93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2959"/>
            <a:ext cx="50292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2.25 Complete Project 3 – pp. 93-94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1" y="471196"/>
            <a:ext cx="6857349" cy="638680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2401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 </a:t>
            </a:r>
            <a:r>
              <a:rPr lang="en-US" sz="3000" b="1" dirty="0" smtClean="0">
                <a:solidFill>
                  <a:schemeClr val="folHlink"/>
                </a:solidFill>
              </a:rPr>
              <a:t>Syntax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References </a:t>
            </a:r>
            <a:r>
              <a:rPr lang="en-US" sz="2400" dirty="0" smtClean="0">
                <a:latin typeface="Arial" charset="0"/>
              </a:rPr>
              <a:t>of HTML standards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  <a:latin typeface="Arial" charset="0"/>
              </a:rPr>
              <a:t>HTML 5 </a:t>
            </a:r>
            <a:r>
              <a:rPr lang="en-US" sz="2000" b="1" dirty="0" smtClean="0">
                <a:solidFill>
                  <a:srgbClr val="FFC000"/>
                </a:solidFill>
                <a:latin typeface="Arial" charset="0"/>
              </a:rPr>
              <a:t>- </a:t>
            </a:r>
            <a:r>
              <a:rPr lang="en-US" sz="2000" u="sng" dirty="0" smtClean="0">
                <a:effectLst/>
                <a:latin typeface="+mj-lt"/>
                <a:hlinkClick r:id="rId3"/>
              </a:rPr>
              <a:t>http</a:t>
            </a:r>
            <a:r>
              <a:rPr lang="en-US" sz="2000" u="sng" dirty="0">
                <a:effectLst/>
                <a:latin typeface="+mj-lt"/>
                <a:hlinkClick r:id="rId3"/>
              </a:rPr>
              <a:t>://www.w3.org/TR/2014/REC-html5-20141028</a:t>
            </a:r>
            <a:r>
              <a:rPr lang="en-US" sz="2000" u="sng" dirty="0" smtClean="0">
                <a:effectLst/>
                <a:latin typeface="+mj-lt"/>
                <a:hlinkClick r:id="rId3"/>
              </a:rPr>
              <a:t>/</a:t>
            </a:r>
            <a:endParaRPr lang="en-US" sz="2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Figure 2.3 Browser usage and HTML support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28" y="2209800"/>
            <a:ext cx="3397272" cy="36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 </a:t>
            </a:r>
            <a:r>
              <a:rPr lang="en-US" sz="3000" b="1" dirty="0" smtClean="0">
                <a:solidFill>
                  <a:schemeClr val="folHlink"/>
                </a:solidFill>
              </a:rPr>
              <a:t>Syntax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2.4 The parts of an HTML element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5787"/>
            <a:ext cx="8828433" cy="256381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50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4767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2.5 HTML document outline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8016"/>
            <a:ext cx="5867400" cy="6122822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936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2.6 The proper nesting of HTML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771650"/>
            <a:ext cx="7181850" cy="33147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9341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2.8 One of the simplest possible HTML5 documents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461878"/>
            <a:ext cx="8915400" cy="352082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618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0813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2.9 Structure elements of an HTML5 document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8" y="1905000"/>
            <a:ext cx="8554865" cy="327342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6929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1371600" cy="45720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2.10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933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65" y="194601"/>
            <a:ext cx="7608135" cy="6487187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7100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13950</TotalTime>
  <Words>512</Words>
  <Application>Microsoft Office PowerPoint</Application>
  <PresentationFormat>On-screen Show (4:3)</PresentationFormat>
  <Paragraphs>110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HTML Syntax</vt:lpstr>
      <vt:lpstr>HTML Syntax</vt:lpstr>
      <vt:lpstr>Figure 2.5 HTML document outline</vt:lpstr>
      <vt:lpstr>Figure 2.6 The proper nesting of HTML</vt:lpstr>
      <vt:lpstr>Figure 2.8 One of the simplest possible HTML5 documents</vt:lpstr>
      <vt:lpstr>Figure 2.9 Structure elements of an HTML5 document</vt:lpstr>
      <vt:lpstr>Figure 2.10</vt:lpstr>
      <vt:lpstr>Figure 2.11  Share Your Travels – New York Central Park</vt:lpstr>
      <vt:lpstr>Figure 2.15 Two parts of a link</vt:lpstr>
      <vt:lpstr>Figure 2.16 Different link destinations</vt:lpstr>
      <vt:lpstr>Figure 2.17 Example site directory tree</vt:lpstr>
      <vt:lpstr>Figure 2.18 The &lt;img&gt; element</vt:lpstr>
      <vt:lpstr>Figure 2.19 List elements and their default rendering</vt:lpstr>
      <vt:lpstr>Figure 2.20 Sample &lt;div&gt; based XHTML layout (with HTML 5 equivalent) elements and their default rendering</vt:lpstr>
      <vt:lpstr>Figure 2.21 Sample layout using new HTML 5 semantic structure elements</vt:lpstr>
      <vt:lpstr>Figure 2.22 The figure and figcaption elements in the browser</vt:lpstr>
      <vt:lpstr>Figure 2.23 Complete Project 1 – pp. 90-92</vt:lpstr>
      <vt:lpstr>Figure 2.24 Complete Project 2 – pp. 92-93</vt:lpstr>
      <vt:lpstr>Figure 2.25 Complete Project 3 – pp. 93-94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578</cp:revision>
  <cp:lastPrinted>2011-11-28T20:02:42Z</cp:lastPrinted>
  <dcterms:created xsi:type="dcterms:W3CDTF">2000-01-10T19:04:23Z</dcterms:created>
  <dcterms:modified xsi:type="dcterms:W3CDTF">2015-09-10T17:42:55Z</dcterms:modified>
</cp:coreProperties>
</file>