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57"/>
  </p:notesMasterIdLst>
  <p:handoutMasterIdLst>
    <p:handoutMasterId r:id="rId58"/>
  </p:handoutMasterIdLst>
  <p:sldIdLst>
    <p:sldId id="287" r:id="rId2"/>
    <p:sldId id="620" r:id="rId3"/>
    <p:sldId id="636" r:id="rId4"/>
    <p:sldId id="660" r:id="rId5"/>
    <p:sldId id="658" r:id="rId6"/>
    <p:sldId id="661" r:id="rId7"/>
    <p:sldId id="659" r:id="rId8"/>
    <p:sldId id="657" r:id="rId9"/>
    <p:sldId id="706" r:id="rId10"/>
    <p:sldId id="662" r:id="rId11"/>
    <p:sldId id="672" r:id="rId12"/>
    <p:sldId id="673" r:id="rId13"/>
    <p:sldId id="676" r:id="rId14"/>
    <p:sldId id="674" r:id="rId15"/>
    <p:sldId id="677" r:id="rId16"/>
    <p:sldId id="678" r:id="rId17"/>
    <p:sldId id="679" r:id="rId18"/>
    <p:sldId id="680" r:id="rId19"/>
    <p:sldId id="675" r:id="rId20"/>
    <p:sldId id="681" r:id="rId21"/>
    <p:sldId id="700" r:id="rId22"/>
    <p:sldId id="644" r:id="rId23"/>
    <p:sldId id="671" r:id="rId24"/>
    <p:sldId id="663" r:id="rId25"/>
    <p:sldId id="702" r:id="rId26"/>
    <p:sldId id="664" r:id="rId27"/>
    <p:sldId id="701" r:id="rId28"/>
    <p:sldId id="703" r:id="rId29"/>
    <p:sldId id="704" r:id="rId30"/>
    <p:sldId id="705" r:id="rId31"/>
    <p:sldId id="665" r:id="rId32"/>
    <p:sldId id="666" r:id="rId33"/>
    <p:sldId id="707" r:id="rId34"/>
    <p:sldId id="667" r:id="rId35"/>
    <p:sldId id="668" r:id="rId36"/>
    <p:sldId id="669" r:id="rId37"/>
    <p:sldId id="670" r:id="rId38"/>
    <p:sldId id="683" r:id="rId39"/>
    <p:sldId id="684" r:id="rId40"/>
    <p:sldId id="685" r:id="rId41"/>
    <p:sldId id="686" r:id="rId42"/>
    <p:sldId id="687" r:id="rId43"/>
    <p:sldId id="688" r:id="rId44"/>
    <p:sldId id="689" r:id="rId45"/>
    <p:sldId id="690" r:id="rId46"/>
    <p:sldId id="691" r:id="rId47"/>
    <p:sldId id="692" r:id="rId48"/>
    <p:sldId id="693" r:id="rId49"/>
    <p:sldId id="694" r:id="rId50"/>
    <p:sldId id="695" r:id="rId51"/>
    <p:sldId id="696" r:id="rId52"/>
    <p:sldId id="697" r:id="rId53"/>
    <p:sldId id="698" r:id="rId54"/>
    <p:sldId id="699" r:id="rId55"/>
    <p:sldId id="708" r:id="rId56"/>
  </p:sldIdLst>
  <p:sldSz cx="9144000" cy="6858000" type="screen4x3"/>
  <p:notesSz cx="7315200" cy="9601200"/>
  <p:defaultTextStyle>
    <a:defPPr>
      <a:defRPr lang="en-US"/>
    </a:defPPr>
    <a:lvl1pPr algn="l" rtl="0" fontAlgn="base">
      <a:spcBef>
        <a:spcPct val="0"/>
      </a:spcBef>
      <a:spcAft>
        <a:spcPct val="0"/>
      </a:spcAft>
      <a:defRPr sz="2000" b="1" kern="1200">
        <a:solidFill>
          <a:schemeClr val="tx1"/>
        </a:solidFill>
        <a:latin typeface="Verdana" pitchFamily="34" charset="0"/>
        <a:ea typeface="+mn-ea"/>
        <a:cs typeface="Arial" charset="0"/>
      </a:defRPr>
    </a:lvl1pPr>
    <a:lvl2pPr marL="457200" algn="l" rtl="0" fontAlgn="base">
      <a:spcBef>
        <a:spcPct val="0"/>
      </a:spcBef>
      <a:spcAft>
        <a:spcPct val="0"/>
      </a:spcAft>
      <a:defRPr sz="2000" b="1" kern="1200">
        <a:solidFill>
          <a:schemeClr val="tx1"/>
        </a:solidFill>
        <a:latin typeface="Verdana" pitchFamily="34" charset="0"/>
        <a:ea typeface="+mn-ea"/>
        <a:cs typeface="Arial" charset="0"/>
      </a:defRPr>
    </a:lvl2pPr>
    <a:lvl3pPr marL="914400" algn="l" rtl="0" fontAlgn="base">
      <a:spcBef>
        <a:spcPct val="0"/>
      </a:spcBef>
      <a:spcAft>
        <a:spcPct val="0"/>
      </a:spcAft>
      <a:defRPr sz="2000" b="1" kern="1200">
        <a:solidFill>
          <a:schemeClr val="tx1"/>
        </a:solidFill>
        <a:latin typeface="Verdana" pitchFamily="34" charset="0"/>
        <a:ea typeface="+mn-ea"/>
        <a:cs typeface="Arial" charset="0"/>
      </a:defRPr>
    </a:lvl3pPr>
    <a:lvl4pPr marL="1371600" algn="l" rtl="0" fontAlgn="base">
      <a:spcBef>
        <a:spcPct val="0"/>
      </a:spcBef>
      <a:spcAft>
        <a:spcPct val="0"/>
      </a:spcAft>
      <a:defRPr sz="2000" b="1" kern="1200">
        <a:solidFill>
          <a:schemeClr val="tx1"/>
        </a:solidFill>
        <a:latin typeface="Verdana" pitchFamily="34" charset="0"/>
        <a:ea typeface="+mn-ea"/>
        <a:cs typeface="Arial" charset="0"/>
      </a:defRPr>
    </a:lvl4pPr>
    <a:lvl5pPr marL="1828800" algn="l" rtl="0" fontAlgn="base">
      <a:spcBef>
        <a:spcPct val="0"/>
      </a:spcBef>
      <a:spcAft>
        <a:spcPct val="0"/>
      </a:spcAft>
      <a:defRPr sz="2000" b="1" kern="1200">
        <a:solidFill>
          <a:schemeClr val="tx1"/>
        </a:solidFill>
        <a:latin typeface="Verdana" pitchFamily="34" charset="0"/>
        <a:ea typeface="+mn-ea"/>
        <a:cs typeface="Arial" charset="0"/>
      </a:defRPr>
    </a:lvl5pPr>
    <a:lvl6pPr marL="2286000" algn="l" defTabSz="914400" rtl="0" eaLnBrk="1" latinLnBrk="0" hangingPunct="1">
      <a:defRPr sz="2000" b="1" kern="1200">
        <a:solidFill>
          <a:schemeClr val="tx1"/>
        </a:solidFill>
        <a:latin typeface="Verdana" pitchFamily="34" charset="0"/>
        <a:ea typeface="+mn-ea"/>
        <a:cs typeface="Arial" charset="0"/>
      </a:defRPr>
    </a:lvl6pPr>
    <a:lvl7pPr marL="2743200" algn="l" defTabSz="914400" rtl="0" eaLnBrk="1" latinLnBrk="0" hangingPunct="1">
      <a:defRPr sz="2000" b="1" kern="1200">
        <a:solidFill>
          <a:schemeClr val="tx1"/>
        </a:solidFill>
        <a:latin typeface="Verdana" pitchFamily="34" charset="0"/>
        <a:ea typeface="+mn-ea"/>
        <a:cs typeface="Arial" charset="0"/>
      </a:defRPr>
    </a:lvl7pPr>
    <a:lvl8pPr marL="3200400" algn="l" defTabSz="914400" rtl="0" eaLnBrk="1" latinLnBrk="0" hangingPunct="1">
      <a:defRPr sz="2000" b="1" kern="1200">
        <a:solidFill>
          <a:schemeClr val="tx1"/>
        </a:solidFill>
        <a:latin typeface="Verdana" pitchFamily="34" charset="0"/>
        <a:ea typeface="+mn-ea"/>
        <a:cs typeface="Arial" charset="0"/>
      </a:defRPr>
    </a:lvl8pPr>
    <a:lvl9pPr marL="3657600" algn="l" defTabSz="914400" rtl="0" eaLnBrk="1" latinLnBrk="0" hangingPunct="1">
      <a:defRPr sz="2000" b="1"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FFCC"/>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76549" autoAdjust="0"/>
  </p:normalViewPr>
  <p:slideViewPr>
    <p:cSldViewPr>
      <p:cViewPr varScale="1">
        <p:scale>
          <a:sx n="45" d="100"/>
          <a:sy n="45" d="100"/>
        </p:scale>
        <p:origin x="99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2" d="100"/>
        <a:sy n="112" d="100"/>
      </p:scale>
      <p:origin x="0" y="-54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1"/>
            <a:ext cx="3168650" cy="479425"/>
          </a:xfrm>
          <a:prstGeom prst="rect">
            <a:avLst/>
          </a:prstGeom>
          <a:noFill/>
          <a:ln w="9525">
            <a:noFill/>
            <a:miter lim="800000"/>
            <a:headEnd/>
            <a:tailEnd/>
          </a:ln>
          <a:effectLst/>
        </p:spPr>
        <p:txBody>
          <a:bodyPr vert="horz" wrap="square" lIns="97207" tIns="48605" rIns="97207" bIns="48605" numCol="1" anchor="t" anchorCtr="0" compatLnSpc="1">
            <a:prstTxWarp prst="textNoShape">
              <a:avLst/>
            </a:prstTxWarp>
          </a:bodyPr>
          <a:lstStyle>
            <a:lvl1pPr defTabSz="973048" eaLnBrk="1" hangingPunct="1">
              <a:defRPr sz="1300" b="0">
                <a:latin typeface="Times New Roman" pitchFamily="18" charset="0"/>
                <a:cs typeface="+mn-cs"/>
              </a:defRPr>
            </a:lvl1pPr>
          </a:lstStyle>
          <a:p>
            <a:pPr>
              <a:defRPr/>
            </a:pPr>
            <a:endParaRPr lang="en-US"/>
          </a:p>
        </p:txBody>
      </p:sp>
      <p:sp>
        <p:nvSpPr>
          <p:cNvPr id="29699" name="Rectangle 3"/>
          <p:cNvSpPr>
            <a:spLocks noGrp="1" noChangeArrowheads="1"/>
          </p:cNvSpPr>
          <p:nvPr>
            <p:ph type="dt" sz="quarter" idx="1"/>
          </p:nvPr>
        </p:nvSpPr>
        <p:spPr bwMode="auto">
          <a:xfrm>
            <a:off x="4146550" y="1"/>
            <a:ext cx="3168650" cy="479425"/>
          </a:xfrm>
          <a:prstGeom prst="rect">
            <a:avLst/>
          </a:prstGeom>
          <a:noFill/>
          <a:ln w="9525">
            <a:noFill/>
            <a:miter lim="800000"/>
            <a:headEnd/>
            <a:tailEnd/>
          </a:ln>
          <a:effectLst/>
        </p:spPr>
        <p:txBody>
          <a:bodyPr vert="horz" wrap="square" lIns="97207" tIns="48605" rIns="97207" bIns="48605" numCol="1" anchor="t" anchorCtr="0" compatLnSpc="1">
            <a:prstTxWarp prst="textNoShape">
              <a:avLst/>
            </a:prstTxWarp>
          </a:bodyPr>
          <a:lstStyle>
            <a:lvl1pPr algn="r" defTabSz="973048" eaLnBrk="1" hangingPunct="1">
              <a:defRPr sz="1300" b="0">
                <a:latin typeface="Times New Roman" pitchFamily="18" charset="0"/>
                <a:cs typeface="+mn-cs"/>
              </a:defRPr>
            </a:lvl1pPr>
          </a:lstStyle>
          <a:p>
            <a:pPr>
              <a:defRPr/>
            </a:pPr>
            <a:endParaRPr lang="en-US"/>
          </a:p>
        </p:txBody>
      </p:sp>
      <p:sp>
        <p:nvSpPr>
          <p:cNvPr id="29700" name="Rectangle 4"/>
          <p:cNvSpPr>
            <a:spLocks noGrp="1" noChangeArrowheads="1"/>
          </p:cNvSpPr>
          <p:nvPr>
            <p:ph type="ftr" sz="quarter" idx="2"/>
          </p:nvPr>
        </p:nvSpPr>
        <p:spPr bwMode="auto">
          <a:xfrm>
            <a:off x="0" y="9121776"/>
            <a:ext cx="3168650" cy="479425"/>
          </a:xfrm>
          <a:prstGeom prst="rect">
            <a:avLst/>
          </a:prstGeom>
          <a:noFill/>
          <a:ln w="9525">
            <a:noFill/>
            <a:miter lim="800000"/>
            <a:headEnd/>
            <a:tailEnd/>
          </a:ln>
          <a:effectLst/>
        </p:spPr>
        <p:txBody>
          <a:bodyPr vert="horz" wrap="square" lIns="97207" tIns="48605" rIns="97207" bIns="48605" numCol="1" anchor="b" anchorCtr="0" compatLnSpc="1">
            <a:prstTxWarp prst="textNoShape">
              <a:avLst/>
            </a:prstTxWarp>
          </a:bodyPr>
          <a:lstStyle>
            <a:lvl1pPr defTabSz="973048" eaLnBrk="1" hangingPunct="1">
              <a:defRPr sz="1300" b="0">
                <a:latin typeface="Times New Roman" pitchFamily="18" charset="0"/>
                <a:cs typeface="+mn-cs"/>
              </a:defRPr>
            </a:lvl1pPr>
          </a:lstStyle>
          <a:p>
            <a:pPr>
              <a:defRPr/>
            </a:pPr>
            <a:endParaRPr lang="en-US"/>
          </a:p>
        </p:txBody>
      </p:sp>
      <p:sp>
        <p:nvSpPr>
          <p:cNvPr id="29701" name="Rectangle 5"/>
          <p:cNvSpPr>
            <a:spLocks noGrp="1" noChangeArrowheads="1"/>
          </p:cNvSpPr>
          <p:nvPr>
            <p:ph type="sldNum" sz="quarter" idx="3"/>
          </p:nvPr>
        </p:nvSpPr>
        <p:spPr bwMode="auto">
          <a:xfrm>
            <a:off x="4146550" y="9121776"/>
            <a:ext cx="3168650" cy="479425"/>
          </a:xfrm>
          <a:prstGeom prst="rect">
            <a:avLst/>
          </a:prstGeom>
          <a:noFill/>
          <a:ln w="9525">
            <a:noFill/>
            <a:miter lim="800000"/>
            <a:headEnd/>
            <a:tailEnd/>
          </a:ln>
          <a:effectLst/>
        </p:spPr>
        <p:txBody>
          <a:bodyPr vert="horz" wrap="square" lIns="97207" tIns="48605" rIns="97207" bIns="48605" numCol="1" anchor="b" anchorCtr="0" compatLnSpc="1">
            <a:prstTxWarp prst="textNoShape">
              <a:avLst/>
            </a:prstTxWarp>
          </a:bodyPr>
          <a:lstStyle>
            <a:lvl1pPr algn="r" defTabSz="973048" eaLnBrk="1" hangingPunct="1">
              <a:defRPr sz="1300" b="0">
                <a:latin typeface="Times New Roman" pitchFamily="18" charset="0"/>
                <a:cs typeface="+mn-cs"/>
              </a:defRPr>
            </a:lvl1pPr>
          </a:lstStyle>
          <a:p>
            <a:pPr>
              <a:defRPr/>
            </a:pPr>
            <a:fld id="{47062A5E-12DC-4AFE-965A-A02DA0FDDACC}" type="slidenum">
              <a:rPr lang="en-US"/>
              <a:pPr>
                <a:defRPr/>
              </a:pPr>
              <a:t>‹#›</a:t>
            </a:fld>
            <a:endParaRPr lang="en-US"/>
          </a:p>
        </p:txBody>
      </p:sp>
    </p:spTree>
    <p:extLst>
      <p:ext uri="{BB962C8B-B14F-4D97-AF65-F5344CB8AC3E}">
        <p14:creationId xmlns:p14="http://schemas.microsoft.com/office/powerpoint/2010/main" val="12492852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1"/>
            <a:ext cx="3168650" cy="479425"/>
          </a:xfrm>
          <a:prstGeom prst="rect">
            <a:avLst/>
          </a:prstGeom>
          <a:noFill/>
          <a:ln w="9525">
            <a:noFill/>
            <a:miter lim="800000"/>
            <a:headEnd/>
            <a:tailEnd/>
          </a:ln>
          <a:effectLst/>
        </p:spPr>
        <p:txBody>
          <a:bodyPr vert="horz" wrap="square" lIns="97207" tIns="48605" rIns="97207" bIns="48605" numCol="1" anchor="t" anchorCtr="0" compatLnSpc="1">
            <a:prstTxWarp prst="textNoShape">
              <a:avLst/>
            </a:prstTxWarp>
          </a:bodyPr>
          <a:lstStyle>
            <a:lvl1pPr defTabSz="973048" eaLnBrk="1" hangingPunct="1">
              <a:defRPr sz="1300" b="0">
                <a:latin typeface="Times New Roman" pitchFamily="18" charset="0"/>
                <a:cs typeface="+mn-cs"/>
              </a:defRPr>
            </a:lvl1pPr>
          </a:lstStyle>
          <a:p>
            <a:pPr>
              <a:defRPr/>
            </a:pPr>
            <a:endParaRPr lang="en-US"/>
          </a:p>
        </p:txBody>
      </p:sp>
      <p:sp>
        <p:nvSpPr>
          <p:cNvPr id="28675" name="Rectangle 3"/>
          <p:cNvSpPr>
            <a:spLocks noGrp="1" noChangeArrowheads="1"/>
          </p:cNvSpPr>
          <p:nvPr>
            <p:ph type="dt" idx="1"/>
          </p:nvPr>
        </p:nvSpPr>
        <p:spPr bwMode="auto">
          <a:xfrm>
            <a:off x="4146550" y="1"/>
            <a:ext cx="3168650" cy="479425"/>
          </a:xfrm>
          <a:prstGeom prst="rect">
            <a:avLst/>
          </a:prstGeom>
          <a:noFill/>
          <a:ln w="9525">
            <a:noFill/>
            <a:miter lim="800000"/>
            <a:headEnd/>
            <a:tailEnd/>
          </a:ln>
          <a:effectLst/>
        </p:spPr>
        <p:txBody>
          <a:bodyPr vert="horz" wrap="square" lIns="97207" tIns="48605" rIns="97207" bIns="48605" numCol="1" anchor="t" anchorCtr="0" compatLnSpc="1">
            <a:prstTxWarp prst="textNoShape">
              <a:avLst/>
            </a:prstTxWarp>
          </a:bodyPr>
          <a:lstStyle>
            <a:lvl1pPr algn="r" defTabSz="973048" eaLnBrk="1" hangingPunct="1">
              <a:defRPr sz="1300" b="0">
                <a:latin typeface="Times New Roman" pitchFamily="18" charset="0"/>
                <a:cs typeface="+mn-cs"/>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1263650" y="720725"/>
            <a:ext cx="4797425" cy="3598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7" name="Rectangle 5"/>
          <p:cNvSpPr>
            <a:spLocks noGrp="1" noChangeArrowheads="1"/>
          </p:cNvSpPr>
          <p:nvPr>
            <p:ph type="body" sz="quarter" idx="3"/>
          </p:nvPr>
        </p:nvSpPr>
        <p:spPr bwMode="auto">
          <a:xfrm>
            <a:off x="974726" y="4559301"/>
            <a:ext cx="5365750" cy="4321175"/>
          </a:xfrm>
          <a:prstGeom prst="rect">
            <a:avLst/>
          </a:prstGeom>
          <a:noFill/>
          <a:ln w="9525">
            <a:noFill/>
            <a:miter lim="800000"/>
            <a:headEnd/>
            <a:tailEnd/>
          </a:ln>
          <a:effectLst/>
        </p:spPr>
        <p:txBody>
          <a:bodyPr vert="horz" wrap="square" lIns="97207" tIns="48605" rIns="97207" bIns="4860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678" name="Rectangle 6"/>
          <p:cNvSpPr>
            <a:spLocks noGrp="1" noChangeArrowheads="1"/>
          </p:cNvSpPr>
          <p:nvPr>
            <p:ph type="ftr" sz="quarter" idx="4"/>
          </p:nvPr>
        </p:nvSpPr>
        <p:spPr bwMode="auto">
          <a:xfrm>
            <a:off x="0" y="9121776"/>
            <a:ext cx="3168650" cy="479425"/>
          </a:xfrm>
          <a:prstGeom prst="rect">
            <a:avLst/>
          </a:prstGeom>
          <a:noFill/>
          <a:ln w="9525">
            <a:noFill/>
            <a:miter lim="800000"/>
            <a:headEnd/>
            <a:tailEnd/>
          </a:ln>
          <a:effectLst/>
        </p:spPr>
        <p:txBody>
          <a:bodyPr vert="horz" wrap="square" lIns="97207" tIns="48605" rIns="97207" bIns="48605" numCol="1" anchor="b" anchorCtr="0" compatLnSpc="1">
            <a:prstTxWarp prst="textNoShape">
              <a:avLst/>
            </a:prstTxWarp>
          </a:bodyPr>
          <a:lstStyle>
            <a:lvl1pPr defTabSz="973048" eaLnBrk="1" hangingPunct="1">
              <a:defRPr sz="1300" b="0">
                <a:latin typeface="Times New Roman" pitchFamily="18" charset="0"/>
                <a:cs typeface="+mn-cs"/>
              </a:defRPr>
            </a:lvl1pPr>
          </a:lstStyle>
          <a:p>
            <a:pPr>
              <a:defRPr/>
            </a:pPr>
            <a:endParaRPr lang="en-US"/>
          </a:p>
        </p:txBody>
      </p:sp>
      <p:sp>
        <p:nvSpPr>
          <p:cNvPr id="28679" name="Rectangle 7"/>
          <p:cNvSpPr>
            <a:spLocks noGrp="1" noChangeArrowheads="1"/>
          </p:cNvSpPr>
          <p:nvPr>
            <p:ph type="sldNum" sz="quarter" idx="5"/>
          </p:nvPr>
        </p:nvSpPr>
        <p:spPr bwMode="auto">
          <a:xfrm>
            <a:off x="4146550" y="9121776"/>
            <a:ext cx="3168650" cy="479425"/>
          </a:xfrm>
          <a:prstGeom prst="rect">
            <a:avLst/>
          </a:prstGeom>
          <a:noFill/>
          <a:ln w="9525">
            <a:noFill/>
            <a:miter lim="800000"/>
            <a:headEnd/>
            <a:tailEnd/>
          </a:ln>
          <a:effectLst/>
        </p:spPr>
        <p:txBody>
          <a:bodyPr vert="horz" wrap="square" lIns="97207" tIns="48605" rIns="97207" bIns="48605" numCol="1" anchor="b" anchorCtr="0" compatLnSpc="1">
            <a:prstTxWarp prst="textNoShape">
              <a:avLst/>
            </a:prstTxWarp>
          </a:bodyPr>
          <a:lstStyle>
            <a:lvl1pPr algn="r" defTabSz="973048" eaLnBrk="1" hangingPunct="1">
              <a:defRPr sz="1300" b="0">
                <a:latin typeface="Times New Roman" pitchFamily="18" charset="0"/>
                <a:cs typeface="+mn-cs"/>
              </a:defRPr>
            </a:lvl1pPr>
          </a:lstStyle>
          <a:p>
            <a:pPr>
              <a:defRPr/>
            </a:pPr>
            <a:fld id="{59A3198B-3572-480B-BBFD-30A331372896}" type="slidenum">
              <a:rPr lang="en-US"/>
              <a:pPr>
                <a:defRPr/>
              </a:pPr>
              <a:t>‹#›</a:t>
            </a:fld>
            <a:endParaRPr lang="en-US"/>
          </a:p>
        </p:txBody>
      </p:sp>
    </p:spTree>
    <p:extLst>
      <p:ext uri="{BB962C8B-B14F-4D97-AF65-F5344CB8AC3E}">
        <p14:creationId xmlns:p14="http://schemas.microsoft.com/office/powerpoint/2010/main" val="39126472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3052E717-B007-46AC-8F91-F4389A9387A1}" type="slidenum">
              <a:rPr lang="en-US" sz="1300" b="0" smtClean="0">
                <a:latin typeface="Times New Roman" pitchFamily="18" charset="0"/>
              </a:rPr>
              <a:pPr eaLnBrk="1" hangingPunct="1">
                <a:defRPr/>
              </a:pPr>
              <a:t>1</a:t>
            </a:fld>
            <a:endParaRPr lang="en-US" sz="1300" b="0" dirty="0" smtClean="0">
              <a:latin typeface="Times New Roman" pitchFamily="18"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234513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10</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972957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11</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824204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12</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11251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13</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975182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14</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12591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15</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141914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16</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178225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17</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269569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18</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6169093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19</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394463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2</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729961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20</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8506446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21</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2677504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22</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7642921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23</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2047385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24</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3216579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25</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0864054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26</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0926512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27</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1474566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28</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7323709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29</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005623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3</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1784800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30</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2440573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31</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6656572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32</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8653997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33</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0875909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34</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2032787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35</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7604853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36</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3143660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37</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4500277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38</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5548627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39</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4817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4</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7478662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40</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9611265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41</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5361213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42</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7127842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43</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9016236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44</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7849089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45</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701954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46</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826923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47</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5319917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48</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9495231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49</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048942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5</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0065089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50</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1991809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51</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0854777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52</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2933937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53</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6401285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54</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794500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55</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219899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6</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923860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7</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803924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8</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752772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p:spPr>
        <p:txBody>
          <a:bodyPr/>
          <a:lstStyle>
            <a:lvl1pPr defTabSz="973048" eaLnBrk="0" hangingPunct="0">
              <a:defRPr sz="2000" b="1">
                <a:solidFill>
                  <a:schemeClr val="tx1"/>
                </a:solidFill>
                <a:latin typeface="Verdana" pitchFamily="34" charset="0"/>
              </a:defRPr>
            </a:lvl1pPr>
            <a:lvl2pPr marL="742881" indent="-285724" defTabSz="973048" eaLnBrk="0" hangingPunct="0">
              <a:defRPr sz="2000" b="1">
                <a:solidFill>
                  <a:schemeClr val="tx1"/>
                </a:solidFill>
                <a:latin typeface="Verdana" pitchFamily="34" charset="0"/>
              </a:defRPr>
            </a:lvl2pPr>
            <a:lvl3pPr marL="1142894" indent="-228579" defTabSz="973048" eaLnBrk="0" hangingPunct="0">
              <a:defRPr sz="2000" b="1">
                <a:solidFill>
                  <a:schemeClr val="tx1"/>
                </a:solidFill>
                <a:latin typeface="Verdana" pitchFamily="34" charset="0"/>
              </a:defRPr>
            </a:lvl3pPr>
            <a:lvl4pPr marL="1600051" indent="-228579" defTabSz="973048" eaLnBrk="0" hangingPunct="0">
              <a:defRPr sz="2000" b="1">
                <a:solidFill>
                  <a:schemeClr val="tx1"/>
                </a:solidFill>
                <a:latin typeface="Verdana" pitchFamily="34" charset="0"/>
              </a:defRPr>
            </a:lvl4pPr>
            <a:lvl5pPr marL="2057210" indent="-228579" defTabSz="973048" eaLnBrk="0" hangingPunct="0">
              <a:defRPr sz="2000" b="1">
                <a:solidFill>
                  <a:schemeClr val="tx1"/>
                </a:solidFill>
                <a:latin typeface="Verdana" pitchFamily="34" charset="0"/>
              </a:defRPr>
            </a:lvl5pPr>
            <a:lvl6pPr marL="2514367" indent="-228579" defTabSz="973048" eaLnBrk="0" fontAlgn="base" hangingPunct="0">
              <a:spcBef>
                <a:spcPct val="0"/>
              </a:spcBef>
              <a:spcAft>
                <a:spcPct val="0"/>
              </a:spcAft>
              <a:defRPr sz="2000" b="1">
                <a:solidFill>
                  <a:schemeClr val="tx1"/>
                </a:solidFill>
                <a:latin typeface="Verdana" pitchFamily="34" charset="0"/>
              </a:defRPr>
            </a:lvl6pPr>
            <a:lvl7pPr marL="2971524" indent="-228579" defTabSz="973048" eaLnBrk="0" fontAlgn="base" hangingPunct="0">
              <a:spcBef>
                <a:spcPct val="0"/>
              </a:spcBef>
              <a:spcAft>
                <a:spcPct val="0"/>
              </a:spcAft>
              <a:defRPr sz="2000" b="1">
                <a:solidFill>
                  <a:schemeClr val="tx1"/>
                </a:solidFill>
                <a:latin typeface="Verdana" pitchFamily="34" charset="0"/>
              </a:defRPr>
            </a:lvl7pPr>
            <a:lvl8pPr marL="3428682" indent="-228579" defTabSz="973048" eaLnBrk="0" fontAlgn="base" hangingPunct="0">
              <a:spcBef>
                <a:spcPct val="0"/>
              </a:spcBef>
              <a:spcAft>
                <a:spcPct val="0"/>
              </a:spcAft>
              <a:defRPr sz="2000" b="1">
                <a:solidFill>
                  <a:schemeClr val="tx1"/>
                </a:solidFill>
                <a:latin typeface="Verdana" pitchFamily="34" charset="0"/>
              </a:defRPr>
            </a:lvl8pPr>
            <a:lvl9pPr marL="3885840" indent="-228579" defTabSz="973048" eaLnBrk="0" fontAlgn="base" hangingPunct="0">
              <a:spcBef>
                <a:spcPct val="0"/>
              </a:spcBef>
              <a:spcAft>
                <a:spcPct val="0"/>
              </a:spcAft>
              <a:defRPr sz="2000" b="1">
                <a:solidFill>
                  <a:schemeClr val="tx1"/>
                </a:solidFill>
                <a:latin typeface="Verdana" pitchFamily="34" charset="0"/>
              </a:defRPr>
            </a:lvl9pPr>
          </a:lstStyle>
          <a:p>
            <a:pPr eaLnBrk="1" hangingPunct="1">
              <a:defRPr/>
            </a:pPr>
            <a:fld id="{C3B57936-D89C-4BF1-8477-70909395603C}" type="slidenum">
              <a:rPr lang="en-US" sz="1300" b="0" smtClean="0">
                <a:latin typeface="Times New Roman" pitchFamily="18" charset="0"/>
              </a:rPr>
              <a:pPr eaLnBrk="1" hangingPunct="1">
                <a:defRPr/>
              </a:pPr>
              <a:t>9</a:t>
            </a:fld>
            <a:endParaRPr lang="en-US" sz="1300" b="0"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494907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hangingPunct="0">
                <a:defRPr/>
              </a:pPr>
              <a:endParaRPr lang="en-US">
                <a:cs typeface="+mn-cs"/>
              </a:endParaRPr>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hangingPunct="0">
                <a:defRPr/>
              </a:pPr>
              <a:endParaRPr lang="en-US">
                <a:cs typeface="+mn-cs"/>
              </a:endParaRPr>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hangingPunct="0">
                <a:defRPr/>
              </a:pPr>
              <a:endParaRPr lang="en-US">
                <a:cs typeface="+mn-cs"/>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hangingPunct="0">
                <a:defRPr/>
              </a:pPr>
              <a:endParaRPr lang="en-US">
                <a:cs typeface="+mn-cs"/>
              </a:endParaRPr>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hangingPunct="0">
                <a:defRPr/>
              </a:pPr>
              <a:endParaRPr lang="en-US">
                <a:cs typeface="+mn-cs"/>
              </a:endParaRPr>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0" hangingPunct="0">
                <a:defRPr/>
              </a:pPr>
              <a:endParaRPr lang="en-US">
                <a:cs typeface="+mn-cs"/>
              </a:endParaRPr>
            </a:p>
          </p:txBody>
        </p:sp>
        <p:sp>
          <p:nvSpPr>
            <p:cNvPr id="12" name="Freeform 23"/>
            <p:cNvSpPr>
              <a:spLocks/>
            </p:cNvSpPr>
            <p:nvPr/>
          </p:nvSpPr>
          <p:spPr bwMode="hidden">
            <a:xfrm>
              <a:off x="5041" y="0"/>
              <a:ext cx="719" cy="845"/>
            </a:xfrm>
            <a:custGeom>
              <a:avLst/>
              <a:gdLst>
                <a:gd name="T0" fmla="*/ 729 w 717"/>
                <a:gd name="T1" fmla="*/ 845 h 845"/>
                <a:gd name="T2" fmla="*/ 729 w 717"/>
                <a:gd name="T3" fmla="*/ 821 h 845"/>
                <a:gd name="T4" fmla="*/ 586 w 717"/>
                <a:gd name="T5" fmla="*/ 605 h 845"/>
                <a:gd name="T6" fmla="*/ 412 w 717"/>
                <a:gd name="T7" fmla="*/ 396 h 845"/>
                <a:gd name="T8" fmla="*/ 227 w 717"/>
                <a:gd name="T9" fmla="*/ 192 h 845"/>
                <a:gd name="T10" fmla="*/ 17 w 717"/>
                <a:gd name="T11" fmla="*/ 0 h 845"/>
                <a:gd name="T12" fmla="*/ 0 w 717"/>
                <a:gd name="T13" fmla="*/ 0 h 845"/>
                <a:gd name="T14" fmla="*/ 215 w 717"/>
                <a:gd name="T15" fmla="*/ 198 h 845"/>
                <a:gd name="T16" fmla="*/ 406 w 717"/>
                <a:gd name="T17" fmla="*/ 408 h 845"/>
                <a:gd name="T18" fmla="*/ 580 w 717"/>
                <a:gd name="T19" fmla="*/ 623 h 845"/>
                <a:gd name="T20" fmla="*/ 729 w 717"/>
                <a:gd name="T21" fmla="*/ 845 h 845"/>
                <a:gd name="T22" fmla="*/ 72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24"/>
            <p:cNvSpPr>
              <a:spLocks/>
            </p:cNvSpPr>
            <p:nvPr/>
          </p:nvSpPr>
          <p:spPr bwMode="hidden">
            <a:xfrm>
              <a:off x="5352" y="0"/>
              <a:ext cx="408" cy="414"/>
            </a:xfrm>
            <a:custGeom>
              <a:avLst/>
              <a:gdLst>
                <a:gd name="T0" fmla="*/ 413 w 407"/>
                <a:gd name="T1" fmla="*/ 414 h 414"/>
                <a:gd name="T2" fmla="*/ 413 w 407"/>
                <a:gd name="T3" fmla="*/ 396 h 414"/>
                <a:gd name="T4" fmla="*/ 228 w 407"/>
                <a:gd name="T5" fmla="*/ 192 h 414"/>
                <a:gd name="T6" fmla="*/ 12 w 407"/>
                <a:gd name="T7" fmla="*/ 0 h 414"/>
                <a:gd name="T8" fmla="*/ 0 w 407"/>
                <a:gd name="T9" fmla="*/ 0 h 414"/>
                <a:gd name="T10" fmla="*/ 108 w 407"/>
                <a:gd name="T11" fmla="*/ 102 h 414"/>
                <a:gd name="T12" fmla="*/ 222 w 407"/>
                <a:gd name="T13" fmla="*/ 204 h 414"/>
                <a:gd name="T14" fmla="*/ 413 w 407"/>
                <a:gd name="T15" fmla="*/ 414 h 414"/>
                <a:gd name="T16" fmla="*/ 413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0" hangingPunct="0">
                <a:defRPr/>
              </a:pPr>
              <a:endParaRPr lang="en-US">
                <a:cs typeface="+mn-cs"/>
              </a:endParaRPr>
            </a:p>
          </p:txBody>
        </p:sp>
        <p:sp>
          <p:nvSpPr>
            <p:cNvPr id="15" name="Freeform 26"/>
            <p:cNvSpPr>
              <a:spLocks/>
            </p:cNvSpPr>
            <p:nvPr/>
          </p:nvSpPr>
          <p:spPr bwMode="hidden">
            <a:xfrm>
              <a:off x="6" y="0"/>
              <a:ext cx="588" cy="599"/>
            </a:xfrm>
            <a:custGeom>
              <a:avLst/>
              <a:gdLst>
                <a:gd name="T0" fmla="*/ 598 w 586"/>
                <a:gd name="T1" fmla="*/ 0 h 599"/>
                <a:gd name="T2" fmla="*/ 580 w 586"/>
                <a:gd name="T3" fmla="*/ 0 h 599"/>
                <a:gd name="T4" fmla="*/ 413 w 586"/>
                <a:gd name="T5" fmla="*/ 132 h 599"/>
                <a:gd name="T6" fmla="*/ 263 w 586"/>
                <a:gd name="T7" fmla="*/ 270 h 599"/>
                <a:gd name="T8" fmla="*/ 120 w 586"/>
                <a:gd name="T9" fmla="*/ 420 h 599"/>
                <a:gd name="T10" fmla="*/ 0 w 586"/>
                <a:gd name="T11" fmla="*/ 575 h 599"/>
                <a:gd name="T12" fmla="*/ 0 w 586"/>
                <a:gd name="T13" fmla="*/ 599 h 599"/>
                <a:gd name="T14" fmla="*/ 120 w 586"/>
                <a:gd name="T15" fmla="*/ 432 h 599"/>
                <a:gd name="T16" fmla="*/ 263 w 586"/>
                <a:gd name="T17" fmla="*/ 282 h 599"/>
                <a:gd name="T18" fmla="*/ 419 w 586"/>
                <a:gd name="T19" fmla="*/ 138 h 599"/>
                <a:gd name="T20" fmla="*/ 598 w 586"/>
                <a:gd name="T21" fmla="*/ 0 h 599"/>
                <a:gd name="T22" fmla="*/ 59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27"/>
            <p:cNvSpPr>
              <a:spLocks/>
            </p:cNvSpPr>
            <p:nvPr/>
          </p:nvSpPr>
          <p:spPr bwMode="hidden">
            <a:xfrm>
              <a:off x="6" y="0"/>
              <a:ext cx="270" cy="252"/>
            </a:xfrm>
            <a:custGeom>
              <a:avLst/>
              <a:gdLst>
                <a:gd name="T0" fmla="*/ 275 w 269"/>
                <a:gd name="T1" fmla="*/ 0 h 252"/>
                <a:gd name="T2" fmla="*/ 257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5 w 269"/>
                <a:gd name="T15" fmla="*/ 0 h 252"/>
                <a:gd name="T16" fmla="*/ 275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2807"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32808"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r>
              <a:rPr lang="en-US" smtClean="0"/>
              <a:t>1/17/2012</a:t>
            </a:r>
            <a:endParaRPr lang="en-US"/>
          </a:p>
        </p:txBody>
      </p:sp>
      <p:sp>
        <p:nvSpPr>
          <p:cNvPr id="42" name="Rectangle 42"/>
          <p:cNvSpPr>
            <a:spLocks noGrp="1" noChangeArrowheads="1"/>
          </p:cNvSpPr>
          <p:nvPr>
            <p:ph type="ftr" sz="quarter" idx="11"/>
          </p:nvPr>
        </p:nvSpPr>
        <p:spPr/>
        <p:txBody>
          <a:bodyPr/>
          <a:lstStyle>
            <a:lvl1pPr>
              <a:defRPr/>
            </a:lvl1pPr>
          </a:lstStyle>
          <a:p>
            <a:pPr>
              <a:defRPr/>
            </a:pPr>
            <a:r>
              <a:rPr lang="en-US" smtClean="0"/>
              <a:t>CPET 499/ITC 250 Web Systems, Paul I. Lin</a:t>
            </a:r>
            <a:endParaRPr lang="en-US"/>
          </a:p>
        </p:txBody>
      </p:sp>
      <p:sp>
        <p:nvSpPr>
          <p:cNvPr id="43" name="Rectangle 43"/>
          <p:cNvSpPr>
            <a:spLocks noGrp="1" noChangeArrowheads="1"/>
          </p:cNvSpPr>
          <p:nvPr>
            <p:ph type="sldNum" sz="quarter" idx="12"/>
          </p:nvPr>
        </p:nvSpPr>
        <p:spPr/>
        <p:txBody>
          <a:bodyPr/>
          <a:lstStyle>
            <a:lvl1pPr>
              <a:defRPr/>
            </a:lvl1pPr>
          </a:lstStyle>
          <a:p>
            <a:pPr>
              <a:defRPr/>
            </a:pPr>
            <a:fld id="{A9E81A5E-2086-4D04-8418-2E72673F09F6}" type="slidenum">
              <a:rPr lang="en-US"/>
              <a:pPr>
                <a:defRPr/>
              </a:pPr>
              <a:t>‹#›</a:t>
            </a:fld>
            <a:endParaRPr lang="en-US"/>
          </a:p>
        </p:txBody>
      </p:sp>
    </p:spTree>
    <p:extLst>
      <p:ext uri="{BB962C8B-B14F-4D97-AF65-F5344CB8AC3E}">
        <p14:creationId xmlns:p14="http://schemas.microsoft.com/office/powerpoint/2010/main" val="2308583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r>
              <a:rPr lang="en-US" smtClean="0"/>
              <a:t>1/17/2012</a:t>
            </a: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r>
              <a:rPr lang="en-US" smtClean="0"/>
              <a:t>CPET 499/ITC 250 Web Systems, Paul I. Lin</a:t>
            </a: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870F330A-82AF-40B1-8DAD-64F9FE9BBC8F}" type="slidenum">
              <a:rPr lang="en-US"/>
              <a:pPr>
                <a:defRPr/>
              </a:pPr>
              <a:t>‹#›</a:t>
            </a:fld>
            <a:endParaRPr lang="en-US"/>
          </a:p>
        </p:txBody>
      </p:sp>
    </p:spTree>
    <p:extLst>
      <p:ext uri="{BB962C8B-B14F-4D97-AF65-F5344CB8AC3E}">
        <p14:creationId xmlns:p14="http://schemas.microsoft.com/office/powerpoint/2010/main" val="2849837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r>
              <a:rPr lang="en-US" smtClean="0"/>
              <a:t>1/17/2012</a:t>
            </a: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r>
              <a:rPr lang="en-US" smtClean="0"/>
              <a:t>CPET 499/ITC 250 Web Systems, Paul I. Lin</a:t>
            </a: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AB390262-6516-4949-9421-8DAB458EDB01}" type="slidenum">
              <a:rPr lang="en-US"/>
              <a:pPr>
                <a:defRPr/>
              </a:pPr>
              <a:t>‹#›</a:t>
            </a:fld>
            <a:endParaRPr lang="en-US"/>
          </a:p>
        </p:txBody>
      </p:sp>
    </p:spTree>
    <p:extLst>
      <p:ext uri="{BB962C8B-B14F-4D97-AF65-F5344CB8AC3E}">
        <p14:creationId xmlns:p14="http://schemas.microsoft.com/office/powerpoint/2010/main" val="2949477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r>
              <a:rPr lang="en-US" smtClean="0"/>
              <a:t>1/17/2012</a:t>
            </a: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r>
              <a:rPr lang="en-US" smtClean="0"/>
              <a:t>CPET 499/ITC 250 Web Systems, Paul I. Lin</a:t>
            </a: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FE98FDF6-2497-4157-8F49-ACB630D0E725}" type="slidenum">
              <a:rPr lang="en-US"/>
              <a:pPr>
                <a:defRPr/>
              </a:pPr>
              <a:t>‹#›</a:t>
            </a:fld>
            <a:endParaRPr lang="en-US"/>
          </a:p>
        </p:txBody>
      </p:sp>
    </p:spTree>
    <p:extLst>
      <p:ext uri="{BB962C8B-B14F-4D97-AF65-F5344CB8AC3E}">
        <p14:creationId xmlns:p14="http://schemas.microsoft.com/office/powerpoint/2010/main" val="2950931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r>
              <a:rPr lang="en-US" smtClean="0"/>
              <a:t>1/17/2012</a:t>
            </a: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r>
              <a:rPr lang="en-US" smtClean="0"/>
              <a:t>CPET 499/ITC 250 Web Systems, Paul I. Lin</a:t>
            </a: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5A488CBE-0B35-46ED-A07D-28867324055F}" type="slidenum">
              <a:rPr lang="en-US"/>
              <a:pPr>
                <a:defRPr/>
              </a:pPr>
              <a:t>‹#›</a:t>
            </a:fld>
            <a:endParaRPr lang="en-US"/>
          </a:p>
        </p:txBody>
      </p:sp>
    </p:spTree>
    <p:extLst>
      <p:ext uri="{BB962C8B-B14F-4D97-AF65-F5344CB8AC3E}">
        <p14:creationId xmlns:p14="http://schemas.microsoft.com/office/powerpoint/2010/main" val="825327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r>
              <a:rPr lang="en-US" smtClean="0"/>
              <a:t>1/17/2012</a:t>
            </a: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r>
              <a:rPr lang="en-US" smtClean="0"/>
              <a:t>CPET 499/ITC 250 Web Systems, Paul I. Lin</a:t>
            </a: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3FCE2F77-49AC-4708-8D84-CC7AC93B90A4}" type="slidenum">
              <a:rPr lang="en-US"/>
              <a:pPr>
                <a:defRPr/>
              </a:pPr>
              <a:t>‹#›</a:t>
            </a:fld>
            <a:endParaRPr lang="en-US"/>
          </a:p>
        </p:txBody>
      </p:sp>
    </p:spTree>
    <p:extLst>
      <p:ext uri="{BB962C8B-B14F-4D97-AF65-F5344CB8AC3E}">
        <p14:creationId xmlns:p14="http://schemas.microsoft.com/office/powerpoint/2010/main" val="3003503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r>
              <a:rPr lang="en-US" smtClean="0"/>
              <a:t>1/17/2012</a:t>
            </a: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r>
              <a:rPr lang="en-US" smtClean="0"/>
              <a:t>CPET 499/ITC 250 Web Systems, Paul I. Lin</a:t>
            </a: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5C490035-4BE8-4F55-AC46-FE726B970E73}" type="slidenum">
              <a:rPr lang="en-US"/>
              <a:pPr>
                <a:defRPr/>
              </a:pPr>
              <a:t>‹#›</a:t>
            </a:fld>
            <a:endParaRPr lang="en-US"/>
          </a:p>
        </p:txBody>
      </p:sp>
    </p:spTree>
    <p:extLst>
      <p:ext uri="{BB962C8B-B14F-4D97-AF65-F5344CB8AC3E}">
        <p14:creationId xmlns:p14="http://schemas.microsoft.com/office/powerpoint/2010/main" val="726586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r>
              <a:rPr lang="en-US" smtClean="0"/>
              <a:t>1/17/2012</a:t>
            </a: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r>
              <a:rPr lang="en-US" smtClean="0"/>
              <a:t>CPET 499/ITC 250 Web Systems, Paul I. Lin</a:t>
            </a: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16A202B4-A3DB-4896-9630-534C46E8C9BE}" type="slidenum">
              <a:rPr lang="en-US"/>
              <a:pPr>
                <a:defRPr/>
              </a:pPr>
              <a:t>‹#›</a:t>
            </a:fld>
            <a:endParaRPr lang="en-US"/>
          </a:p>
        </p:txBody>
      </p:sp>
    </p:spTree>
    <p:extLst>
      <p:ext uri="{BB962C8B-B14F-4D97-AF65-F5344CB8AC3E}">
        <p14:creationId xmlns:p14="http://schemas.microsoft.com/office/powerpoint/2010/main" val="926894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r>
              <a:rPr lang="en-US" smtClean="0"/>
              <a:t>1/17/2012</a:t>
            </a: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r>
              <a:rPr lang="en-US" smtClean="0"/>
              <a:t>CPET 499/ITC 250 Web Systems, Paul I. Lin</a:t>
            </a:r>
            <a:endParaRPr lang="en-US"/>
          </a:p>
        </p:txBody>
      </p:sp>
      <p:sp>
        <p:nvSpPr>
          <p:cNvPr id="4" name="Rectangle 42"/>
          <p:cNvSpPr>
            <a:spLocks noGrp="1" noChangeArrowheads="1"/>
          </p:cNvSpPr>
          <p:nvPr>
            <p:ph type="sldNum" sz="quarter" idx="12"/>
          </p:nvPr>
        </p:nvSpPr>
        <p:spPr>
          <a:ln/>
        </p:spPr>
        <p:txBody>
          <a:bodyPr/>
          <a:lstStyle>
            <a:lvl1pPr>
              <a:defRPr/>
            </a:lvl1pPr>
          </a:lstStyle>
          <a:p>
            <a:pPr>
              <a:defRPr/>
            </a:pPr>
            <a:fld id="{9A12E155-3572-4F05-BB78-88CEB124EB1C}" type="slidenum">
              <a:rPr lang="en-US"/>
              <a:pPr>
                <a:defRPr/>
              </a:pPr>
              <a:t>‹#›</a:t>
            </a:fld>
            <a:endParaRPr lang="en-US"/>
          </a:p>
        </p:txBody>
      </p:sp>
    </p:spTree>
    <p:extLst>
      <p:ext uri="{BB962C8B-B14F-4D97-AF65-F5344CB8AC3E}">
        <p14:creationId xmlns:p14="http://schemas.microsoft.com/office/powerpoint/2010/main" val="716800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r>
              <a:rPr lang="en-US" smtClean="0"/>
              <a:t>1/17/2012</a:t>
            </a: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r>
              <a:rPr lang="en-US" smtClean="0"/>
              <a:t>CPET 499/ITC 250 Web Systems, Paul I. Lin</a:t>
            </a: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110A3B1F-0429-41F4-B266-ECB20E6C0D07}" type="slidenum">
              <a:rPr lang="en-US"/>
              <a:pPr>
                <a:defRPr/>
              </a:pPr>
              <a:t>‹#›</a:t>
            </a:fld>
            <a:endParaRPr lang="en-US"/>
          </a:p>
        </p:txBody>
      </p:sp>
    </p:spTree>
    <p:extLst>
      <p:ext uri="{BB962C8B-B14F-4D97-AF65-F5344CB8AC3E}">
        <p14:creationId xmlns:p14="http://schemas.microsoft.com/office/powerpoint/2010/main" val="3903801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r>
              <a:rPr lang="en-US" smtClean="0"/>
              <a:t>1/17/2012</a:t>
            </a: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r>
              <a:rPr lang="en-US" smtClean="0"/>
              <a:t>CPET 499/ITC 250 Web Systems, Paul I. Lin</a:t>
            </a: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3D2A25B2-A17D-4A54-8151-7F81BD535E4D}" type="slidenum">
              <a:rPr lang="en-US"/>
              <a:pPr>
                <a:defRPr/>
              </a:pPr>
              <a:t>‹#›</a:t>
            </a:fld>
            <a:endParaRPr lang="en-US"/>
          </a:p>
        </p:txBody>
      </p:sp>
    </p:spTree>
    <p:extLst>
      <p:ext uri="{BB962C8B-B14F-4D97-AF65-F5344CB8AC3E}">
        <p14:creationId xmlns:p14="http://schemas.microsoft.com/office/powerpoint/2010/main" val="3161261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31747"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hangingPunct="0">
                <a:defRPr/>
              </a:pPr>
              <a:endParaRPr lang="en-US">
                <a:cs typeface="+mn-cs"/>
              </a:endParaRPr>
            </a:p>
          </p:txBody>
        </p:sp>
        <p:sp>
          <p:nvSpPr>
            <p:cNvPr id="31748"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hangingPunct="0">
                <a:defRPr/>
              </a:pPr>
              <a:endParaRPr lang="en-US">
                <a:cs typeface="+mn-cs"/>
              </a:endParaRPr>
            </a:p>
          </p:txBody>
        </p:sp>
        <p:sp>
          <p:nvSpPr>
            <p:cNvPr id="31749"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hangingPunct="0">
                <a:defRPr/>
              </a:pPr>
              <a:endParaRPr lang="en-US">
                <a:cs typeface="+mn-cs"/>
              </a:endParaRPr>
            </a:p>
          </p:txBody>
        </p:sp>
        <p:grpSp>
          <p:nvGrpSpPr>
            <p:cNvPr id="1035" name="Group 6"/>
            <p:cNvGrpSpPr>
              <a:grpSpLocks/>
            </p:cNvGrpSpPr>
            <p:nvPr/>
          </p:nvGrpSpPr>
          <p:grpSpPr bwMode="auto">
            <a:xfrm>
              <a:off x="288" y="0"/>
              <a:ext cx="5098" cy="4316"/>
              <a:chOff x="288" y="0"/>
              <a:chExt cx="5098" cy="4316"/>
            </a:xfrm>
          </p:grpSpPr>
          <p:sp>
            <p:nvSpPr>
              <p:cNvPr id="31751"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sp>
            <p:nvSpPr>
              <p:cNvPr id="31752"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sp>
            <p:nvSpPr>
              <p:cNvPr id="31753"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sp>
            <p:nvSpPr>
              <p:cNvPr id="31754"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sp>
            <p:nvSpPr>
              <p:cNvPr id="31755"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sp>
            <p:nvSpPr>
              <p:cNvPr id="31756"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sp>
            <p:nvSpPr>
              <p:cNvPr id="31757"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sp>
            <p:nvSpPr>
              <p:cNvPr id="31758"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sp>
            <p:nvSpPr>
              <p:cNvPr id="31759"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sp>
            <p:nvSpPr>
              <p:cNvPr id="31760"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sp>
            <p:nvSpPr>
              <p:cNvPr id="31761"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sp>
            <p:nvSpPr>
              <p:cNvPr id="31762"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sp>
            <p:nvSpPr>
              <p:cNvPr id="31763"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grpSp>
        <p:sp>
          <p:nvSpPr>
            <p:cNvPr id="31764"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hangingPunct="0">
                <a:defRPr/>
              </a:pPr>
              <a:endParaRPr lang="en-US">
                <a:cs typeface="+mn-cs"/>
              </a:endParaRPr>
            </a:p>
          </p:txBody>
        </p:sp>
        <p:sp>
          <p:nvSpPr>
            <p:cNvPr id="31765"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hangingPunct="0">
                <a:defRPr/>
              </a:pPr>
              <a:endParaRPr lang="en-US">
                <a:cs typeface="+mn-cs"/>
              </a:endParaRPr>
            </a:p>
          </p:txBody>
        </p:sp>
        <p:sp>
          <p:nvSpPr>
            <p:cNvPr id="31766"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0" hangingPunct="0">
                <a:defRPr/>
              </a:pPr>
              <a:endParaRPr lang="en-US">
                <a:cs typeface="+mn-cs"/>
              </a:endParaRPr>
            </a:p>
          </p:txBody>
        </p:sp>
        <p:sp>
          <p:nvSpPr>
            <p:cNvPr id="1039" name="Freeform 23"/>
            <p:cNvSpPr>
              <a:spLocks/>
            </p:cNvSpPr>
            <p:nvPr/>
          </p:nvSpPr>
          <p:spPr bwMode="hidden">
            <a:xfrm>
              <a:off x="5041" y="0"/>
              <a:ext cx="719" cy="845"/>
            </a:xfrm>
            <a:custGeom>
              <a:avLst/>
              <a:gdLst>
                <a:gd name="T0" fmla="*/ 729 w 717"/>
                <a:gd name="T1" fmla="*/ 845 h 845"/>
                <a:gd name="T2" fmla="*/ 729 w 717"/>
                <a:gd name="T3" fmla="*/ 821 h 845"/>
                <a:gd name="T4" fmla="*/ 586 w 717"/>
                <a:gd name="T5" fmla="*/ 605 h 845"/>
                <a:gd name="T6" fmla="*/ 412 w 717"/>
                <a:gd name="T7" fmla="*/ 396 h 845"/>
                <a:gd name="T8" fmla="*/ 227 w 717"/>
                <a:gd name="T9" fmla="*/ 192 h 845"/>
                <a:gd name="T10" fmla="*/ 17 w 717"/>
                <a:gd name="T11" fmla="*/ 0 h 845"/>
                <a:gd name="T12" fmla="*/ 0 w 717"/>
                <a:gd name="T13" fmla="*/ 0 h 845"/>
                <a:gd name="T14" fmla="*/ 215 w 717"/>
                <a:gd name="T15" fmla="*/ 198 h 845"/>
                <a:gd name="T16" fmla="*/ 406 w 717"/>
                <a:gd name="T17" fmla="*/ 408 h 845"/>
                <a:gd name="T18" fmla="*/ 580 w 717"/>
                <a:gd name="T19" fmla="*/ 623 h 845"/>
                <a:gd name="T20" fmla="*/ 729 w 717"/>
                <a:gd name="T21" fmla="*/ 845 h 845"/>
                <a:gd name="T22" fmla="*/ 72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24"/>
            <p:cNvSpPr>
              <a:spLocks/>
            </p:cNvSpPr>
            <p:nvPr/>
          </p:nvSpPr>
          <p:spPr bwMode="hidden">
            <a:xfrm>
              <a:off x="5352" y="0"/>
              <a:ext cx="408" cy="414"/>
            </a:xfrm>
            <a:custGeom>
              <a:avLst/>
              <a:gdLst>
                <a:gd name="T0" fmla="*/ 413 w 407"/>
                <a:gd name="T1" fmla="*/ 414 h 414"/>
                <a:gd name="T2" fmla="*/ 413 w 407"/>
                <a:gd name="T3" fmla="*/ 396 h 414"/>
                <a:gd name="T4" fmla="*/ 228 w 407"/>
                <a:gd name="T5" fmla="*/ 192 h 414"/>
                <a:gd name="T6" fmla="*/ 12 w 407"/>
                <a:gd name="T7" fmla="*/ 0 h 414"/>
                <a:gd name="T8" fmla="*/ 0 w 407"/>
                <a:gd name="T9" fmla="*/ 0 h 414"/>
                <a:gd name="T10" fmla="*/ 108 w 407"/>
                <a:gd name="T11" fmla="*/ 102 h 414"/>
                <a:gd name="T12" fmla="*/ 222 w 407"/>
                <a:gd name="T13" fmla="*/ 204 h 414"/>
                <a:gd name="T14" fmla="*/ 413 w 407"/>
                <a:gd name="T15" fmla="*/ 414 h 414"/>
                <a:gd name="T16" fmla="*/ 413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69"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0" hangingPunct="0">
                <a:defRPr/>
              </a:pPr>
              <a:endParaRPr lang="en-US">
                <a:cs typeface="+mn-cs"/>
              </a:endParaRPr>
            </a:p>
          </p:txBody>
        </p:sp>
        <p:sp>
          <p:nvSpPr>
            <p:cNvPr id="1042" name="Freeform 26"/>
            <p:cNvSpPr>
              <a:spLocks/>
            </p:cNvSpPr>
            <p:nvPr/>
          </p:nvSpPr>
          <p:spPr bwMode="hidden">
            <a:xfrm>
              <a:off x="6" y="0"/>
              <a:ext cx="588" cy="599"/>
            </a:xfrm>
            <a:custGeom>
              <a:avLst/>
              <a:gdLst>
                <a:gd name="T0" fmla="*/ 598 w 586"/>
                <a:gd name="T1" fmla="*/ 0 h 599"/>
                <a:gd name="T2" fmla="*/ 580 w 586"/>
                <a:gd name="T3" fmla="*/ 0 h 599"/>
                <a:gd name="T4" fmla="*/ 413 w 586"/>
                <a:gd name="T5" fmla="*/ 132 h 599"/>
                <a:gd name="T6" fmla="*/ 263 w 586"/>
                <a:gd name="T7" fmla="*/ 270 h 599"/>
                <a:gd name="T8" fmla="*/ 120 w 586"/>
                <a:gd name="T9" fmla="*/ 420 h 599"/>
                <a:gd name="T10" fmla="*/ 0 w 586"/>
                <a:gd name="T11" fmla="*/ 575 h 599"/>
                <a:gd name="T12" fmla="*/ 0 w 586"/>
                <a:gd name="T13" fmla="*/ 599 h 599"/>
                <a:gd name="T14" fmla="*/ 120 w 586"/>
                <a:gd name="T15" fmla="*/ 432 h 599"/>
                <a:gd name="T16" fmla="*/ 263 w 586"/>
                <a:gd name="T17" fmla="*/ 282 h 599"/>
                <a:gd name="T18" fmla="*/ 419 w 586"/>
                <a:gd name="T19" fmla="*/ 138 h 599"/>
                <a:gd name="T20" fmla="*/ 598 w 586"/>
                <a:gd name="T21" fmla="*/ 0 h 599"/>
                <a:gd name="T22" fmla="*/ 59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27"/>
            <p:cNvSpPr>
              <a:spLocks/>
            </p:cNvSpPr>
            <p:nvPr/>
          </p:nvSpPr>
          <p:spPr bwMode="hidden">
            <a:xfrm>
              <a:off x="6" y="0"/>
              <a:ext cx="270" cy="252"/>
            </a:xfrm>
            <a:custGeom>
              <a:avLst/>
              <a:gdLst>
                <a:gd name="T0" fmla="*/ 275 w 269"/>
                <a:gd name="T1" fmla="*/ 0 h 252"/>
                <a:gd name="T2" fmla="*/ 257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5 w 269"/>
                <a:gd name="T15" fmla="*/ 0 h 252"/>
                <a:gd name="T16" fmla="*/ 275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1783"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31784"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0">
                <a:effectLst>
                  <a:outerShdw blurRad="38100" dist="38100" dir="2700000" algn="tl">
                    <a:srgbClr val="000000"/>
                  </a:outerShdw>
                </a:effectLst>
                <a:cs typeface="+mn-cs"/>
              </a:defRPr>
            </a:lvl1pPr>
          </a:lstStyle>
          <a:p>
            <a:pPr>
              <a:defRPr/>
            </a:pPr>
            <a:r>
              <a:rPr lang="en-US" smtClean="0"/>
              <a:t>1/17/2012</a:t>
            </a:r>
            <a:endParaRPr lang="en-US"/>
          </a:p>
        </p:txBody>
      </p:sp>
      <p:sp>
        <p:nvSpPr>
          <p:cNvPr id="31785"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b="0">
                <a:effectLst>
                  <a:outerShdw blurRad="38100" dist="38100" dir="2700000" algn="tl">
                    <a:srgbClr val="000000"/>
                  </a:outerShdw>
                </a:effectLst>
                <a:cs typeface="+mn-cs"/>
              </a:defRPr>
            </a:lvl1pPr>
          </a:lstStyle>
          <a:p>
            <a:pPr>
              <a:defRPr/>
            </a:pPr>
            <a:r>
              <a:rPr lang="en-US" smtClean="0"/>
              <a:t>CPET 499/ITC 250 Web Systems, Paul I. Lin</a:t>
            </a:r>
            <a:endParaRPr lang="en-US"/>
          </a:p>
        </p:txBody>
      </p:sp>
      <p:sp>
        <p:nvSpPr>
          <p:cNvPr id="31786"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a:effectLst>
                  <a:outerShdw blurRad="38100" dist="38100" dir="2700000" algn="tl">
                    <a:srgbClr val="000000"/>
                  </a:outerShdw>
                </a:effectLst>
                <a:cs typeface="+mn-cs"/>
              </a:defRPr>
            </a:lvl1pPr>
          </a:lstStyle>
          <a:p>
            <a:pPr>
              <a:defRPr/>
            </a:pPr>
            <a:fld id="{BFE99EF1-5D93-488F-AFA7-936E5EAA4A1E}" type="slidenum">
              <a:rPr lang="en-US"/>
              <a:pPr>
                <a:defRPr/>
              </a:pPr>
              <a:t>‹#›</a:t>
            </a:fld>
            <a:endParaRPr lang="en-US"/>
          </a:p>
        </p:txBody>
      </p:sp>
      <p:sp>
        <p:nvSpPr>
          <p:cNvPr id="31787"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806"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tcs.ipfw.edu/~lin/CECourses/2_HTML/CE_02WebHhtmlindex.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www.etcs.ipfw.edu/~lin" TargetMode="External"/><Relationship Id="rId4" Type="http://schemas.openxmlformats.org/officeDocument/2006/relationships/hyperlink" Target="http://www.etcs.ipfw.edu/~lin/CECourses/2_HTML/Lectures/8CCStyle.htm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etcs.ipfw.edu/~lin/CECourses/2_HTML/08CCSExs/inlinecss.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etcs.ipfw.edu/~lin/CECourses/2_HTML/08CCSExs/linkcss.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etcs.ipfw.edu/~lin/CECourses/2_HTML/08CCSExs/linkcss.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eveloper.mozilla.org/en-US/docs/Web/CSS/Class_selector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w3.org/TR/CSS21/selector.html#id-selector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w3.org/Style/CSS/Overview.en.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w3.org/standards/webdesign/htmlcss" TargetMode="External"/><Relationship Id="rId7" Type="http://schemas.openxmlformats.org/officeDocument/2006/relationships/hyperlink" Target="http://www.w3.org/standards/webdesign/scrip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w3.org/standards/webdesign/graphics" TargetMode="External"/><Relationship Id="rId5" Type="http://schemas.openxmlformats.org/officeDocument/2006/relationships/hyperlink" Target="http://www.w3.org/Style/CSS/" TargetMode="External"/><Relationship Id="rId4" Type="http://schemas.openxmlformats.org/officeDocument/2006/relationships/hyperlink" Target="http://www.w3.org/html/"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w3.org/standards/webdesign/htmlcs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w3.org/Style/CSS/"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w3.org/wiki/The_web_standards_model_-_HTML_CSS_and_JavaScrip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w3.org/standards/techs/css#w3c_al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css-validator.org/" TargetMode="External"/><Relationship Id="rId5" Type="http://schemas.openxmlformats.org/officeDocument/2006/relationships/hyperlink" Target="http://www.w3.org/TR/2001/WD-css3-roadmap-20010523/" TargetMode="External"/><Relationship Id="rId4" Type="http://schemas.openxmlformats.org/officeDocument/2006/relationships/hyperlink" Target="http://www.w3.org/TR/CSS2/"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w3.org/TR/CSS21/selector.html#id-selector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28600" y="277814"/>
            <a:ext cx="8686800" cy="595312"/>
          </a:xfrm>
        </p:spPr>
        <p:txBody>
          <a:bodyPr/>
          <a:lstStyle/>
          <a:p>
            <a:pPr eaLnBrk="1" hangingPunct="1">
              <a:defRPr/>
            </a:pPr>
            <a:r>
              <a:rPr lang="en-US" sz="3200" b="1" dirty="0">
                <a:solidFill>
                  <a:schemeClr val="folHlink"/>
                </a:solidFill>
              </a:rPr>
              <a:t>CPET 499/ITC 250 Web Systems</a:t>
            </a:r>
            <a:endParaRPr lang="en-US" sz="3200" b="1" dirty="0" smtClean="0">
              <a:solidFill>
                <a:schemeClr val="folHlink"/>
              </a:solidFill>
            </a:endParaRPr>
          </a:p>
        </p:txBody>
      </p:sp>
      <p:sp>
        <p:nvSpPr>
          <p:cNvPr id="54275" name="Rectangle 3"/>
          <p:cNvSpPr>
            <a:spLocks noGrp="1" noChangeArrowheads="1"/>
          </p:cNvSpPr>
          <p:nvPr>
            <p:ph type="body" idx="1"/>
          </p:nvPr>
        </p:nvSpPr>
        <p:spPr>
          <a:xfrm>
            <a:off x="457200" y="990600"/>
            <a:ext cx="8229600" cy="5140325"/>
          </a:xfrm>
        </p:spPr>
        <p:txBody>
          <a:bodyPr/>
          <a:lstStyle/>
          <a:p>
            <a:pPr algn="ctr" eaLnBrk="1" hangingPunct="1">
              <a:lnSpc>
                <a:spcPct val="80000"/>
              </a:lnSpc>
              <a:buNone/>
              <a:defRPr/>
            </a:pPr>
            <a:r>
              <a:rPr lang="en-US" sz="2400" b="1" dirty="0" smtClean="0">
                <a:solidFill>
                  <a:schemeClr val="folHlink"/>
                </a:solidFill>
                <a:latin typeface="Arial" charset="0"/>
              </a:rPr>
              <a:t>Chapter 3</a:t>
            </a:r>
            <a:endParaRPr lang="en-US" sz="2400" b="1" dirty="0">
              <a:solidFill>
                <a:schemeClr val="folHlink"/>
              </a:solidFill>
              <a:latin typeface="Arial" charset="0"/>
            </a:endParaRPr>
          </a:p>
          <a:p>
            <a:pPr algn="ctr" eaLnBrk="1" hangingPunct="1">
              <a:lnSpc>
                <a:spcPct val="80000"/>
              </a:lnSpc>
              <a:buNone/>
              <a:defRPr/>
            </a:pPr>
            <a:r>
              <a:rPr lang="en-US" sz="2400" b="1" dirty="0" smtClean="0">
                <a:solidFill>
                  <a:schemeClr val="folHlink"/>
                </a:solidFill>
                <a:latin typeface="Arial" charset="0"/>
              </a:rPr>
              <a:t>Introduction to Cascading Style Sheet (CSS) </a:t>
            </a:r>
            <a:endParaRPr lang="en-US" sz="1800" b="1" dirty="0" smtClean="0">
              <a:latin typeface="Arial" charset="0"/>
            </a:endParaRPr>
          </a:p>
          <a:p>
            <a:pPr marL="0" indent="0" eaLnBrk="1" hangingPunct="1">
              <a:lnSpc>
                <a:spcPct val="80000"/>
              </a:lnSpc>
              <a:buNone/>
              <a:defRPr/>
            </a:pPr>
            <a:endParaRPr lang="en-US" sz="1800" b="1" dirty="0" smtClean="0">
              <a:latin typeface="Arial" charset="0"/>
            </a:endParaRPr>
          </a:p>
          <a:p>
            <a:pPr marL="0" indent="0" eaLnBrk="1" hangingPunct="1">
              <a:lnSpc>
                <a:spcPct val="80000"/>
              </a:lnSpc>
              <a:buNone/>
              <a:defRPr/>
            </a:pPr>
            <a:endParaRPr lang="en-US" sz="1800" b="1" dirty="0">
              <a:latin typeface="Arial" charset="0"/>
            </a:endParaRPr>
          </a:p>
          <a:p>
            <a:pPr marL="0" indent="0" eaLnBrk="1" hangingPunct="1">
              <a:lnSpc>
                <a:spcPct val="80000"/>
              </a:lnSpc>
              <a:buNone/>
              <a:defRPr/>
            </a:pPr>
            <a:endParaRPr lang="en-US" sz="1800" b="1" dirty="0" smtClean="0">
              <a:latin typeface="Arial" charset="0"/>
            </a:endParaRPr>
          </a:p>
          <a:p>
            <a:pPr marL="0" indent="0" eaLnBrk="1" hangingPunct="1">
              <a:lnSpc>
                <a:spcPct val="80000"/>
              </a:lnSpc>
              <a:buNone/>
              <a:defRPr/>
            </a:pPr>
            <a:endParaRPr lang="en-US" sz="1800" b="1" dirty="0">
              <a:latin typeface="Arial" charset="0"/>
            </a:endParaRPr>
          </a:p>
          <a:p>
            <a:pPr marL="0" indent="0" eaLnBrk="1" hangingPunct="1">
              <a:lnSpc>
                <a:spcPct val="80000"/>
              </a:lnSpc>
              <a:buNone/>
              <a:defRPr/>
            </a:pPr>
            <a:r>
              <a:rPr lang="en-US" sz="1800" b="1" dirty="0" smtClean="0">
                <a:latin typeface="Arial" charset="0"/>
              </a:rPr>
              <a:t>Text Book:</a:t>
            </a:r>
          </a:p>
          <a:p>
            <a:pPr marL="0" indent="0" eaLnBrk="1" hangingPunct="1">
              <a:lnSpc>
                <a:spcPct val="80000"/>
              </a:lnSpc>
              <a:buNone/>
              <a:defRPr/>
            </a:pPr>
            <a:r>
              <a:rPr lang="en-US" sz="1800" b="1" dirty="0" smtClean="0">
                <a:latin typeface="Arial" charset="0"/>
              </a:rPr>
              <a:t>*  Fundamentals of Web Development, 2015, by Randy Connolly and Ricardo Hoar, published by Pearson </a:t>
            </a:r>
          </a:p>
          <a:p>
            <a:pPr marL="0" indent="0" eaLnBrk="1" hangingPunct="1">
              <a:lnSpc>
                <a:spcPct val="80000"/>
              </a:lnSpc>
              <a:buNone/>
              <a:defRPr/>
            </a:pPr>
            <a:r>
              <a:rPr lang="en-US" sz="1800" b="1" dirty="0" smtClean="0">
                <a:latin typeface="Arial" charset="0"/>
              </a:rPr>
              <a:t>*E-Book on Building Web Applications with HTML, 2012, by Paul I. </a:t>
            </a:r>
            <a:r>
              <a:rPr lang="en-US" sz="1800" b="1" dirty="0">
                <a:latin typeface="Arial" charset="0"/>
              </a:rPr>
              <a:t>Lin, </a:t>
            </a:r>
            <a:r>
              <a:rPr lang="en-US" sz="1800" b="1" dirty="0">
                <a:latin typeface="Arial" charset="0"/>
                <a:hlinkClick r:id="rId3"/>
              </a:rPr>
              <a:t>http://www.etcs.ipfw.edu/~</a:t>
            </a:r>
            <a:r>
              <a:rPr lang="en-US" sz="1800" b="1" dirty="0" smtClean="0">
                <a:latin typeface="Arial" charset="0"/>
                <a:hlinkClick r:id="rId3"/>
              </a:rPr>
              <a:t>lin/CECourses/2_HTML/CE_02WebHhtmlindex.html</a:t>
            </a:r>
            <a:r>
              <a:rPr lang="en-US" sz="1800" b="1" dirty="0" smtClean="0">
                <a:latin typeface="Arial" charset="0"/>
              </a:rPr>
              <a:t> </a:t>
            </a:r>
          </a:p>
          <a:p>
            <a:pPr marL="0" indent="0" eaLnBrk="1" hangingPunct="1">
              <a:lnSpc>
                <a:spcPct val="80000"/>
              </a:lnSpc>
              <a:buNone/>
              <a:defRPr/>
            </a:pPr>
            <a:r>
              <a:rPr lang="en-US" sz="1800" b="1" dirty="0">
                <a:latin typeface="Arial" charset="0"/>
              </a:rPr>
              <a:t>* </a:t>
            </a:r>
            <a:r>
              <a:rPr lang="en-US" sz="1800" b="1" dirty="0" err="1" smtClean="0">
                <a:latin typeface="Arial" charset="0"/>
              </a:rPr>
              <a:t>Casecading</a:t>
            </a:r>
            <a:r>
              <a:rPr lang="en-US" sz="1800" b="1" dirty="0" smtClean="0">
                <a:latin typeface="Arial" charset="0"/>
              </a:rPr>
              <a:t> Style Sheet: An Introduction, </a:t>
            </a:r>
            <a:r>
              <a:rPr lang="en-US" sz="1800" b="1" dirty="0" smtClean="0">
                <a:latin typeface="Arial" charset="0"/>
                <a:hlinkClick r:id="rId4"/>
              </a:rPr>
              <a:t>http</a:t>
            </a:r>
            <a:r>
              <a:rPr lang="en-US" sz="1800" b="1" dirty="0">
                <a:latin typeface="Arial" charset="0"/>
                <a:hlinkClick r:id="rId4"/>
              </a:rPr>
              <a:t>://www.etcs.ipfw.edu/~</a:t>
            </a:r>
            <a:r>
              <a:rPr lang="en-US" sz="1800" b="1" dirty="0" smtClean="0">
                <a:latin typeface="Arial" charset="0"/>
                <a:hlinkClick r:id="rId4"/>
              </a:rPr>
              <a:t>lin/CECourses/2_HTML/Lectures/8CCStyle.html</a:t>
            </a:r>
            <a:r>
              <a:rPr lang="en-US" sz="1800" b="1" dirty="0" smtClean="0">
                <a:latin typeface="Arial" charset="0"/>
              </a:rPr>
              <a:t> </a:t>
            </a:r>
            <a:br>
              <a:rPr lang="en-US" sz="1800" b="1" dirty="0" smtClean="0">
                <a:latin typeface="Arial" charset="0"/>
              </a:rPr>
            </a:br>
            <a:endParaRPr lang="en-US" sz="1800" b="1" dirty="0" smtClean="0">
              <a:latin typeface="Arial" charset="0"/>
            </a:endParaRPr>
          </a:p>
          <a:p>
            <a:pPr algn="ctr" eaLnBrk="1" hangingPunct="1">
              <a:lnSpc>
                <a:spcPct val="80000"/>
              </a:lnSpc>
              <a:buFont typeface="Wingdings" pitchFamily="2" charset="2"/>
              <a:buNone/>
              <a:defRPr/>
            </a:pPr>
            <a:r>
              <a:rPr lang="en-US" sz="2000" b="1" dirty="0" smtClean="0">
                <a:latin typeface="Arial" charset="0"/>
              </a:rPr>
              <a:t>Paul I-</a:t>
            </a:r>
            <a:r>
              <a:rPr lang="en-US" sz="2000" b="1" dirty="0" err="1" smtClean="0">
                <a:latin typeface="Arial" charset="0"/>
              </a:rPr>
              <a:t>Hai</a:t>
            </a:r>
            <a:r>
              <a:rPr lang="en-US" sz="2000" b="1" dirty="0" smtClean="0">
                <a:latin typeface="Arial" charset="0"/>
              </a:rPr>
              <a:t> Lin, Professor  </a:t>
            </a:r>
          </a:p>
          <a:p>
            <a:pPr algn="ctr" eaLnBrk="1" hangingPunct="1">
              <a:lnSpc>
                <a:spcPct val="80000"/>
              </a:lnSpc>
              <a:buFont typeface="Wingdings" pitchFamily="2" charset="2"/>
              <a:buNone/>
              <a:defRPr/>
            </a:pPr>
            <a:r>
              <a:rPr lang="en-US" sz="2000" b="1" dirty="0" smtClean="0">
                <a:latin typeface="Arial" charset="0"/>
                <a:hlinkClick r:id="rId5"/>
              </a:rPr>
              <a:t>http://www.etcs.ipfw.edu/~lin</a:t>
            </a:r>
            <a:r>
              <a:rPr lang="en-US" sz="2000" b="1" dirty="0" smtClean="0">
                <a:latin typeface="Arial" charset="0"/>
              </a:rPr>
              <a:t> </a:t>
            </a:r>
          </a:p>
        </p:txBody>
      </p:sp>
      <p:sp>
        <p:nvSpPr>
          <p:cNvPr id="4" name="Slide Number Placeholder 3"/>
          <p:cNvSpPr>
            <a:spLocks noGrp="1"/>
          </p:cNvSpPr>
          <p:nvPr>
            <p:ph type="sldNum" sz="quarter" idx="12"/>
          </p:nvPr>
        </p:nvSpPr>
        <p:spPr/>
        <p:txBody>
          <a:bodyPr/>
          <a:lstStyle/>
          <a:p>
            <a:pPr>
              <a:defRPr/>
            </a:pPr>
            <a:fld id="{147DBC44-0B92-4DB5-A8A9-B6AD12C32F7B}" type="slidenum">
              <a:rPr lang="en-US" smtClean="0"/>
              <a:pPr>
                <a:defRPr/>
              </a:pPr>
              <a:t>1</a:t>
            </a:fld>
            <a:endParaRPr lang="en-US" dirty="0"/>
          </a:p>
        </p:txBody>
      </p:sp>
      <p:sp>
        <p:nvSpPr>
          <p:cNvPr id="3" name="Footer Placeholder 2"/>
          <p:cNvSpPr>
            <a:spLocks noGrp="1"/>
          </p:cNvSpPr>
          <p:nvPr>
            <p:ph type="ftr" sz="quarter" idx="11"/>
          </p:nvPr>
        </p:nvSpPr>
        <p:spPr/>
        <p:txBody>
          <a:bodyPr/>
          <a:lstStyle/>
          <a:p>
            <a:pPr>
              <a:defRPr/>
            </a:pPr>
            <a:r>
              <a:rPr lang="en-US" smtClean="0"/>
              <a:t>CPET 499/ITC 250 Web Systems, Paul I. Lin</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228600" y="277813"/>
            <a:ext cx="8686800" cy="788987"/>
          </a:xfrm>
        </p:spPr>
        <p:txBody>
          <a:bodyPr/>
          <a:lstStyle/>
          <a:p>
            <a:pPr eaLnBrk="1" hangingPunct="1">
              <a:defRPr/>
            </a:pPr>
            <a:r>
              <a:rPr lang="en-US" sz="3000" b="1" dirty="0" smtClean="0">
                <a:solidFill>
                  <a:schemeClr val="folHlink"/>
                </a:solidFill>
              </a:rPr>
              <a:t>Figure 2.2 CSS Syntax</a:t>
            </a:r>
          </a:p>
        </p:txBody>
      </p:sp>
      <p:sp>
        <p:nvSpPr>
          <p:cNvPr id="787459" name="Rectangle 3"/>
          <p:cNvSpPr>
            <a:spLocks noGrp="1" noChangeArrowheads="1"/>
          </p:cNvSpPr>
          <p:nvPr>
            <p:ph type="body" idx="1"/>
          </p:nvPr>
        </p:nvSpPr>
        <p:spPr>
          <a:xfrm>
            <a:off x="457200" y="1066800"/>
            <a:ext cx="8229600" cy="5064125"/>
          </a:xfrm>
        </p:spPr>
        <p:txBody>
          <a:bodyPr/>
          <a:lstStyle/>
          <a:p>
            <a:endParaRPr lang="en-US" sz="2400" dirty="0" smtClean="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10</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 y="1066800"/>
            <a:ext cx="8305800" cy="5242769"/>
          </a:xfrm>
          <a:prstGeom prst="rect">
            <a:avLst/>
          </a:prstGeom>
          <a:solidFill>
            <a:srgbClr val="92D050"/>
          </a:solidFill>
        </p:spPr>
      </p:pic>
    </p:spTree>
    <p:extLst>
      <p:ext uri="{BB962C8B-B14F-4D97-AF65-F5344CB8AC3E}">
        <p14:creationId xmlns:p14="http://schemas.microsoft.com/office/powerpoint/2010/main" val="16784587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228600" y="277813"/>
            <a:ext cx="8686800" cy="788987"/>
          </a:xfrm>
        </p:spPr>
        <p:txBody>
          <a:bodyPr/>
          <a:lstStyle/>
          <a:p>
            <a:pPr eaLnBrk="1" hangingPunct="1">
              <a:defRPr/>
            </a:pPr>
            <a:r>
              <a:rPr lang="en-US" sz="3000" b="1" dirty="0" smtClean="0">
                <a:solidFill>
                  <a:schemeClr val="folHlink"/>
                </a:solidFill>
              </a:rPr>
              <a:t>Location </a:t>
            </a:r>
            <a:r>
              <a:rPr lang="en-US" sz="3000" b="1" dirty="0" smtClean="0">
                <a:solidFill>
                  <a:schemeClr val="folHlink"/>
                </a:solidFill>
              </a:rPr>
              <a:t>of CSS Style Sheet</a:t>
            </a:r>
          </a:p>
        </p:txBody>
      </p:sp>
      <p:sp>
        <p:nvSpPr>
          <p:cNvPr id="787459" name="Rectangle 3"/>
          <p:cNvSpPr>
            <a:spLocks noGrp="1" noChangeArrowheads="1"/>
          </p:cNvSpPr>
          <p:nvPr>
            <p:ph type="body" idx="1"/>
          </p:nvPr>
        </p:nvSpPr>
        <p:spPr>
          <a:xfrm>
            <a:off x="457200" y="1066800"/>
            <a:ext cx="8229600" cy="5064125"/>
          </a:xfrm>
        </p:spPr>
        <p:txBody>
          <a:bodyPr/>
          <a:lstStyle/>
          <a:p>
            <a:r>
              <a:rPr lang="en-US" sz="2400" b="1" dirty="0" smtClean="0">
                <a:latin typeface="+mj-lt"/>
              </a:rPr>
              <a:t>Inline Styles (Listing3.1.html)</a:t>
            </a:r>
          </a:p>
          <a:p>
            <a:r>
              <a:rPr lang="en-US" sz="2400" b="1" dirty="0" smtClean="0">
                <a:latin typeface="+mj-lt"/>
              </a:rPr>
              <a:t>Embedded Style Sheet (Listing3.2.html)</a:t>
            </a:r>
          </a:p>
          <a:p>
            <a:r>
              <a:rPr lang="en-US" sz="2400" b="1" dirty="0" smtClean="0">
                <a:latin typeface="+mj-lt"/>
              </a:rPr>
              <a:t>External Style Sheet (Listing3.3.html)</a:t>
            </a: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11</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spTree>
    <p:extLst>
      <p:ext uri="{BB962C8B-B14F-4D97-AF65-F5344CB8AC3E}">
        <p14:creationId xmlns:p14="http://schemas.microsoft.com/office/powerpoint/2010/main" val="21781196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228600" y="277813"/>
            <a:ext cx="8686800" cy="788987"/>
          </a:xfrm>
        </p:spPr>
        <p:txBody>
          <a:bodyPr/>
          <a:lstStyle/>
          <a:p>
            <a:pPr eaLnBrk="1" hangingPunct="1">
              <a:defRPr/>
            </a:pPr>
            <a:r>
              <a:rPr lang="en-US" sz="3000" b="1" dirty="0" smtClean="0">
                <a:solidFill>
                  <a:schemeClr val="folHlink"/>
                </a:solidFill>
              </a:rPr>
              <a:t>In-Line Style Sheet</a:t>
            </a:r>
          </a:p>
        </p:txBody>
      </p:sp>
      <p:sp>
        <p:nvSpPr>
          <p:cNvPr id="787459" name="Rectangle 3"/>
          <p:cNvSpPr>
            <a:spLocks noGrp="1" noChangeArrowheads="1"/>
          </p:cNvSpPr>
          <p:nvPr>
            <p:ph type="body" idx="1"/>
          </p:nvPr>
        </p:nvSpPr>
        <p:spPr>
          <a:xfrm>
            <a:off x="457200" y="1066800"/>
            <a:ext cx="8229600" cy="5064125"/>
          </a:xfrm>
        </p:spPr>
        <p:txBody>
          <a:bodyPr/>
          <a:lstStyle/>
          <a:p>
            <a:pPr lvl="0"/>
            <a:r>
              <a:rPr lang="en-US" sz="2400" dirty="0">
                <a:effectLst/>
              </a:rPr>
              <a:t>A style applied to a particular tag on a Web page</a:t>
            </a:r>
          </a:p>
          <a:p>
            <a:pPr lvl="0"/>
            <a:r>
              <a:rPr lang="en-US" sz="2400" dirty="0">
                <a:effectLst/>
              </a:rPr>
              <a:t>For formatting individual elements</a:t>
            </a:r>
          </a:p>
          <a:p>
            <a:endParaRPr lang="en-US" sz="2400" b="1" dirty="0" smtClean="0">
              <a:latin typeface="+mj-lt"/>
            </a:endParaRPr>
          </a:p>
          <a:p>
            <a:r>
              <a:rPr lang="en-US" sz="2400" b="1" dirty="0" smtClean="0">
                <a:latin typeface="+mj-lt"/>
              </a:rPr>
              <a:t>Inline Styles (Listing3.1.html)</a:t>
            </a: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12</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sp>
        <p:nvSpPr>
          <p:cNvPr id="2" name="Rectangle 1"/>
          <p:cNvSpPr/>
          <p:nvPr/>
        </p:nvSpPr>
        <p:spPr>
          <a:xfrm>
            <a:off x="914400" y="2971800"/>
            <a:ext cx="5257800" cy="1938992"/>
          </a:xfrm>
          <a:prstGeom prst="rect">
            <a:avLst/>
          </a:prstGeom>
          <a:solidFill>
            <a:srgbClr val="92D050"/>
          </a:solidFill>
        </p:spPr>
        <p:txBody>
          <a:bodyPr wrap="square">
            <a:spAutoFit/>
          </a:bodyPr>
          <a:lstStyle/>
          <a:p>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h1</a:t>
            </a:r>
            <a:r>
              <a:rPr lang="en-US" dirty="0">
                <a:solidFill>
                  <a:srgbClr val="0000FF"/>
                </a:solidFill>
                <a:latin typeface="Consolas" panose="020B0609020204030204" pitchFamily="49" charset="0"/>
              </a:rPr>
              <a:t>&gt;</a:t>
            </a:r>
            <a:r>
              <a:rPr lang="en-US" dirty="0">
                <a:solidFill>
                  <a:prstClr val="black"/>
                </a:solidFill>
                <a:latin typeface="Consolas" panose="020B0609020204030204" pitchFamily="49" charset="0"/>
              </a:rPr>
              <a:t>Share Your Travels</a:t>
            </a:r>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h1</a:t>
            </a:r>
            <a:r>
              <a:rPr lang="en-US" dirty="0">
                <a:solidFill>
                  <a:srgbClr val="0000FF"/>
                </a:solidFill>
                <a:latin typeface="Consolas" panose="020B0609020204030204" pitchFamily="49" charset="0"/>
              </a:rPr>
              <a:t>&gt;</a:t>
            </a:r>
            <a:endParaRPr lang="en-US" dirty="0">
              <a:solidFill>
                <a:prstClr val="black"/>
              </a:solidFill>
              <a:latin typeface="Consolas" panose="020B0609020204030204" pitchFamily="49" charset="0"/>
            </a:endParaRPr>
          </a:p>
          <a:p>
            <a:r>
              <a:rPr lang="fr-FR" dirty="0">
                <a:solidFill>
                  <a:srgbClr val="0000FF"/>
                </a:solidFill>
                <a:latin typeface="Consolas" panose="020B0609020204030204" pitchFamily="49" charset="0"/>
              </a:rPr>
              <a:t>&lt;</a:t>
            </a:r>
            <a:r>
              <a:rPr lang="fr-FR" dirty="0">
                <a:solidFill>
                  <a:srgbClr val="A31515"/>
                </a:solidFill>
                <a:latin typeface="Consolas" panose="020B0609020204030204" pitchFamily="49" charset="0"/>
              </a:rPr>
              <a:t>h2</a:t>
            </a:r>
            <a:r>
              <a:rPr lang="fr-FR" dirty="0">
                <a:solidFill>
                  <a:prstClr val="black"/>
                </a:solidFill>
                <a:latin typeface="Consolas" panose="020B0609020204030204" pitchFamily="49" charset="0"/>
              </a:rPr>
              <a:t> </a:t>
            </a:r>
            <a:r>
              <a:rPr lang="fr-FR" dirty="0">
                <a:solidFill>
                  <a:srgbClr val="FF0000"/>
                </a:solidFill>
                <a:latin typeface="Consolas" panose="020B0609020204030204" pitchFamily="49" charset="0"/>
              </a:rPr>
              <a:t>style</a:t>
            </a:r>
            <a:r>
              <a:rPr lang="fr-FR" dirty="0">
                <a:solidFill>
                  <a:srgbClr val="0000FF"/>
                </a:solidFill>
                <a:latin typeface="Consolas" panose="020B0609020204030204" pitchFamily="49" charset="0"/>
              </a:rPr>
              <a:t>="font-size: 24pt"&gt;</a:t>
            </a:r>
            <a:r>
              <a:rPr lang="fr-FR" dirty="0">
                <a:solidFill>
                  <a:prstClr val="black"/>
                </a:solidFill>
                <a:latin typeface="Consolas" panose="020B0609020204030204" pitchFamily="49" charset="0"/>
              </a:rPr>
              <a:t>Description</a:t>
            </a:r>
            <a:r>
              <a:rPr lang="fr-FR" dirty="0">
                <a:solidFill>
                  <a:srgbClr val="0000FF"/>
                </a:solidFill>
                <a:latin typeface="Consolas" panose="020B0609020204030204" pitchFamily="49" charset="0"/>
              </a:rPr>
              <a:t>&lt;/</a:t>
            </a:r>
            <a:r>
              <a:rPr lang="fr-FR" dirty="0">
                <a:solidFill>
                  <a:srgbClr val="A31515"/>
                </a:solidFill>
                <a:latin typeface="Consolas" panose="020B0609020204030204" pitchFamily="49" charset="0"/>
              </a:rPr>
              <a:t>h2</a:t>
            </a:r>
            <a:r>
              <a:rPr lang="fr-FR" dirty="0">
                <a:solidFill>
                  <a:srgbClr val="0000FF"/>
                </a:solidFill>
                <a:latin typeface="Consolas" panose="020B0609020204030204" pitchFamily="49" charset="0"/>
              </a:rPr>
              <a:t>&gt;</a:t>
            </a:r>
            <a:endParaRPr lang="fr-FR" dirty="0">
              <a:solidFill>
                <a:prstClr val="black"/>
              </a:solidFill>
              <a:latin typeface="Consolas" panose="020B0609020204030204" pitchFamily="49" charset="0"/>
            </a:endParaRPr>
          </a:p>
          <a:p>
            <a:r>
              <a:rPr lang="en-US" dirty="0">
                <a:solidFill>
                  <a:prstClr val="black"/>
                </a:solidFill>
                <a:latin typeface="Consolas" panose="020B0609020204030204" pitchFamily="49" charset="0"/>
              </a:rPr>
              <a:t>...</a:t>
            </a:r>
          </a:p>
          <a:p>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h2</a:t>
            </a:r>
            <a:r>
              <a:rPr lang="en-US" dirty="0">
                <a:solidFill>
                  <a:prstClr val="black"/>
                </a:solidFill>
                <a:latin typeface="Consolas" panose="020B0609020204030204" pitchFamily="49" charset="0"/>
              </a:rPr>
              <a:t> </a:t>
            </a:r>
            <a:r>
              <a:rPr lang="en-US" dirty="0">
                <a:solidFill>
                  <a:srgbClr val="FF0000"/>
                </a:solidFill>
                <a:latin typeface="Consolas" panose="020B0609020204030204" pitchFamily="49" charset="0"/>
              </a:rPr>
              <a:t>style</a:t>
            </a:r>
            <a:r>
              <a:rPr lang="en-US" dirty="0">
                <a:solidFill>
                  <a:srgbClr val="0000FF"/>
                </a:solidFill>
                <a:latin typeface="Consolas" panose="020B0609020204030204" pitchFamily="49" charset="0"/>
              </a:rPr>
              <a:t>="font-size: 24pt; font-weight: bold;"&gt;</a:t>
            </a:r>
            <a:r>
              <a:rPr lang="en-US" dirty="0">
                <a:solidFill>
                  <a:prstClr val="black"/>
                </a:solidFill>
                <a:latin typeface="Consolas" panose="020B0609020204030204" pitchFamily="49" charset="0"/>
              </a:rPr>
              <a:t>Reviews</a:t>
            </a:r>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h2</a:t>
            </a:r>
            <a:r>
              <a:rPr lang="en-US" dirty="0">
                <a:solidFill>
                  <a:srgbClr val="0000FF"/>
                </a:solidFill>
                <a:latin typeface="Consolas" panose="020B0609020204030204" pitchFamily="49" charset="0"/>
              </a:rPr>
              <a:t>&gt;</a:t>
            </a:r>
            <a:endParaRPr lang="en-US" dirty="0">
              <a:solidFill>
                <a:prstClr val="black"/>
              </a:solidFill>
              <a:latin typeface="Consolas" panose="020B0609020204030204" pitchFamily="49" charset="0"/>
            </a:endParaRPr>
          </a:p>
        </p:txBody>
      </p:sp>
    </p:spTree>
    <p:extLst>
      <p:ext uri="{BB962C8B-B14F-4D97-AF65-F5344CB8AC3E}">
        <p14:creationId xmlns:p14="http://schemas.microsoft.com/office/powerpoint/2010/main" val="29552784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228600" y="277813"/>
            <a:ext cx="8686800" cy="484187"/>
          </a:xfrm>
        </p:spPr>
        <p:txBody>
          <a:bodyPr/>
          <a:lstStyle/>
          <a:p>
            <a:pPr eaLnBrk="1" hangingPunct="1">
              <a:defRPr/>
            </a:pPr>
            <a:r>
              <a:rPr lang="en-US" sz="3000" b="1" dirty="0" smtClean="0">
                <a:solidFill>
                  <a:schemeClr val="folHlink"/>
                </a:solidFill>
              </a:rPr>
              <a:t>In-Line Style Sheet Example</a:t>
            </a:r>
          </a:p>
        </p:txBody>
      </p:sp>
      <p:sp>
        <p:nvSpPr>
          <p:cNvPr id="787459" name="Rectangle 3"/>
          <p:cNvSpPr>
            <a:spLocks noGrp="1" noChangeArrowheads="1"/>
          </p:cNvSpPr>
          <p:nvPr>
            <p:ph type="body" idx="1"/>
          </p:nvPr>
        </p:nvSpPr>
        <p:spPr>
          <a:xfrm>
            <a:off x="457200" y="762000"/>
            <a:ext cx="8229600" cy="5368925"/>
          </a:xfrm>
        </p:spPr>
        <p:txBody>
          <a:bodyPr/>
          <a:lstStyle/>
          <a:p>
            <a:pPr lvl="0"/>
            <a:r>
              <a:rPr lang="en-US" sz="2400" b="1" smtClean="0">
                <a:effectLst>
                  <a:outerShdw blurRad="38100" dist="38100" dir="2700000" algn="tl">
                    <a:srgbClr val="000000">
                      <a:alpha val="43137"/>
                    </a:srgbClr>
                  </a:outerShdw>
                </a:effectLst>
              </a:rPr>
              <a:t>Inlinecss.html, </a:t>
            </a:r>
            <a:r>
              <a:rPr lang="en-US" sz="1600" b="1" smtClean="0">
                <a:effectLst>
                  <a:outerShdw blurRad="38100" dist="38100" dir="2700000" algn="tl">
                    <a:srgbClr val="000000">
                      <a:alpha val="43137"/>
                    </a:srgbClr>
                  </a:outerShdw>
                </a:effectLst>
                <a:hlinkClick r:id="rId3"/>
              </a:rPr>
              <a:t>http://www.etcs.ipfw.edu/~lin/CECourses/2_HTML/08CCSExs/inlinecss.html</a:t>
            </a:r>
            <a:r>
              <a:rPr lang="en-US" sz="1600" b="1" smtClean="0">
                <a:effectLst>
                  <a:outerShdw blurRad="38100" dist="38100" dir="2700000" algn="tl">
                    <a:srgbClr val="000000">
                      <a:alpha val="43137"/>
                    </a:srgbClr>
                  </a:outerShdw>
                </a:effectLst>
              </a:rPr>
              <a:t> </a:t>
            </a:r>
          </a:p>
          <a:p>
            <a:pPr marL="0" indent="0">
              <a:buNone/>
            </a:pPr>
            <a:r>
              <a:rPr lang="en-US" sz="1800" smtClean="0">
                <a:effectLst/>
                <a:latin typeface="+mj-lt"/>
              </a:rPr>
              <a:t>&lt;html&gt;</a:t>
            </a:r>
          </a:p>
          <a:p>
            <a:pPr marL="0" indent="0">
              <a:buNone/>
            </a:pPr>
            <a:r>
              <a:rPr lang="en-US" sz="1800" smtClean="0">
                <a:effectLst/>
                <a:latin typeface="+mj-lt"/>
              </a:rPr>
              <a:t>&lt;!-- inlinecss.html --&gt;</a:t>
            </a:r>
          </a:p>
          <a:p>
            <a:pPr marL="0" indent="0">
              <a:buNone/>
            </a:pPr>
            <a:r>
              <a:rPr lang="en-US" sz="1800" smtClean="0">
                <a:effectLst/>
                <a:latin typeface="+mj-lt"/>
              </a:rPr>
              <a:t>&lt;head&gt;&lt;title&gt;Inline Styles Example&lt;/title&gt;&lt;/head&gt;</a:t>
            </a:r>
          </a:p>
          <a:p>
            <a:pPr marL="0" indent="0">
              <a:buNone/>
            </a:pPr>
            <a:r>
              <a:rPr lang="en-US" sz="1800" smtClean="0">
                <a:effectLst/>
                <a:latin typeface="+mj-lt"/>
              </a:rPr>
              <a:t>&lt;body&gt;</a:t>
            </a:r>
          </a:p>
          <a:p>
            <a:pPr marL="0" indent="0">
              <a:buNone/>
            </a:pPr>
            <a:r>
              <a:rPr lang="en-US" sz="1800" smtClean="0">
                <a:effectLst/>
                <a:latin typeface="+mj-lt"/>
              </a:rPr>
              <a:t>&lt;!-- Declare inline Styles  --&gt;</a:t>
            </a:r>
          </a:p>
          <a:p>
            <a:pPr marL="0" indent="0">
              <a:buNone/>
            </a:pPr>
            <a:r>
              <a:rPr lang="en-US" sz="1800" smtClean="0">
                <a:effectLst/>
                <a:latin typeface="+mj-lt"/>
              </a:rPr>
              <a:t>&lt;span style="font-weight: bold"&gt;</a:t>
            </a:r>
          </a:p>
          <a:p>
            <a:pPr marL="0" indent="0">
              <a:buNone/>
            </a:pPr>
            <a:r>
              <a:rPr lang="en-US" sz="1800" smtClean="0">
                <a:effectLst/>
                <a:latin typeface="+mj-lt"/>
              </a:rPr>
              <a:t>Web Programming Language: HTML.</a:t>
            </a:r>
          </a:p>
          <a:p>
            <a:pPr marL="0" indent="0">
              <a:buNone/>
            </a:pPr>
            <a:r>
              <a:rPr lang="en-US" sz="1800" smtClean="0">
                <a:effectLst/>
                <a:latin typeface="+mj-lt"/>
              </a:rPr>
              <a:t>&lt;/span&gt;&lt;br&gt;</a:t>
            </a:r>
          </a:p>
          <a:p>
            <a:pPr marL="0" indent="0">
              <a:buNone/>
            </a:pPr>
            <a:r>
              <a:rPr lang="en-US" sz="1800" smtClean="0">
                <a:effectLst/>
                <a:latin typeface="+mj-lt"/>
              </a:rPr>
              <a:t>&lt;p style = "font-size: 20pt"&gt;Web Programming Language: HTML.&lt;/p&gt;</a:t>
            </a:r>
          </a:p>
          <a:p>
            <a:pPr marL="0" indent="0">
              <a:buNone/>
            </a:pPr>
            <a:r>
              <a:rPr lang="en-US" sz="1800" smtClean="0">
                <a:effectLst/>
                <a:latin typeface="+mj-lt"/>
              </a:rPr>
              <a:t>&lt;p style = "font-size: 20pt; color: #FF0000"&gt;</a:t>
            </a:r>
          </a:p>
          <a:p>
            <a:pPr marL="0" indent="0">
              <a:buNone/>
            </a:pPr>
            <a:r>
              <a:rPr lang="en-US" sz="1800" smtClean="0">
                <a:effectLst/>
                <a:latin typeface="+mj-lt"/>
              </a:rPr>
              <a:t>Web Programming Language: JavaScript</a:t>
            </a:r>
          </a:p>
          <a:p>
            <a:pPr marL="0" indent="0">
              <a:buNone/>
            </a:pPr>
            <a:r>
              <a:rPr lang="en-US" sz="1800" smtClean="0">
                <a:effectLst/>
                <a:latin typeface="+mj-lt"/>
              </a:rPr>
              <a:t>&lt;/p&gt;</a:t>
            </a:r>
          </a:p>
          <a:p>
            <a:pPr marL="0" indent="0">
              <a:buNone/>
            </a:pPr>
            <a:r>
              <a:rPr lang="en-US" sz="1800" smtClean="0">
                <a:effectLst/>
                <a:latin typeface="+mj-lt"/>
              </a:rPr>
              <a:t>&lt;p&gt;Web Programming Language: Perl.&lt;/p&gt;</a:t>
            </a:r>
          </a:p>
          <a:p>
            <a:pPr marL="0" indent="0">
              <a:buNone/>
            </a:pPr>
            <a:r>
              <a:rPr lang="en-US" sz="1800" smtClean="0">
                <a:effectLst/>
                <a:latin typeface="+mj-lt"/>
              </a:rPr>
              <a:t>&lt;/body&gt;</a:t>
            </a:r>
          </a:p>
          <a:p>
            <a:pPr marL="0" indent="0">
              <a:buNone/>
            </a:pPr>
            <a:r>
              <a:rPr lang="en-US" sz="1800" smtClean="0">
                <a:effectLst/>
                <a:latin typeface="+mj-lt"/>
              </a:rPr>
              <a:t>&lt;/html&gt;</a:t>
            </a:r>
          </a:p>
          <a:p>
            <a:pPr lvl="0"/>
            <a:endParaRPr lang="en-US" sz="1600" dirty="0">
              <a:effectLst/>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13</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spTree>
    <p:extLst>
      <p:ext uri="{BB962C8B-B14F-4D97-AF65-F5344CB8AC3E}">
        <p14:creationId xmlns:p14="http://schemas.microsoft.com/office/powerpoint/2010/main" val="23677994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228600" y="277813"/>
            <a:ext cx="8686800" cy="788987"/>
          </a:xfrm>
        </p:spPr>
        <p:txBody>
          <a:bodyPr/>
          <a:lstStyle/>
          <a:p>
            <a:pPr eaLnBrk="1" hangingPunct="1">
              <a:defRPr/>
            </a:pPr>
            <a:r>
              <a:rPr lang="en-US" sz="3000" b="1" dirty="0" smtClean="0">
                <a:solidFill>
                  <a:schemeClr val="folHlink"/>
                </a:solidFill>
              </a:rPr>
              <a:t>Embedded Style Sheet</a:t>
            </a:r>
          </a:p>
        </p:txBody>
      </p:sp>
      <p:sp>
        <p:nvSpPr>
          <p:cNvPr id="787459" name="Rectangle 3"/>
          <p:cNvSpPr>
            <a:spLocks noGrp="1" noChangeArrowheads="1"/>
          </p:cNvSpPr>
          <p:nvPr>
            <p:ph type="body" idx="1"/>
          </p:nvPr>
        </p:nvSpPr>
        <p:spPr>
          <a:xfrm>
            <a:off x="457200" y="1066800"/>
            <a:ext cx="8229600" cy="5064125"/>
          </a:xfrm>
        </p:spPr>
        <p:txBody>
          <a:bodyPr/>
          <a:lstStyle/>
          <a:p>
            <a:pPr lvl="0"/>
            <a:r>
              <a:rPr lang="en-US" sz="2400" dirty="0">
                <a:effectLst/>
                <a:latin typeface="+mj-lt"/>
              </a:rPr>
              <a:t>Embedded as part of the HTML document</a:t>
            </a:r>
          </a:p>
          <a:p>
            <a:pPr lvl="0"/>
            <a:r>
              <a:rPr lang="en-US" sz="2400" dirty="0">
                <a:effectLst/>
                <a:latin typeface="+mj-lt"/>
              </a:rPr>
              <a:t>Defined with &lt;style&gt; declaration block</a:t>
            </a:r>
          </a:p>
          <a:p>
            <a:pPr lvl="0"/>
            <a:r>
              <a:rPr lang="en-US" sz="2400" dirty="0">
                <a:effectLst/>
                <a:latin typeface="+mj-lt"/>
              </a:rPr>
              <a:t>Can be kept in a file outside the </a:t>
            </a:r>
            <a:r>
              <a:rPr lang="en-US" sz="2400" dirty="0" smtClean="0">
                <a:effectLst/>
                <a:latin typeface="+mj-lt"/>
              </a:rPr>
              <a:t>document</a:t>
            </a:r>
          </a:p>
          <a:p>
            <a:pPr lvl="0"/>
            <a:r>
              <a:rPr lang="en-US" sz="2400" dirty="0" smtClean="0">
                <a:effectLst/>
                <a:latin typeface="+mj-lt"/>
              </a:rPr>
              <a:t>An Example</a:t>
            </a:r>
            <a:endParaRPr lang="en-US" sz="2400" dirty="0">
              <a:effectLst/>
              <a:latin typeface="+mj-lt"/>
            </a:endParaRPr>
          </a:p>
          <a:p>
            <a:pPr marL="0" indent="0">
              <a:buNone/>
            </a:pPr>
            <a:r>
              <a:rPr lang="en-US" sz="2000" b="1" dirty="0">
                <a:effectLst/>
                <a:latin typeface="+mj-lt"/>
              </a:rPr>
              <a:t>&lt;style&gt;</a:t>
            </a:r>
          </a:p>
          <a:p>
            <a:pPr marL="0" indent="0">
              <a:buNone/>
            </a:pPr>
            <a:r>
              <a:rPr lang="en-US" sz="2000" b="1" dirty="0">
                <a:effectLst/>
                <a:latin typeface="+mj-lt"/>
              </a:rPr>
              <a:t>	</a:t>
            </a:r>
            <a:r>
              <a:rPr lang="en-US" sz="2000" b="1" dirty="0" smtClean="0">
                <a:effectLst/>
                <a:latin typeface="+mj-lt"/>
              </a:rPr>
              <a:t>h1</a:t>
            </a:r>
            <a:r>
              <a:rPr lang="en-US" sz="2000" b="1" dirty="0">
                <a:effectLst/>
                <a:latin typeface="+mj-lt"/>
              </a:rPr>
              <a:t>	{font-size: 24pt; font-weight: bold; color: red}</a:t>
            </a:r>
          </a:p>
          <a:p>
            <a:pPr marL="0" indent="0">
              <a:buNone/>
            </a:pPr>
            <a:r>
              <a:rPr lang="en-US" sz="2000" b="1" dirty="0">
                <a:effectLst/>
                <a:latin typeface="+mj-lt"/>
              </a:rPr>
              <a:t>	</a:t>
            </a:r>
            <a:r>
              <a:rPr lang="en-US" sz="2000" b="1" dirty="0" smtClean="0">
                <a:effectLst/>
                <a:latin typeface="+mj-lt"/>
              </a:rPr>
              <a:t>h2</a:t>
            </a:r>
            <a:r>
              <a:rPr lang="en-US" sz="2000" b="1" dirty="0">
                <a:effectLst/>
                <a:latin typeface="+mj-lt"/>
              </a:rPr>
              <a:t>	{font-size: 16pt; font-style: italic; color: green}</a:t>
            </a:r>
          </a:p>
          <a:p>
            <a:pPr marL="0" indent="0">
              <a:buNone/>
            </a:pPr>
            <a:r>
              <a:rPr lang="en-US" sz="2000" b="1" dirty="0">
                <a:effectLst/>
                <a:latin typeface="+mj-lt"/>
              </a:rPr>
              <a:t>	span   {font-weight: bold; font-style: italic}</a:t>
            </a:r>
          </a:p>
          <a:p>
            <a:pPr marL="0" indent="0">
              <a:buNone/>
            </a:pPr>
            <a:r>
              <a:rPr lang="en-US" sz="2000" b="1" dirty="0">
                <a:effectLst/>
                <a:latin typeface="+mj-lt"/>
              </a:rPr>
              <a:t>&lt;/style&gt;</a:t>
            </a:r>
          </a:p>
          <a:p>
            <a:r>
              <a:rPr lang="en-US" sz="2400" dirty="0">
                <a:effectLst/>
                <a:latin typeface="+mj-lt"/>
              </a:rPr>
              <a:t>After the declaration, we will </a:t>
            </a:r>
            <a:r>
              <a:rPr lang="en-US" sz="2400" dirty="0" smtClean="0">
                <a:effectLst/>
                <a:latin typeface="+mj-lt"/>
              </a:rPr>
              <a:t>be able to use &lt;h1</a:t>
            </a:r>
            <a:r>
              <a:rPr lang="en-US" sz="2400" dirty="0">
                <a:effectLst/>
                <a:latin typeface="+mj-lt"/>
              </a:rPr>
              <a:t>&gt;  </a:t>
            </a:r>
            <a:r>
              <a:rPr lang="en-US" sz="2400" dirty="0" smtClean="0">
                <a:effectLst/>
                <a:latin typeface="+mj-lt"/>
              </a:rPr>
              <a:t>&lt;/h1</a:t>
            </a:r>
            <a:r>
              <a:rPr lang="en-US" sz="2400" dirty="0">
                <a:effectLst/>
                <a:latin typeface="+mj-lt"/>
              </a:rPr>
              <a:t>&gt;,  </a:t>
            </a:r>
            <a:r>
              <a:rPr lang="en-US" sz="2400" dirty="0" smtClean="0">
                <a:effectLst/>
                <a:latin typeface="+mj-lt"/>
              </a:rPr>
              <a:t>&lt;h2</a:t>
            </a:r>
            <a:r>
              <a:rPr lang="en-US" sz="2400" dirty="0">
                <a:effectLst/>
                <a:latin typeface="+mj-lt"/>
              </a:rPr>
              <a:t>&gt;  </a:t>
            </a:r>
            <a:r>
              <a:rPr lang="en-US" sz="2400" dirty="0" smtClean="0">
                <a:effectLst/>
                <a:latin typeface="+mj-lt"/>
              </a:rPr>
              <a:t>&lt;/h2</a:t>
            </a:r>
            <a:r>
              <a:rPr lang="en-US" sz="2400" dirty="0">
                <a:effectLst/>
                <a:latin typeface="+mj-lt"/>
              </a:rPr>
              <a:t>&gt;, and &lt;span&gt; &lt;/span&gt; as new style definitions</a:t>
            </a:r>
          </a:p>
          <a:p>
            <a:endParaRPr lang="en-US" sz="2400" b="1" dirty="0" smtClean="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14</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spTree>
    <p:extLst>
      <p:ext uri="{BB962C8B-B14F-4D97-AF65-F5344CB8AC3E}">
        <p14:creationId xmlns:p14="http://schemas.microsoft.com/office/powerpoint/2010/main" val="89891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228600" y="277813"/>
            <a:ext cx="8686800" cy="788987"/>
          </a:xfrm>
        </p:spPr>
        <p:txBody>
          <a:bodyPr/>
          <a:lstStyle/>
          <a:p>
            <a:pPr eaLnBrk="1" hangingPunct="1">
              <a:defRPr/>
            </a:pPr>
            <a:r>
              <a:rPr lang="en-US" sz="3000" b="1" dirty="0" smtClean="0">
                <a:solidFill>
                  <a:schemeClr val="folHlink"/>
                </a:solidFill>
              </a:rPr>
              <a:t>Embedded Style Sheet: Listing3.2.html</a:t>
            </a:r>
          </a:p>
        </p:txBody>
      </p:sp>
      <p:sp>
        <p:nvSpPr>
          <p:cNvPr id="787459" name="Rectangle 3"/>
          <p:cNvSpPr>
            <a:spLocks noGrp="1" noChangeArrowheads="1"/>
          </p:cNvSpPr>
          <p:nvPr>
            <p:ph type="body" idx="1"/>
          </p:nvPr>
        </p:nvSpPr>
        <p:spPr>
          <a:xfrm>
            <a:off x="457200" y="1066800"/>
            <a:ext cx="8001000" cy="5064125"/>
          </a:xfrm>
        </p:spPr>
        <p:txBody>
          <a:bodyPr/>
          <a:lstStyle/>
          <a:p>
            <a:endParaRPr lang="en-US" sz="2400" b="1" dirty="0" smtClean="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15</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sp>
        <p:nvSpPr>
          <p:cNvPr id="2" name="Rectangle 1"/>
          <p:cNvSpPr/>
          <p:nvPr/>
        </p:nvSpPr>
        <p:spPr>
          <a:xfrm>
            <a:off x="2171700" y="1066800"/>
            <a:ext cx="4572000" cy="5632311"/>
          </a:xfrm>
          <a:prstGeom prst="rect">
            <a:avLst/>
          </a:prstGeom>
          <a:solidFill>
            <a:srgbClr val="92D050"/>
          </a:solidFill>
        </p:spPr>
        <p:txBody>
          <a:bodyPr>
            <a:spAutoFit/>
          </a:bodyPr>
          <a:lstStyle/>
          <a:p>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head</a:t>
            </a:r>
            <a:r>
              <a:rPr lang="en-US" dirty="0">
                <a:solidFill>
                  <a:prstClr val="black"/>
                </a:solidFill>
                <a:latin typeface="Consolas" panose="020B0609020204030204" pitchFamily="49" charset="0"/>
              </a:rPr>
              <a:t> </a:t>
            </a:r>
            <a:r>
              <a:rPr lang="en-US" dirty="0" err="1">
                <a:solidFill>
                  <a:srgbClr val="FF0000"/>
                </a:solidFill>
                <a:latin typeface="Consolas" panose="020B0609020204030204" pitchFamily="49" charset="0"/>
              </a:rPr>
              <a:t>lang</a:t>
            </a:r>
            <a:r>
              <a:rPr lang="en-US" dirty="0">
                <a:solidFill>
                  <a:srgbClr val="0000FF"/>
                </a:solidFill>
                <a:latin typeface="Consolas" panose="020B0609020204030204" pitchFamily="49" charset="0"/>
              </a:rPr>
              <a:t>="en"&gt;</a:t>
            </a:r>
            <a:endParaRPr lang="en-US" dirty="0">
              <a:solidFill>
                <a:prstClr val="black"/>
              </a:solidFill>
              <a:latin typeface="Consolas" panose="020B0609020204030204" pitchFamily="49" charset="0"/>
            </a:endParaRPr>
          </a:p>
          <a:p>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meta</a:t>
            </a:r>
            <a:r>
              <a:rPr lang="en-US" dirty="0">
                <a:solidFill>
                  <a:prstClr val="black"/>
                </a:solidFill>
                <a:latin typeface="Consolas" panose="020B0609020204030204" pitchFamily="49" charset="0"/>
              </a:rPr>
              <a:t> </a:t>
            </a:r>
            <a:r>
              <a:rPr lang="en-US" dirty="0">
                <a:solidFill>
                  <a:srgbClr val="FF0000"/>
                </a:solidFill>
                <a:latin typeface="Consolas" panose="020B0609020204030204" pitchFamily="49" charset="0"/>
              </a:rPr>
              <a:t>charset</a:t>
            </a:r>
            <a:r>
              <a:rPr lang="en-US" dirty="0">
                <a:solidFill>
                  <a:srgbClr val="0000FF"/>
                </a:solidFill>
                <a:latin typeface="Consolas" panose="020B0609020204030204" pitchFamily="49" charset="0"/>
              </a:rPr>
              <a:t>="utf-8"&gt;</a:t>
            </a:r>
            <a:endParaRPr lang="en-US" dirty="0">
              <a:solidFill>
                <a:prstClr val="black"/>
              </a:solidFill>
              <a:latin typeface="Consolas" panose="020B0609020204030204" pitchFamily="49" charset="0"/>
            </a:endParaRPr>
          </a:p>
          <a:p>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title</a:t>
            </a:r>
            <a:r>
              <a:rPr lang="en-US" dirty="0">
                <a:solidFill>
                  <a:srgbClr val="0000FF"/>
                </a:solidFill>
                <a:latin typeface="Consolas" panose="020B0609020204030204" pitchFamily="49" charset="0"/>
              </a:rPr>
              <a:t>&gt;</a:t>
            </a:r>
            <a:r>
              <a:rPr lang="en-US" dirty="0">
                <a:solidFill>
                  <a:prstClr val="black"/>
                </a:solidFill>
                <a:latin typeface="Consolas" panose="020B0609020204030204" pitchFamily="49" charset="0"/>
              </a:rPr>
              <a:t>Share Your Travels -- New York - Central Park</a:t>
            </a:r>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title</a:t>
            </a:r>
            <a:r>
              <a:rPr lang="en-US" dirty="0">
                <a:solidFill>
                  <a:srgbClr val="0000FF"/>
                </a:solidFill>
                <a:latin typeface="Consolas" panose="020B0609020204030204" pitchFamily="49" charset="0"/>
              </a:rPr>
              <a:t>&gt;</a:t>
            </a:r>
            <a:endParaRPr lang="en-US" dirty="0">
              <a:solidFill>
                <a:prstClr val="black"/>
              </a:solidFill>
              <a:latin typeface="Consolas" panose="020B0609020204030204" pitchFamily="49" charset="0"/>
            </a:endParaRPr>
          </a:p>
          <a:p>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style</a:t>
            </a:r>
            <a:r>
              <a:rPr lang="en-US" dirty="0">
                <a:solidFill>
                  <a:srgbClr val="0000FF"/>
                </a:solidFill>
                <a:latin typeface="Consolas" panose="020B0609020204030204" pitchFamily="49" charset="0"/>
              </a:rPr>
              <a:t>&gt;</a:t>
            </a:r>
            <a:endParaRPr lang="en-US" dirty="0">
              <a:solidFill>
                <a:prstClr val="black"/>
              </a:solidFill>
              <a:latin typeface="Consolas" panose="020B0609020204030204" pitchFamily="49" charset="0"/>
            </a:endParaRPr>
          </a:p>
          <a:p>
            <a:r>
              <a:rPr lang="en-US" dirty="0">
                <a:solidFill>
                  <a:prstClr val="black"/>
                </a:solidFill>
                <a:latin typeface="Consolas" panose="020B0609020204030204" pitchFamily="49" charset="0"/>
              </a:rPr>
              <a:t>      </a:t>
            </a:r>
            <a:r>
              <a:rPr lang="en-US" dirty="0">
                <a:solidFill>
                  <a:srgbClr val="A31515"/>
                </a:solidFill>
                <a:latin typeface="Consolas" panose="020B0609020204030204" pitchFamily="49" charset="0"/>
              </a:rPr>
              <a:t>h1 </a:t>
            </a:r>
            <a:r>
              <a:rPr lang="en-US" dirty="0">
                <a:solidFill>
                  <a:prstClr val="black"/>
                </a:solidFill>
                <a:latin typeface="Consolas" panose="020B0609020204030204" pitchFamily="49" charset="0"/>
              </a:rPr>
              <a:t>{ </a:t>
            </a:r>
            <a:r>
              <a:rPr lang="en-US" dirty="0">
                <a:solidFill>
                  <a:srgbClr val="FF0000"/>
                </a:solidFill>
                <a:latin typeface="Consolas" panose="020B0609020204030204" pitchFamily="49" charset="0"/>
              </a:rPr>
              <a:t>font-size</a:t>
            </a:r>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24pt</a:t>
            </a:r>
            <a:r>
              <a:rPr lang="en-US" dirty="0">
                <a:solidFill>
                  <a:prstClr val="black"/>
                </a:solidFill>
                <a:latin typeface="Consolas" panose="020B0609020204030204" pitchFamily="49" charset="0"/>
              </a:rPr>
              <a:t>; }</a:t>
            </a:r>
          </a:p>
          <a:p>
            <a:r>
              <a:rPr lang="en-US" dirty="0">
                <a:solidFill>
                  <a:prstClr val="black"/>
                </a:solidFill>
                <a:latin typeface="Consolas" panose="020B0609020204030204" pitchFamily="49" charset="0"/>
              </a:rPr>
              <a:t>	 </a:t>
            </a:r>
            <a:r>
              <a:rPr lang="en-US" dirty="0">
                <a:solidFill>
                  <a:srgbClr val="A31515"/>
                </a:solidFill>
                <a:latin typeface="Consolas" panose="020B0609020204030204" pitchFamily="49" charset="0"/>
              </a:rPr>
              <a:t>h2 </a:t>
            </a:r>
            <a:r>
              <a:rPr lang="en-US" dirty="0">
                <a:solidFill>
                  <a:prstClr val="black"/>
                </a:solidFill>
                <a:latin typeface="Consolas" panose="020B0609020204030204" pitchFamily="49" charset="0"/>
              </a:rPr>
              <a:t>{ </a:t>
            </a:r>
          </a:p>
          <a:p>
            <a:r>
              <a:rPr lang="en-US" dirty="0">
                <a:solidFill>
                  <a:prstClr val="black"/>
                </a:solidFill>
                <a:latin typeface="Consolas" panose="020B0609020204030204" pitchFamily="49" charset="0"/>
              </a:rPr>
              <a:t>	    </a:t>
            </a:r>
            <a:r>
              <a:rPr lang="en-US" dirty="0">
                <a:solidFill>
                  <a:srgbClr val="FF0000"/>
                </a:solidFill>
                <a:latin typeface="Consolas" panose="020B0609020204030204" pitchFamily="49" charset="0"/>
              </a:rPr>
              <a:t>font-size</a:t>
            </a:r>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18 </a:t>
            </a:r>
            <a:r>
              <a:rPr lang="en-US" dirty="0" err="1">
                <a:solidFill>
                  <a:srgbClr val="0000FF"/>
                </a:solidFill>
                <a:latin typeface="Consolas" panose="020B0609020204030204" pitchFamily="49" charset="0"/>
              </a:rPr>
              <a:t>pt</a:t>
            </a:r>
            <a:r>
              <a:rPr lang="en-US" dirty="0">
                <a:solidFill>
                  <a:prstClr val="black"/>
                </a:solidFill>
                <a:latin typeface="Consolas" panose="020B0609020204030204" pitchFamily="49" charset="0"/>
              </a:rPr>
              <a:t>;</a:t>
            </a:r>
          </a:p>
          <a:p>
            <a:r>
              <a:rPr lang="en-US" dirty="0">
                <a:solidFill>
                  <a:prstClr val="black"/>
                </a:solidFill>
                <a:latin typeface="Consolas" panose="020B0609020204030204" pitchFamily="49" charset="0"/>
              </a:rPr>
              <a:t>	    </a:t>
            </a:r>
            <a:r>
              <a:rPr lang="en-US" dirty="0">
                <a:solidFill>
                  <a:srgbClr val="FF0000"/>
                </a:solidFill>
                <a:latin typeface="Consolas" panose="020B0609020204030204" pitchFamily="49" charset="0"/>
              </a:rPr>
              <a:t>font-weight</a:t>
            </a:r>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bold</a:t>
            </a:r>
            <a:r>
              <a:rPr lang="en-US" dirty="0">
                <a:solidFill>
                  <a:prstClr val="black"/>
                </a:solidFill>
                <a:latin typeface="Consolas" panose="020B0609020204030204" pitchFamily="49" charset="0"/>
              </a:rPr>
              <a:t>;</a:t>
            </a:r>
          </a:p>
          <a:p>
            <a:r>
              <a:rPr lang="en-US" dirty="0">
                <a:solidFill>
                  <a:prstClr val="black"/>
                </a:solidFill>
                <a:latin typeface="Consolas" panose="020B0609020204030204" pitchFamily="49" charset="0"/>
              </a:rPr>
              <a:t>      }		</a:t>
            </a:r>
          </a:p>
          <a:p>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style</a:t>
            </a:r>
            <a:r>
              <a:rPr lang="en-US" dirty="0">
                <a:solidFill>
                  <a:srgbClr val="0000FF"/>
                </a:solidFill>
                <a:latin typeface="Consolas" panose="020B0609020204030204" pitchFamily="49" charset="0"/>
              </a:rPr>
              <a:t>&gt;</a:t>
            </a:r>
            <a:endParaRPr lang="en-US" dirty="0">
              <a:solidFill>
                <a:prstClr val="black"/>
              </a:solidFill>
              <a:latin typeface="Consolas" panose="020B0609020204030204" pitchFamily="49" charset="0"/>
            </a:endParaRPr>
          </a:p>
          <a:p>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head</a:t>
            </a:r>
            <a:r>
              <a:rPr lang="en-US" dirty="0">
                <a:solidFill>
                  <a:srgbClr val="0000FF"/>
                </a:solidFill>
                <a:latin typeface="Consolas" panose="020B0609020204030204" pitchFamily="49" charset="0"/>
              </a:rPr>
              <a:t>&gt;</a:t>
            </a:r>
            <a:endParaRPr lang="en-US" dirty="0">
              <a:solidFill>
                <a:prstClr val="black"/>
              </a:solidFill>
              <a:latin typeface="Consolas" panose="020B0609020204030204" pitchFamily="49" charset="0"/>
            </a:endParaRPr>
          </a:p>
          <a:p>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body</a:t>
            </a:r>
            <a:r>
              <a:rPr lang="en-US" dirty="0">
                <a:solidFill>
                  <a:srgbClr val="0000FF"/>
                </a:solidFill>
                <a:latin typeface="Consolas" panose="020B0609020204030204" pitchFamily="49" charset="0"/>
              </a:rPr>
              <a:t>&gt;</a:t>
            </a:r>
            <a:endParaRPr lang="en-US" dirty="0">
              <a:solidFill>
                <a:prstClr val="black"/>
              </a:solidFill>
              <a:latin typeface="Consolas" panose="020B0609020204030204" pitchFamily="49" charset="0"/>
            </a:endParaRPr>
          </a:p>
          <a:p>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h1</a:t>
            </a:r>
            <a:r>
              <a:rPr lang="en-US" dirty="0">
                <a:solidFill>
                  <a:srgbClr val="0000FF"/>
                </a:solidFill>
                <a:latin typeface="Consolas" panose="020B0609020204030204" pitchFamily="49" charset="0"/>
              </a:rPr>
              <a:t>&gt;</a:t>
            </a:r>
            <a:r>
              <a:rPr lang="en-US" dirty="0">
                <a:solidFill>
                  <a:prstClr val="black"/>
                </a:solidFill>
                <a:latin typeface="Consolas" panose="020B0609020204030204" pitchFamily="49" charset="0"/>
              </a:rPr>
              <a:t>Share Your Travels</a:t>
            </a:r>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h1</a:t>
            </a:r>
            <a:r>
              <a:rPr lang="en-US" dirty="0">
                <a:solidFill>
                  <a:srgbClr val="0000FF"/>
                </a:solidFill>
                <a:latin typeface="Consolas" panose="020B0609020204030204" pitchFamily="49" charset="0"/>
              </a:rPr>
              <a:t>&gt;</a:t>
            </a:r>
            <a:endParaRPr lang="en-US" dirty="0">
              <a:solidFill>
                <a:prstClr val="black"/>
              </a:solidFill>
              <a:latin typeface="Consolas" panose="020B0609020204030204" pitchFamily="49" charset="0"/>
            </a:endParaRPr>
          </a:p>
          <a:p>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h2</a:t>
            </a:r>
            <a:r>
              <a:rPr lang="en-US" dirty="0">
                <a:solidFill>
                  <a:srgbClr val="0000FF"/>
                </a:solidFill>
                <a:latin typeface="Consolas" panose="020B0609020204030204" pitchFamily="49" charset="0"/>
              </a:rPr>
              <a:t>&gt;</a:t>
            </a:r>
            <a:r>
              <a:rPr lang="en-US" dirty="0">
                <a:solidFill>
                  <a:prstClr val="black"/>
                </a:solidFill>
                <a:latin typeface="Consolas" panose="020B0609020204030204" pitchFamily="49" charset="0"/>
              </a:rPr>
              <a:t>New York - Central Park</a:t>
            </a:r>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h2</a:t>
            </a:r>
            <a:r>
              <a:rPr lang="en-US" dirty="0">
                <a:solidFill>
                  <a:srgbClr val="0000FF"/>
                </a:solidFill>
                <a:latin typeface="Consolas" panose="020B0609020204030204" pitchFamily="49" charset="0"/>
              </a:rPr>
              <a:t>&gt;</a:t>
            </a:r>
            <a:endParaRPr lang="en-US" dirty="0">
              <a:solidFill>
                <a:prstClr val="black"/>
              </a:solidFill>
              <a:latin typeface="Consolas" panose="020B0609020204030204" pitchFamily="49" charset="0"/>
            </a:endParaRPr>
          </a:p>
          <a:p>
            <a:r>
              <a:rPr lang="en-US" dirty="0">
                <a:solidFill>
                  <a:prstClr val="black"/>
                </a:solidFill>
                <a:latin typeface="Consolas" panose="020B0609020204030204" pitchFamily="49" charset="0"/>
              </a:rPr>
              <a:t>   ...</a:t>
            </a:r>
          </a:p>
          <a:p>
            <a:endParaRPr lang="en-US" dirty="0">
              <a:solidFill>
                <a:prstClr val="black"/>
              </a:solidFill>
              <a:latin typeface="Consolas" panose="020B0609020204030204" pitchFamily="49" charset="0"/>
            </a:endParaRPr>
          </a:p>
        </p:txBody>
      </p:sp>
    </p:spTree>
    <p:extLst>
      <p:ext uri="{BB962C8B-B14F-4D97-AF65-F5344CB8AC3E}">
        <p14:creationId xmlns:p14="http://schemas.microsoft.com/office/powerpoint/2010/main" val="820238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228600" y="277813"/>
            <a:ext cx="8686800" cy="788987"/>
          </a:xfrm>
        </p:spPr>
        <p:txBody>
          <a:bodyPr/>
          <a:lstStyle/>
          <a:p>
            <a:pPr eaLnBrk="1" hangingPunct="1">
              <a:defRPr/>
            </a:pPr>
            <a:r>
              <a:rPr lang="en-US" sz="3000" b="1" dirty="0" smtClean="0">
                <a:solidFill>
                  <a:schemeClr val="folHlink"/>
                </a:solidFill>
              </a:rPr>
              <a:t>External CSS Style Sheet</a:t>
            </a:r>
          </a:p>
        </p:txBody>
      </p:sp>
      <p:sp>
        <p:nvSpPr>
          <p:cNvPr id="787459" name="Rectangle 3"/>
          <p:cNvSpPr>
            <a:spLocks noGrp="1" noChangeArrowheads="1"/>
          </p:cNvSpPr>
          <p:nvPr>
            <p:ph type="body" idx="1"/>
          </p:nvPr>
        </p:nvSpPr>
        <p:spPr>
          <a:xfrm>
            <a:off x="457200" y="1066800"/>
            <a:ext cx="8229600" cy="5064125"/>
          </a:xfrm>
        </p:spPr>
        <p:txBody>
          <a:bodyPr/>
          <a:lstStyle/>
          <a:p>
            <a:pPr lvl="0"/>
            <a:r>
              <a:rPr lang="en-US" sz="2400" dirty="0">
                <a:effectLst/>
                <a:latin typeface="+mj-lt"/>
              </a:rPr>
              <a:t>Used for control styles across several pages or across an entire Web site</a:t>
            </a:r>
          </a:p>
          <a:p>
            <a:pPr lvl="0"/>
            <a:r>
              <a:rPr lang="en-US" sz="2400" dirty="0">
                <a:effectLst/>
                <a:latin typeface="+mj-lt"/>
              </a:rPr>
              <a:t>Require a style definition file that contains style definitions such as the three lines as shown below and save it as "style.css". Note that the &lt;style&gt; &lt;/style&gt; tags are not included in the "</a:t>
            </a:r>
            <a:r>
              <a:rPr lang="en-US" sz="2400" b="1" dirty="0">
                <a:solidFill>
                  <a:srgbClr val="FF0000"/>
                </a:solidFill>
                <a:effectLst/>
                <a:latin typeface="+mj-lt"/>
              </a:rPr>
              <a:t>style.css</a:t>
            </a:r>
            <a:r>
              <a:rPr lang="en-US" sz="2400" dirty="0">
                <a:effectLst/>
                <a:latin typeface="+mj-lt"/>
              </a:rPr>
              <a:t>"</a:t>
            </a:r>
          </a:p>
          <a:p>
            <a:pPr marL="0" indent="0">
              <a:buNone/>
            </a:pPr>
            <a:r>
              <a:rPr lang="en-US" sz="2000" b="1" dirty="0">
                <a:effectLst/>
                <a:latin typeface="+mj-lt"/>
              </a:rPr>
              <a:t>	</a:t>
            </a:r>
            <a:r>
              <a:rPr lang="en-US" sz="2000" b="1" dirty="0" smtClean="0">
                <a:effectLst/>
                <a:latin typeface="+mj-lt"/>
              </a:rPr>
              <a:t>h1</a:t>
            </a:r>
            <a:r>
              <a:rPr lang="en-US" sz="2000" b="1" dirty="0">
                <a:effectLst/>
                <a:latin typeface="+mj-lt"/>
              </a:rPr>
              <a:t>	{font-size: 24pt; font-weight: bold; color: red}</a:t>
            </a:r>
          </a:p>
          <a:p>
            <a:pPr marL="0" indent="0">
              <a:buNone/>
            </a:pPr>
            <a:r>
              <a:rPr lang="en-US" sz="2000" b="1" dirty="0">
                <a:effectLst/>
                <a:latin typeface="+mj-lt"/>
              </a:rPr>
              <a:t>	</a:t>
            </a:r>
            <a:r>
              <a:rPr lang="en-US" sz="2000" b="1" dirty="0" smtClean="0">
                <a:effectLst/>
                <a:latin typeface="+mj-lt"/>
              </a:rPr>
              <a:t>h2</a:t>
            </a:r>
            <a:r>
              <a:rPr lang="en-US" sz="2000" b="1" dirty="0">
                <a:effectLst/>
                <a:latin typeface="+mj-lt"/>
              </a:rPr>
              <a:t>	{font-size: 16pt; font-style: italic; color: green}</a:t>
            </a:r>
          </a:p>
          <a:p>
            <a:pPr marL="0" indent="0">
              <a:buNone/>
            </a:pPr>
            <a:r>
              <a:rPr lang="en-US" sz="2000" b="1" dirty="0">
                <a:effectLst/>
                <a:latin typeface="+mj-lt"/>
              </a:rPr>
              <a:t>	</a:t>
            </a:r>
            <a:r>
              <a:rPr lang="en-US" sz="2000" b="1" dirty="0" smtClean="0">
                <a:effectLst/>
                <a:latin typeface="+mj-lt"/>
              </a:rPr>
              <a:t>span   </a:t>
            </a:r>
            <a:r>
              <a:rPr lang="en-US" sz="2000" b="1" dirty="0">
                <a:effectLst/>
                <a:latin typeface="+mj-lt"/>
              </a:rPr>
              <a:t>{font-weight: bold; font-style: italic}</a:t>
            </a:r>
          </a:p>
          <a:p>
            <a:endParaRPr lang="en-US" sz="2400" b="1" dirty="0" smtClean="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16</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spTree>
    <p:extLst>
      <p:ext uri="{BB962C8B-B14F-4D97-AF65-F5344CB8AC3E}">
        <p14:creationId xmlns:p14="http://schemas.microsoft.com/office/powerpoint/2010/main" val="1947198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228600" y="277813"/>
            <a:ext cx="8686800" cy="788987"/>
          </a:xfrm>
        </p:spPr>
        <p:txBody>
          <a:bodyPr/>
          <a:lstStyle/>
          <a:p>
            <a:pPr eaLnBrk="1" hangingPunct="1">
              <a:defRPr/>
            </a:pPr>
            <a:r>
              <a:rPr lang="en-US" sz="3000" b="1" dirty="0" smtClean="0">
                <a:solidFill>
                  <a:schemeClr val="folHlink"/>
                </a:solidFill>
              </a:rPr>
              <a:t>External CSS Style Sheet</a:t>
            </a:r>
          </a:p>
        </p:txBody>
      </p:sp>
      <p:sp>
        <p:nvSpPr>
          <p:cNvPr id="787459" name="Rectangle 3"/>
          <p:cNvSpPr>
            <a:spLocks noGrp="1" noChangeArrowheads="1"/>
          </p:cNvSpPr>
          <p:nvPr>
            <p:ph type="body" idx="1"/>
          </p:nvPr>
        </p:nvSpPr>
        <p:spPr>
          <a:xfrm>
            <a:off x="457200" y="1066800"/>
            <a:ext cx="8229600" cy="5064125"/>
          </a:xfrm>
        </p:spPr>
        <p:txBody>
          <a:bodyPr/>
          <a:lstStyle/>
          <a:p>
            <a:r>
              <a:rPr lang="en-US" sz="2400" dirty="0" smtClean="0">
                <a:effectLst/>
                <a:latin typeface="+mj-lt"/>
              </a:rPr>
              <a:t>Then</a:t>
            </a:r>
            <a:r>
              <a:rPr lang="en-US" sz="2400" dirty="0">
                <a:effectLst/>
                <a:latin typeface="+mj-lt"/>
              </a:rPr>
              <a:t>, we place the following line within </a:t>
            </a:r>
            <a:r>
              <a:rPr lang="en-US" sz="2400" dirty="0" smtClean="0">
                <a:effectLst/>
                <a:latin typeface="+mj-lt"/>
              </a:rPr>
              <a:t>&lt;head&gt; </a:t>
            </a:r>
            <a:r>
              <a:rPr lang="en-US" sz="2400" dirty="0">
                <a:effectLst/>
                <a:latin typeface="+mj-lt"/>
              </a:rPr>
              <a:t>tags to refer to this </a:t>
            </a:r>
            <a:r>
              <a:rPr lang="en-US" sz="2400" dirty="0" smtClean="0">
                <a:effectLst/>
                <a:latin typeface="+mj-lt"/>
              </a:rPr>
              <a:t>file.</a:t>
            </a:r>
          </a:p>
          <a:p>
            <a:r>
              <a:rPr lang="en-US" sz="2400" dirty="0" smtClean="0">
                <a:effectLst/>
                <a:latin typeface="+mj-lt"/>
              </a:rPr>
              <a:t>Link element, </a:t>
            </a:r>
            <a:r>
              <a:rPr lang="en-US" sz="2400" dirty="0" err="1" smtClean="0">
                <a:effectLst/>
                <a:latin typeface="+mj-lt"/>
              </a:rPr>
              <a:t>href</a:t>
            </a:r>
            <a:r>
              <a:rPr lang="en-US" sz="2400" dirty="0" smtClean="0">
                <a:effectLst/>
                <a:latin typeface="+mj-lt"/>
              </a:rPr>
              <a:t> – hypertext reference, </a:t>
            </a:r>
            <a:r>
              <a:rPr lang="en-US" sz="2400" dirty="0" err="1" smtClean="0">
                <a:effectLst/>
                <a:latin typeface="+mj-lt"/>
              </a:rPr>
              <a:t>rel</a:t>
            </a:r>
            <a:r>
              <a:rPr lang="en-US" sz="2400" dirty="0" smtClean="0">
                <a:effectLst/>
                <a:latin typeface="+mj-lt"/>
              </a:rPr>
              <a:t> - relationship </a:t>
            </a:r>
            <a:endParaRPr lang="en-US" sz="2400" dirty="0">
              <a:effectLst/>
              <a:latin typeface="+mj-lt"/>
            </a:endParaRPr>
          </a:p>
          <a:p>
            <a:pPr marL="0" indent="0">
              <a:buNone/>
            </a:pPr>
            <a:r>
              <a:rPr lang="en-US" sz="2000" b="1" dirty="0" smtClean="0">
                <a:effectLst/>
                <a:latin typeface="+mj-lt"/>
              </a:rPr>
              <a:t>&lt;head&gt;</a:t>
            </a:r>
            <a:endParaRPr lang="en-US" sz="2000" b="1" dirty="0">
              <a:effectLst/>
              <a:latin typeface="+mj-lt"/>
            </a:endParaRPr>
          </a:p>
          <a:p>
            <a:pPr marL="0" indent="0">
              <a:buNone/>
            </a:pPr>
            <a:r>
              <a:rPr lang="en-US" sz="2000" b="1" dirty="0" smtClean="0">
                <a:effectLst/>
                <a:latin typeface="+mj-lt"/>
              </a:rPr>
              <a:t>&lt;title&gt; </a:t>
            </a:r>
            <a:r>
              <a:rPr lang="en-US" sz="2000" b="1" dirty="0">
                <a:effectLst/>
                <a:latin typeface="+mj-lt"/>
              </a:rPr>
              <a:t>TEST LINKED STYLE SHEETS </a:t>
            </a:r>
            <a:r>
              <a:rPr lang="en-US" sz="2000" b="1" dirty="0" smtClean="0">
                <a:effectLst/>
                <a:latin typeface="+mj-lt"/>
              </a:rPr>
              <a:t>&lt;/title&gt;</a:t>
            </a:r>
            <a:endParaRPr lang="en-US" sz="2000" b="1" dirty="0">
              <a:effectLst/>
              <a:latin typeface="+mj-lt"/>
            </a:endParaRPr>
          </a:p>
          <a:p>
            <a:pPr marL="0" indent="0">
              <a:buNone/>
            </a:pPr>
            <a:r>
              <a:rPr lang="en-US" sz="2000" b="1" dirty="0" smtClean="0">
                <a:effectLst/>
                <a:latin typeface="+mj-lt"/>
              </a:rPr>
              <a:t>&lt;link </a:t>
            </a:r>
            <a:r>
              <a:rPr lang="en-US" sz="2000" b="1" dirty="0" err="1" smtClean="0">
                <a:effectLst/>
                <a:latin typeface="+mj-lt"/>
              </a:rPr>
              <a:t>href</a:t>
            </a:r>
            <a:r>
              <a:rPr lang="en-US" sz="2000" b="1" dirty="0" smtClean="0">
                <a:effectLst/>
                <a:latin typeface="+mj-lt"/>
              </a:rPr>
              <a:t>="</a:t>
            </a:r>
            <a:r>
              <a:rPr lang="en-US" sz="2000" b="1" dirty="0">
                <a:effectLst/>
                <a:latin typeface="+mj-lt"/>
              </a:rPr>
              <a:t>styles.css" </a:t>
            </a:r>
            <a:r>
              <a:rPr lang="en-US" sz="2000" b="1" dirty="0" err="1" smtClean="0">
                <a:effectLst/>
                <a:latin typeface="+mj-lt"/>
              </a:rPr>
              <a:t>rel</a:t>
            </a:r>
            <a:r>
              <a:rPr lang="en-US" sz="2000" b="1" dirty="0" smtClean="0">
                <a:effectLst/>
                <a:latin typeface="+mj-lt"/>
              </a:rPr>
              <a:t>=“</a:t>
            </a:r>
            <a:r>
              <a:rPr lang="en-US" sz="2000" b="1" dirty="0" err="1" smtClean="0">
                <a:effectLst/>
                <a:latin typeface="+mj-lt"/>
              </a:rPr>
              <a:t>stylesheet</a:t>
            </a:r>
            <a:r>
              <a:rPr lang="en-US" sz="2000" b="1" dirty="0" smtClean="0">
                <a:effectLst/>
                <a:latin typeface="+mj-lt"/>
              </a:rPr>
              <a:t>" type="</a:t>
            </a:r>
            <a:r>
              <a:rPr lang="en-US" sz="2000" b="1" dirty="0">
                <a:effectLst/>
                <a:latin typeface="+mj-lt"/>
              </a:rPr>
              <a:t>text/</a:t>
            </a:r>
            <a:r>
              <a:rPr lang="en-US" sz="2000" b="1" dirty="0" err="1">
                <a:effectLst/>
                <a:latin typeface="+mj-lt"/>
              </a:rPr>
              <a:t>css</a:t>
            </a:r>
            <a:r>
              <a:rPr lang="en-US" sz="2000" b="1" dirty="0">
                <a:effectLst/>
                <a:latin typeface="+mj-lt"/>
              </a:rPr>
              <a:t>"&gt;</a:t>
            </a:r>
          </a:p>
          <a:p>
            <a:pPr marL="0" indent="0">
              <a:buNone/>
            </a:pPr>
            <a:r>
              <a:rPr lang="en-US" sz="2000" b="1" dirty="0" smtClean="0">
                <a:effectLst/>
                <a:latin typeface="+mj-lt"/>
              </a:rPr>
              <a:t>&lt;/head&gt;</a:t>
            </a:r>
            <a:endParaRPr lang="en-US" sz="2000" b="1" dirty="0">
              <a:effectLst/>
              <a:latin typeface="+mj-lt"/>
            </a:endParaRPr>
          </a:p>
          <a:p>
            <a:r>
              <a:rPr lang="en-US" sz="2400" b="1" dirty="0">
                <a:latin typeface="+mj-lt"/>
              </a:rPr>
              <a:t>An Example, </a:t>
            </a:r>
            <a:r>
              <a:rPr lang="en-US" sz="2400" b="1" dirty="0">
                <a:latin typeface="+mj-lt"/>
                <a:hlinkClick r:id="rId3"/>
              </a:rPr>
              <a:t>http://www.etcs.ipfw.edu/~</a:t>
            </a:r>
            <a:r>
              <a:rPr lang="en-US" sz="2400" b="1" dirty="0" smtClean="0">
                <a:latin typeface="+mj-lt"/>
                <a:hlinkClick r:id="rId3"/>
              </a:rPr>
              <a:t>lin/CECourses/2_HTML/08CCSExs/linkcss.html</a:t>
            </a:r>
            <a:r>
              <a:rPr lang="en-US" sz="2400" b="1" dirty="0" smtClean="0">
                <a:latin typeface="+mj-lt"/>
              </a:rPr>
              <a:t> </a:t>
            </a: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17</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spTree>
    <p:extLst>
      <p:ext uri="{BB962C8B-B14F-4D97-AF65-F5344CB8AC3E}">
        <p14:creationId xmlns:p14="http://schemas.microsoft.com/office/powerpoint/2010/main" val="4102229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228600" y="277813"/>
            <a:ext cx="8686800" cy="788987"/>
          </a:xfrm>
        </p:spPr>
        <p:txBody>
          <a:bodyPr/>
          <a:lstStyle/>
          <a:p>
            <a:pPr eaLnBrk="1" hangingPunct="1">
              <a:defRPr/>
            </a:pPr>
            <a:r>
              <a:rPr lang="en-US" sz="2800" b="1" dirty="0">
                <a:solidFill>
                  <a:srgbClr val="FFC000"/>
                </a:solidFill>
              </a:rPr>
              <a:t>An Example, </a:t>
            </a:r>
            <a:r>
              <a:rPr lang="en-US" sz="1800" b="1" dirty="0">
                <a:hlinkClick r:id="rId3"/>
              </a:rPr>
              <a:t>http://www.etcs.ipfw.edu/~lin/CECourses/2_HTML/08CCSExs/linkcss.html</a:t>
            </a:r>
            <a:r>
              <a:rPr lang="en-US" sz="1800" b="1" dirty="0"/>
              <a:t> </a:t>
            </a:r>
            <a:r>
              <a:rPr lang="en-US" sz="3200" b="1" dirty="0"/>
              <a:t/>
            </a:r>
            <a:br>
              <a:rPr lang="en-US" sz="3200" b="1" dirty="0"/>
            </a:br>
            <a:endParaRPr lang="en-US" sz="3000" b="1" dirty="0" smtClean="0">
              <a:solidFill>
                <a:schemeClr val="folHlink"/>
              </a:solidFill>
            </a:endParaRPr>
          </a:p>
        </p:txBody>
      </p:sp>
      <p:sp>
        <p:nvSpPr>
          <p:cNvPr id="787459" name="Rectangle 3"/>
          <p:cNvSpPr>
            <a:spLocks noGrp="1" noChangeArrowheads="1"/>
          </p:cNvSpPr>
          <p:nvPr>
            <p:ph type="body" idx="1"/>
          </p:nvPr>
        </p:nvSpPr>
        <p:spPr>
          <a:xfrm>
            <a:off x="457200" y="1066800"/>
            <a:ext cx="8229600" cy="5064125"/>
          </a:xfrm>
        </p:spPr>
        <p:txBody>
          <a:bodyPr/>
          <a:lstStyle/>
          <a:p>
            <a:pPr marL="0" indent="0">
              <a:buNone/>
            </a:pPr>
            <a:r>
              <a:rPr lang="en-US" sz="2000" dirty="0" smtClean="0">
                <a:latin typeface="+mj-lt"/>
              </a:rPr>
              <a:t>&lt;html&gt;</a:t>
            </a:r>
            <a:endParaRPr lang="en-US" sz="2000" dirty="0">
              <a:latin typeface="+mj-lt"/>
            </a:endParaRPr>
          </a:p>
          <a:p>
            <a:pPr marL="0" indent="0">
              <a:buNone/>
            </a:pPr>
            <a:r>
              <a:rPr lang="en-US" sz="2000" dirty="0">
                <a:latin typeface="+mj-lt"/>
              </a:rPr>
              <a:t>&lt;!-- linkcss.html --&gt;</a:t>
            </a:r>
          </a:p>
          <a:p>
            <a:pPr marL="0" indent="0">
              <a:buNone/>
            </a:pPr>
            <a:r>
              <a:rPr lang="en-US" sz="2000" dirty="0" smtClean="0">
                <a:latin typeface="+mj-lt"/>
              </a:rPr>
              <a:t>&lt;head&gt;</a:t>
            </a:r>
            <a:endParaRPr lang="en-US" sz="2000" dirty="0">
              <a:latin typeface="+mj-lt"/>
            </a:endParaRPr>
          </a:p>
          <a:p>
            <a:pPr marL="0" indent="0">
              <a:buNone/>
            </a:pPr>
            <a:r>
              <a:rPr lang="en-US" sz="2000" dirty="0" smtClean="0">
                <a:latin typeface="+mj-lt"/>
              </a:rPr>
              <a:t>&lt;title&gt;Link </a:t>
            </a:r>
            <a:r>
              <a:rPr lang="en-US" sz="2000" dirty="0">
                <a:latin typeface="+mj-lt"/>
              </a:rPr>
              <a:t>Style Sheets</a:t>
            </a:r>
            <a:r>
              <a:rPr lang="en-US" sz="2000" dirty="0" smtClean="0">
                <a:latin typeface="+mj-lt"/>
              </a:rPr>
              <a:t>&lt;/title&gt;</a:t>
            </a:r>
            <a:endParaRPr lang="en-US" sz="2000" dirty="0">
              <a:latin typeface="+mj-lt"/>
            </a:endParaRPr>
          </a:p>
          <a:p>
            <a:pPr marL="0" indent="0">
              <a:buNone/>
            </a:pPr>
            <a:r>
              <a:rPr lang="en-US" sz="2000" dirty="0" smtClean="0">
                <a:latin typeface="+mj-lt"/>
              </a:rPr>
              <a:t>&lt;link </a:t>
            </a:r>
            <a:r>
              <a:rPr lang="en-US" sz="2000" dirty="0" err="1" smtClean="0">
                <a:latin typeface="+mj-lt"/>
              </a:rPr>
              <a:t>href</a:t>
            </a:r>
            <a:r>
              <a:rPr lang="en-US" sz="2000" dirty="0" smtClean="0">
                <a:latin typeface="+mj-lt"/>
              </a:rPr>
              <a:t>="</a:t>
            </a:r>
            <a:r>
              <a:rPr lang="en-US" sz="2000" dirty="0">
                <a:latin typeface="+mj-lt"/>
              </a:rPr>
              <a:t>styles.css" </a:t>
            </a:r>
            <a:r>
              <a:rPr lang="en-US" sz="2000" dirty="0" err="1" smtClean="0">
                <a:latin typeface="+mj-lt"/>
              </a:rPr>
              <a:t>rel</a:t>
            </a:r>
            <a:r>
              <a:rPr lang="en-US" sz="2000" dirty="0" smtClean="0">
                <a:latin typeface="+mj-lt"/>
              </a:rPr>
              <a:t>="</a:t>
            </a:r>
            <a:r>
              <a:rPr lang="en-US" sz="2000" dirty="0" err="1">
                <a:latin typeface="+mj-lt"/>
              </a:rPr>
              <a:t>stylesheet</a:t>
            </a:r>
            <a:r>
              <a:rPr lang="en-US" sz="2000" dirty="0">
                <a:latin typeface="+mj-lt"/>
              </a:rPr>
              <a:t>" </a:t>
            </a:r>
            <a:r>
              <a:rPr lang="en-US" sz="2000" dirty="0" smtClean="0">
                <a:latin typeface="+mj-lt"/>
              </a:rPr>
              <a:t>type="</a:t>
            </a:r>
            <a:r>
              <a:rPr lang="en-US" sz="2000" dirty="0">
                <a:latin typeface="+mj-lt"/>
              </a:rPr>
              <a:t>text/</a:t>
            </a:r>
            <a:r>
              <a:rPr lang="en-US" sz="2000" dirty="0" err="1">
                <a:latin typeface="+mj-lt"/>
              </a:rPr>
              <a:t>css</a:t>
            </a:r>
            <a:r>
              <a:rPr lang="en-US" sz="2000" dirty="0">
                <a:latin typeface="+mj-lt"/>
              </a:rPr>
              <a:t>"&gt;</a:t>
            </a:r>
          </a:p>
          <a:p>
            <a:pPr marL="0" indent="0">
              <a:buNone/>
            </a:pPr>
            <a:r>
              <a:rPr lang="en-US" sz="2000" dirty="0" smtClean="0">
                <a:latin typeface="+mj-lt"/>
              </a:rPr>
              <a:t>&lt;/head&gt;</a:t>
            </a:r>
            <a:endParaRPr lang="en-US" sz="2000" dirty="0">
              <a:latin typeface="+mj-lt"/>
            </a:endParaRPr>
          </a:p>
          <a:p>
            <a:pPr marL="0" indent="0">
              <a:buNone/>
            </a:pPr>
            <a:r>
              <a:rPr lang="en-US" sz="2000" dirty="0" smtClean="0">
                <a:latin typeface="+mj-lt"/>
              </a:rPr>
              <a:t>&lt;body&gt;</a:t>
            </a:r>
            <a:endParaRPr lang="en-US" sz="2000" dirty="0">
              <a:latin typeface="+mj-lt"/>
            </a:endParaRPr>
          </a:p>
          <a:p>
            <a:pPr marL="0" indent="0">
              <a:buNone/>
            </a:pPr>
            <a:r>
              <a:rPr lang="en-US" sz="2000" dirty="0" smtClean="0">
                <a:latin typeface="+mj-lt"/>
              </a:rPr>
              <a:t>&lt;span&gt;Web </a:t>
            </a:r>
            <a:r>
              <a:rPr lang="en-US" sz="2000" dirty="0">
                <a:latin typeface="+mj-lt"/>
              </a:rPr>
              <a:t>Programming Applications</a:t>
            </a:r>
            <a:r>
              <a:rPr lang="en-US" sz="2000" dirty="0" smtClean="0">
                <a:latin typeface="+mj-lt"/>
              </a:rPr>
              <a:t>.&lt;/</a:t>
            </a:r>
            <a:r>
              <a:rPr lang="en-US" sz="2000" dirty="0" err="1" smtClean="0">
                <a:latin typeface="+mj-lt"/>
              </a:rPr>
              <a:t>sspan</a:t>
            </a:r>
            <a:r>
              <a:rPr lang="en-US" sz="2000" dirty="0" smtClean="0">
                <a:latin typeface="+mj-lt"/>
              </a:rPr>
              <a:t>&gt;</a:t>
            </a:r>
            <a:endParaRPr lang="en-US" sz="2000" dirty="0">
              <a:latin typeface="+mj-lt"/>
            </a:endParaRPr>
          </a:p>
          <a:p>
            <a:pPr marL="0" indent="0">
              <a:buNone/>
            </a:pPr>
            <a:r>
              <a:rPr lang="en-US" sz="2000" dirty="0" smtClean="0">
                <a:latin typeface="+mj-lt"/>
              </a:rPr>
              <a:t>&lt;h1&gt;Web </a:t>
            </a:r>
            <a:r>
              <a:rPr lang="en-US" sz="2000" dirty="0">
                <a:latin typeface="+mj-lt"/>
              </a:rPr>
              <a:t>Programming Applications</a:t>
            </a:r>
            <a:r>
              <a:rPr lang="en-US" sz="2000" dirty="0" smtClean="0">
                <a:latin typeface="+mj-lt"/>
              </a:rPr>
              <a:t>.&lt;/h1</a:t>
            </a:r>
            <a:r>
              <a:rPr lang="en-US" sz="2000" dirty="0">
                <a:latin typeface="+mj-lt"/>
              </a:rPr>
              <a:t>&gt;</a:t>
            </a:r>
          </a:p>
          <a:p>
            <a:pPr marL="0" indent="0">
              <a:buNone/>
            </a:pPr>
            <a:r>
              <a:rPr lang="en-US" sz="2000" dirty="0" smtClean="0">
                <a:latin typeface="+mj-lt"/>
              </a:rPr>
              <a:t>&lt;h2&gt;Web </a:t>
            </a:r>
            <a:r>
              <a:rPr lang="en-US" sz="2000" dirty="0">
                <a:latin typeface="+mj-lt"/>
              </a:rPr>
              <a:t>Programming Applications</a:t>
            </a:r>
            <a:r>
              <a:rPr lang="en-US" sz="2000" dirty="0" smtClean="0">
                <a:latin typeface="+mj-lt"/>
              </a:rPr>
              <a:t>.&lt;/h2</a:t>
            </a:r>
            <a:r>
              <a:rPr lang="en-US" sz="2000" dirty="0">
                <a:latin typeface="+mj-lt"/>
              </a:rPr>
              <a:t>&gt;</a:t>
            </a:r>
          </a:p>
          <a:p>
            <a:pPr marL="0" indent="0">
              <a:buNone/>
            </a:pPr>
            <a:r>
              <a:rPr lang="en-US" sz="2000" dirty="0" smtClean="0">
                <a:latin typeface="+mj-lt"/>
              </a:rPr>
              <a:t>&lt;h2 </a:t>
            </a:r>
            <a:r>
              <a:rPr lang="en-US" sz="2000" dirty="0">
                <a:latin typeface="+mj-lt"/>
              </a:rPr>
              <a:t>STYLE="font-size: 36pt"&gt;Web Programming Applications</a:t>
            </a:r>
            <a:r>
              <a:rPr lang="en-US" sz="2000" dirty="0" smtClean="0">
                <a:latin typeface="+mj-lt"/>
              </a:rPr>
              <a:t>.&lt;/h2</a:t>
            </a:r>
            <a:r>
              <a:rPr lang="en-US" sz="2000" dirty="0">
                <a:latin typeface="+mj-lt"/>
              </a:rPr>
              <a:t>&gt;</a:t>
            </a:r>
          </a:p>
          <a:p>
            <a:pPr marL="0" indent="0">
              <a:buNone/>
            </a:pPr>
            <a:r>
              <a:rPr lang="en-US" sz="2000" dirty="0" smtClean="0">
                <a:latin typeface="+mj-lt"/>
              </a:rPr>
              <a:t>&lt;/body&gt;</a:t>
            </a:r>
            <a:endParaRPr lang="en-US" sz="2000" dirty="0">
              <a:latin typeface="+mj-lt"/>
            </a:endParaRPr>
          </a:p>
          <a:p>
            <a:pPr marL="0" indent="0">
              <a:buNone/>
            </a:pPr>
            <a:r>
              <a:rPr lang="en-US" sz="2000" dirty="0" smtClean="0">
                <a:latin typeface="+mj-lt"/>
              </a:rPr>
              <a:t>&lt;/html&gt;</a:t>
            </a:r>
            <a:endParaRPr lang="en-US" sz="2000" dirty="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18</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spTree>
    <p:extLst>
      <p:ext uri="{BB962C8B-B14F-4D97-AF65-F5344CB8AC3E}">
        <p14:creationId xmlns:p14="http://schemas.microsoft.com/office/powerpoint/2010/main" val="36260474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228600" y="277813"/>
            <a:ext cx="8686800" cy="788987"/>
          </a:xfrm>
        </p:spPr>
        <p:txBody>
          <a:bodyPr/>
          <a:lstStyle/>
          <a:p>
            <a:pPr eaLnBrk="1" hangingPunct="1">
              <a:defRPr/>
            </a:pPr>
            <a:r>
              <a:rPr lang="en-US" sz="3000" b="1" dirty="0" smtClean="0">
                <a:solidFill>
                  <a:schemeClr val="folHlink"/>
                </a:solidFill>
              </a:rPr>
              <a:t>External Style Sheet</a:t>
            </a:r>
          </a:p>
        </p:txBody>
      </p:sp>
      <p:sp>
        <p:nvSpPr>
          <p:cNvPr id="787459" name="Rectangle 3"/>
          <p:cNvSpPr>
            <a:spLocks noGrp="1" noChangeArrowheads="1"/>
          </p:cNvSpPr>
          <p:nvPr>
            <p:ph type="body" idx="1"/>
          </p:nvPr>
        </p:nvSpPr>
        <p:spPr>
          <a:xfrm>
            <a:off x="457200" y="1066800"/>
            <a:ext cx="8229600" cy="5064125"/>
          </a:xfrm>
        </p:spPr>
        <p:txBody>
          <a:bodyPr/>
          <a:lstStyle/>
          <a:p>
            <a:r>
              <a:rPr lang="en-US" sz="2400" b="1" dirty="0" smtClean="0">
                <a:latin typeface="+mj-lt"/>
              </a:rPr>
              <a:t>External Style Sheet (Listing3.3.html)</a:t>
            </a: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19</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sp>
        <p:nvSpPr>
          <p:cNvPr id="2" name="Rectangle 1"/>
          <p:cNvSpPr/>
          <p:nvPr/>
        </p:nvSpPr>
        <p:spPr>
          <a:xfrm>
            <a:off x="685800" y="1855787"/>
            <a:ext cx="6629400" cy="1938992"/>
          </a:xfrm>
          <a:prstGeom prst="rect">
            <a:avLst/>
          </a:prstGeom>
          <a:solidFill>
            <a:srgbClr val="92D050"/>
          </a:solidFill>
        </p:spPr>
        <p:txBody>
          <a:bodyPr wrap="square">
            <a:spAutoFit/>
          </a:bodyPr>
          <a:lstStyle/>
          <a:p>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head</a:t>
            </a:r>
            <a:r>
              <a:rPr lang="en-US" dirty="0">
                <a:solidFill>
                  <a:prstClr val="black"/>
                </a:solidFill>
                <a:latin typeface="Consolas" panose="020B0609020204030204" pitchFamily="49" charset="0"/>
              </a:rPr>
              <a:t> </a:t>
            </a:r>
            <a:r>
              <a:rPr lang="en-US" dirty="0" err="1">
                <a:solidFill>
                  <a:srgbClr val="FF0000"/>
                </a:solidFill>
                <a:latin typeface="Consolas" panose="020B0609020204030204" pitchFamily="49" charset="0"/>
              </a:rPr>
              <a:t>lang</a:t>
            </a:r>
            <a:r>
              <a:rPr lang="en-US" dirty="0">
                <a:solidFill>
                  <a:srgbClr val="0000FF"/>
                </a:solidFill>
                <a:latin typeface="Consolas" panose="020B0609020204030204" pitchFamily="49" charset="0"/>
              </a:rPr>
              <a:t>="en"&gt;</a:t>
            </a:r>
            <a:endParaRPr lang="en-US" dirty="0">
              <a:solidFill>
                <a:prstClr val="black"/>
              </a:solidFill>
              <a:latin typeface="Consolas" panose="020B0609020204030204" pitchFamily="49" charset="0"/>
            </a:endParaRPr>
          </a:p>
          <a:p>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meta</a:t>
            </a:r>
            <a:r>
              <a:rPr lang="en-US" dirty="0">
                <a:solidFill>
                  <a:prstClr val="black"/>
                </a:solidFill>
                <a:latin typeface="Consolas" panose="020B0609020204030204" pitchFamily="49" charset="0"/>
              </a:rPr>
              <a:t> </a:t>
            </a:r>
            <a:r>
              <a:rPr lang="en-US" dirty="0">
                <a:solidFill>
                  <a:srgbClr val="FF0000"/>
                </a:solidFill>
                <a:latin typeface="Consolas" panose="020B0609020204030204" pitchFamily="49" charset="0"/>
              </a:rPr>
              <a:t>charset</a:t>
            </a:r>
            <a:r>
              <a:rPr lang="en-US" dirty="0">
                <a:solidFill>
                  <a:srgbClr val="0000FF"/>
                </a:solidFill>
                <a:latin typeface="Consolas" panose="020B0609020204030204" pitchFamily="49" charset="0"/>
              </a:rPr>
              <a:t>="utf-8"&gt;</a:t>
            </a:r>
            <a:endParaRPr lang="en-US" dirty="0">
              <a:solidFill>
                <a:prstClr val="black"/>
              </a:solidFill>
              <a:latin typeface="Consolas" panose="020B0609020204030204" pitchFamily="49" charset="0"/>
            </a:endParaRPr>
          </a:p>
          <a:p>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title</a:t>
            </a:r>
            <a:r>
              <a:rPr lang="en-US" dirty="0">
                <a:solidFill>
                  <a:srgbClr val="0000FF"/>
                </a:solidFill>
                <a:latin typeface="Consolas" panose="020B0609020204030204" pitchFamily="49" charset="0"/>
              </a:rPr>
              <a:t>&gt;</a:t>
            </a:r>
            <a:r>
              <a:rPr lang="en-US" dirty="0">
                <a:solidFill>
                  <a:prstClr val="black"/>
                </a:solidFill>
                <a:latin typeface="Consolas" panose="020B0609020204030204" pitchFamily="49" charset="0"/>
              </a:rPr>
              <a:t>Share Your Travels -- New York - Central Park</a:t>
            </a:r>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title</a:t>
            </a:r>
            <a:r>
              <a:rPr lang="en-US" dirty="0">
                <a:solidFill>
                  <a:srgbClr val="0000FF"/>
                </a:solidFill>
                <a:latin typeface="Consolas" panose="020B0609020204030204" pitchFamily="49" charset="0"/>
              </a:rPr>
              <a:t>&gt;</a:t>
            </a:r>
            <a:endParaRPr lang="en-US" dirty="0">
              <a:solidFill>
                <a:prstClr val="black"/>
              </a:solidFill>
              <a:latin typeface="Consolas" panose="020B0609020204030204" pitchFamily="49" charset="0"/>
            </a:endParaRPr>
          </a:p>
          <a:p>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link</a:t>
            </a:r>
            <a:r>
              <a:rPr lang="en-US" dirty="0">
                <a:solidFill>
                  <a:prstClr val="black"/>
                </a:solidFill>
                <a:latin typeface="Consolas" panose="020B0609020204030204" pitchFamily="49" charset="0"/>
              </a:rPr>
              <a:t> </a:t>
            </a:r>
            <a:r>
              <a:rPr lang="en-US" dirty="0" err="1">
                <a:solidFill>
                  <a:srgbClr val="FF0000"/>
                </a:solidFill>
                <a:latin typeface="Consolas" panose="020B0609020204030204" pitchFamily="49" charset="0"/>
              </a:rPr>
              <a:t>rel</a:t>
            </a:r>
            <a:r>
              <a:rPr lang="en-US" dirty="0">
                <a:solidFill>
                  <a:srgbClr val="0000FF"/>
                </a:solidFill>
                <a:latin typeface="Consolas" panose="020B0609020204030204" pitchFamily="49" charset="0"/>
              </a:rPr>
              <a:t>="</a:t>
            </a:r>
            <a:r>
              <a:rPr lang="en-US" dirty="0" err="1">
                <a:solidFill>
                  <a:srgbClr val="0000FF"/>
                </a:solidFill>
                <a:latin typeface="Consolas" panose="020B0609020204030204" pitchFamily="49" charset="0"/>
              </a:rPr>
              <a:t>stylesheet</a:t>
            </a:r>
            <a:r>
              <a:rPr lang="en-US" dirty="0">
                <a:solidFill>
                  <a:srgbClr val="0000FF"/>
                </a:solidFill>
                <a:latin typeface="Consolas" panose="020B0609020204030204" pitchFamily="49" charset="0"/>
              </a:rPr>
              <a:t>"</a:t>
            </a:r>
            <a:r>
              <a:rPr lang="en-US" dirty="0">
                <a:solidFill>
                  <a:prstClr val="black"/>
                </a:solidFill>
                <a:latin typeface="Consolas" panose="020B0609020204030204" pitchFamily="49" charset="0"/>
              </a:rPr>
              <a:t> </a:t>
            </a:r>
            <a:r>
              <a:rPr lang="en-US" dirty="0" err="1">
                <a:solidFill>
                  <a:srgbClr val="FF0000"/>
                </a:solidFill>
                <a:latin typeface="Consolas" panose="020B0609020204030204" pitchFamily="49" charset="0"/>
              </a:rPr>
              <a:t>href</a:t>
            </a:r>
            <a:r>
              <a:rPr lang="en-US" dirty="0">
                <a:solidFill>
                  <a:srgbClr val="0000FF"/>
                </a:solidFill>
                <a:latin typeface="Consolas" panose="020B0609020204030204" pitchFamily="49" charset="0"/>
              </a:rPr>
              <a:t>="styles.css"</a:t>
            </a:r>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/&gt;</a:t>
            </a:r>
            <a:endParaRPr lang="en-US" dirty="0">
              <a:solidFill>
                <a:prstClr val="black"/>
              </a:solidFill>
              <a:latin typeface="Consolas" panose="020B0609020204030204" pitchFamily="49" charset="0"/>
            </a:endParaRPr>
          </a:p>
          <a:p>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head</a:t>
            </a:r>
            <a:r>
              <a:rPr lang="en-US" dirty="0">
                <a:solidFill>
                  <a:srgbClr val="0000FF"/>
                </a:solidFill>
                <a:latin typeface="Consolas" panose="020B0609020204030204" pitchFamily="49" charset="0"/>
              </a:rPr>
              <a:t>&gt;</a:t>
            </a:r>
            <a:r>
              <a:rPr lang="en-US" dirty="0">
                <a:solidFill>
                  <a:prstClr val="black"/>
                </a:solidFill>
                <a:latin typeface="Consolas" panose="020B0609020204030204" pitchFamily="49" charset="0"/>
              </a:rPr>
              <a:t> </a:t>
            </a:r>
          </a:p>
        </p:txBody>
      </p:sp>
    </p:spTree>
    <p:extLst>
      <p:ext uri="{BB962C8B-B14F-4D97-AF65-F5344CB8AC3E}">
        <p14:creationId xmlns:p14="http://schemas.microsoft.com/office/powerpoint/2010/main" val="11550398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228600" y="277813"/>
            <a:ext cx="8686800" cy="788987"/>
          </a:xfrm>
        </p:spPr>
        <p:txBody>
          <a:bodyPr/>
          <a:lstStyle/>
          <a:p>
            <a:pPr eaLnBrk="1" hangingPunct="1">
              <a:defRPr/>
            </a:pPr>
            <a:r>
              <a:rPr lang="en-US" sz="3200" b="1" dirty="0" smtClean="0">
                <a:solidFill>
                  <a:schemeClr val="folHlink"/>
                </a:solidFill>
              </a:rPr>
              <a:t>Topics</a:t>
            </a:r>
          </a:p>
        </p:txBody>
      </p:sp>
      <p:sp>
        <p:nvSpPr>
          <p:cNvPr id="787459" name="Rectangle 3"/>
          <p:cNvSpPr>
            <a:spLocks noGrp="1" noChangeArrowheads="1"/>
          </p:cNvSpPr>
          <p:nvPr>
            <p:ph type="body" idx="1"/>
          </p:nvPr>
        </p:nvSpPr>
        <p:spPr>
          <a:xfrm>
            <a:off x="457200" y="1066800"/>
            <a:ext cx="8229600" cy="5064125"/>
          </a:xfrm>
        </p:spPr>
        <p:txBody>
          <a:bodyPr/>
          <a:lstStyle/>
          <a:p>
            <a:pPr eaLnBrk="1" hangingPunct="1">
              <a:defRPr/>
            </a:pPr>
            <a:r>
              <a:rPr lang="en-US" sz="2400" dirty="0" smtClean="0">
                <a:latin typeface="Arial" charset="0"/>
              </a:rPr>
              <a:t>What is CSS?</a:t>
            </a:r>
          </a:p>
          <a:p>
            <a:pPr eaLnBrk="1" hangingPunct="1">
              <a:defRPr/>
            </a:pPr>
            <a:r>
              <a:rPr lang="en-US" sz="2400" dirty="0" smtClean="0">
                <a:latin typeface="Arial" charset="0"/>
              </a:rPr>
              <a:t>CSS Syntax</a:t>
            </a:r>
          </a:p>
          <a:p>
            <a:pPr eaLnBrk="1" hangingPunct="1">
              <a:defRPr/>
            </a:pPr>
            <a:r>
              <a:rPr lang="en-US" sz="2400" dirty="0" smtClean="0">
                <a:latin typeface="Arial" charset="0"/>
              </a:rPr>
              <a:t>Location of Styles</a:t>
            </a:r>
          </a:p>
          <a:p>
            <a:pPr eaLnBrk="1" hangingPunct="1">
              <a:defRPr/>
            </a:pPr>
            <a:r>
              <a:rPr lang="en-US" sz="2400" dirty="0" smtClean="0">
                <a:latin typeface="Arial" charset="0"/>
              </a:rPr>
              <a:t>Selectors</a:t>
            </a:r>
          </a:p>
          <a:p>
            <a:pPr eaLnBrk="1" hangingPunct="1">
              <a:defRPr/>
            </a:pPr>
            <a:r>
              <a:rPr lang="en-US" sz="2400" dirty="0" smtClean="0">
                <a:latin typeface="Arial" charset="0"/>
              </a:rPr>
              <a:t>The Cascade: How Styles Interact</a:t>
            </a:r>
          </a:p>
          <a:p>
            <a:pPr eaLnBrk="1" hangingPunct="1">
              <a:defRPr/>
            </a:pPr>
            <a:r>
              <a:rPr lang="en-US" sz="2400" dirty="0" smtClean="0">
                <a:latin typeface="Arial" charset="0"/>
              </a:rPr>
              <a:t>The Box Model</a:t>
            </a:r>
          </a:p>
          <a:p>
            <a:pPr eaLnBrk="1" hangingPunct="1">
              <a:defRPr/>
            </a:pPr>
            <a:r>
              <a:rPr lang="en-US" sz="2400" dirty="0" smtClean="0">
                <a:latin typeface="Arial" charset="0"/>
              </a:rPr>
              <a:t>CSS Text Styling </a:t>
            </a:r>
            <a:endParaRPr lang="en-US" sz="2400" dirty="0">
              <a:latin typeface="Arial" charset="0"/>
            </a:endParaRPr>
          </a:p>
          <a:p>
            <a:pPr eaLnBrk="1" hangingPunct="1">
              <a:defRPr/>
            </a:pPr>
            <a:r>
              <a:rPr lang="en-US" sz="2400" dirty="0" smtClean="0">
                <a:latin typeface="Arial" charset="0"/>
              </a:rPr>
              <a:t>Summary</a:t>
            </a:r>
          </a:p>
          <a:p>
            <a:pPr marL="457200" lvl="1" indent="0" eaLnBrk="1" hangingPunct="1">
              <a:buNone/>
              <a:defRPr/>
            </a:pPr>
            <a:endParaRPr lang="en-US" sz="2400" dirty="0" smtClean="0">
              <a:latin typeface="Arial" charset="0"/>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2</a:t>
            </a:fld>
            <a:endParaRPr lang="en-US"/>
          </a:p>
        </p:txBody>
      </p:sp>
      <p:sp>
        <p:nvSpPr>
          <p:cNvPr id="3" name="Footer Placeholder 2"/>
          <p:cNvSpPr>
            <a:spLocks noGrp="1"/>
          </p:cNvSpPr>
          <p:nvPr>
            <p:ph type="ftr" sz="quarter" idx="11"/>
          </p:nvPr>
        </p:nvSpPr>
        <p:spPr/>
        <p:txBody>
          <a:bodyPr/>
          <a:lstStyle/>
          <a:p>
            <a:pPr>
              <a:defRPr/>
            </a:pPr>
            <a:r>
              <a:rPr lang="en-US" smtClean="0"/>
              <a:t>CPET 499/ITC 250 Web Systems, Paul I. Lin</a:t>
            </a:r>
            <a:endParaRPr lang="en-US"/>
          </a:p>
        </p:txBody>
      </p:sp>
    </p:spTree>
    <p:extLst>
      <p:ext uri="{BB962C8B-B14F-4D97-AF65-F5344CB8AC3E}">
        <p14:creationId xmlns:p14="http://schemas.microsoft.com/office/powerpoint/2010/main" val="26002493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228600" y="277813"/>
            <a:ext cx="8686800" cy="788987"/>
          </a:xfrm>
        </p:spPr>
        <p:txBody>
          <a:bodyPr/>
          <a:lstStyle/>
          <a:p>
            <a:pPr eaLnBrk="1" hangingPunct="1">
              <a:defRPr/>
            </a:pPr>
            <a:r>
              <a:rPr lang="en-US" sz="3000" b="1" dirty="0" smtClean="0">
                <a:solidFill>
                  <a:schemeClr val="folHlink"/>
                </a:solidFill>
              </a:rPr>
              <a:t>CSS Selectors</a:t>
            </a:r>
          </a:p>
        </p:txBody>
      </p:sp>
      <p:sp>
        <p:nvSpPr>
          <p:cNvPr id="787459" name="Rectangle 3"/>
          <p:cNvSpPr>
            <a:spLocks noGrp="1" noChangeArrowheads="1"/>
          </p:cNvSpPr>
          <p:nvPr>
            <p:ph type="body" idx="1"/>
          </p:nvPr>
        </p:nvSpPr>
        <p:spPr>
          <a:xfrm>
            <a:off x="457200" y="1066800"/>
            <a:ext cx="8229600" cy="5064125"/>
          </a:xfrm>
        </p:spPr>
        <p:txBody>
          <a:bodyPr/>
          <a:lstStyle/>
          <a:p>
            <a:r>
              <a:rPr lang="en-US" sz="2400" b="1" dirty="0" smtClean="0">
                <a:latin typeface="+mj-lt"/>
              </a:rPr>
              <a:t>For select individual or multiple HTML documents</a:t>
            </a:r>
          </a:p>
          <a:p>
            <a:r>
              <a:rPr lang="en-US" sz="2400" b="1" dirty="0" smtClean="0">
                <a:latin typeface="+mj-lt"/>
              </a:rPr>
              <a:t>Selector Types</a:t>
            </a:r>
          </a:p>
          <a:p>
            <a:pPr lvl="1"/>
            <a:r>
              <a:rPr lang="en-US" sz="2000" b="1" dirty="0" smtClean="0">
                <a:latin typeface="+mj-lt"/>
              </a:rPr>
              <a:t>Element Selectors</a:t>
            </a:r>
          </a:p>
          <a:p>
            <a:pPr lvl="1"/>
            <a:r>
              <a:rPr lang="en-US" sz="2000" b="1" dirty="0" smtClean="0">
                <a:latin typeface="+mj-lt"/>
              </a:rPr>
              <a:t>Class Selectors</a:t>
            </a:r>
          </a:p>
          <a:p>
            <a:pPr lvl="1"/>
            <a:r>
              <a:rPr lang="en-US" sz="2000" b="1" dirty="0" smtClean="0">
                <a:latin typeface="+mj-lt"/>
              </a:rPr>
              <a:t>ID Selectors</a:t>
            </a:r>
          </a:p>
          <a:p>
            <a:pPr lvl="1"/>
            <a:r>
              <a:rPr lang="en-US" sz="2000" b="1" dirty="0" smtClean="0">
                <a:latin typeface="+mj-lt"/>
              </a:rPr>
              <a:t>Attribute Selectors</a:t>
            </a:r>
          </a:p>
          <a:p>
            <a:pPr lvl="1"/>
            <a:r>
              <a:rPr lang="en-US" sz="2000" b="1" dirty="0" smtClean="0">
                <a:latin typeface="+mj-lt"/>
              </a:rPr>
              <a:t>Pseudo-Element and Pseudo-Class Selectors</a:t>
            </a:r>
          </a:p>
          <a:p>
            <a:pPr lvl="1"/>
            <a:r>
              <a:rPr lang="en-US" sz="2000" b="1" dirty="0" smtClean="0">
                <a:latin typeface="+mj-lt"/>
              </a:rPr>
              <a:t>Contextual Selectors</a:t>
            </a:r>
          </a:p>
          <a:p>
            <a:pPr marL="0" indent="0">
              <a:buNone/>
            </a:pPr>
            <a:r>
              <a:rPr lang="en-US" sz="2400" b="1" dirty="0" smtClean="0">
                <a:latin typeface="+mj-lt"/>
              </a:rPr>
              <a:t>References</a:t>
            </a:r>
            <a:endParaRPr lang="en-US" sz="2400" b="1" dirty="0">
              <a:latin typeface="+mj-lt"/>
            </a:endParaRPr>
          </a:p>
          <a:p>
            <a:r>
              <a:rPr lang="en-US" sz="2400" b="1" dirty="0" smtClean="0">
                <a:latin typeface="+mj-lt"/>
              </a:rPr>
              <a:t>Class Selectors, </a:t>
            </a:r>
            <a:r>
              <a:rPr lang="en-US" sz="2400" b="1" dirty="0" smtClean="0">
                <a:latin typeface="+mj-lt"/>
                <a:hlinkClick r:id="rId3"/>
              </a:rPr>
              <a:t>https</a:t>
            </a:r>
            <a:r>
              <a:rPr lang="en-US" sz="2400" b="1" dirty="0">
                <a:latin typeface="+mj-lt"/>
                <a:hlinkClick r:id="rId3"/>
              </a:rPr>
              <a:t>://</a:t>
            </a:r>
            <a:r>
              <a:rPr lang="en-US" sz="2400" b="1" dirty="0" smtClean="0">
                <a:latin typeface="+mj-lt"/>
                <a:hlinkClick r:id="rId3"/>
              </a:rPr>
              <a:t>developer.mozilla.org/en-US/docs/Web/CSS/Class_selectors</a:t>
            </a:r>
            <a:r>
              <a:rPr lang="en-US" sz="2400" b="1" dirty="0" smtClean="0">
                <a:latin typeface="+mj-lt"/>
              </a:rPr>
              <a:t> </a:t>
            </a:r>
          </a:p>
          <a:p>
            <a:r>
              <a:rPr lang="en-US" sz="2400" b="1" dirty="0">
                <a:latin typeface="+mj-lt"/>
              </a:rPr>
              <a:t>5 Selectors, </a:t>
            </a:r>
            <a:r>
              <a:rPr lang="en-US" sz="2400" b="1" dirty="0">
                <a:latin typeface="+mj-lt"/>
                <a:hlinkClick r:id="rId4"/>
              </a:rPr>
              <a:t>http://</a:t>
            </a:r>
            <a:r>
              <a:rPr lang="en-US" sz="2400" b="1" dirty="0" smtClean="0">
                <a:latin typeface="+mj-lt"/>
                <a:hlinkClick r:id="rId4"/>
              </a:rPr>
              <a:t>www.w3.org/TR/CSS21/selector.html%23id-selectors</a:t>
            </a:r>
            <a:r>
              <a:rPr lang="en-US" sz="2400" b="1" dirty="0" smtClean="0">
                <a:latin typeface="+mj-lt"/>
              </a:rPr>
              <a:t> </a:t>
            </a: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20</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spTree>
    <p:extLst>
      <p:ext uri="{BB962C8B-B14F-4D97-AF65-F5344CB8AC3E}">
        <p14:creationId xmlns:p14="http://schemas.microsoft.com/office/powerpoint/2010/main" val="7058353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209550" y="107288"/>
            <a:ext cx="8686800" cy="578512"/>
          </a:xfrm>
        </p:spPr>
        <p:txBody>
          <a:bodyPr/>
          <a:lstStyle/>
          <a:p>
            <a:pPr eaLnBrk="1" hangingPunct="1">
              <a:defRPr/>
            </a:pPr>
            <a:r>
              <a:rPr lang="en-US" sz="3000" b="1" dirty="0" smtClean="0">
                <a:solidFill>
                  <a:schemeClr val="folHlink"/>
                </a:solidFill>
              </a:rPr>
              <a:t>Listing3.4.css – Sample grouped selector</a:t>
            </a:r>
            <a:endParaRPr lang="en-US" sz="3000" b="1" dirty="0" smtClean="0">
              <a:solidFill>
                <a:schemeClr val="folHlink"/>
              </a:solidFill>
            </a:endParaRPr>
          </a:p>
        </p:txBody>
      </p:sp>
      <p:sp>
        <p:nvSpPr>
          <p:cNvPr id="787459" name="Rectangle 3"/>
          <p:cNvSpPr>
            <a:spLocks noGrp="1" noChangeArrowheads="1"/>
          </p:cNvSpPr>
          <p:nvPr>
            <p:ph type="body" idx="1"/>
          </p:nvPr>
        </p:nvSpPr>
        <p:spPr>
          <a:xfrm>
            <a:off x="457200" y="685800"/>
            <a:ext cx="5334000" cy="5445125"/>
          </a:xfrm>
        </p:spPr>
        <p:txBody>
          <a:bodyPr/>
          <a:lstStyle/>
          <a:p>
            <a:pPr marL="0" indent="0">
              <a:buNone/>
            </a:pPr>
            <a:r>
              <a:rPr lang="en-US" sz="2000" b="1" dirty="0">
                <a:latin typeface="+mj-lt"/>
              </a:rPr>
              <a:t>/* commas allow you to group selectors */</a:t>
            </a:r>
          </a:p>
          <a:p>
            <a:pPr marL="0" indent="0">
              <a:buNone/>
            </a:pPr>
            <a:r>
              <a:rPr lang="en-US" sz="2000" b="1" dirty="0">
                <a:latin typeface="+mj-lt"/>
              </a:rPr>
              <a:t>p, div, aside {</a:t>
            </a:r>
          </a:p>
          <a:p>
            <a:pPr marL="0" indent="0">
              <a:buNone/>
            </a:pPr>
            <a:r>
              <a:rPr lang="en-US" sz="2000" b="1" dirty="0">
                <a:latin typeface="+mj-lt"/>
              </a:rPr>
              <a:t>   margin: 0;</a:t>
            </a:r>
          </a:p>
          <a:p>
            <a:pPr marL="0" indent="0">
              <a:buNone/>
            </a:pPr>
            <a:r>
              <a:rPr lang="en-US" sz="2000" b="1" dirty="0">
                <a:latin typeface="+mj-lt"/>
              </a:rPr>
              <a:t>   padding: 0;</a:t>
            </a:r>
          </a:p>
          <a:p>
            <a:pPr marL="0" indent="0">
              <a:buNone/>
            </a:pPr>
            <a:r>
              <a:rPr lang="en-US" sz="2000" b="1" dirty="0">
                <a:latin typeface="+mj-lt"/>
              </a:rPr>
              <a:t>}</a:t>
            </a:r>
          </a:p>
          <a:p>
            <a:pPr marL="0" indent="0">
              <a:buNone/>
            </a:pPr>
            <a:r>
              <a:rPr lang="en-US" sz="2000" b="1" dirty="0">
                <a:latin typeface="+mj-lt"/>
              </a:rPr>
              <a:t>/* the above single grouped selector is equivalent to the following: */</a:t>
            </a:r>
          </a:p>
          <a:p>
            <a:pPr marL="0" indent="0">
              <a:buNone/>
            </a:pPr>
            <a:r>
              <a:rPr lang="en-US" sz="2000" b="1" dirty="0">
                <a:latin typeface="+mj-lt"/>
              </a:rPr>
              <a:t>p {</a:t>
            </a:r>
          </a:p>
          <a:p>
            <a:pPr marL="0" indent="0">
              <a:buNone/>
            </a:pPr>
            <a:r>
              <a:rPr lang="en-US" sz="2000" b="1" dirty="0">
                <a:latin typeface="+mj-lt"/>
              </a:rPr>
              <a:t>   margin: 0;</a:t>
            </a:r>
          </a:p>
          <a:p>
            <a:pPr marL="0" indent="0">
              <a:buNone/>
            </a:pPr>
            <a:r>
              <a:rPr lang="en-US" sz="2000" b="1" dirty="0">
                <a:latin typeface="+mj-lt"/>
              </a:rPr>
              <a:t>   padding: 0;</a:t>
            </a:r>
          </a:p>
          <a:p>
            <a:pPr marL="0" indent="0">
              <a:buNone/>
            </a:pPr>
            <a:r>
              <a:rPr lang="en-US" sz="2000" b="1" dirty="0" smtClean="0">
                <a:latin typeface="+mj-lt"/>
              </a:rPr>
              <a:t>}</a:t>
            </a:r>
            <a:endParaRPr lang="en-US" sz="2000" b="1" dirty="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21</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sp>
        <p:nvSpPr>
          <p:cNvPr id="2" name="Rectangle 1"/>
          <p:cNvSpPr/>
          <p:nvPr/>
        </p:nvSpPr>
        <p:spPr>
          <a:xfrm>
            <a:off x="5972175" y="1066800"/>
            <a:ext cx="2714625" cy="2862322"/>
          </a:xfrm>
          <a:prstGeom prst="rect">
            <a:avLst/>
          </a:prstGeom>
        </p:spPr>
        <p:txBody>
          <a:bodyPr wrap="square">
            <a:spAutoFit/>
          </a:bodyPr>
          <a:lstStyle/>
          <a:p>
            <a:pPr marL="0" indent="0">
              <a:buNone/>
            </a:pPr>
            <a:r>
              <a:rPr lang="en-US" b="0" dirty="0">
                <a:latin typeface="+mj-lt"/>
              </a:rPr>
              <a:t>div {</a:t>
            </a:r>
          </a:p>
          <a:p>
            <a:pPr marL="0" indent="0">
              <a:buNone/>
            </a:pPr>
            <a:r>
              <a:rPr lang="en-US" b="0" dirty="0">
                <a:latin typeface="+mj-lt"/>
              </a:rPr>
              <a:t>   margin: 0;</a:t>
            </a:r>
          </a:p>
          <a:p>
            <a:pPr marL="0" indent="0">
              <a:buNone/>
            </a:pPr>
            <a:r>
              <a:rPr lang="en-US" b="0" dirty="0">
                <a:latin typeface="+mj-lt"/>
              </a:rPr>
              <a:t>   padding: 0;</a:t>
            </a:r>
          </a:p>
          <a:p>
            <a:pPr marL="0" indent="0">
              <a:buNone/>
            </a:pPr>
            <a:r>
              <a:rPr lang="en-US" b="0" dirty="0">
                <a:latin typeface="+mj-lt"/>
              </a:rPr>
              <a:t>}</a:t>
            </a:r>
          </a:p>
          <a:p>
            <a:pPr marL="0" indent="0">
              <a:buNone/>
            </a:pPr>
            <a:r>
              <a:rPr lang="en-US" b="0" dirty="0">
                <a:latin typeface="+mj-lt"/>
              </a:rPr>
              <a:t>aside {</a:t>
            </a:r>
          </a:p>
          <a:p>
            <a:pPr marL="0" indent="0">
              <a:buNone/>
            </a:pPr>
            <a:r>
              <a:rPr lang="en-US" b="0" dirty="0">
                <a:latin typeface="+mj-lt"/>
              </a:rPr>
              <a:t>   margin: 0;</a:t>
            </a:r>
          </a:p>
          <a:p>
            <a:pPr marL="0" indent="0">
              <a:buNone/>
            </a:pPr>
            <a:r>
              <a:rPr lang="en-US" b="0" dirty="0">
                <a:latin typeface="+mj-lt"/>
              </a:rPr>
              <a:t>   padding: 0;</a:t>
            </a:r>
          </a:p>
          <a:p>
            <a:pPr marL="0" indent="0">
              <a:buNone/>
            </a:pPr>
            <a:r>
              <a:rPr lang="en-US" b="0" dirty="0">
                <a:latin typeface="+mj-lt"/>
              </a:rPr>
              <a:t>}</a:t>
            </a:r>
          </a:p>
          <a:p>
            <a:pPr marL="0" indent="0">
              <a:buNone/>
            </a:pPr>
            <a:endParaRPr lang="en-US" dirty="0"/>
          </a:p>
        </p:txBody>
      </p:sp>
    </p:spTree>
    <p:extLst>
      <p:ext uri="{BB962C8B-B14F-4D97-AF65-F5344CB8AC3E}">
        <p14:creationId xmlns:p14="http://schemas.microsoft.com/office/powerpoint/2010/main" val="32793206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209550" y="107288"/>
            <a:ext cx="8686800" cy="578512"/>
          </a:xfrm>
        </p:spPr>
        <p:txBody>
          <a:bodyPr/>
          <a:lstStyle/>
          <a:p>
            <a:pPr eaLnBrk="1" hangingPunct="1">
              <a:defRPr/>
            </a:pPr>
            <a:r>
              <a:rPr lang="en-US" sz="3000" b="1" dirty="0" smtClean="0">
                <a:solidFill>
                  <a:schemeClr val="folHlink"/>
                </a:solidFill>
              </a:rPr>
              <a:t>Figure 3.4 Class selector example in browser (Listing3.5.html)</a:t>
            </a:r>
          </a:p>
        </p:txBody>
      </p:sp>
      <p:sp>
        <p:nvSpPr>
          <p:cNvPr id="787459" name="Rectangle 3"/>
          <p:cNvSpPr>
            <a:spLocks noGrp="1" noChangeArrowheads="1"/>
          </p:cNvSpPr>
          <p:nvPr>
            <p:ph type="body" idx="1"/>
          </p:nvPr>
        </p:nvSpPr>
        <p:spPr>
          <a:xfrm>
            <a:off x="457200" y="1066800"/>
            <a:ext cx="8458200" cy="5064125"/>
          </a:xfrm>
        </p:spPr>
        <p:txBody>
          <a:bodyPr/>
          <a:lstStyle/>
          <a:p>
            <a:endParaRPr lang="en-US" sz="2400" dirty="0" smtClean="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22</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59047"/>
            <a:ext cx="9144000" cy="3539905"/>
          </a:xfrm>
          <a:prstGeom prst="rect">
            <a:avLst/>
          </a:prstGeom>
        </p:spPr>
      </p:pic>
    </p:spTree>
    <p:extLst>
      <p:ext uri="{BB962C8B-B14F-4D97-AF65-F5344CB8AC3E}">
        <p14:creationId xmlns:p14="http://schemas.microsoft.com/office/powerpoint/2010/main" val="6189411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4219575" y="150850"/>
            <a:ext cx="4667250" cy="578512"/>
          </a:xfrm>
        </p:spPr>
        <p:txBody>
          <a:bodyPr/>
          <a:lstStyle/>
          <a:p>
            <a:pPr eaLnBrk="1" hangingPunct="1">
              <a:defRPr/>
            </a:pPr>
            <a:r>
              <a:rPr lang="en-US" sz="2400" b="1" dirty="0" smtClean="0">
                <a:solidFill>
                  <a:schemeClr val="tx1"/>
                </a:solidFill>
              </a:rPr>
              <a:t>Listing3.5.html: Class selector example</a:t>
            </a:r>
            <a:endParaRPr lang="en-US" sz="2400" b="1" dirty="0" smtClean="0">
              <a:solidFill>
                <a:schemeClr val="tx1"/>
              </a:solidFill>
            </a:endParaRPr>
          </a:p>
        </p:txBody>
      </p:sp>
      <p:sp>
        <p:nvSpPr>
          <p:cNvPr id="787459" name="Rectangle 3"/>
          <p:cNvSpPr>
            <a:spLocks noGrp="1" noChangeArrowheads="1"/>
          </p:cNvSpPr>
          <p:nvPr>
            <p:ph type="body" idx="1"/>
          </p:nvPr>
        </p:nvSpPr>
        <p:spPr>
          <a:xfrm>
            <a:off x="122275" y="150850"/>
            <a:ext cx="7511902" cy="5445125"/>
          </a:xfrm>
          <a:noFill/>
        </p:spPr>
        <p:txBody>
          <a:bodyPr/>
          <a:lstStyle/>
          <a:p>
            <a:pPr marL="0" indent="0">
              <a:buNone/>
            </a:pPr>
            <a:r>
              <a:rPr lang="en-US" sz="1600" b="1" dirty="0">
                <a:solidFill>
                  <a:srgbClr val="FFC000"/>
                </a:solidFill>
                <a:effectLst/>
                <a:latin typeface="+mj-lt"/>
              </a:rPr>
              <a:t>&lt;head&gt;</a:t>
            </a:r>
          </a:p>
          <a:p>
            <a:pPr marL="0" indent="0">
              <a:buNone/>
            </a:pPr>
            <a:r>
              <a:rPr lang="en-US" sz="1600" b="1" dirty="0">
                <a:solidFill>
                  <a:srgbClr val="FFC000"/>
                </a:solidFill>
                <a:effectLst/>
                <a:latin typeface="+mj-lt"/>
              </a:rPr>
              <a:t>   &lt;title&gt;Share Your Travels &lt;/title&gt;</a:t>
            </a:r>
          </a:p>
          <a:p>
            <a:pPr marL="0" indent="0">
              <a:buNone/>
            </a:pPr>
            <a:r>
              <a:rPr lang="en-US" sz="1600" b="1" dirty="0">
                <a:solidFill>
                  <a:srgbClr val="FFC000"/>
                </a:solidFill>
                <a:effectLst/>
                <a:latin typeface="+mj-lt"/>
              </a:rPr>
              <a:t>	</a:t>
            </a:r>
            <a:r>
              <a:rPr lang="en-US" sz="1800" b="1" dirty="0">
                <a:effectLst/>
                <a:latin typeface="+mj-lt"/>
              </a:rPr>
              <a:t>&lt;style&gt;</a:t>
            </a:r>
          </a:p>
          <a:p>
            <a:pPr marL="0" indent="0">
              <a:buNone/>
            </a:pPr>
            <a:r>
              <a:rPr lang="en-US" sz="1800" b="1" dirty="0">
                <a:effectLst/>
                <a:latin typeface="+mj-lt"/>
              </a:rPr>
              <a:t>		.first {</a:t>
            </a:r>
          </a:p>
          <a:p>
            <a:pPr marL="0" indent="0">
              <a:buNone/>
            </a:pPr>
            <a:r>
              <a:rPr lang="en-US" sz="1800" b="1" dirty="0">
                <a:effectLst/>
                <a:latin typeface="+mj-lt"/>
              </a:rPr>
              <a:t>			font-style: italic;</a:t>
            </a:r>
          </a:p>
          <a:p>
            <a:pPr marL="0" indent="0">
              <a:buNone/>
            </a:pPr>
            <a:r>
              <a:rPr lang="en-US" sz="1800" b="1" dirty="0">
                <a:effectLst/>
                <a:latin typeface="+mj-lt"/>
              </a:rPr>
              <a:t>			color: red; </a:t>
            </a:r>
          </a:p>
          <a:p>
            <a:pPr marL="0" indent="0">
              <a:buNone/>
            </a:pPr>
            <a:r>
              <a:rPr lang="en-US" sz="1800" b="1" dirty="0">
                <a:effectLst/>
                <a:latin typeface="+mj-lt"/>
              </a:rPr>
              <a:t>		}</a:t>
            </a:r>
          </a:p>
          <a:p>
            <a:pPr marL="0" indent="0">
              <a:buNone/>
            </a:pPr>
            <a:r>
              <a:rPr lang="en-US" sz="1800" b="1" dirty="0">
                <a:effectLst/>
                <a:latin typeface="+mj-lt"/>
              </a:rPr>
              <a:t>	&lt;/style&gt;</a:t>
            </a:r>
          </a:p>
          <a:p>
            <a:pPr marL="0" indent="0">
              <a:buNone/>
            </a:pPr>
            <a:r>
              <a:rPr lang="en-US" sz="1600" b="1" dirty="0">
                <a:solidFill>
                  <a:srgbClr val="FFC000"/>
                </a:solidFill>
                <a:effectLst/>
                <a:latin typeface="+mj-lt"/>
              </a:rPr>
              <a:t>&lt;/head&gt;</a:t>
            </a:r>
          </a:p>
          <a:p>
            <a:pPr marL="0" indent="0">
              <a:buNone/>
            </a:pPr>
            <a:r>
              <a:rPr lang="en-US" sz="1600" b="1" dirty="0">
                <a:solidFill>
                  <a:srgbClr val="FFC000"/>
                </a:solidFill>
                <a:effectLst/>
                <a:latin typeface="+mj-lt"/>
              </a:rPr>
              <a:t>&lt;body&gt;</a:t>
            </a:r>
          </a:p>
          <a:p>
            <a:pPr marL="0" indent="0">
              <a:buNone/>
            </a:pPr>
            <a:r>
              <a:rPr lang="en-US" sz="1600" b="1" dirty="0">
                <a:solidFill>
                  <a:srgbClr val="FFC000"/>
                </a:solidFill>
                <a:effectLst/>
                <a:latin typeface="+mj-lt"/>
              </a:rPr>
              <a:t>   &lt;h1 class="first"&gt;Reviews&lt;/h1&gt;</a:t>
            </a:r>
          </a:p>
          <a:p>
            <a:pPr marL="0" indent="0">
              <a:buNone/>
            </a:pPr>
            <a:r>
              <a:rPr lang="en-US" sz="1600" b="1" dirty="0">
                <a:solidFill>
                  <a:srgbClr val="FFC000"/>
                </a:solidFill>
                <a:effectLst/>
                <a:latin typeface="+mj-lt"/>
              </a:rPr>
              <a:t>   &lt;div&gt;      </a:t>
            </a:r>
          </a:p>
          <a:p>
            <a:pPr marL="0" indent="0">
              <a:buNone/>
            </a:pPr>
            <a:r>
              <a:rPr lang="en-US" sz="1600" b="1" dirty="0">
                <a:solidFill>
                  <a:srgbClr val="FFC000"/>
                </a:solidFill>
                <a:effectLst/>
                <a:latin typeface="+mj-lt"/>
              </a:rPr>
              <a:t>      &lt;p class="first"&gt;By Ricardo on &lt;time&gt;September 15, 2012&lt;/time&gt;&lt;/p&gt;</a:t>
            </a:r>
          </a:p>
          <a:p>
            <a:pPr marL="0" indent="0">
              <a:buNone/>
            </a:pPr>
            <a:r>
              <a:rPr lang="en-US" sz="1600" b="1" dirty="0">
                <a:solidFill>
                  <a:srgbClr val="FFC000"/>
                </a:solidFill>
                <a:effectLst/>
                <a:latin typeface="+mj-lt"/>
              </a:rPr>
              <a:t>      &lt;p&gt;Easy on the HDR buddy.&lt;/p&gt;</a:t>
            </a:r>
          </a:p>
          <a:p>
            <a:pPr marL="0" indent="0">
              <a:buNone/>
            </a:pPr>
            <a:r>
              <a:rPr lang="en-US" sz="1600" b="1" dirty="0">
                <a:solidFill>
                  <a:srgbClr val="FFC000"/>
                </a:solidFill>
                <a:effectLst/>
                <a:latin typeface="+mj-lt"/>
              </a:rPr>
              <a:t>   &lt;/div&gt;</a:t>
            </a:r>
          </a:p>
          <a:p>
            <a:pPr marL="0" indent="0">
              <a:buNone/>
            </a:pPr>
            <a:r>
              <a:rPr lang="en-US" sz="1600" b="1" dirty="0">
                <a:solidFill>
                  <a:srgbClr val="FFC000"/>
                </a:solidFill>
                <a:effectLst/>
                <a:latin typeface="+mj-lt"/>
              </a:rPr>
              <a:t>   &lt;</a:t>
            </a:r>
            <a:r>
              <a:rPr lang="en-US" sz="1600" b="1" dirty="0" err="1">
                <a:solidFill>
                  <a:srgbClr val="FFC000"/>
                </a:solidFill>
                <a:effectLst/>
                <a:latin typeface="+mj-lt"/>
              </a:rPr>
              <a:t>hr</a:t>
            </a:r>
            <a:r>
              <a:rPr lang="en-US" sz="1600" b="1" dirty="0">
                <a:solidFill>
                  <a:srgbClr val="FFC000"/>
                </a:solidFill>
                <a:effectLst/>
                <a:latin typeface="+mj-lt"/>
              </a:rPr>
              <a:t>/&gt;</a:t>
            </a:r>
          </a:p>
          <a:p>
            <a:pPr marL="0" indent="0">
              <a:buNone/>
            </a:pPr>
            <a:r>
              <a:rPr lang="en-US" sz="1600" b="1" dirty="0">
                <a:solidFill>
                  <a:srgbClr val="FFC000"/>
                </a:solidFill>
                <a:effectLst/>
                <a:latin typeface="+mj-lt"/>
              </a:rPr>
              <a:t> </a:t>
            </a:r>
            <a:r>
              <a:rPr lang="en-US" sz="1600" b="1" dirty="0" smtClean="0">
                <a:solidFill>
                  <a:srgbClr val="FFC000"/>
                </a:solidFill>
                <a:effectLst/>
                <a:latin typeface="+mj-lt"/>
              </a:rPr>
              <a:t>   </a:t>
            </a:r>
            <a:r>
              <a:rPr lang="en-US" sz="1600" b="1" dirty="0">
                <a:solidFill>
                  <a:srgbClr val="FFC000"/>
                </a:solidFill>
                <a:effectLst/>
                <a:latin typeface="+mj-lt"/>
              </a:rPr>
              <a:t>&lt;div&gt;</a:t>
            </a:r>
          </a:p>
          <a:p>
            <a:pPr marL="0" indent="0">
              <a:buNone/>
            </a:pPr>
            <a:r>
              <a:rPr lang="en-US" sz="1600" b="1" dirty="0">
                <a:solidFill>
                  <a:srgbClr val="FFC000"/>
                </a:solidFill>
                <a:effectLst/>
                <a:latin typeface="+mj-lt"/>
              </a:rPr>
              <a:t>      &lt;p class="first"&gt;By Susan on &lt;time&gt;October 1, 2012&lt;/time&gt;&lt;/p&gt;</a:t>
            </a:r>
          </a:p>
          <a:p>
            <a:pPr marL="0" indent="0">
              <a:buNone/>
            </a:pPr>
            <a:r>
              <a:rPr lang="en-US" sz="1600" b="1" dirty="0">
                <a:solidFill>
                  <a:srgbClr val="FFC000"/>
                </a:solidFill>
                <a:effectLst/>
                <a:latin typeface="+mj-lt"/>
              </a:rPr>
              <a:t>      &lt;p&gt;I love Central Park.&lt;/p&gt;</a:t>
            </a:r>
          </a:p>
          <a:p>
            <a:pPr marL="0" indent="0">
              <a:buNone/>
            </a:pPr>
            <a:r>
              <a:rPr lang="en-US" sz="1600" b="1" dirty="0">
                <a:solidFill>
                  <a:srgbClr val="FFC000"/>
                </a:solidFill>
                <a:effectLst/>
                <a:latin typeface="+mj-lt"/>
              </a:rPr>
              <a:t>   &lt;/div&gt;   </a:t>
            </a:r>
          </a:p>
          <a:p>
            <a:pPr marL="0" indent="0">
              <a:buNone/>
            </a:pPr>
            <a:r>
              <a:rPr lang="en-US" sz="1600" b="1" dirty="0">
                <a:solidFill>
                  <a:srgbClr val="FFC000"/>
                </a:solidFill>
                <a:effectLst/>
                <a:latin typeface="+mj-lt"/>
              </a:rPr>
              <a:t>   &lt;</a:t>
            </a:r>
            <a:r>
              <a:rPr lang="en-US" sz="1600" b="1" dirty="0" err="1">
                <a:solidFill>
                  <a:srgbClr val="FFC000"/>
                </a:solidFill>
                <a:effectLst/>
                <a:latin typeface="+mj-lt"/>
              </a:rPr>
              <a:t>hr</a:t>
            </a:r>
            <a:r>
              <a:rPr lang="en-US" sz="1600" b="1" dirty="0">
                <a:solidFill>
                  <a:srgbClr val="FFC000"/>
                </a:solidFill>
                <a:effectLst/>
                <a:latin typeface="+mj-lt"/>
              </a:rPr>
              <a:t>/&gt;</a:t>
            </a:r>
          </a:p>
          <a:p>
            <a:pPr marL="0" indent="0">
              <a:buNone/>
            </a:pPr>
            <a:r>
              <a:rPr lang="en-US" sz="1600" b="1" dirty="0">
                <a:solidFill>
                  <a:srgbClr val="FFC000"/>
                </a:solidFill>
                <a:effectLst/>
                <a:latin typeface="+mj-lt"/>
              </a:rPr>
              <a:t>&lt;/body&gt;</a:t>
            </a:r>
          </a:p>
          <a:p>
            <a:pPr marL="0" indent="0">
              <a:buNone/>
            </a:pPr>
            <a:endParaRPr lang="en-US" sz="1600" b="1" dirty="0" smtClean="0">
              <a:effectLst/>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23</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spTree>
    <p:extLst>
      <p:ext uri="{BB962C8B-B14F-4D97-AF65-F5344CB8AC3E}">
        <p14:creationId xmlns:p14="http://schemas.microsoft.com/office/powerpoint/2010/main" val="7772132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209550" y="107288"/>
            <a:ext cx="8686800" cy="578512"/>
          </a:xfrm>
        </p:spPr>
        <p:txBody>
          <a:bodyPr/>
          <a:lstStyle/>
          <a:p>
            <a:pPr eaLnBrk="1" hangingPunct="1">
              <a:defRPr/>
            </a:pPr>
            <a:r>
              <a:rPr lang="en-US" sz="3000" b="1" dirty="0" smtClean="0">
                <a:solidFill>
                  <a:schemeClr val="folHlink"/>
                </a:solidFill>
              </a:rPr>
              <a:t>Figure 3.5 Id selector example in browser</a:t>
            </a:r>
          </a:p>
        </p:txBody>
      </p:sp>
      <p:sp>
        <p:nvSpPr>
          <p:cNvPr id="787459" name="Rectangle 3"/>
          <p:cNvSpPr>
            <a:spLocks noGrp="1" noChangeArrowheads="1"/>
          </p:cNvSpPr>
          <p:nvPr>
            <p:ph type="body" idx="1"/>
          </p:nvPr>
        </p:nvSpPr>
        <p:spPr>
          <a:xfrm>
            <a:off x="457200" y="1066800"/>
            <a:ext cx="8458200" cy="5064125"/>
          </a:xfrm>
        </p:spPr>
        <p:txBody>
          <a:bodyPr/>
          <a:lstStyle/>
          <a:p>
            <a:endParaRPr lang="en-US" sz="2400" dirty="0" smtClean="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24</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36460"/>
            <a:ext cx="9144000" cy="3385080"/>
          </a:xfrm>
          <a:prstGeom prst="rect">
            <a:avLst/>
          </a:prstGeom>
        </p:spPr>
      </p:pic>
    </p:spTree>
    <p:extLst>
      <p:ext uri="{BB962C8B-B14F-4D97-AF65-F5344CB8AC3E}">
        <p14:creationId xmlns:p14="http://schemas.microsoft.com/office/powerpoint/2010/main" val="41966541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9" name="Rectangle 3"/>
          <p:cNvSpPr>
            <a:spLocks noGrp="1" noChangeArrowheads="1"/>
          </p:cNvSpPr>
          <p:nvPr>
            <p:ph type="body" idx="1"/>
          </p:nvPr>
        </p:nvSpPr>
        <p:spPr>
          <a:xfrm>
            <a:off x="122275" y="150850"/>
            <a:ext cx="7511902" cy="5445125"/>
          </a:xfrm>
          <a:noFill/>
        </p:spPr>
        <p:txBody>
          <a:bodyPr/>
          <a:lstStyle/>
          <a:p>
            <a:pPr marL="0" indent="0">
              <a:buNone/>
            </a:pPr>
            <a:endParaRPr lang="en-US" sz="1600" b="1" dirty="0" smtClean="0">
              <a:effectLst/>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25</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sp>
        <p:nvSpPr>
          <p:cNvPr id="2" name="Rectangle 1"/>
          <p:cNvSpPr/>
          <p:nvPr/>
        </p:nvSpPr>
        <p:spPr>
          <a:xfrm>
            <a:off x="129363" y="-918114"/>
            <a:ext cx="8382000" cy="7786747"/>
          </a:xfrm>
          <a:prstGeom prst="rect">
            <a:avLst/>
          </a:prstGeom>
          <a:solidFill>
            <a:srgbClr val="92D050"/>
          </a:solidFill>
        </p:spPr>
        <p:txBody>
          <a:bodyPr wrap="square">
            <a:spAutoFit/>
          </a:bodyPr>
          <a:lstStyle/>
          <a:p>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head</a:t>
            </a:r>
            <a:r>
              <a:rPr lang="en-US" dirty="0">
                <a:solidFill>
                  <a:prstClr val="black"/>
                </a:solidFill>
                <a:latin typeface="Consolas" panose="020B0609020204030204" pitchFamily="49" charset="0"/>
              </a:rPr>
              <a:t> </a:t>
            </a:r>
            <a:r>
              <a:rPr lang="en-US" dirty="0" err="1">
                <a:solidFill>
                  <a:srgbClr val="FF0000"/>
                </a:solidFill>
                <a:latin typeface="Consolas" panose="020B0609020204030204" pitchFamily="49" charset="0"/>
              </a:rPr>
              <a:t>lang</a:t>
            </a:r>
            <a:r>
              <a:rPr lang="en-US" dirty="0">
                <a:solidFill>
                  <a:srgbClr val="0000FF"/>
                </a:solidFill>
                <a:latin typeface="Consolas" panose="020B0609020204030204" pitchFamily="49" charset="0"/>
              </a:rPr>
              <a:t>="en"&gt;</a:t>
            </a:r>
            <a:endParaRPr lang="en-US" dirty="0">
              <a:solidFill>
                <a:prstClr val="black"/>
              </a:solidFill>
              <a:latin typeface="Consolas" panose="020B0609020204030204" pitchFamily="49" charset="0"/>
            </a:endParaRPr>
          </a:p>
          <a:p>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meta</a:t>
            </a:r>
            <a:r>
              <a:rPr lang="en-US" dirty="0">
                <a:solidFill>
                  <a:prstClr val="black"/>
                </a:solidFill>
                <a:latin typeface="Consolas" panose="020B0609020204030204" pitchFamily="49" charset="0"/>
              </a:rPr>
              <a:t> </a:t>
            </a:r>
            <a:r>
              <a:rPr lang="en-US" dirty="0">
                <a:solidFill>
                  <a:srgbClr val="FF0000"/>
                </a:solidFill>
                <a:latin typeface="Consolas" panose="020B0609020204030204" pitchFamily="49" charset="0"/>
              </a:rPr>
              <a:t>charset</a:t>
            </a:r>
            <a:r>
              <a:rPr lang="en-US" dirty="0">
                <a:solidFill>
                  <a:srgbClr val="0000FF"/>
                </a:solidFill>
                <a:latin typeface="Consolas" panose="020B0609020204030204" pitchFamily="49" charset="0"/>
              </a:rPr>
              <a:t>="utf-8"&gt;</a:t>
            </a:r>
            <a:endParaRPr lang="en-US" dirty="0">
              <a:solidFill>
                <a:prstClr val="black"/>
              </a:solidFill>
              <a:latin typeface="Consolas" panose="020B0609020204030204" pitchFamily="49" charset="0"/>
            </a:endParaRPr>
          </a:p>
          <a:p>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title</a:t>
            </a:r>
            <a:r>
              <a:rPr lang="en-US" dirty="0">
                <a:solidFill>
                  <a:srgbClr val="0000FF"/>
                </a:solidFill>
                <a:latin typeface="Consolas" panose="020B0609020204030204" pitchFamily="49" charset="0"/>
              </a:rPr>
              <a:t>&gt;</a:t>
            </a:r>
            <a:r>
              <a:rPr lang="en-US" dirty="0">
                <a:solidFill>
                  <a:prstClr val="black"/>
                </a:solidFill>
                <a:latin typeface="Consolas" panose="020B0609020204030204" pitchFamily="49" charset="0"/>
              </a:rPr>
              <a:t>Share Your Travels -- New York - Central Park</a:t>
            </a:r>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title</a:t>
            </a:r>
            <a:r>
              <a:rPr lang="en-US" dirty="0">
                <a:solidFill>
                  <a:srgbClr val="0000FF"/>
                </a:solidFill>
                <a:latin typeface="Consolas" panose="020B0609020204030204" pitchFamily="49" charset="0"/>
              </a:rPr>
              <a:t>&gt;</a:t>
            </a:r>
            <a:endParaRPr lang="en-US" dirty="0">
              <a:solidFill>
                <a:prstClr val="black"/>
              </a:solidFill>
              <a:latin typeface="Consolas" panose="020B0609020204030204" pitchFamily="49" charset="0"/>
            </a:endParaRPr>
          </a:p>
          <a:p>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style</a:t>
            </a:r>
            <a:r>
              <a:rPr lang="en-US" dirty="0">
                <a:solidFill>
                  <a:srgbClr val="0000FF"/>
                </a:solidFill>
                <a:latin typeface="Consolas" panose="020B0609020204030204" pitchFamily="49" charset="0"/>
              </a:rPr>
              <a:t>&gt;</a:t>
            </a:r>
            <a:endParaRPr lang="en-US" dirty="0">
              <a:solidFill>
                <a:prstClr val="black"/>
              </a:solidFill>
              <a:latin typeface="Consolas" panose="020B0609020204030204" pitchFamily="49" charset="0"/>
            </a:endParaRPr>
          </a:p>
          <a:p>
            <a:r>
              <a:rPr lang="en-US" dirty="0">
                <a:solidFill>
                  <a:prstClr val="black"/>
                </a:solidFill>
                <a:latin typeface="Consolas" panose="020B0609020204030204" pitchFamily="49" charset="0"/>
              </a:rPr>
              <a:t>		</a:t>
            </a:r>
            <a:r>
              <a:rPr lang="en-US" dirty="0">
                <a:solidFill>
                  <a:srgbClr val="A31515"/>
                </a:solidFill>
                <a:latin typeface="Consolas" panose="020B0609020204030204" pitchFamily="49" charset="0"/>
              </a:rPr>
              <a:t>#</a:t>
            </a:r>
            <a:r>
              <a:rPr lang="en-US" dirty="0" err="1">
                <a:solidFill>
                  <a:srgbClr val="A31515"/>
                </a:solidFill>
                <a:latin typeface="Consolas" panose="020B0609020204030204" pitchFamily="49" charset="0"/>
              </a:rPr>
              <a:t>latestComment</a:t>
            </a:r>
            <a:r>
              <a:rPr lang="en-US" dirty="0">
                <a:solidFill>
                  <a:srgbClr val="A31515"/>
                </a:solidFill>
                <a:latin typeface="Consolas" panose="020B0609020204030204" pitchFamily="49" charset="0"/>
              </a:rPr>
              <a:t> </a:t>
            </a:r>
            <a:r>
              <a:rPr lang="en-US" dirty="0">
                <a:solidFill>
                  <a:prstClr val="black"/>
                </a:solidFill>
                <a:latin typeface="Consolas" panose="020B0609020204030204" pitchFamily="49" charset="0"/>
              </a:rPr>
              <a:t>{</a:t>
            </a:r>
          </a:p>
          <a:p>
            <a:r>
              <a:rPr lang="en-US" dirty="0">
                <a:solidFill>
                  <a:prstClr val="black"/>
                </a:solidFill>
                <a:latin typeface="Consolas" panose="020B0609020204030204" pitchFamily="49" charset="0"/>
              </a:rPr>
              <a:t>			</a:t>
            </a:r>
            <a:r>
              <a:rPr lang="en-US" dirty="0">
                <a:solidFill>
                  <a:srgbClr val="FF0000"/>
                </a:solidFill>
                <a:latin typeface="Consolas" panose="020B0609020204030204" pitchFamily="49" charset="0"/>
              </a:rPr>
              <a:t>font-style</a:t>
            </a:r>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italic</a:t>
            </a:r>
            <a:r>
              <a:rPr lang="en-US" dirty="0">
                <a:solidFill>
                  <a:prstClr val="black"/>
                </a:solidFill>
                <a:latin typeface="Consolas" panose="020B0609020204030204" pitchFamily="49" charset="0"/>
              </a:rPr>
              <a:t>;</a:t>
            </a:r>
          </a:p>
          <a:p>
            <a:r>
              <a:rPr lang="en-US" dirty="0">
                <a:solidFill>
                  <a:prstClr val="black"/>
                </a:solidFill>
                <a:latin typeface="Consolas" panose="020B0609020204030204" pitchFamily="49" charset="0"/>
              </a:rPr>
              <a:t>			</a:t>
            </a:r>
            <a:r>
              <a:rPr lang="en-US" dirty="0">
                <a:solidFill>
                  <a:srgbClr val="FF0000"/>
                </a:solidFill>
                <a:latin typeface="Consolas" panose="020B0609020204030204" pitchFamily="49" charset="0"/>
              </a:rPr>
              <a:t>color</a:t>
            </a:r>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red</a:t>
            </a:r>
            <a:r>
              <a:rPr lang="en-US" dirty="0">
                <a:solidFill>
                  <a:prstClr val="black"/>
                </a:solidFill>
                <a:latin typeface="Consolas" panose="020B0609020204030204" pitchFamily="49" charset="0"/>
              </a:rPr>
              <a:t>;</a:t>
            </a:r>
          </a:p>
          <a:p>
            <a:r>
              <a:rPr lang="en-US" dirty="0">
                <a:solidFill>
                  <a:prstClr val="black"/>
                </a:solidFill>
                <a:latin typeface="Consolas" panose="020B0609020204030204" pitchFamily="49" charset="0"/>
              </a:rPr>
              <a:t>		}</a:t>
            </a:r>
          </a:p>
          <a:p>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style</a:t>
            </a:r>
            <a:r>
              <a:rPr lang="en-US" dirty="0">
                <a:solidFill>
                  <a:srgbClr val="0000FF"/>
                </a:solidFill>
                <a:latin typeface="Consolas" panose="020B0609020204030204" pitchFamily="49" charset="0"/>
              </a:rPr>
              <a:t>&gt;</a:t>
            </a:r>
            <a:endParaRPr lang="en-US" dirty="0">
              <a:solidFill>
                <a:prstClr val="black"/>
              </a:solidFill>
              <a:latin typeface="Consolas" panose="020B0609020204030204" pitchFamily="49" charset="0"/>
            </a:endParaRPr>
          </a:p>
          <a:p>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head</a:t>
            </a:r>
            <a:r>
              <a:rPr lang="en-US" dirty="0">
                <a:solidFill>
                  <a:srgbClr val="0000FF"/>
                </a:solidFill>
                <a:latin typeface="Consolas" panose="020B0609020204030204" pitchFamily="49" charset="0"/>
              </a:rPr>
              <a:t>&gt;</a:t>
            </a:r>
            <a:endParaRPr lang="en-US" dirty="0">
              <a:solidFill>
                <a:prstClr val="black"/>
              </a:solidFill>
              <a:latin typeface="Consolas" panose="020B0609020204030204" pitchFamily="49" charset="0"/>
            </a:endParaRPr>
          </a:p>
          <a:p>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body</a:t>
            </a:r>
            <a:r>
              <a:rPr lang="en-US" dirty="0">
                <a:solidFill>
                  <a:srgbClr val="0000FF"/>
                </a:solidFill>
                <a:latin typeface="Consolas" panose="020B0609020204030204" pitchFamily="49" charset="0"/>
              </a:rPr>
              <a:t>&gt;</a:t>
            </a:r>
            <a:endParaRPr lang="en-US" dirty="0">
              <a:solidFill>
                <a:prstClr val="black"/>
              </a:solidFill>
              <a:latin typeface="Consolas" panose="020B0609020204030204" pitchFamily="49" charset="0"/>
            </a:endParaRPr>
          </a:p>
          <a:p>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h1</a:t>
            </a:r>
            <a:r>
              <a:rPr lang="en-US" dirty="0">
                <a:solidFill>
                  <a:srgbClr val="0000FF"/>
                </a:solidFill>
                <a:latin typeface="Consolas" panose="020B0609020204030204" pitchFamily="49" charset="0"/>
              </a:rPr>
              <a:t>&gt;</a:t>
            </a:r>
            <a:r>
              <a:rPr lang="en-US" dirty="0">
                <a:solidFill>
                  <a:prstClr val="black"/>
                </a:solidFill>
                <a:latin typeface="Consolas" panose="020B0609020204030204" pitchFamily="49" charset="0"/>
              </a:rPr>
              <a:t>Reviews</a:t>
            </a:r>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h1</a:t>
            </a:r>
            <a:r>
              <a:rPr lang="en-US" dirty="0">
                <a:solidFill>
                  <a:srgbClr val="0000FF"/>
                </a:solidFill>
                <a:latin typeface="Consolas" panose="020B0609020204030204" pitchFamily="49" charset="0"/>
              </a:rPr>
              <a:t>&gt;</a:t>
            </a:r>
            <a:endParaRPr lang="en-US" dirty="0">
              <a:solidFill>
                <a:prstClr val="black"/>
              </a:solidFill>
              <a:latin typeface="Consolas" panose="020B0609020204030204" pitchFamily="49" charset="0"/>
            </a:endParaRPr>
          </a:p>
          <a:p>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div</a:t>
            </a:r>
            <a:r>
              <a:rPr lang="en-US" dirty="0">
                <a:solidFill>
                  <a:prstClr val="black"/>
                </a:solidFill>
                <a:latin typeface="Consolas" panose="020B0609020204030204" pitchFamily="49" charset="0"/>
              </a:rPr>
              <a:t> </a:t>
            </a:r>
            <a:r>
              <a:rPr lang="en-US" dirty="0">
                <a:solidFill>
                  <a:srgbClr val="FF0000"/>
                </a:solidFill>
                <a:latin typeface="Consolas" panose="020B0609020204030204" pitchFamily="49" charset="0"/>
              </a:rPr>
              <a:t>id</a:t>
            </a:r>
            <a:r>
              <a:rPr lang="en-US" dirty="0">
                <a:solidFill>
                  <a:srgbClr val="0000FF"/>
                </a:solidFill>
                <a:latin typeface="Consolas" panose="020B0609020204030204" pitchFamily="49" charset="0"/>
              </a:rPr>
              <a:t>="</a:t>
            </a:r>
            <a:r>
              <a:rPr lang="en-US" dirty="0" err="1">
                <a:solidFill>
                  <a:srgbClr val="0000FF"/>
                </a:solidFill>
                <a:latin typeface="Consolas" panose="020B0609020204030204" pitchFamily="49" charset="0"/>
              </a:rPr>
              <a:t>latestComment</a:t>
            </a:r>
            <a:r>
              <a:rPr lang="en-US" dirty="0">
                <a:solidFill>
                  <a:srgbClr val="0000FF"/>
                </a:solidFill>
                <a:latin typeface="Consolas" panose="020B0609020204030204" pitchFamily="49" charset="0"/>
              </a:rPr>
              <a:t>"&gt;</a:t>
            </a:r>
            <a:endParaRPr lang="en-US" dirty="0">
              <a:solidFill>
                <a:prstClr val="black"/>
              </a:solidFill>
              <a:latin typeface="Consolas" panose="020B0609020204030204" pitchFamily="49" charset="0"/>
            </a:endParaRPr>
          </a:p>
          <a:p>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p</a:t>
            </a:r>
            <a:r>
              <a:rPr lang="en-US" dirty="0">
                <a:solidFill>
                  <a:srgbClr val="0000FF"/>
                </a:solidFill>
                <a:latin typeface="Consolas" panose="020B0609020204030204" pitchFamily="49" charset="0"/>
              </a:rPr>
              <a:t>&gt;</a:t>
            </a:r>
            <a:r>
              <a:rPr lang="en-US" dirty="0">
                <a:solidFill>
                  <a:prstClr val="black"/>
                </a:solidFill>
                <a:latin typeface="Consolas" panose="020B0609020204030204" pitchFamily="49" charset="0"/>
              </a:rPr>
              <a:t>By Ricardo on </a:t>
            </a:r>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time</a:t>
            </a:r>
            <a:r>
              <a:rPr lang="en-US" dirty="0">
                <a:solidFill>
                  <a:srgbClr val="0000FF"/>
                </a:solidFill>
                <a:latin typeface="Consolas" panose="020B0609020204030204" pitchFamily="49" charset="0"/>
              </a:rPr>
              <a:t>&gt;</a:t>
            </a:r>
            <a:r>
              <a:rPr lang="en-US" dirty="0">
                <a:solidFill>
                  <a:prstClr val="black"/>
                </a:solidFill>
                <a:latin typeface="Consolas" panose="020B0609020204030204" pitchFamily="49" charset="0"/>
              </a:rPr>
              <a:t>September 15, 2012</a:t>
            </a:r>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time</a:t>
            </a:r>
            <a:r>
              <a:rPr lang="en-US" dirty="0">
                <a:solidFill>
                  <a:srgbClr val="0000FF"/>
                </a:solidFill>
                <a:latin typeface="Consolas" panose="020B0609020204030204" pitchFamily="49" charset="0"/>
              </a:rPr>
              <a:t>&gt;&lt;/</a:t>
            </a:r>
            <a:r>
              <a:rPr lang="en-US" dirty="0">
                <a:solidFill>
                  <a:srgbClr val="A31515"/>
                </a:solidFill>
                <a:latin typeface="Consolas" panose="020B0609020204030204" pitchFamily="49" charset="0"/>
              </a:rPr>
              <a:t>p</a:t>
            </a:r>
            <a:r>
              <a:rPr lang="en-US" dirty="0">
                <a:solidFill>
                  <a:srgbClr val="0000FF"/>
                </a:solidFill>
                <a:latin typeface="Consolas" panose="020B0609020204030204" pitchFamily="49" charset="0"/>
              </a:rPr>
              <a:t>&gt;</a:t>
            </a:r>
            <a:endParaRPr lang="en-US" dirty="0">
              <a:solidFill>
                <a:prstClr val="black"/>
              </a:solidFill>
              <a:latin typeface="Consolas" panose="020B0609020204030204" pitchFamily="49" charset="0"/>
            </a:endParaRPr>
          </a:p>
          <a:p>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p</a:t>
            </a:r>
            <a:r>
              <a:rPr lang="en-US" dirty="0">
                <a:solidFill>
                  <a:srgbClr val="0000FF"/>
                </a:solidFill>
                <a:latin typeface="Consolas" panose="020B0609020204030204" pitchFamily="49" charset="0"/>
              </a:rPr>
              <a:t>&gt;</a:t>
            </a:r>
            <a:r>
              <a:rPr lang="en-US" dirty="0">
                <a:solidFill>
                  <a:prstClr val="black"/>
                </a:solidFill>
                <a:latin typeface="Consolas" panose="020B0609020204030204" pitchFamily="49" charset="0"/>
              </a:rPr>
              <a:t>Easy on the HDR buddy.</a:t>
            </a:r>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p</a:t>
            </a:r>
            <a:r>
              <a:rPr lang="en-US" dirty="0">
                <a:solidFill>
                  <a:srgbClr val="0000FF"/>
                </a:solidFill>
                <a:latin typeface="Consolas" panose="020B0609020204030204" pitchFamily="49" charset="0"/>
              </a:rPr>
              <a:t>&gt;</a:t>
            </a:r>
            <a:endParaRPr lang="en-US" dirty="0">
              <a:solidFill>
                <a:prstClr val="black"/>
              </a:solidFill>
              <a:latin typeface="Consolas" panose="020B0609020204030204" pitchFamily="49" charset="0"/>
            </a:endParaRPr>
          </a:p>
          <a:p>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div</a:t>
            </a:r>
            <a:r>
              <a:rPr lang="en-US" dirty="0">
                <a:solidFill>
                  <a:srgbClr val="0000FF"/>
                </a:solidFill>
                <a:latin typeface="Consolas" panose="020B0609020204030204" pitchFamily="49" charset="0"/>
              </a:rPr>
              <a:t>&gt;</a:t>
            </a:r>
            <a:endParaRPr lang="en-US" dirty="0">
              <a:solidFill>
                <a:prstClr val="black"/>
              </a:solidFill>
              <a:latin typeface="Consolas" panose="020B0609020204030204" pitchFamily="49" charset="0"/>
            </a:endParaRPr>
          </a:p>
          <a:p>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&lt;</a:t>
            </a:r>
            <a:r>
              <a:rPr lang="en-US" dirty="0" err="1">
                <a:solidFill>
                  <a:srgbClr val="A31515"/>
                </a:solidFill>
                <a:latin typeface="Consolas" panose="020B0609020204030204" pitchFamily="49" charset="0"/>
              </a:rPr>
              <a:t>hr</a:t>
            </a:r>
            <a:r>
              <a:rPr lang="en-US" dirty="0">
                <a:solidFill>
                  <a:srgbClr val="0000FF"/>
                </a:solidFill>
                <a:latin typeface="Consolas" panose="020B0609020204030204" pitchFamily="49" charset="0"/>
              </a:rPr>
              <a:t>/&gt;</a:t>
            </a:r>
            <a:endParaRPr lang="en-US" dirty="0">
              <a:solidFill>
                <a:prstClr val="black"/>
              </a:solidFill>
              <a:latin typeface="Consolas" panose="020B0609020204030204" pitchFamily="49" charset="0"/>
            </a:endParaRPr>
          </a:p>
          <a:p>
            <a:r>
              <a:rPr lang="en-US" dirty="0">
                <a:solidFill>
                  <a:prstClr val="black"/>
                </a:solidFill>
                <a:latin typeface="Consolas" panose="020B0609020204030204" pitchFamily="49" charset="0"/>
              </a:rPr>
              <a:t>   </a:t>
            </a:r>
          </a:p>
          <a:p>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div</a:t>
            </a:r>
            <a:r>
              <a:rPr lang="en-US" dirty="0">
                <a:solidFill>
                  <a:srgbClr val="0000FF"/>
                </a:solidFill>
                <a:latin typeface="Consolas" panose="020B0609020204030204" pitchFamily="49" charset="0"/>
              </a:rPr>
              <a:t>&gt;</a:t>
            </a:r>
            <a:endParaRPr lang="en-US" dirty="0">
              <a:solidFill>
                <a:prstClr val="black"/>
              </a:solidFill>
              <a:latin typeface="Consolas" panose="020B0609020204030204" pitchFamily="49" charset="0"/>
            </a:endParaRPr>
          </a:p>
          <a:p>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p</a:t>
            </a:r>
            <a:r>
              <a:rPr lang="en-US" dirty="0">
                <a:solidFill>
                  <a:srgbClr val="0000FF"/>
                </a:solidFill>
                <a:latin typeface="Consolas" panose="020B0609020204030204" pitchFamily="49" charset="0"/>
              </a:rPr>
              <a:t>&gt;</a:t>
            </a:r>
            <a:r>
              <a:rPr lang="en-US" dirty="0">
                <a:solidFill>
                  <a:prstClr val="black"/>
                </a:solidFill>
                <a:latin typeface="Consolas" panose="020B0609020204030204" pitchFamily="49" charset="0"/>
              </a:rPr>
              <a:t>By Susan on </a:t>
            </a:r>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time</a:t>
            </a:r>
            <a:r>
              <a:rPr lang="en-US" dirty="0">
                <a:solidFill>
                  <a:srgbClr val="0000FF"/>
                </a:solidFill>
                <a:latin typeface="Consolas" panose="020B0609020204030204" pitchFamily="49" charset="0"/>
              </a:rPr>
              <a:t>&gt;</a:t>
            </a:r>
            <a:r>
              <a:rPr lang="en-US" dirty="0">
                <a:solidFill>
                  <a:prstClr val="black"/>
                </a:solidFill>
                <a:latin typeface="Consolas" panose="020B0609020204030204" pitchFamily="49" charset="0"/>
              </a:rPr>
              <a:t>October 1, 2012</a:t>
            </a:r>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time</a:t>
            </a:r>
            <a:r>
              <a:rPr lang="en-US" dirty="0">
                <a:solidFill>
                  <a:srgbClr val="0000FF"/>
                </a:solidFill>
                <a:latin typeface="Consolas" panose="020B0609020204030204" pitchFamily="49" charset="0"/>
              </a:rPr>
              <a:t>&gt;&lt;/</a:t>
            </a:r>
            <a:r>
              <a:rPr lang="en-US" dirty="0">
                <a:solidFill>
                  <a:srgbClr val="A31515"/>
                </a:solidFill>
                <a:latin typeface="Consolas" panose="020B0609020204030204" pitchFamily="49" charset="0"/>
              </a:rPr>
              <a:t>p</a:t>
            </a:r>
            <a:r>
              <a:rPr lang="en-US" dirty="0">
                <a:solidFill>
                  <a:srgbClr val="0000FF"/>
                </a:solidFill>
                <a:latin typeface="Consolas" panose="020B0609020204030204" pitchFamily="49" charset="0"/>
              </a:rPr>
              <a:t>&gt;</a:t>
            </a:r>
            <a:endParaRPr lang="en-US" dirty="0">
              <a:solidFill>
                <a:prstClr val="black"/>
              </a:solidFill>
              <a:latin typeface="Consolas" panose="020B0609020204030204" pitchFamily="49" charset="0"/>
            </a:endParaRPr>
          </a:p>
          <a:p>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p</a:t>
            </a:r>
            <a:r>
              <a:rPr lang="en-US" dirty="0">
                <a:solidFill>
                  <a:srgbClr val="0000FF"/>
                </a:solidFill>
                <a:latin typeface="Consolas" panose="020B0609020204030204" pitchFamily="49" charset="0"/>
              </a:rPr>
              <a:t>&gt;</a:t>
            </a:r>
            <a:r>
              <a:rPr lang="en-US" dirty="0">
                <a:solidFill>
                  <a:prstClr val="black"/>
                </a:solidFill>
                <a:latin typeface="Consolas" panose="020B0609020204030204" pitchFamily="49" charset="0"/>
              </a:rPr>
              <a:t>I love Central Park.</a:t>
            </a:r>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p</a:t>
            </a:r>
            <a:r>
              <a:rPr lang="en-US" dirty="0">
                <a:solidFill>
                  <a:srgbClr val="0000FF"/>
                </a:solidFill>
                <a:latin typeface="Consolas" panose="020B0609020204030204" pitchFamily="49" charset="0"/>
              </a:rPr>
              <a:t>&gt;</a:t>
            </a:r>
            <a:endParaRPr lang="en-US" dirty="0">
              <a:solidFill>
                <a:prstClr val="black"/>
              </a:solidFill>
              <a:latin typeface="Consolas" panose="020B0609020204030204" pitchFamily="49" charset="0"/>
            </a:endParaRPr>
          </a:p>
          <a:p>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div</a:t>
            </a:r>
            <a:r>
              <a:rPr lang="en-US" dirty="0">
                <a:solidFill>
                  <a:srgbClr val="0000FF"/>
                </a:solidFill>
                <a:latin typeface="Consolas" panose="020B0609020204030204" pitchFamily="49" charset="0"/>
              </a:rPr>
              <a:t>&gt;</a:t>
            </a:r>
            <a:r>
              <a:rPr lang="en-US" dirty="0">
                <a:solidFill>
                  <a:prstClr val="black"/>
                </a:solidFill>
                <a:latin typeface="Consolas" panose="020B0609020204030204" pitchFamily="49" charset="0"/>
              </a:rPr>
              <a:t>   </a:t>
            </a:r>
          </a:p>
          <a:p>
            <a:r>
              <a:rPr lang="en-US" dirty="0">
                <a:solidFill>
                  <a:prstClr val="black"/>
                </a:solidFill>
                <a:latin typeface="Consolas" panose="020B0609020204030204" pitchFamily="49" charset="0"/>
              </a:rPr>
              <a:t>   </a:t>
            </a:r>
            <a:r>
              <a:rPr lang="en-US" dirty="0">
                <a:solidFill>
                  <a:srgbClr val="0000FF"/>
                </a:solidFill>
                <a:latin typeface="Consolas" panose="020B0609020204030204" pitchFamily="49" charset="0"/>
              </a:rPr>
              <a:t>&lt;</a:t>
            </a:r>
            <a:r>
              <a:rPr lang="en-US" dirty="0" err="1">
                <a:solidFill>
                  <a:srgbClr val="A31515"/>
                </a:solidFill>
                <a:latin typeface="Consolas" panose="020B0609020204030204" pitchFamily="49" charset="0"/>
              </a:rPr>
              <a:t>hr</a:t>
            </a:r>
            <a:r>
              <a:rPr lang="en-US" dirty="0">
                <a:solidFill>
                  <a:srgbClr val="0000FF"/>
                </a:solidFill>
                <a:latin typeface="Consolas" panose="020B0609020204030204" pitchFamily="49" charset="0"/>
              </a:rPr>
              <a:t>/&gt;</a:t>
            </a:r>
            <a:endParaRPr lang="en-US" dirty="0">
              <a:solidFill>
                <a:prstClr val="black"/>
              </a:solidFill>
              <a:latin typeface="Consolas" panose="020B0609020204030204" pitchFamily="49" charset="0"/>
            </a:endParaRPr>
          </a:p>
          <a:p>
            <a:r>
              <a:rPr lang="en-US" dirty="0">
                <a:solidFill>
                  <a:srgbClr val="0000FF"/>
                </a:solidFill>
                <a:latin typeface="Consolas" panose="020B0609020204030204" pitchFamily="49" charset="0"/>
              </a:rPr>
              <a:t>&lt;/</a:t>
            </a:r>
            <a:r>
              <a:rPr lang="en-US" dirty="0">
                <a:solidFill>
                  <a:srgbClr val="A31515"/>
                </a:solidFill>
                <a:latin typeface="Consolas" panose="020B0609020204030204" pitchFamily="49" charset="0"/>
              </a:rPr>
              <a:t>body</a:t>
            </a:r>
            <a:r>
              <a:rPr lang="en-US" dirty="0">
                <a:solidFill>
                  <a:srgbClr val="0000FF"/>
                </a:solidFill>
                <a:latin typeface="Consolas" panose="020B0609020204030204" pitchFamily="49" charset="0"/>
              </a:rPr>
              <a:t>&gt;</a:t>
            </a:r>
            <a:endParaRPr lang="en-US" dirty="0">
              <a:solidFill>
                <a:prstClr val="black"/>
              </a:solidFill>
              <a:latin typeface="Consolas" panose="020B0609020204030204" pitchFamily="49" charset="0"/>
            </a:endParaRPr>
          </a:p>
        </p:txBody>
      </p:sp>
      <p:sp>
        <p:nvSpPr>
          <p:cNvPr id="5" name="Title 4"/>
          <p:cNvSpPr>
            <a:spLocks noGrp="1"/>
          </p:cNvSpPr>
          <p:nvPr>
            <p:ph type="title"/>
          </p:nvPr>
        </p:nvSpPr>
        <p:spPr/>
        <p:txBody>
          <a:bodyPr/>
          <a:lstStyle/>
          <a:p>
            <a:endParaRPr lang="en-US" dirty="0"/>
          </a:p>
        </p:txBody>
      </p:sp>
      <p:sp>
        <p:nvSpPr>
          <p:cNvPr id="8" name="Rectangle 2"/>
          <p:cNvSpPr txBox="1">
            <a:spLocks noChangeArrowheads="1"/>
          </p:cNvSpPr>
          <p:nvPr/>
        </p:nvSpPr>
        <p:spPr bwMode="auto">
          <a:xfrm>
            <a:off x="5779682" y="1130595"/>
            <a:ext cx="2819400" cy="147056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defRPr/>
            </a:pPr>
            <a:r>
              <a:rPr lang="en-US" sz="2400" b="1" kern="0" dirty="0" smtClean="0">
                <a:solidFill>
                  <a:srgbClr val="FF0000"/>
                </a:solidFill>
              </a:rPr>
              <a:t>Listing3.6.html: ID selector example</a:t>
            </a:r>
            <a:endParaRPr lang="en-US" sz="2400" b="1" kern="0" dirty="0" smtClean="0">
              <a:solidFill>
                <a:srgbClr val="FF0000"/>
              </a:solidFill>
            </a:endParaRPr>
          </a:p>
        </p:txBody>
      </p:sp>
    </p:spTree>
    <p:extLst>
      <p:ext uri="{BB962C8B-B14F-4D97-AF65-F5344CB8AC3E}">
        <p14:creationId xmlns:p14="http://schemas.microsoft.com/office/powerpoint/2010/main" val="31958586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209550" y="107288"/>
            <a:ext cx="8686800" cy="578512"/>
          </a:xfrm>
        </p:spPr>
        <p:txBody>
          <a:bodyPr/>
          <a:lstStyle/>
          <a:p>
            <a:pPr eaLnBrk="1" hangingPunct="1">
              <a:defRPr/>
            </a:pPr>
            <a:r>
              <a:rPr lang="en-US" sz="3000" b="1" dirty="0" smtClean="0">
                <a:solidFill>
                  <a:schemeClr val="folHlink"/>
                </a:solidFill>
              </a:rPr>
              <a:t>Figure 3.6 Attribute selector example in browser</a:t>
            </a:r>
          </a:p>
        </p:txBody>
      </p:sp>
      <p:sp>
        <p:nvSpPr>
          <p:cNvPr id="787459" name="Rectangle 3"/>
          <p:cNvSpPr>
            <a:spLocks noGrp="1" noChangeArrowheads="1"/>
          </p:cNvSpPr>
          <p:nvPr>
            <p:ph type="body" idx="1"/>
          </p:nvPr>
        </p:nvSpPr>
        <p:spPr>
          <a:xfrm>
            <a:off x="457200" y="1066800"/>
            <a:ext cx="8458200" cy="5064125"/>
          </a:xfrm>
        </p:spPr>
        <p:txBody>
          <a:bodyPr/>
          <a:lstStyle/>
          <a:p>
            <a:endParaRPr lang="en-US" sz="2400" dirty="0" smtClean="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26</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77788"/>
            <a:ext cx="9144000" cy="5880212"/>
          </a:xfrm>
          <a:prstGeom prst="rect">
            <a:avLst/>
          </a:prstGeom>
        </p:spPr>
      </p:pic>
    </p:spTree>
    <p:extLst>
      <p:ext uri="{BB962C8B-B14F-4D97-AF65-F5344CB8AC3E}">
        <p14:creationId xmlns:p14="http://schemas.microsoft.com/office/powerpoint/2010/main" val="961889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9" name="Rectangle 3"/>
          <p:cNvSpPr>
            <a:spLocks noGrp="1" noChangeArrowheads="1"/>
          </p:cNvSpPr>
          <p:nvPr>
            <p:ph type="body" idx="1"/>
          </p:nvPr>
        </p:nvSpPr>
        <p:spPr>
          <a:xfrm>
            <a:off x="609600" y="1594128"/>
            <a:ext cx="7511902" cy="4981592"/>
          </a:xfrm>
          <a:noFill/>
        </p:spPr>
        <p:txBody>
          <a:bodyPr/>
          <a:lstStyle/>
          <a:p>
            <a:pPr marL="0" indent="0">
              <a:buNone/>
            </a:pPr>
            <a:r>
              <a:rPr lang="en-US" sz="1800" b="1" dirty="0"/>
              <a:t>&lt;head </a:t>
            </a:r>
            <a:r>
              <a:rPr lang="en-US" sz="1800" b="1" dirty="0" err="1"/>
              <a:t>lang</a:t>
            </a:r>
            <a:r>
              <a:rPr lang="en-US" sz="1800" b="1" dirty="0"/>
              <a:t>="en"&gt;</a:t>
            </a:r>
          </a:p>
          <a:p>
            <a:pPr marL="0" indent="0">
              <a:buNone/>
            </a:pPr>
            <a:r>
              <a:rPr lang="en-US" sz="1800" b="1" dirty="0"/>
              <a:t>   &lt;meta charset="utf-8"&gt;</a:t>
            </a:r>
          </a:p>
          <a:p>
            <a:pPr marL="0" indent="0">
              <a:buNone/>
            </a:pPr>
            <a:r>
              <a:rPr lang="en-US" sz="1800" b="1" dirty="0"/>
              <a:t>   &lt;title&gt;Share Your Travels&lt;/title&gt;</a:t>
            </a:r>
          </a:p>
          <a:p>
            <a:pPr marL="0" indent="0">
              <a:buNone/>
            </a:pPr>
            <a:r>
              <a:rPr lang="en-US" sz="1800" b="1" dirty="0"/>
              <a:t>	</a:t>
            </a:r>
            <a:r>
              <a:rPr lang="en-US" sz="1800" b="1" dirty="0">
                <a:solidFill>
                  <a:srgbClr val="FFC000"/>
                </a:solidFill>
              </a:rPr>
              <a:t>&lt;style&gt;</a:t>
            </a:r>
          </a:p>
          <a:p>
            <a:pPr marL="0" indent="0">
              <a:buNone/>
            </a:pPr>
            <a:r>
              <a:rPr lang="en-US" sz="1800" b="1" dirty="0">
                <a:solidFill>
                  <a:srgbClr val="FFC000"/>
                </a:solidFill>
              </a:rPr>
              <a:t>			[title] {</a:t>
            </a:r>
          </a:p>
          <a:p>
            <a:pPr marL="0" indent="0">
              <a:buNone/>
            </a:pPr>
            <a:r>
              <a:rPr lang="en-US" sz="1800" b="1" dirty="0">
                <a:solidFill>
                  <a:srgbClr val="FFC000"/>
                </a:solidFill>
              </a:rPr>
              <a:t>			cursor: help;</a:t>
            </a:r>
          </a:p>
          <a:p>
            <a:pPr marL="0" indent="0">
              <a:buNone/>
            </a:pPr>
            <a:r>
              <a:rPr lang="en-US" sz="1800" b="1" dirty="0">
                <a:solidFill>
                  <a:srgbClr val="FFC000"/>
                </a:solidFill>
              </a:rPr>
              <a:t>			padding-bottom: 3px;</a:t>
            </a:r>
          </a:p>
          <a:p>
            <a:pPr marL="0" indent="0">
              <a:buNone/>
            </a:pPr>
            <a:r>
              <a:rPr lang="en-US" sz="1800" b="1" dirty="0">
                <a:solidFill>
                  <a:srgbClr val="FFC000"/>
                </a:solidFill>
              </a:rPr>
              <a:t>			border-bottom: 2px dotted blue;</a:t>
            </a:r>
          </a:p>
          <a:p>
            <a:pPr marL="0" indent="0">
              <a:buNone/>
            </a:pPr>
            <a:r>
              <a:rPr lang="en-US" sz="1800" b="1" dirty="0">
                <a:solidFill>
                  <a:srgbClr val="FFC000"/>
                </a:solidFill>
              </a:rPr>
              <a:t>			text-decoration: none;</a:t>
            </a:r>
          </a:p>
          <a:p>
            <a:pPr marL="0" indent="0">
              <a:buNone/>
            </a:pPr>
            <a:r>
              <a:rPr lang="en-US" sz="1800" b="1" dirty="0">
                <a:solidFill>
                  <a:srgbClr val="FFC000"/>
                </a:solidFill>
              </a:rPr>
              <a:t>		}</a:t>
            </a:r>
          </a:p>
          <a:p>
            <a:pPr marL="0" indent="0">
              <a:buNone/>
            </a:pPr>
            <a:r>
              <a:rPr lang="en-US" sz="1800" b="1" dirty="0">
                <a:solidFill>
                  <a:srgbClr val="FFC000"/>
                </a:solidFill>
              </a:rPr>
              <a:t>	&lt;/style&gt;</a:t>
            </a:r>
          </a:p>
          <a:p>
            <a:pPr marL="0" indent="0">
              <a:buNone/>
            </a:pPr>
            <a:r>
              <a:rPr lang="en-US" sz="1800" b="1" dirty="0"/>
              <a:t>&lt;/head</a:t>
            </a:r>
            <a:r>
              <a:rPr lang="en-US" sz="1800" b="1" dirty="0" smtClean="0"/>
              <a:t>&gt;</a:t>
            </a:r>
            <a:endParaRPr lang="en-US" sz="1800" b="1" dirty="0"/>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27</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sp>
        <p:nvSpPr>
          <p:cNvPr id="5" name="Title 4"/>
          <p:cNvSpPr>
            <a:spLocks noGrp="1"/>
          </p:cNvSpPr>
          <p:nvPr>
            <p:ph type="title"/>
          </p:nvPr>
        </p:nvSpPr>
        <p:spPr/>
        <p:txBody>
          <a:bodyPr/>
          <a:lstStyle/>
          <a:p>
            <a:endParaRPr lang="en-US" dirty="0"/>
          </a:p>
        </p:txBody>
      </p:sp>
      <p:sp>
        <p:nvSpPr>
          <p:cNvPr id="8" name="Rectangle 2"/>
          <p:cNvSpPr txBox="1">
            <a:spLocks noChangeArrowheads="1"/>
          </p:cNvSpPr>
          <p:nvPr/>
        </p:nvSpPr>
        <p:spPr bwMode="auto">
          <a:xfrm>
            <a:off x="948069" y="454303"/>
            <a:ext cx="7456082" cy="69820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defRPr/>
            </a:pPr>
            <a:r>
              <a:rPr lang="en-US" sz="2800" b="1" kern="0" dirty="0" smtClean="0">
                <a:solidFill>
                  <a:srgbClr val="FFC000"/>
                </a:solidFill>
              </a:rPr>
              <a:t>Listing3.7.html: Attribute selector example</a:t>
            </a:r>
            <a:endParaRPr lang="en-US" sz="2800" b="1" kern="0" dirty="0" smtClean="0">
              <a:solidFill>
                <a:srgbClr val="FFC000"/>
              </a:solidFill>
            </a:endParaRPr>
          </a:p>
        </p:txBody>
      </p:sp>
    </p:spTree>
    <p:extLst>
      <p:ext uri="{BB962C8B-B14F-4D97-AF65-F5344CB8AC3E}">
        <p14:creationId xmlns:p14="http://schemas.microsoft.com/office/powerpoint/2010/main" val="16017310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9" name="Rectangle 3"/>
          <p:cNvSpPr>
            <a:spLocks noGrp="1" noChangeArrowheads="1"/>
          </p:cNvSpPr>
          <p:nvPr>
            <p:ph type="body" idx="1"/>
          </p:nvPr>
        </p:nvSpPr>
        <p:spPr>
          <a:xfrm>
            <a:off x="609600" y="455630"/>
            <a:ext cx="7511902" cy="6120090"/>
          </a:xfrm>
          <a:noFill/>
        </p:spPr>
        <p:txBody>
          <a:bodyPr/>
          <a:lstStyle/>
          <a:p>
            <a:pPr marL="0" indent="0">
              <a:buNone/>
            </a:pPr>
            <a:r>
              <a:rPr lang="en-US" sz="1800" b="1" dirty="0">
                <a:latin typeface="+mj-lt"/>
              </a:rPr>
              <a:t>&lt;body&gt;</a:t>
            </a:r>
          </a:p>
          <a:p>
            <a:pPr marL="0" indent="0">
              <a:buNone/>
            </a:pPr>
            <a:r>
              <a:rPr lang="en-US" sz="1800" b="1" dirty="0">
                <a:latin typeface="+mj-lt"/>
              </a:rPr>
              <a:t>   &lt;div&gt;</a:t>
            </a:r>
          </a:p>
          <a:p>
            <a:pPr marL="0" indent="0">
              <a:buNone/>
            </a:pPr>
            <a:r>
              <a:rPr lang="en-US" sz="1800" b="1" dirty="0">
                <a:latin typeface="+mj-lt"/>
              </a:rPr>
              <a:t>      &lt;</a:t>
            </a:r>
            <a:r>
              <a:rPr lang="en-US" sz="1800" b="1" dirty="0" err="1">
                <a:latin typeface="+mj-lt"/>
              </a:rPr>
              <a:t>img</a:t>
            </a:r>
            <a:r>
              <a:rPr lang="en-US" sz="1800" b="1" dirty="0">
                <a:latin typeface="+mj-lt"/>
              </a:rPr>
              <a:t> </a:t>
            </a:r>
            <a:r>
              <a:rPr lang="en-US" sz="1800" b="1" dirty="0" err="1">
                <a:latin typeface="+mj-lt"/>
              </a:rPr>
              <a:t>src</a:t>
            </a:r>
            <a:r>
              <a:rPr lang="en-US" sz="1800" b="1" dirty="0">
                <a:latin typeface="+mj-lt"/>
              </a:rPr>
              <a:t>="images/flags/CA.png" title="Canada Flag" /&gt;</a:t>
            </a:r>
          </a:p>
          <a:p>
            <a:pPr marL="0" indent="0">
              <a:buNone/>
            </a:pPr>
            <a:r>
              <a:rPr lang="en-US" sz="1800" b="1" dirty="0">
                <a:latin typeface="+mj-lt"/>
              </a:rPr>
              <a:t>	  &lt;h2&gt;&lt;a </a:t>
            </a:r>
            <a:r>
              <a:rPr lang="en-US" sz="1800" b="1" dirty="0" err="1">
                <a:latin typeface="+mj-lt"/>
              </a:rPr>
              <a:t>href</a:t>
            </a:r>
            <a:r>
              <a:rPr lang="en-US" sz="1800" b="1" dirty="0">
                <a:latin typeface="+mj-lt"/>
              </a:rPr>
              <a:t>="</a:t>
            </a:r>
            <a:r>
              <a:rPr lang="en-US" sz="1800" b="1" dirty="0" err="1">
                <a:latin typeface="+mj-lt"/>
              </a:rPr>
              <a:t>countries.php?id</a:t>
            </a:r>
            <a:r>
              <a:rPr lang="en-US" sz="1800" b="1" dirty="0">
                <a:latin typeface="+mj-lt"/>
              </a:rPr>
              <a:t>=CA" title="see posts from Canada"&gt;</a:t>
            </a:r>
          </a:p>
          <a:p>
            <a:pPr marL="0" indent="0">
              <a:buNone/>
            </a:pPr>
            <a:r>
              <a:rPr lang="en-US" sz="1800" b="1" dirty="0">
                <a:latin typeface="+mj-lt"/>
              </a:rPr>
              <a:t>           Canada&lt;/a&gt;</a:t>
            </a:r>
          </a:p>
          <a:p>
            <a:pPr marL="0" indent="0">
              <a:buNone/>
            </a:pPr>
            <a:r>
              <a:rPr lang="en-US" sz="1800" b="1" dirty="0">
                <a:latin typeface="+mj-lt"/>
              </a:rPr>
              <a:t>       &lt;/h2&gt;</a:t>
            </a:r>
          </a:p>
          <a:p>
            <a:pPr marL="0" indent="0">
              <a:buNone/>
            </a:pPr>
            <a:r>
              <a:rPr lang="en-US" sz="1800" b="1" dirty="0" smtClean="0">
                <a:latin typeface="+mj-lt"/>
              </a:rPr>
              <a:t> </a:t>
            </a:r>
            <a:r>
              <a:rPr lang="en-US" sz="1800" b="1" dirty="0">
                <a:latin typeface="+mj-lt"/>
              </a:rPr>
              <a:t>&lt;p&gt;Canada is a North American country consisting of ... &lt;/p&gt;</a:t>
            </a:r>
          </a:p>
          <a:p>
            <a:pPr marL="0" indent="0">
              <a:buNone/>
            </a:pPr>
            <a:r>
              <a:rPr lang="en-US" sz="1800" b="1" dirty="0">
                <a:latin typeface="+mj-lt"/>
              </a:rPr>
              <a:t>	  &lt;div&gt;</a:t>
            </a:r>
          </a:p>
          <a:p>
            <a:pPr marL="0" indent="0">
              <a:buNone/>
            </a:pPr>
            <a:r>
              <a:rPr lang="en-US" sz="1800" b="1" dirty="0">
                <a:latin typeface="+mj-lt"/>
              </a:rPr>
              <a:t>		&lt;</a:t>
            </a:r>
            <a:r>
              <a:rPr lang="en-US" sz="1800" b="1" dirty="0" err="1">
                <a:latin typeface="+mj-lt"/>
              </a:rPr>
              <a:t>img</a:t>
            </a:r>
            <a:r>
              <a:rPr lang="en-US" sz="1800" b="1" dirty="0">
                <a:latin typeface="+mj-lt"/>
              </a:rPr>
              <a:t> </a:t>
            </a:r>
            <a:r>
              <a:rPr lang="en-US" sz="1800" b="1" dirty="0" err="1">
                <a:latin typeface="+mj-lt"/>
              </a:rPr>
              <a:t>src</a:t>
            </a:r>
            <a:r>
              <a:rPr lang="en-US" sz="1800" b="1" dirty="0">
                <a:latin typeface="+mj-lt"/>
              </a:rPr>
              <a:t>="images/square/6114907897.jpg" </a:t>
            </a:r>
          </a:p>
          <a:p>
            <a:pPr marL="0" indent="0">
              <a:buNone/>
            </a:pPr>
            <a:r>
              <a:rPr lang="en-US" sz="1800" b="1" dirty="0">
                <a:latin typeface="+mj-lt"/>
              </a:rPr>
              <a:t>               title="At top of </a:t>
            </a:r>
            <a:r>
              <a:rPr lang="en-US" sz="1800" b="1" dirty="0" err="1">
                <a:latin typeface="+mj-lt"/>
              </a:rPr>
              <a:t>Sulpher</a:t>
            </a:r>
            <a:r>
              <a:rPr lang="en-US" sz="1800" b="1" dirty="0">
                <a:latin typeface="+mj-lt"/>
              </a:rPr>
              <a:t> Mountain" /&gt;</a:t>
            </a:r>
          </a:p>
          <a:p>
            <a:pPr marL="0" indent="0">
              <a:buNone/>
            </a:pPr>
            <a:r>
              <a:rPr lang="en-US" sz="1800" b="1" dirty="0">
                <a:latin typeface="+mj-lt"/>
              </a:rPr>
              <a:t>		&lt;</a:t>
            </a:r>
            <a:r>
              <a:rPr lang="en-US" sz="1800" b="1" dirty="0" err="1">
                <a:latin typeface="+mj-lt"/>
              </a:rPr>
              <a:t>img</a:t>
            </a:r>
            <a:r>
              <a:rPr lang="en-US" sz="1800" b="1" dirty="0">
                <a:latin typeface="+mj-lt"/>
              </a:rPr>
              <a:t> </a:t>
            </a:r>
            <a:r>
              <a:rPr lang="en-US" sz="1800" b="1" dirty="0" err="1">
                <a:latin typeface="+mj-lt"/>
              </a:rPr>
              <a:t>src</a:t>
            </a:r>
            <a:r>
              <a:rPr lang="en-US" sz="1800" b="1" dirty="0">
                <a:latin typeface="+mj-lt"/>
              </a:rPr>
              <a:t>="images/square/6592317633.jpg" </a:t>
            </a:r>
          </a:p>
          <a:p>
            <a:pPr marL="0" indent="0">
              <a:buNone/>
            </a:pPr>
            <a:r>
              <a:rPr lang="en-US" sz="1800" b="1" dirty="0">
                <a:latin typeface="+mj-lt"/>
              </a:rPr>
              <a:t>               title="Grace Presbyterian Church" /&gt;</a:t>
            </a:r>
          </a:p>
          <a:p>
            <a:pPr marL="0" indent="0">
              <a:buNone/>
            </a:pPr>
            <a:r>
              <a:rPr lang="en-US" sz="1800" b="1" dirty="0">
                <a:latin typeface="+mj-lt"/>
              </a:rPr>
              <a:t>		&lt;</a:t>
            </a:r>
            <a:r>
              <a:rPr lang="en-US" sz="1800" b="1" dirty="0" err="1">
                <a:latin typeface="+mj-lt"/>
              </a:rPr>
              <a:t>img</a:t>
            </a:r>
            <a:r>
              <a:rPr lang="en-US" sz="1800" b="1" dirty="0">
                <a:latin typeface="+mj-lt"/>
              </a:rPr>
              <a:t> </a:t>
            </a:r>
            <a:r>
              <a:rPr lang="en-US" sz="1800" b="1" dirty="0" err="1">
                <a:latin typeface="+mj-lt"/>
              </a:rPr>
              <a:t>src</a:t>
            </a:r>
            <a:r>
              <a:rPr lang="en-US" sz="1800" b="1" dirty="0">
                <a:latin typeface="+mj-lt"/>
              </a:rPr>
              <a:t>="images/square/6592914823.jpg" </a:t>
            </a:r>
          </a:p>
          <a:p>
            <a:pPr marL="0" indent="0">
              <a:buNone/>
            </a:pPr>
            <a:r>
              <a:rPr lang="en-US" sz="1800" b="1" dirty="0">
                <a:latin typeface="+mj-lt"/>
              </a:rPr>
              <a:t>               title="Calgary Downtown" /&gt;</a:t>
            </a:r>
          </a:p>
          <a:p>
            <a:pPr marL="0" indent="0">
              <a:buNone/>
            </a:pPr>
            <a:r>
              <a:rPr lang="en-US" sz="1800" b="1" dirty="0">
                <a:latin typeface="+mj-lt"/>
              </a:rPr>
              <a:t>	  &lt;/div&gt;</a:t>
            </a:r>
          </a:p>
          <a:p>
            <a:pPr marL="0" indent="0">
              <a:buNone/>
            </a:pPr>
            <a:r>
              <a:rPr lang="en-US" sz="1800" b="1" dirty="0">
                <a:latin typeface="+mj-lt"/>
              </a:rPr>
              <a:t>   &lt;/div&gt;</a:t>
            </a:r>
          </a:p>
          <a:p>
            <a:pPr marL="0" indent="0">
              <a:buNone/>
            </a:pPr>
            <a:r>
              <a:rPr lang="en-US" sz="1800" b="1" dirty="0">
                <a:latin typeface="+mj-lt"/>
              </a:rPr>
              <a:t>&lt;/body&gt;</a:t>
            </a:r>
          </a:p>
          <a:p>
            <a:pPr marL="0" indent="0">
              <a:buNone/>
            </a:pPr>
            <a:endParaRPr lang="en-US" sz="1800" b="1" dirty="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28</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sp>
        <p:nvSpPr>
          <p:cNvPr id="8" name="Rectangle 2"/>
          <p:cNvSpPr txBox="1">
            <a:spLocks noChangeArrowheads="1"/>
          </p:cNvSpPr>
          <p:nvPr/>
        </p:nvSpPr>
        <p:spPr bwMode="auto">
          <a:xfrm>
            <a:off x="1066800" y="147933"/>
            <a:ext cx="7456082" cy="307697"/>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defRPr/>
            </a:pPr>
            <a:r>
              <a:rPr lang="en-US" sz="2800" b="1" kern="0" dirty="0" smtClean="0">
                <a:solidFill>
                  <a:srgbClr val="FFC000"/>
                </a:solidFill>
              </a:rPr>
              <a:t>Listing3.7.html: Attribute selector example</a:t>
            </a:r>
            <a:endParaRPr lang="en-US" sz="2800" b="1" kern="0" dirty="0" smtClean="0">
              <a:solidFill>
                <a:srgbClr val="FFC000"/>
              </a:solidFill>
            </a:endParaRPr>
          </a:p>
        </p:txBody>
      </p:sp>
    </p:spTree>
    <p:extLst>
      <p:ext uri="{BB962C8B-B14F-4D97-AF65-F5344CB8AC3E}">
        <p14:creationId xmlns:p14="http://schemas.microsoft.com/office/powerpoint/2010/main" val="39845990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9" name="Rectangle 3"/>
          <p:cNvSpPr>
            <a:spLocks noGrp="1" noChangeArrowheads="1"/>
          </p:cNvSpPr>
          <p:nvPr>
            <p:ph type="body" idx="1"/>
          </p:nvPr>
        </p:nvSpPr>
        <p:spPr>
          <a:xfrm>
            <a:off x="381000" y="155446"/>
            <a:ext cx="7511902" cy="6321554"/>
          </a:xfrm>
          <a:noFill/>
        </p:spPr>
        <p:txBody>
          <a:bodyPr/>
          <a:lstStyle/>
          <a:p>
            <a:pPr marL="0" indent="0">
              <a:buNone/>
            </a:pPr>
            <a:r>
              <a:rPr lang="en-US" sz="1800" b="1" dirty="0">
                <a:latin typeface="+mj-lt"/>
              </a:rPr>
              <a:t>&lt;head&gt;</a:t>
            </a:r>
          </a:p>
          <a:p>
            <a:pPr marL="0" indent="0">
              <a:buNone/>
            </a:pPr>
            <a:r>
              <a:rPr lang="en-US" sz="1800" b="1" dirty="0">
                <a:latin typeface="+mj-lt"/>
              </a:rPr>
              <a:t>   &lt;title&gt;Share Your Travels&lt;/title&gt;</a:t>
            </a:r>
          </a:p>
          <a:p>
            <a:pPr marL="0" indent="0">
              <a:buNone/>
            </a:pPr>
            <a:r>
              <a:rPr lang="en-US" sz="1800" b="1" dirty="0">
                <a:latin typeface="+mj-lt"/>
              </a:rPr>
              <a:t>	</a:t>
            </a:r>
            <a:r>
              <a:rPr lang="en-US" sz="1800" b="1" dirty="0">
                <a:solidFill>
                  <a:srgbClr val="FFC000"/>
                </a:solidFill>
                <a:latin typeface="+mj-lt"/>
              </a:rPr>
              <a:t>&lt;style&gt;</a:t>
            </a:r>
          </a:p>
          <a:p>
            <a:pPr marL="0" indent="0">
              <a:buNone/>
            </a:pPr>
            <a:r>
              <a:rPr lang="en-US" sz="1800" b="1" dirty="0">
                <a:latin typeface="+mj-lt"/>
              </a:rPr>
              <a:t>		</a:t>
            </a:r>
            <a:r>
              <a:rPr lang="en-US" sz="1800" b="1" dirty="0">
                <a:solidFill>
                  <a:srgbClr val="FFC000"/>
                </a:solidFill>
                <a:latin typeface="+mj-lt"/>
              </a:rPr>
              <a:t>a:link</a:t>
            </a:r>
            <a:r>
              <a:rPr lang="en-US" sz="1800" b="1" dirty="0">
                <a:latin typeface="+mj-lt"/>
              </a:rPr>
              <a:t> {</a:t>
            </a:r>
          </a:p>
          <a:p>
            <a:pPr marL="0" indent="0">
              <a:buNone/>
            </a:pPr>
            <a:r>
              <a:rPr lang="en-US" sz="1800" b="1" dirty="0">
                <a:latin typeface="+mj-lt"/>
              </a:rPr>
              <a:t>		  text-decoration: underline;</a:t>
            </a:r>
          </a:p>
          <a:p>
            <a:pPr marL="0" indent="0">
              <a:buNone/>
            </a:pPr>
            <a:r>
              <a:rPr lang="en-US" sz="1800" b="1" dirty="0">
                <a:latin typeface="+mj-lt"/>
              </a:rPr>
              <a:t>		  color: blue;</a:t>
            </a:r>
          </a:p>
          <a:p>
            <a:pPr marL="0" indent="0">
              <a:buNone/>
            </a:pPr>
            <a:r>
              <a:rPr lang="en-US" sz="1800" b="1" dirty="0">
                <a:latin typeface="+mj-lt"/>
              </a:rPr>
              <a:t>		}</a:t>
            </a:r>
          </a:p>
          <a:p>
            <a:pPr marL="0" indent="0">
              <a:buNone/>
            </a:pPr>
            <a:r>
              <a:rPr lang="en-US" sz="1800" b="1" dirty="0">
                <a:latin typeface="+mj-lt"/>
              </a:rPr>
              <a:t>		</a:t>
            </a:r>
            <a:r>
              <a:rPr lang="en-US" sz="1800" b="1" dirty="0">
                <a:solidFill>
                  <a:srgbClr val="FFC000"/>
                </a:solidFill>
                <a:latin typeface="+mj-lt"/>
              </a:rPr>
              <a:t>a:visited</a:t>
            </a:r>
            <a:r>
              <a:rPr lang="en-US" sz="1800" b="1" dirty="0">
                <a:latin typeface="+mj-lt"/>
              </a:rPr>
              <a:t> {</a:t>
            </a:r>
          </a:p>
          <a:p>
            <a:pPr marL="0" indent="0">
              <a:buNone/>
            </a:pPr>
            <a:r>
              <a:rPr lang="en-US" sz="1800" b="1" dirty="0">
                <a:latin typeface="+mj-lt"/>
              </a:rPr>
              <a:t>		  text-decoration: underline;</a:t>
            </a:r>
          </a:p>
          <a:p>
            <a:pPr marL="0" indent="0">
              <a:buNone/>
            </a:pPr>
            <a:r>
              <a:rPr lang="en-US" sz="1800" b="1" dirty="0">
                <a:latin typeface="+mj-lt"/>
              </a:rPr>
              <a:t>		  color: purple;</a:t>
            </a:r>
          </a:p>
          <a:p>
            <a:pPr marL="0" indent="0">
              <a:buNone/>
            </a:pPr>
            <a:r>
              <a:rPr lang="en-US" sz="1800" b="1" dirty="0">
                <a:latin typeface="+mj-lt"/>
              </a:rPr>
              <a:t>		}</a:t>
            </a:r>
          </a:p>
          <a:p>
            <a:pPr marL="0" indent="0">
              <a:buNone/>
            </a:pPr>
            <a:r>
              <a:rPr lang="en-US" sz="1800" b="1" dirty="0">
                <a:latin typeface="+mj-lt"/>
              </a:rPr>
              <a:t>		</a:t>
            </a:r>
            <a:r>
              <a:rPr lang="en-US" sz="1800" b="1" dirty="0">
                <a:solidFill>
                  <a:srgbClr val="FFC000"/>
                </a:solidFill>
                <a:latin typeface="+mj-lt"/>
              </a:rPr>
              <a:t>a:hover</a:t>
            </a:r>
            <a:r>
              <a:rPr lang="en-US" sz="1800" b="1" dirty="0">
                <a:latin typeface="+mj-lt"/>
              </a:rPr>
              <a:t> {</a:t>
            </a:r>
          </a:p>
          <a:p>
            <a:pPr marL="0" indent="0">
              <a:buNone/>
            </a:pPr>
            <a:r>
              <a:rPr lang="en-US" sz="1800" b="1" dirty="0">
                <a:latin typeface="+mj-lt"/>
              </a:rPr>
              <a:t>		  text-decoration: none;</a:t>
            </a:r>
          </a:p>
          <a:p>
            <a:pPr marL="0" indent="0">
              <a:buNone/>
            </a:pPr>
            <a:r>
              <a:rPr lang="en-US" sz="1800" b="1" dirty="0">
                <a:latin typeface="+mj-lt"/>
              </a:rPr>
              <a:t>		  font-weight: bold;</a:t>
            </a:r>
          </a:p>
          <a:p>
            <a:pPr marL="0" indent="0">
              <a:buNone/>
            </a:pPr>
            <a:r>
              <a:rPr lang="en-US" sz="1800" b="1" dirty="0">
                <a:latin typeface="+mj-lt"/>
              </a:rPr>
              <a:t>		}</a:t>
            </a:r>
          </a:p>
          <a:p>
            <a:pPr marL="0" indent="0">
              <a:buNone/>
            </a:pPr>
            <a:r>
              <a:rPr lang="en-US" sz="1800" b="1" dirty="0">
                <a:latin typeface="+mj-lt"/>
              </a:rPr>
              <a:t>		</a:t>
            </a:r>
            <a:r>
              <a:rPr lang="en-US" sz="1800" b="1" dirty="0">
                <a:solidFill>
                  <a:srgbClr val="FFC000"/>
                </a:solidFill>
                <a:latin typeface="+mj-lt"/>
              </a:rPr>
              <a:t>a:active </a:t>
            </a:r>
            <a:r>
              <a:rPr lang="en-US" sz="1800" b="1" dirty="0">
                <a:latin typeface="+mj-lt"/>
              </a:rPr>
              <a:t>{</a:t>
            </a:r>
          </a:p>
          <a:p>
            <a:pPr marL="0" indent="0">
              <a:buNone/>
            </a:pPr>
            <a:r>
              <a:rPr lang="en-US" sz="1800" b="1" dirty="0">
                <a:latin typeface="+mj-lt"/>
              </a:rPr>
              <a:t>		  background-color: yellow;</a:t>
            </a:r>
          </a:p>
          <a:p>
            <a:pPr marL="0" indent="0">
              <a:buNone/>
            </a:pPr>
            <a:r>
              <a:rPr lang="en-US" sz="1800" b="1" dirty="0">
                <a:latin typeface="+mj-lt"/>
              </a:rPr>
              <a:t>		}</a:t>
            </a:r>
          </a:p>
          <a:p>
            <a:pPr marL="0" indent="0">
              <a:buNone/>
            </a:pPr>
            <a:r>
              <a:rPr lang="en-US" sz="1800" b="1" dirty="0">
                <a:latin typeface="+mj-lt"/>
              </a:rPr>
              <a:t>	</a:t>
            </a:r>
            <a:r>
              <a:rPr lang="en-US" sz="1800" b="1" dirty="0">
                <a:solidFill>
                  <a:srgbClr val="FFC000"/>
                </a:solidFill>
                <a:latin typeface="+mj-lt"/>
              </a:rPr>
              <a:t>&lt;/style</a:t>
            </a:r>
            <a:r>
              <a:rPr lang="en-US" sz="1800" b="1" dirty="0" smtClean="0">
                <a:solidFill>
                  <a:srgbClr val="FFC000"/>
                </a:solidFill>
                <a:latin typeface="+mj-lt"/>
              </a:rPr>
              <a:t>&gt; </a:t>
            </a:r>
            <a:r>
              <a:rPr lang="en-US" sz="1800" b="1" dirty="0" smtClean="0">
                <a:latin typeface="+mj-lt"/>
              </a:rPr>
              <a:t>&lt;/</a:t>
            </a:r>
            <a:r>
              <a:rPr lang="en-US" sz="1800" b="1" dirty="0">
                <a:latin typeface="+mj-lt"/>
              </a:rPr>
              <a:t>head</a:t>
            </a:r>
            <a:r>
              <a:rPr lang="en-US" sz="1800" b="1" dirty="0" smtClean="0">
                <a:latin typeface="+mj-lt"/>
              </a:rPr>
              <a:t>&gt;</a:t>
            </a:r>
            <a:endParaRPr lang="en-US" sz="1800" b="1" dirty="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29</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sp>
        <p:nvSpPr>
          <p:cNvPr id="8" name="Rectangle 2"/>
          <p:cNvSpPr txBox="1">
            <a:spLocks noChangeArrowheads="1"/>
          </p:cNvSpPr>
          <p:nvPr/>
        </p:nvSpPr>
        <p:spPr bwMode="auto">
          <a:xfrm>
            <a:off x="5269318" y="1295400"/>
            <a:ext cx="3874682" cy="614067"/>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defRPr/>
            </a:pPr>
            <a:r>
              <a:rPr lang="en-US" sz="2800" b="1" kern="0" dirty="0" smtClean="0">
                <a:solidFill>
                  <a:srgbClr val="FFC000"/>
                </a:solidFill>
              </a:rPr>
              <a:t>Listing3.8.html: Styling a link using pseudo-class selector</a:t>
            </a:r>
            <a:endParaRPr lang="en-US" sz="2800" b="1" kern="0" dirty="0" smtClean="0">
              <a:solidFill>
                <a:srgbClr val="FFC000"/>
              </a:solidFill>
            </a:endParaRPr>
          </a:p>
        </p:txBody>
      </p:sp>
    </p:spTree>
    <p:extLst>
      <p:ext uri="{BB962C8B-B14F-4D97-AF65-F5344CB8AC3E}">
        <p14:creationId xmlns:p14="http://schemas.microsoft.com/office/powerpoint/2010/main" val="28116200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228600" y="277813"/>
            <a:ext cx="8686800" cy="788987"/>
          </a:xfrm>
        </p:spPr>
        <p:txBody>
          <a:bodyPr/>
          <a:lstStyle/>
          <a:p>
            <a:pPr eaLnBrk="1" hangingPunct="1">
              <a:defRPr/>
            </a:pPr>
            <a:r>
              <a:rPr lang="en-US" sz="3000" b="1" dirty="0" smtClean="0">
                <a:solidFill>
                  <a:schemeClr val="folHlink"/>
                </a:solidFill>
              </a:rPr>
              <a:t>What is CSS?</a:t>
            </a:r>
          </a:p>
        </p:txBody>
      </p:sp>
      <p:sp>
        <p:nvSpPr>
          <p:cNvPr id="787459" name="Rectangle 3"/>
          <p:cNvSpPr>
            <a:spLocks noGrp="1" noChangeArrowheads="1"/>
          </p:cNvSpPr>
          <p:nvPr>
            <p:ph type="body" idx="1"/>
          </p:nvPr>
        </p:nvSpPr>
        <p:spPr>
          <a:xfrm>
            <a:off x="457200" y="1066800"/>
            <a:ext cx="8229600" cy="5064125"/>
          </a:xfrm>
        </p:spPr>
        <p:txBody>
          <a:bodyPr/>
          <a:lstStyle/>
          <a:p>
            <a:r>
              <a:rPr lang="en-US" sz="2400" dirty="0">
                <a:effectLst>
                  <a:outerShdw blurRad="38100" dist="38100" dir="2700000" algn="tl">
                    <a:srgbClr val="000000">
                      <a:alpha val="43137"/>
                    </a:srgbClr>
                  </a:outerShdw>
                </a:effectLst>
                <a:latin typeface="+mj-lt"/>
              </a:rPr>
              <a:t>Cascading style sheets (CSS) specification, developed by World Wide Web Consortium (W3C), provides a simple approach for separating the style (font, size, background, layout and position, </a:t>
            </a:r>
            <a:r>
              <a:rPr lang="en-US" sz="2400" dirty="0" err="1">
                <a:effectLst>
                  <a:outerShdw blurRad="38100" dist="38100" dir="2700000" algn="tl">
                    <a:srgbClr val="000000">
                      <a:alpha val="43137"/>
                    </a:srgbClr>
                  </a:outerShdw>
                </a:effectLst>
                <a:latin typeface="+mj-lt"/>
              </a:rPr>
              <a:t>etc</a:t>
            </a:r>
            <a:r>
              <a:rPr lang="en-US" sz="2400" dirty="0">
                <a:effectLst>
                  <a:outerShdw blurRad="38100" dist="38100" dir="2700000" algn="tl">
                    <a:srgbClr val="000000">
                      <a:alpha val="43137"/>
                    </a:srgbClr>
                  </a:outerShdw>
                </a:effectLst>
                <a:latin typeface="+mj-lt"/>
              </a:rPr>
              <a:t>) of document from the content. </a:t>
            </a:r>
            <a:endParaRPr lang="en-US" sz="2400" dirty="0" smtClean="0">
              <a:effectLst>
                <a:outerShdw blurRad="38100" dist="38100" dir="2700000" algn="tl">
                  <a:srgbClr val="000000">
                    <a:alpha val="43137"/>
                  </a:srgbClr>
                </a:outerShdw>
              </a:effectLst>
              <a:latin typeface="+mj-lt"/>
            </a:endParaRPr>
          </a:p>
          <a:p>
            <a:r>
              <a:rPr lang="en-US" sz="2400" dirty="0" smtClean="0">
                <a:effectLst>
                  <a:outerShdw blurRad="38100" dist="38100" dir="2700000" algn="tl">
                    <a:srgbClr val="000000">
                      <a:alpha val="43137"/>
                    </a:srgbClr>
                  </a:outerShdw>
                </a:effectLst>
                <a:latin typeface="+mj-lt"/>
              </a:rPr>
              <a:t>Predefined </a:t>
            </a:r>
            <a:r>
              <a:rPr lang="en-US" sz="2400" dirty="0">
                <a:effectLst>
                  <a:outerShdw blurRad="38100" dist="38100" dir="2700000" algn="tl">
                    <a:srgbClr val="000000">
                      <a:alpha val="43137"/>
                    </a:srgbClr>
                  </a:outerShdw>
                </a:effectLst>
                <a:latin typeface="+mj-lt"/>
              </a:rPr>
              <a:t>style sheets can be used throughout a page or Web site. </a:t>
            </a:r>
          </a:p>
          <a:p>
            <a:pPr lvl="1"/>
            <a:r>
              <a:rPr lang="en-US" sz="2000" b="1" dirty="0">
                <a:effectLst>
                  <a:outerShdw blurRad="38100" dist="38100" dir="2700000" algn="tl">
                    <a:srgbClr val="000000">
                      <a:alpha val="43137"/>
                    </a:srgbClr>
                  </a:outerShdw>
                </a:effectLst>
                <a:latin typeface="+mj-lt"/>
              </a:rPr>
              <a:t>Allowing multiple style sheets to affect one document</a:t>
            </a:r>
          </a:p>
          <a:p>
            <a:pPr lvl="1"/>
            <a:r>
              <a:rPr lang="en-US" sz="2000" b="1" dirty="0">
                <a:effectLst>
                  <a:outerShdw blurRad="38100" dist="38100" dir="2700000" algn="tl">
                    <a:srgbClr val="000000">
                      <a:alpha val="43137"/>
                    </a:srgbClr>
                  </a:outerShdw>
                </a:effectLst>
                <a:latin typeface="+mj-lt"/>
              </a:rPr>
              <a:t>It is possible that conflicts can come up and the style referenced last generally takes precedence</a:t>
            </a:r>
          </a:p>
          <a:p>
            <a:r>
              <a:rPr lang="en-US" sz="2000" b="1" dirty="0">
                <a:latin typeface="+mj-lt"/>
              </a:rPr>
              <a:t> </a:t>
            </a:r>
            <a:r>
              <a:rPr lang="en-US" sz="2400" dirty="0">
                <a:latin typeface="+mj-lt"/>
              </a:rPr>
              <a:t>What is CSS, </a:t>
            </a:r>
            <a:r>
              <a:rPr lang="en-US" sz="2000" b="1" dirty="0">
                <a:latin typeface="+mj-lt"/>
                <a:hlinkClick r:id="rId3"/>
              </a:rPr>
              <a:t>http://</a:t>
            </a:r>
            <a:r>
              <a:rPr lang="en-US" sz="2000" b="1" dirty="0" smtClean="0">
                <a:latin typeface="+mj-lt"/>
                <a:hlinkClick r:id="rId3"/>
              </a:rPr>
              <a:t>www.w3.org/Style/CSS/Overview.en.html</a:t>
            </a:r>
            <a:r>
              <a:rPr lang="en-US" sz="2000" b="1" dirty="0" smtClean="0">
                <a:latin typeface="+mj-lt"/>
              </a:rPr>
              <a:t> </a:t>
            </a: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3</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spTree>
    <p:extLst>
      <p:ext uri="{BB962C8B-B14F-4D97-AF65-F5344CB8AC3E}">
        <p14:creationId xmlns:p14="http://schemas.microsoft.com/office/powerpoint/2010/main" val="5057121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9" name="Rectangle 3"/>
          <p:cNvSpPr>
            <a:spLocks noGrp="1" noChangeArrowheads="1"/>
          </p:cNvSpPr>
          <p:nvPr>
            <p:ph type="body" idx="1"/>
          </p:nvPr>
        </p:nvSpPr>
        <p:spPr>
          <a:xfrm>
            <a:off x="609600" y="455630"/>
            <a:ext cx="7511902" cy="6120090"/>
          </a:xfrm>
          <a:noFill/>
        </p:spPr>
        <p:txBody>
          <a:bodyPr/>
          <a:lstStyle/>
          <a:p>
            <a:endParaRPr lang="en-US" sz="1800" dirty="0"/>
          </a:p>
          <a:p>
            <a:pPr marL="0" indent="0">
              <a:buNone/>
            </a:pPr>
            <a:r>
              <a:rPr lang="en-US" sz="1800" b="1" dirty="0">
                <a:latin typeface="+mj-lt"/>
              </a:rPr>
              <a:t>&lt;body&gt;</a:t>
            </a:r>
          </a:p>
          <a:p>
            <a:pPr marL="0" indent="0">
              <a:buNone/>
            </a:pPr>
            <a:r>
              <a:rPr lang="en-US" sz="1800" b="1" dirty="0" smtClean="0">
                <a:latin typeface="+mj-lt"/>
              </a:rPr>
              <a:t>&lt;</a:t>
            </a:r>
            <a:r>
              <a:rPr lang="en-US" sz="1800" b="1" dirty="0">
                <a:latin typeface="+mj-lt"/>
              </a:rPr>
              <a:t>p&gt;Links are an important part of any web page. To learn more about </a:t>
            </a:r>
            <a:r>
              <a:rPr lang="en-US" sz="1800" b="1" dirty="0" smtClean="0">
                <a:latin typeface="+mj-lt"/>
              </a:rPr>
              <a:t> links </a:t>
            </a:r>
            <a:r>
              <a:rPr lang="en-US" sz="1800" b="1" dirty="0">
                <a:latin typeface="+mj-lt"/>
              </a:rPr>
              <a:t>visit the </a:t>
            </a:r>
            <a:r>
              <a:rPr lang="en-US" sz="1800" b="1" dirty="0">
                <a:solidFill>
                  <a:srgbClr val="FFC000"/>
                </a:solidFill>
                <a:latin typeface="+mj-lt"/>
              </a:rPr>
              <a:t>&lt;a </a:t>
            </a:r>
            <a:r>
              <a:rPr lang="en-US" sz="1800" b="1" dirty="0" err="1">
                <a:solidFill>
                  <a:srgbClr val="FFC000"/>
                </a:solidFill>
                <a:latin typeface="+mj-lt"/>
              </a:rPr>
              <a:t>href</a:t>
            </a:r>
            <a:r>
              <a:rPr lang="en-US" sz="1800" b="1" dirty="0">
                <a:solidFill>
                  <a:srgbClr val="FFC000"/>
                </a:solidFill>
                <a:latin typeface="+mj-lt"/>
              </a:rPr>
              <a:t>="#"&gt;W3C&lt;/a&gt; website</a:t>
            </a:r>
            <a:r>
              <a:rPr lang="en-US" sz="1800" b="1" dirty="0">
                <a:latin typeface="+mj-lt"/>
              </a:rPr>
              <a:t>.&lt;/p&gt;</a:t>
            </a:r>
          </a:p>
          <a:p>
            <a:pPr marL="0" indent="0">
              <a:buNone/>
            </a:pPr>
            <a:r>
              <a:rPr lang="en-US" sz="1800" b="1" dirty="0">
                <a:latin typeface="+mj-lt"/>
              </a:rPr>
              <a:t>   &lt;</a:t>
            </a:r>
            <a:r>
              <a:rPr lang="en-US" sz="1800" b="1" dirty="0" err="1">
                <a:latin typeface="+mj-lt"/>
              </a:rPr>
              <a:t>nav</a:t>
            </a:r>
            <a:r>
              <a:rPr lang="en-US" sz="1800" b="1" dirty="0">
                <a:latin typeface="+mj-lt"/>
              </a:rPr>
              <a:t>&gt;</a:t>
            </a:r>
          </a:p>
          <a:p>
            <a:pPr marL="0" indent="0">
              <a:buNone/>
            </a:pPr>
            <a:r>
              <a:rPr lang="en-US" sz="1800" b="1" dirty="0">
                <a:latin typeface="+mj-lt"/>
              </a:rPr>
              <a:t>		&lt;</a:t>
            </a:r>
            <a:r>
              <a:rPr lang="en-US" sz="1800" b="1" dirty="0" err="1">
                <a:latin typeface="+mj-lt"/>
              </a:rPr>
              <a:t>ul</a:t>
            </a:r>
            <a:r>
              <a:rPr lang="en-US" sz="1800" b="1" dirty="0">
                <a:latin typeface="+mj-lt"/>
              </a:rPr>
              <a:t>&gt;</a:t>
            </a:r>
          </a:p>
          <a:p>
            <a:pPr marL="0" indent="0">
              <a:buNone/>
            </a:pPr>
            <a:r>
              <a:rPr lang="it-IT" sz="1800" b="1" dirty="0">
                <a:latin typeface="+mj-lt"/>
              </a:rPr>
              <a:t>			&lt;li&gt;&lt;a href="#"&gt;Canada&lt;/a&gt;&lt;/li&gt;</a:t>
            </a:r>
          </a:p>
          <a:p>
            <a:pPr marL="0" indent="0">
              <a:buNone/>
            </a:pPr>
            <a:r>
              <a:rPr lang="it-IT" sz="1800" b="1" dirty="0">
                <a:latin typeface="+mj-lt"/>
              </a:rPr>
              <a:t>			&lt;li&gt;&lt;a href="#"&gt;Germany&lt;/a&gt;&lt;/li&gt;</a:t>
            </a:r>
          </a:p>
          <a:p>
            <a:pPr marL="0" indent="0">
              <a:buNone/>
            </a:pPr>
            <a:r>
              <a:rPr lang="en-US" sz="1800" b="1" dirty="0">
                <a:latin typeface="+mj-lt"/>
              </a:rPr>
              <a:t>			&lt;li&gt;&lt;a </a:t>
            </a:r>
            <a:r>
              <a:rPr lang="en-US" sz="1800" b="1" dirty="0" err="1">
                <a:latin typeface="+mj-lt"/>
              </a:rPr>
              <a:t>href</a:t>
            </a:r>
            <a:r>
              <a:rPr lang="en-US" sz="1800" b="1" dirty="0">
                <a:latin typeface="+mj-lt"/>
              </a:rPr>
              <a:t>="#"&gt;United States&lt;/a&gt;&lt;/li&gt;</a:t>
            </a:r>
          </a:p>
          <a:p>
            <a:pPr marL="0" indent="0">
              <a:buNone/>
            </a:pPr>
            <a:r>
              <a:rPr lang="en-US" sz="1800" b="1" dirty="0">
                <a:latin typeface="+mj-lt"/>
              </a:rPr>
              <a:t>		&lt;/</a:t>
            </a:r>
            <a:r>
              <a:rPr lang="en-US" sz="1800" b="1" dirty="0" err="1">
                <a:latin typeface="+mj-lt"/>
              </a:rPr>
              <a:t>ul</a:t>
            </a:r>
            <a:r>
              <a:rPr lang="en-US" sz="1800" b="1" dirty="0">
                <a:latin typeface="+mj-lt"/>
              </a:rPr>
              <a:t>&gt;</a:t>
            </a:r>
          </a:p>
          <a:p>
            <a:pPr marL="0" indent="0">
              <a:buNone/>
            </a:pPr>
            <a:r>
              <a:rPr lang="en-US" sz="1800" b="1" dirty="0">
                <a:latin typeface="+mj-lt"/>
              </a:rPr>
              <a:t>   &lt;/</a:t>
            </a:r>
            <a:r>
              <a:rPr lang="en-US" sz="1800" b="1" dirty="0" err="1">
                <a:latin typeface="+mj-lt"/>
              </a:rPr>
              <a:t>nav</a:t>
            </a:r>
            <a:r>
              <a:rPr lang="en-US" sz="1800" b="1" dirty="0">
                <a:latin typeface="+mj-lt"/>
              </a:rPr>
              <a:t>&gt;</a:t>
            </a:r>
          </a:p>
          <a:p>
            <a:pPr marL="0" indent="0">
              <a:buNone/>
            </a:pPr>
            <a:r>
              <a:rPr lang="en-US" sz="1800" b="1" dirty="0">
                <a:latin typeface="+mj-lt"/>
              </a:rPr>
              <a:t>&lt;/body&gt;</a:t>
            </a:r>
          </a:p>
          <a:p>
            <a:pPr marL="0" indent="0">
              <a:buNone/>
            </a:pPr>
            <a:endParaRPr lang="en-US" sz="1800" b="1" dirty="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30</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sp>
        <p:nvSpPr>
          <p:cNvPr id="8" name="Rectangle 2"/>
          <p:cNvSpPr txBox="1">
            <a:spLocks noChangeArrowheads="1"/>
          </p:cNvSpPr>
          <p:nvPr/>
        </p:nvSpPr>
        <p:spPr bwMode="auto">
          <a:xfrm>
            <a:off x="1066800" y="147933"/>
            <a:ext cx="7456082" cy="614067"/>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defRPr/>
            </a:pPr>
            <a:r>
              <a:rPr lang="en-US" sz="2800" b="1" kern="0" dirty="0" smtClean="0">
                <a:solidFill>
                  <a:srgbClr val="FFC000"/>
                </a:solidFill>
              </a:rPr>
              <a:t>Listing3.8.html: Styling a link using pseudo-class selector</a:t>
            </a:r>
            <a:endParaRPr lang="en-US" sz="2800" b="1" kern="0" dirty="0" smtClean="0">
              <a:solidFill>
                <a:srgbClr val="FFC000"/>
              </a:solidFill>
            </a:endParaRPr>
          </a:p>
        </p:txBody>
      </p:sp>
    </p:spTree>
    <p:extLst>
      <p:ext uri="{BB962C8B-B14F-4D97-AF65-F5344CB8AC3E}">
        <p14:creationId xmlns:p14="http://schemas.microsoft.com/office/powerpoint/2010/main" val="11232091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209550" y="107288"/>
            <a:ext cx="8686800" cy="578512"/>
          </a:xfrm>
        </p:spPr>
        <p:txBody>
          <a:bodyPr/>
          <a:lstStyle/>
          <a:p>
            <a:pPr eaLnBrk="1" hangingPunct="1">
              <a:defRPr/>
            </a:pPr>
            <a:r>
              <a:rPr lang="en-US" sz="3000" b="1" dirty="0" smtClean="0">
                <a:solidFill>
                  <a:schemeClr val="folHlink"/>
                </a:solidFill>
              </a:rPr>
              <a:t>Figure 3.7 Syntax of a descendent selection</a:t>
            </a:r>
          </a:p>
        </p:txBody>
      </p:sp>
      <p:sp>
        <p:nvSpPr>
          <p:cNvPr id="787459" name="Rectangle 3"/>
          <p:cNvSpPr>
            <a:spLocks noGrp="1" noChangeArrowheads="1"/>
          </p:cNvSpPr>
          <p:nvPr>
            <p:ph type="body" idx="1"/>
          </p:nvPr>
        </p:nvSpPr>
        <p:spPr>
          <a:xfrm>
            <a:off x="457200" y="1066800"/>
            <a:ext cx="8458200" cy="5064125"/>
          </a:xfrm>
        </p:spPr>
        <p:txBody>
          <a:bodyPr/>
          <a:lstStyle/>
          <a:p>
            <a:endParaRPr lang="en-US" sz="2400" dirty="0" smtClean="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31</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53142"/>
            <a:ext cx="9144000" cy="2951716"/>
          </a:xfrm>
          <a:prstGeom prst="rect">
            <a:avLst/>
          </a:prstGeom>
          <a:solidFill>
            <a:srgbClr val="92D050"/>
          </a:solidFill>
        </p:spPr>
      </p:pic>
    </p:spTree>
    <p:extLst>
      <p:ext uri="{BB962C8B-B14F-4D97-AF65-F5344CB8AC3E}">
        <p14:creationId xmlns:p14="http://schemas.microsoft.com/office/powerpoint/2010/main" val="3195396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209550" y="107288"/>
            <a:ext cx="8686800" cy="578512"/>
          </a:xfrm>
        </p:spPr>
        <p:txBody>
          <a:bodyPr/>
          <a:lstStyle/>
          <a:p>
            <a:pPr eaLnBrk="1" hangingPunct="1">
              <a:defRPr/>
            </a:pPr>
            <a:r>
              <a:rPr lang="en-US" sz="3000" b="1" dirty="0" smtClean="0">
                <a:solidFill>
                  <a:schemeClr val="folHlink"/>
                </a:solidFill>
              </a:rPr>
              <a:t>Figure 3.8 Contextual selectors in action</a:t>
            </a:r>
          </a:p>
        </p:txBody>
      </p:sp>
      <p:sp>
        <p:nvSpPr>
          <p:cNvPr id="787459" name="Rectangle 3"/>
          <p:cNvSpPr>
            <a:spLocks noGrp="1" noChangeArrowheads="1"/>
          </p:cNvSpPr>
          <p:nvPr>
            <p:ph type="body" idx="1"/>
          </p:nvPr>
        </p:nvSpPr>
        <p:spPr>
          <a:xfrm>
            <a:off x="457200" y="1066800"/>
            <a:ext cx="8458200" cy="5064125"/>
          </a:xfrm>
        </p:spPr>
        <p:txBody>
          <a:bodyPr/>
          <a:lstStyle/>
          <a:p>
            <a:endParaRPr lang="en-US" sz="2400" dirty="0" smtClean="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32</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15619"/>
            <a:ext cx="9144000" cy="5814705"/>
          </a:xfrm>
          <a:prstGeom prst="rect">
            <a:avLst/>
          </a:prstGeom>
          <a:solidFill>
            <a:srgbClr val="92D050"/>
          </a:solidFill>
        </p:spPr>
      </p:pic>
    </p:spTree>
    <p:extLst>
      <p:ext uri="{BB962C8B-B14F-4D97-AF65-F5344CB8AC3E}">
        <p14:creationId xmlns:p14="http://schemas.microsoft.com/office/powerpoint/2010/main" val="17001046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228600" y="277813"/>
            <a:ext cx="8686800" cy="788987"/>
          </a:xfrm>
        </p:spPr>
        <p:txBody>
          <a:bodyPr/>
          <a:lstStyle/>
          <a:p>
            <a:pPr eaLnBrk="1" hangingPunct="1">
              <a:defRPr/>
            </a:pPr>
            <a:r>
              <a:rPr lang="en-US" sz="3000" b="1" dirty="0" smtClean="0">
                <a:solidFill>
                  <a:schemeClr val="folHlink"/>
                </a:solidFill>
              </a:rPr>
              <a:t>The Cascade: How Styles Interacts</a:t>
            </a:r>
            <a:endParaRPr lang="en-US" sz="3000" b="1" dirty="0" smtClean="0">
              <a:solidFill>
                <a:schemeClr val="folHlink"/>
              </a:solidFill>
            </a:endParaRPr>
          </a:p>
        </p:txBody>
      </p:sp>
      <p:sp>
        <p:nvSpPr>
          <p:cNvPr id="787459" name="Rectangle 3"/>
          <p:cNvSpPr>
            <a:spLocks noGrp="1" noChangeArrowheads="1"/>
          </p:cNvSpPr>
          <p:nvPr>
            <p:ph type="body" idx="1"/>
          </p:nvPr>
        </p:nvSpPr>
        <p:spPr>
          <a:xfrm>
            <a:off x="457200" y="1066800"/>
            <a:ext cx="8229600" cy="5064125"/>
          </a:xfrm>
        </p:spPr>
        <p:txBody>
          <a:bodyPr/>
          <a:lstStyle/>
          <a:p>
            <a:r>
              <a:rPr lang="en-US" sz="2400" b="1" dirty="0" smtClean="0">
                <a:latin typeface="+mj-lt"/>
              </a:rPr>
              <a:t>Three Types of Style Sheets</a:t>
            </a:r>
          </a:p>
          <a:p>
            <a:pPr lvl="1"/>
            <a:r>
              <a:rPr lang="en-US" sz="2000" b="1" dirty="0" smtClean="0">
                <a:latin typeface="+mj-lt"/>
              </a:rPr>
              <a:t>Author Created Style Sheet</a:t>
            </a:r>
          </a:p>
          <a:p>
            <a:pPr lvl="1"/>
            <a:r>
              <a:rPr lang="en-US" sz="2000" b="1" dirty="0" smtClean="0">
                <a:latin typeface="+mj-lt"/>
              </a:rPr>
              <a:t>User-defined Sheet</a:t>
            </a:r>
          </a:p>
          <a:p>
            <a:pPr lvl="1"/>
            <a:r>
              <a:rPr lang="en-US" sz="2000" b="1" dirty="0" smtClean="0">
                <a:latin typeface="+mj-lt"/>
              </a:rPr>
              <a:t>Default Browser Style Sheet </a:t>
            </a:r>
          </a:p>
          <a:p>
            <a:r>
              <a:rPr lang="en-US" sz="2400" b="1" dirty="0" smtClean="0">
                <a:latin typeface="+mj-lt"/>
              </a:rPr>
              <a:t>Cascade principles for conflict resolution</a:t>
            </a:r>
          </a:p>
          <a:p>
            <a:pPr lvl="1"/>
            <a:r>
              <a:rPr lang="en-US" sz="2000" b="1" dirty="0" smtClean="0">
                <a:latin typeface="+mj-lt"/>
              </a:rPr>
              <a:t>Inheritance</a:t>
            </a:r>
          </a:p>
          <a:p>
            <a:pPr lvl="1"/>
            <a:r>
              <a:rPr lang="en-US" sz="2000" b="1" dirty="0" smtClean="0">
                <a:latin typeface="+mj-lt"/>
              </a:rPr>
              <a:t>Specificity</a:t>
            </a:r>
          </a:p>
          <a:p>
            <a:pPr lvl="1"/>
            <a:r>
              <a:rPr lang="en-US" sz="2000" b="1" dirty="0" smtClean="0">
                <a:latin typeface="+mj-lt"/>
              </a:rPr>
              <a:t>Location</a:t>
            </a:r>
          </a:p>
          <a:p>
            <a:pPr lvl="2"/>
            <a:r>
              <a:rPr lang="en-US" sz="2000" b="1" dirty="0" smtClean="0">
                <a:latin typeface="+mj-lt"/>
              </a:rPr>
              <a:t>Inline style override: embedded and external style sheets</a:t>
            </a:r>
          </a:p>
          <a:p>
            <a:pPr lvl="2"/>
            <a:r>
              <a:rPr lang="en-US" sz="2000" b="1" dirty="0" smtClean="0">
                <a:latin typeface="+mj-lt"/>
              </a:rPr>
              <a:t>Embedded style sheet override external style sheet</a:t>
            </a:r>
            <a:r>
              <a:rPr lang="en-US" sz="2000" b="1" dirty="0" smtClean="0">
                <a:latin typeface="+mj-lt"/>
              </a:rPr>
              <a:t> </a:t>
            </a:r>
            <a:endParaRPr lang="en-US" sz="2000" b="1" dirty="0" smtClean="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33</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spTree>
    <p:extLst>
      <p:ext uri="{BB962C8B-B14F-4D97-AF65-F5344CB8AC3E}">
        <p14:creationId xmlns:p14="http://schemas.microsoft.com/office/powerpoint/2010/main" val="34676595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209550" y="107288"/>
            <a:ext cx="8686800" cy="578512"/>
          </a:xfrm>
        </p:spPr>
        <p:txBody>
          <a:bodyPr/>
          <a:lstStyle/>
          <a:p>
            <a:pPr eaLnBrk="1" hangingPunct="1">
              <a:defRPr/>
            </a:pPr>
            <a:r>
              <a:rPr lang="en-US" sz="3000" b="1" dirty="0" smtClean="0">
                <a:solidFill>
                  <a:schemeClr val="folHlink"/>
                </a:solidFill>
              </a:rPr>
              <a:t>Figure 3.9 Inheritance</a:t>
            </a:r>
          </a:p>
        </p:txBody>
      </p:sp>
      <p:sp>
        <p:nvSpPr>
          <p:cNvPr id="787459" name="Rectangle 3"/>
          <p:cNvSpPr>
            <a:spLocks noGrp="1" noChangeArrowheads="1"/>
          </p:cNvSpPr>
          <p:nvPr>
            <p:ph type="body" idx="1"/>
          </p:nvPr>
        </p:nvSpPr>
        <p:spPr>
          <a:xfrm>
            <a:off x="457200" y="1066800"/>
            <a:ext cx="8458200" cy="5064125"/>
          </a:xfrm>
        </p:spPr>
        <p:txBody>
          <a:bodyPr/>
          <a:lstStyle/>
          <a:p>
            <a:endParaRPr lang="en-US" sz="2400" dirty="0" smtClean="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34</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5195"/>
            <a:ext cx="9144000" cy="5067610"/>
          </a:xfrm>
          <a:prstGeom prst="rect">
            <a:avLst/>
          </a:prstGeom>
          <a:solidFill>
            <a:srgbClr val="92D050"/>
          </a:solidFill>
        </p:spPr>
      </p:pic>
    </p:spTree>
    <p:extLst>
      <p:ext uri="{BB962C8B-B14F-4D97-AF65-F5344CB8AC3E}">
        <p14:creationId xmlns:p14="http://schemas.microsoft.com/office/powerpoint/2010/main" val="34324043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209550" y="107288"/>
            <a:ext cx="8686800" cy="578512"/>
          </a:xfrm>
        </p:spPr>
        <p:txBody>
          <a:bodyPr/>
          <a:lstStyle/>
          <a:p>
            <a:pPr eaLnBrk="1" hangingPunct="1">
              <a:defRPr/>
            </a:pPr>
            <a:r>
              <a:rPr lang="en-US" sz="3000" b="1" dirty="0" smtClean="0">
                <a:solidFill>
                  <a:schemeClr val="folHlink"/>
                </a:solidFill>
              </a:rPr>
              <a:t>Figure 3.10 More Inheritance</a:t>
            </a:r>
          </a:p>
        </p:txBody>
      </p:sp>
      <p:sp>
        <p:nvSpPr>
          <p:cNvPr id="787459" name="Rectangle 3"/>
          <p:cNvSpPr>
            <a:spLocks noGrp="1" noChangeArrowheads="1"/>
          </p:cNvSpPr>
          <p:nvPr>
            <p:ph type="body" idx="1"/>
          </p:nvPr>
        </p:nvSpPr>
        <p:spPr>
          <a:xfrm>
            <a:off x="457200" y="1066800"/>
            <a:ext cx="8458200" cy="5064125"/>
          </a:xfrm>
        </p:spPr>
        <p:txBody>
          <a:bodyPr/>
          <a:lstStyle/>
          <a:p>
            <a:endParaRPr lang="en-US" sz="2400" dirty="0" smtClean="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35</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93624"/>
            <a:ext cx="9144000" cy="5270751"/>
          </a:xfrm>
          <a:prstGeom prst="rect">
            <a:avLst/>
          </a:prstGeom>
          <a:solidFill>
            <a:srgbClr val="92D050"/>
          </a:solidFill>
        </p:spPr>
      </p:pic>
    </p:spTree>
    <p:extLst>
      <p:ext uri="{BB962C8B-B14F-4D97-AF65-F5344CB8AC3E}">
        <p14:creationId xmlns:p14="http://schemas.microsoft.com/office/powerpoint/2010/main" val="9356427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209550" y="107288"/>
            <a:ext cx="8686800" cy="578512"/>
          </a:xfrm>
        </p:spPr>
        <p:txBody>
          <a:bodyPr/>
          <a:lstStyle/>
          <a:p>
            <a:pPr eaLnBrk="1" hangingPunct="1">
              <a:defRPr/>
            </a:pPr>
            <a:r>
              <a:rPr lang="en-US" sz="3000" b="1" dirty="0" smtClean="0">
                <a:solidFill>
                  <a:schemeClr val="folHlink"/>
                </a:solidFill>
              </a:rPr>
              <a:t>Figure 3.11 Using the inheritance value</a:t>
            </a:r>
          </a:p>
        </p:txBody>
      </p:sp>
      <p:sp>
        <p:nvSpPr>
          <p:cNvPr id="787459" name="Rectangle 3"/>
          <p:cNvSpPr>
            <a:spLocks noGrp="1" noChangeArrowheads="1"/>
          </p:cNvSpPr>
          <p:nvPr>
            <p:ph type="body" idx="1"/>
          </p:nvPr>
        </p:nvSpPr>
        <p:spPr>
          <a:xfrm>
            <a:off x="457200" y="1066800"/>
            <a:ext cx="8458200" cy="5064125"/>
          </a:xfrm>
        </p:spPr>
        <p:txBody>
          <a:bodyPr/>
          <a:lstStyle/>
          <a:p>
            <a:endParaRPr lang="en-US" sz="2400" dirty="0" smtClean="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36</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17079"/>
            <a:ext cx="9144000" cy="4023842"/>
          </a:xfrm>
          <a:prstGeom prst="rect">
            <a:avLst/>
          </a:prstGeom>
          <a:solidFill>
            <a:srgbClr val="92D050"/>
          </a:solidFill>
        </p:spPr>
      </p:pic>
    </p:spTree>
    <p:extLst>
      <p:ext uri="{BB962C8B-B14F-4D97-AF65-F5344CB8AC3E}">
        <p14:creationId xmlns:p14="http://schemas.microsoft.com/office/powerpoint/2010/main" val="3845451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136297" y="400088"/>
            <a:ext cx="725093" cy="578512"/>
          </a:xfrm>
        </p:spPr>
        <p:txBody>
          <a:bodyPr/>
          <a:lstStyle/>
          <a:p>
            <a:pPr algn="l" eaLnBrk="1" hangingPunct="1">
              <a:defRPr/>
            </a:pPr>
            <a:r>
              <a:rPr lang="en-US" sz="1800" b="1" dirty="0" smtClean="0">
                <a:solidFill>
                  <a:schemeClr val="folHlink"/>
                </a:solidFill>
              </a:rPr>
              <a:t>Fig 3.12</a:t>
            </a:r>
          </a:p>
        </p:txBody>
      </p:sp>
      <p:sp>
        <p:nvSpPr>
          <p:cNvPr id="787459" name="Rectangle 3"/>
          <p:cNvSpPr>
            <a:spLocks noGrp="1" noChangeArrowheads="1"/>
          </p:cNvSpPr>
          <p:nvPr>
            <p:ph type="body" idx="1"/>
          </p:nvPr>
        </p:nvSpPr>
        <p:spPr>
          <a:xfrm>
            <a:off x="457200" y="1066800"/>
            <a:ext cx="8458200" cy="5064125"/>
          </a:xfrm>
        </p:spPr>
        <p:txBody>
          <a:bodyPr/>
          <a:lstStyle/>
          <a:p>
            <a:endParaRPr lang="en-US" sz="2400" dirty="0" smtClean="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37</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390" y="107288"/>
            <a:ext cx="8163282" cy="6750712"/>
          </a:xfrm>
          <a:prstGeom prst="rect">
            <a:avLst/>
          </a:prstGeom>
          <a:solidFill>
            <a:srgbClr val="92D050"/>
          </a:solidFill>
        </p:spPr>
      </p:pic>
    </p:spTree>
    <p:extLst>
      <p:ext uri="{BB962C8B-B14F-4D97-AF65-F5344CB8AC3E}">
        <p14:creationId xmlns:p14="http://schemas.microsoft.com/office/powerpoint/2010/main" val="10813805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136297" y="400088"/>
            <a:ext cx="2454503" cy="578512"/>
          </a:xfrm>
        </p:spPr>
        <p:txBody>
          <a:bodyPr/>
          <a:lstStyle/>
          <a:p>
            <a:pPr algn="l" eaLnBrk="1" hangingPunct="1">
              <a:defRPr/>
            </a:pPr>
            <a:r>
              <a:rPr lang="en-US" sz="2000" b="1" dirty="0" smtClean="0">
                <a:solidFill>
                  <a:schemeClr val="folHlink"/>
                </a:solidFill>
              </a:rPr>
              <a:t>Fig 3.13 Specify Algorithm</a:t>
            </a:r>
          </a:p>
        </p:txBody>
      </p:sp>
      <p:sp>
        <p:nvSpPr>
          <p:cNvPr id="787459" name="Rectangle 3"/>
          <p:cNvSpPr>
            <a:spLocks noGrp="1" noChangeArrowheads="1"/>
          </p:cNvSpPr>
          <p:nvPr>
            <p:ph type="body" idx="1"/>
          </p:nvPr>
        </p:nvSpPr>
        <p:spPr>
          <a:xfrm>
            <a:off x="457200" y="1066800"/>
            <a:ext cx="8458200" cy="5064125"/>
          </a:xfrm>
        </p:spPr>
        <p:txBody>
          <a:bodyPr/>
          <a:lstStyle/>
          <a:p>
            <a:endParaRPr lang="en-US" sz="2400" dirty="0" smtClean="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38</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0"/>
            <a:ext cx="5468744" cy="6858000"/>
          </a:xfrm>
          <a:prstGeom prst="rect">
            <a:avLst/>
          </a:prstGeom>
          <a:solidFill>
            <a:srgbClr val="92D050"/>
          </a:solidFill>
        </p:spPr>
      </p:pic>
    </p:spTree>
    <p:extLst>
      <p:ext uri="{BB962C8B-B14F-4D97-AF65-F5344CB8AC3E}">
        <p14:creationId xmlns:p14="http://schemas.microsoft.com/office/powerpoint/2010/main" val="7741480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1219200" y="107288"/>
            <a:ext cx="6705600" cy="578512"/>
          </a:xfrm>
        </p:spPr>
        <p:txBody>
          <a:bodyPr/>
          <a:lstStyle/>
          <a:p>
            <a:pPr algn="l" eaLnBrk="1" hangingPunct="1">
              <a:defRPr/>
            </a:pPr>
            <a:r>
              <a:rPr lang="en-US" sz="2400" b="1" dirty="0" smtClean="0">
                <a:solidFill>
                  <a:schemeClr val="folHlink"/>
                </a:solidFill>
              </a:rPr>
              <a:t>Fig 3.14 Location</a:t>
            </a:r>
          </a:p>
        </p:txBody>
      </p:sp>
      <p:sp>
        <p:nvSpPr>
          <p:cNvPr id="787459" name="Rectangle 3"/>
          <p:cNvSpPr>
            <a:spLocks noGrp="1" noChangeArrowheads="1"/>
          </p:cNvSpPr>
          <p:nvPr>
            <p:ph type="body" idx="1"/>
          </p:nvPr>
        </p:nvSpPr>
        <p:spPr>
          <a:xfrm>
            <a:off x="457200" y="1066800"/>
            <a:ext cx="8458200" cy="5064125"/>
          </a:xfrm>
        </p:spPr>
        <p:txBody>
          <a:bodyPr/>
          <a:lstStyle/>
          <a:p>
            <a:endParaRPr lang="en-US" sz="2400" dirty="0" smtClean="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39</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657" y="705941"/>
            <a:ext cx="8416464" cy="6005530"/>
          </a:xfrm>
          <a:prstGeom prst="rect">
            <a:avLst/>
          </a:prstGeom>
          <a:solidFill>
            <a:srgbClr val="92D050"/>
          </a:solidFill>
        </p:spPr>
      </p:pic>
    </p:spTree>
    <p:extLst>
      <p:ext uri="{BB962C8B-B14F-4D97-AF65-F5344CB8AC3E}">
        <p14:creationId xmlns:p14="http://schemas.microsoft.com/office/powerpoint/2010/main" val="26171826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228600" y="277813"/>
            <a:ext cx="8686800" cy="788987"/>
          </a:xfrm>
        </p:spPr>
        <p:txBody>
          <a:bodyPr/>
          <a:lstStyle/>
          <a:p>
            <a:pPr eaLnBrk="1" hangingPunct="1">
              <a:defRPr/>
            </a:pPr>
            <a:r>
              <a:rPr lang="en-US" sz="3000" b="1" dirty="0" smtClean="0">
                <a:solidFill>
                  <a:schemeClr val="folHlink"/>
                </a:solidFill>
              </a:rPr>
              <a:t>What is CSS?</a:t>
            </a:r>
          </a:p>
        </p:txBody>
      </p:sp>
      <p:sp>
        <p:nvSpPr>
          <p:cNvPr id="787459" name="Rectangle 3"/>
          <p:cNvSpPr>
            <a:spLocks noGrp="1" noChangeArrowheads="1"/>
          </p:cNvSpPr>
          <p:nvPr>
            <p:ph type="body" idx="1"/>
          </p:nvPr>
        </p:nvSpPr>
        <p:spPr>
          <a:xfrm>
            <a:off x="457200" y="1066800"/>
            <a:ext cx="8229600" cy="5064125"/>
          </a:xfrm>
        </p:spPr>
        <p:txBody>
          <a:bodyPr/>
          <a:lstStyle/>
          <a:p>
            <a:pPr marL="0" indent="0">
              <a:buNone/>
            </a:pPr>
            <a:r>
              <a:rPr lang="en-US" sz="2400" b="1" dirty="0">
                <a:latin typeface="+mj-lt"/>
              </a:rPr>
              <a:t>HTML &amp; CSS</a:t>
            </a:r>
            <a:r>
              <a:rPr lang="en-US" sz="2400" dirty="0">
                <a:latin typeface="+mj-lt"/>
              </a:rPr>
              <a:t>, </a:t>
            </a:r>
            <a:r>
              <a:rPr lang="en-US" sz="2400" dirty="0">
                <a:latin typeface="+mj-lt"/>
                <a:hlinkClick r:id="rId3"/>
              </a:rPr>
              <a:t>http://</a:t>
            </a:r>
            <a:r>
              <a:rPr lang="en-US" sz="2400" dirty="0" smtClean="0">
                <a:latin typeface="+mj-lt"/>
                <a:hlinkClick r:id="rId3"/>
              </a:rPr>
              <a:t>www.w3.org/standards/webdesign/htmlcss</a:t>
            </a:r>
            <a:r>
              <a:rPr lang="en-US" sz="2400" dirty="0" smtClean="0">
                <a:latin typeface="+mj-lt"/>
              </a:rPr>
              <a:t>: </a:t>
            </a:r>
          </a:p>
          <a:p>
            <a:r>
              <a:rPr lang="en-US" sz="2400" dirty="0" smtClean="0">
                <a:hlinkClick r:id="rId4"/>
              </a:rPr>
              <a:t>HTML</a:t>
            </a:r>
            <a:r>
              <a:rPr lang="en-US" sz="2400" dirty="0" smtClean="0"/>
              <a:t> </a:t>
            </a:r>
            <a:r>
              <a:rPr lang="en-US" sz="2400" dirty="0"/>
              <a:t>(the Hypertext Markup Language) and </a:t>
            </a:r>
            <a:r>
              <a:rPr lang="en-US" sz="2400" dirty="0">
                <a:hlinkClick r:id="rId5"/>
              </a:rPr>
              <a:t>CSS</a:t>
            </a:r>
            <a:r>
              <a:rPr lang="en-US" sz="2400" dirty="0"/>
              <a:t> (Cascading Style Sheets) are two of the core technologies for building Web pages. HTML provides the </a:t>
            </a:r>
            <a:r>
              <a:rPr lang="en-US" sz="2400" i="1" dirty="0"/>
              <a:t>structure</a:t>
            </a:r>
            <a:r>
              <a:rPr lang="en-US" sz="2400" dirty="0"/>
              <a:t> of the page, CSS the (visual and aural) </a:t>
            </a:r>
            <a:r>
              <a:rPr lang="en-US" sz="2400" i="1" dirty="0"/>
              <a:t>layout,</a:t>
            </a:r>
            <a:r>
              <a:rPr lang="en-US" sz="2400" dirty="0"/>
              <a:t> for a variety of devices. Along with </a:t>
            </a:r>
            <a:r>
              <a:rPr lang="en-US" sz="2400" dirty="0">
                <a:hlinkClick r:id="rId6"/>
              </a:rPr>
              <a:t>graphics</a:t>
            </a:r>
            <a:r>
              <a:rPr lang="en-US" sz="2400" dirty="0"/>
              <a:t> and </a:t>
            </a:r>
            <a:r>
              <a:rPr lang="en-US" sz="2400" dirty="0">
                <a:hlinkClick r:id="rId7"/>
              </a:rPr>
              <a:t>scripting</a:t>
            </a:r>
            <a:r>
              <a:rPr lang="en-US" sz="2400" dirty="0"/>
              <a:t>, HTML and CSS are the basis of building Web pages and Web Applications</a:t>
            </a:r>
            <a:r>
              <a:rPr lang="en-US" sz="2400" dirty="0" smtClean="0"/>
              <a:t>.</a:t>
            </a:r>
            <a:endParaRPr lang="en-US" sz="2400" dirty="0" smtClean="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4</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spTree>
    <p:extLst>
      <p:ext uri="{BB962C8B-B14F-4D97-AF65-F5344CB8AC3E}">
        <p14:creationId xmlns:p14="http://schemas.microsoft.com/office/powerpoint/2010/main" val="28921169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114300" y="184806"/>
            <a:ext cx="2514600" cy="578512"/>
          </a:xfrm>
        </p:spPr>
        <p:txBody>
          <a:bodyPr/>
          <a:lstStyle/>
          <a:p>
            <a:pPr algn="l" eaLnBrk="1" hangingPunct="1">
              <a:defRPr/>
            </a:pPr>
            <a:r>
              <a:rPr lang="en-US" sz="2400" b="1" dirty="0" smtClean="0">
                <a:solidFill>
                  <a:schemeClr val="folHlink"/>
                </a:solidFill>
              </a:rPr>
              <a:t>Fig 3.15 CSS Box Model</a:t>
            </a:r>
          </a:p>
        </p:txBody>
      </p:sp>
      <p:sp>
        <p:nvSpPr>
          <p:cNvPr id="787459" name="Rectangle 3"/>
          <p:cNvSpPr>
            <a:spLocks noGrp="1" noChangeArrowheads="1"/>
          </p:cNvSpPr>
          <p:nvPr>
            <p:ph type="body" idx="1"/>
          </p:nvPr>
        </p:nvSpPr>
        <p:spPr>
          <a:xfrm>
            <a:off x="457200" y="1066800"/>
            <a:ext cx="8458200" cy="5064125"/>
          </a:xfrm>
        </p:spPr>
        <p:txBody>
          <a:bodyPr/>
          <a:lstStyle/>
          <a:p>
            <a:endParaRPr lang="en-US" sz="2400" dirty="0" smtClean="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40</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2563" y="104940"/>
            <a:ext cx="5791200" cy="6753060"/>
          </a:xfrm>
          <a:prstGeom prst="rect">
            <a:avLst/>
          </a:prstGeom>
          <a:solidFill>
            <a:schemeClr val="tx1"/>
          </a:solidFill>
        </p:spPr>
      </p:pic>
    </p:spTree>
    <p:extLst>
      <p:ext uri="{BB962C8B-B14F-4D97-AF65-F5344CB8AC3E}">
        <p14:creationId xmlns:p14="http://schemas.microsoft.com/office/powerpoint/2010/main" val="3794399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114300" y="184806"/>
            <a:ext cx="7886700" cy="578512"/>
          </a:xfrm>
        </p:spPr>
        <p:txBody>
          <a:bodyPr/>
          <a:lstStyle/>
          <a:p>
            <a:pPr algn="l" eaLnBrk="1" hangingPunct="1">
              <a:defRPr/>
            </a:pPr>
            <a:r>
              <a:rPr lang="en-US" sz="2400" b="1" dirty="0" smtClean="0">
                <a:solidFill>
                  <a:schemeClr val="folHlink"/>
                </a:solidFill>
              </a:rPr>
              <a:t>Fig 3.16 Background repeat</a:t>
            </a:r>
          </a:p>
        </p:txBody>
      </p:sp>
      <p:sp>
        <p:nvSpPr>
          <p:cNvPr id="787459" name="Rectangle 3"/>
          <p:cNvSpPr>
            <a:spLocks noGrp="1" noChangeArrowheads="1"/>
          </p:cNvSpPr>
          <p:nvPr>
            <p:ph type="body" idx="1"/>
          </p:nvPr>
        </p:nvSpPr>
        <p:spPr>
          <a:xfrm>
            <a:off x="457200" y="1066800"/>
            <a:ext cx="8458200" cy="5064125"/>
          </a:xfrm>
        </p:spPr>
        <p:txBody>
          <a:bodyPr/>
          <a:lstStyle/>
          <a:p>
            <a:endParaRPr lang="en-US" sz="2400" dirty="0" smtClean="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41</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63069"/>
            <a:ext cx="9144000" cy="4931861"/>
          </a:xfrm>
          <a:prstGeom prst="rect">
            <a:avLst/>
          </a:prstGeom>
          <a:solidFill>
            <a:srgbClr val="92D050"/>
          </a:solidFill>
        </p:spPr>
      </p:pic>
    </p:spTree>
    <p:extLst>
      <p:ext uri="{BB962C8B-B14F-4D97-AF65-F5344CB8AC3E}">
        <p14:creationId xmlns:p14="http://schemas.microsoft.com/office/powerpoint/2010/main" val="17341371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114300" y="184806"/>
            <a:ext cx="7886700" cy="578512"/>
          </a:xfrm>
        </p:spPr>
        <p:txBody>
          <a:bodyPr/>
          <a:lstStyle/>
          <a:p>
            <a:pPr algn="l" eaLnBrk="1" hangingPunct="1">
              <a:defRPr/>
            </a:pPr>
            <a:r>
              <a:rPr lang="en-US" sz="2400" b="1" dirty="0" smtClean="0">
                <a:solidFill>
                  <a:schemeClr val="folHlink"/>
                </a:solidFill>
              </a:rPr>
              <a:t>Fig 3.17 Background position</a:t>
            </a:r>
          </a:p>
        </p:txBody>
      </p:sp>
      <p:sp>
        <p:nvSpPr>
          <p:cNvPr id="787459" name="Rectangle 3"/>
          <p:cNvSpPr>
            <a:spLocks noGrp="1" noChangeArrowheads="1"/>
          </p:cNvSpPr>
          <p:nvPr>
            <p:ph type="body" idx="1"/>
          </p:nvPr>
        </p:nvSpPr>
        <p:spPr>
          <a:xfrm>
            <a:off x="457200" y="1066800"/>
            <a:ext cx="8458200" cy="5064125"/>
          </a:xfrm>
        </p:spPr>
        <p:txBody>
          <a:bodyPr/>
          <a:lstStyle/>
          <a:p>
            <a:endParaRPr lang="en-US" sz="2400" dirty="0" smtClean="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42</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18997"/>
            <a:ext cx="9144000" cy="3620005"/>
          </a:xfrm>
          <a:prstGeom prst="rect">
            <a:avLst/>
          </a:prstGeom>
          <a:solidFill>
            <a:srgbClr val="92D050"/>
          </a:solidFill>
        </p:spPr>
      </p:pic>
    </p:spTree>
    <p:extLst>
      <p:ext uri="{BB962C8B-B14F-4D97-AF65-F5344CB8AC3E}">
        <p14:creationId xmlns:p14="http://schemas.microsoft.com/office/powerpoint/2010/main" val="12455263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114300" y="184806"/>
            <a:ext cx="8572500" cy="578512"/>
          </a:xfrm>
        </p:spPr>
        <p:txBody>
          <a:bodyPr/>
          <a:lstStyle/>
          <a:p>
            <a:pPr algn="l" eaLnBrk="1" hangingPunct="1">
              <a:defRPr/>
            </a:pPr>
            <a:r>
              <a:rPr lang="en-US" sz="2400" b="1" dirty="0" smtClean="0">
                <a:solidFill>
                  <a:schemeClr val="folHlink"/>
                </a:solidFill>
              </a:rPr>
              <a:t>Fig 3.18 CSS TRBL (Trouble) shortcut</a:t>
            </a:r>
          </a:p>
        </p:txBody>
      </p:sp>
      <p:sp>
        <p:nvSpPr>
          <p:cNvPr id="787459" name="Rectangle 3"/>
          <p:cNvSpPr>
            <a:spLocks noGrp="1" noChangeArrowheads="1"/>
          </p:cNvSpPr>
          <p:nvPr>
            <p:ph type="body" idx="1"/>
          </p:nvPr>
        </p:nvSpPr>
        <p:spPr>
          <a:xfrm>
            <a:off x="457200" y="1066800"/>
            <a:ext cx="8458200" cy="5064125"/>
          </a:xfrm>
        </p:spPr>
        <p:txBody>
          <a:bodyPr/>
          <a:lstStyle/>
          <a:p>
            <a:endParaRPr lang="en-US" sz="2400" dirty="0" smtClean="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43</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56887"/>
            <a:ext cx="9144000" cy="2944226"/>
          </a:xfrm>
          <a:prstGeom prst="rect">
            <a:avLst/>
          </a:prstGeom>
          <a:solidFill>
            <a:srgbClr val="92D050"/>
          </a:solidFill>
        </p:spPr>
      </p:pic>
    </p:spTree>
    <p:extLst>
      <p:ext uri="{BB962C8B-B14F-4D97-AF65-F5344CB8AC3E}">
        <p14:creationId xmlns:p14="http://schemas.microsoft.com/office/powerpoint/2010/main" val="32728808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114300" y="1295400"/>
            <a:ext cx="3009900" cy="578512"/>
          </a:xfrm>
        </p:spPr>
        <p:txBody>
          <a:bodyPr/>
          <a:lstStyle/>
          <a:p>
            <a:pPr algn="l" eaLnBrk="1" hangingPunct="1">
              <a:defRPr/>
            </a:pPr>
            <a:r>
              <a:rPr lang="en-US" sz="2400" b="1" dirty="0" smtClean="0">
                <a:solidFill>
                  <a:schemeClr val="folHlink"/>
                </a:solidFill>
              </a:rPr>
              <a:t>Fig 3.19 Borders, margins, and padding provide element spacing and differentiation</a:t>
            </a:r>
          </a:p>
        </p:txBody>
      </p:sp>
      <p:sp>
        <p:nvSpPr>
          <p:cNvPr id="787459" name="Rectangle 3"/>
          <p:cNvSpPr>
            <a:spLocks noGrp="1" noChangeArrowheads="1"/>
          </p:cNvSpPr>
          <p:nvPr>
            <p:ph type="body" idx="1"/>
          </p:nvPr>
        </p:nvSpPr>
        <p:spPr>
          <a:xfrm>
            <a:off x="457200" y="1066800"/>
            <a:ext cx="8458200" cy="5064125"/>
          </a:xfrm>
        </p:spPr>
        <p:txBody>
          <a:bodyPr/>
          <a:lstStyle/>
          <a:p>
            <a:endParaRPr lang="en-US" sz="2400" dirty="0" smtClean="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44</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8860"/>
            <a:ext cx="5368688" cy="6858000"/>
          </a:xfrm>
          <a:prstGeom prst="rect">
            <a:avLst/>
          </a:prstGeom>
          <a:solidFill>
            <a:srgbClr val="92D050"/>
          </a:solidFill>
        </p:spPr>
      </p:pic>
    </p:spTree>
    <p:extLst>
      <p:ext uri="{BB962C8B-B14F-4D97-AF65-F5344CB8AC3E}">
        <p14:creationId xmlns:p14="http://schemas.microsoft.com/office/powerpoint/2010/main" val="40275504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1238250" y="320344"/>
            <a:ext cx="6667500" cy="578512"/>
          </a:xfrm>
        </p:spPr>
        <p:txBody>
          <a:bodyPr/>
          <a:lstStyle/>
          <a:p>
            <a:pPr algn="l" eaLnBrk="1" hangingPunct="1">
              <a:defRPr/>
            </a:pPr>
            <a:r>
              <a:rPr lang="en-US" sz="2400" b="1" dirty="0" smtClean="0">
                <a:solidFill>
                  <a:schemeClr val="folHlink"/>
                </a:solidFill>
              </a:rPr>
              <a:t>Fig 3.20 Collapsing vertical margins</a:t>
            </a:r>
          </a:p>
        </p:txBody>
      </p:sp>
      <p:sp>
        <p:nvSpPr>
          <p:cNvPr id="787459" name="Rectangle 3"/>
          <p:cNvSpPr>
            <a:spLocks noGrp="1" noChangeArrowheads="1"/>
          </p:cNvSpPr>
          <p:nvPr>
            <p:ph type="body" idx="1"/>
          </p:nvPr>
        </p:nvSpPr>
        <p:spPr>
          <a:xfrm>
            <a:off x="457200" y="1066800"/>
            <a:ext cx="8458200" cy="5064125"/>
          </a:xfrm>
        </p:spPr>
        <p:txBody>
          <a:bodyPr/>
          <a:lstStyle/>
          <a:p>
            <a:endParaRPr lang="en-US" sz="2400" dirty="0" smtClean="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45</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29989"/>
            <a:ext cx="9144000" cy="4813649"/>
          </a:xfrm>
          <a:prstGeom prst="rect">
            <a:avLst/>
          </a:prstGeom>
          <a:solidFill>
            <a:srgbClr val="92D050"/>
          </a:solidFill>
        </p:spPr>
      </p:pic>
    </p:spTree>
    <p:extLst>
      <p:ext uri="{BB962C8B-B14F-4D97-AF65-F5344CB8AC3E}">
        <p14:creationId xmlns:p14="http://schemas.microsoft.com/office/powerpoint/2010/main" val="36084149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409646" y="488288"/>
            <a:ext cx="2647950" cy="578512"/>
          </a:xfrm>
        </p:spPr>
        <p:txBody>
          <a:bodyPr/>
          <a:lstStyle/>
          <a:p>
            <a:pPr algn="l" eaLnBrk="1" hangingPunct="1">
              <a:defRPr/>
            </a:pPr>
            <a:r>
              <a:rPr lang="en-US" sz="2400" b="1" dirty="0" smtClean="0">
                <a:solidFill>
                  <a:schemeClr val="folHlink"/>
                </a:solidFill>
              </a:rPr>
              <a:t>Fig 3.21 Calculating an element true size</a:t>
            </a:r>
          </a:p>
        </p:txBody>
      </p:sp>
      <p:sp>
        <p:nvSpPr>
          <p:cNvPr id="787459" name="Rectangle 3"/>
          <p:cNvSpPr>
            <a:spLocks noGrp="1" noChangeArrowheads="1"/>
          </p:cNvSpPr>
          <p:nvPr>
            <p:ph type="body" idx="1"/>
          </p:nvPr>
        </p:nvSpPr>
        <p:spPr>
          <a:xfrm>
            <a:off x="457200" y="1066800"/>
            <a:ext cx="8458200" cy="5064125"/>
          </a:xfrm>
        </p:spPr>
        <p:txBody>
          <a:bodyPr/>
          <a:lstStyle/>
          <a:p>
            <a:endParaRPr lang="en-US" sz="2400" dirty="0" smtClean="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46</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8861" y="0"/>
            <a:ext cx="5586674" cy="6858000"/>
          </a:xfrm>
          <a:prstGeom prst="rect">
            <a:avLst/>
          </a:prstGeom>
          <a:solidFill>
            <a:srgbClr val="92D050"/>
          </a:solidFill>
        </p:spPr>
      </p:pic>
    </p:spTree>
    <p:extLst>
      <p:ext uri="{BB962C8B-B14F-4D97-AF65-F5344CB8AC3E}">
        <p14:creationId xmlns:p14="http://schemas.microsoft.com/office/powerpoint/2010/main" val="3166776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1081123" y="243854"/>
            <a:ext cx="7210354" cy="578512"/>
          </a:xfrm>
        </p:spPr>
        <p:txBody>
          <a:bodyPr/>
          <a:lstStyle/>
          <a:p>
            <a:pPr algn="l" eaLnBrk="1" hangingPunct="1">
              <a:defRPr/>
            </a:pPr>
            <a:r>
              <a:rPr lang="en-US" sz="2400" b="1" dirty="0" smtClean="0">
                <a:solidFill>
                  <a:schemeClr val="folHlink"/>
                </a:solidFill>
              </a:rPr>
              <a:t>Fig 3.22 Limitations of height property</a:t>
            </a:r>
          </a:p>
        </p:txBody>
      </p:sp>
      <p:sp>
        <p:nvSpPr>
          <p:cNvPr id="787459" name="Rectangle 3"/>
          <p:cNvSpPr>
            <a:spLocks noGrp="1" noChangeArrowheads="1"/>
          </p:cNvSpPr>
          <p:nvPr>
            <p:ph type="body" idx="1"/>
          </p:nvPr>
        </p:nvSpPr>
        <p:spPr>
          <a:xfrm>
            <a:off x="457200" y="1066800"/>
            <a:ext cx="8458200" cy="5064125"/>
          </a:xfrm>
        </p:spPr>
        <p:txBody>
          <a:bodyPr/>
          <a:lstStyle/>
          <a:p>
            <a:endParaRPr lang="en-US" sz="2400" dirty="0" smtClean="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47</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0370"/>
            <a:ext cx="9144000" cy="4637259"/>
          </a:xfrm>
          <a:prstGeom prst="rect">
            <a:avLst/>
          </a:prstGeom>
          <a:solidFill>
            <a:srgbClr val="92D050"/>
          </a:solidFill>
        </p:spPr>
      </p:pic>
    </p:spTree>
    <p:extLst>
      <p:ext uri="{BB962C8B-B14F-4D97-AF65-F5344CB8AC3E}">
        <p14:creationId xmlns:p14="http://schemas.microsoft.com/office/powerpoint/2010/main" val="17459124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1081123" y="243854"/>
            <a:ext cx="7210354" cy="578512"/>
          </a:xfrm>
        </p:spPr>
        <p:txBody>
          <a:bodyPr/>
          <a:lstStyle/>
          <a:p>
            <a:pPr algn="l" eaLnBrk="1" hangingPunct="1">
              <a:defRPr/>
            </a:pPr>
            <a:r>
              <a:rPr lang="en-US" sz="2400" b="1" dirty="0" smtClean="0">
                <a:solidFill>
                  <a:schemeClr val="folHlink"/>
                </a:solidFill>
              </a:rPr>
              <a:t>Fig 3.23 Overflow properties</a:t>
            </a:r>
          </a:p>
        </p:txBody>
      </p:sp>
      <p:sp>
        <p:nvSpPr>
          <p:cNvPr id="787459" name="Rectangle 3"/>
          <p:cNvSpPr>
            <a:spLocks noGrp="1" noChangeArrowheads="1"/>
          </p:cNvSpPr>
          <p:nvPr>
            <p:ph type="body" idx="1"/>
          </p:nvPr>
        </p:nvSpPr>
        <p:spPr>
          <a:xfrm>
            <a:off x="457200" y="1066800"/>
            <a:ext cx="8458200" cy="5064125"/>
          </a:xfrm>
        </p:spPr>
        <p:txBody>
          <a:bodyPr/>
          <a:lstStyle/>
          <a:p>
            <a:endParaRPr lang="en-US" sz="2400" dirty="0" smtClean="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48</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32503"/>
            <a:ext cx="9144000" cy="5973097"/>
          </a:xfrm>
          <a:prstGeom prst="rect">
            <a:avLst/>
          </a:prstGeom>
          <a:solidFill>
            <a:srgbClr val="92D050"/>
          </a:solidFill>
        </p:spPr>
      </p:pic>
    </p:spTree>
    <p:extLst>
      <p:ext uri="{BB962C8B-B14F-4D97-AF65-F5344CB8AC3E}">
        <p14:creationId xmlns:p14="http://schemas.microsoft.com/office/powerpoint/2010/main" val="22189487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457200" y="488288"/>
            <a:ext cx="2424077" cy="578512"/>
          </a:xfrm>
        </p:spPr>
        <p:txBody>
          <a:bodyPr/>
          <a:lstStyle/>
          <a:p>
            <a:pPr algn="l" eaLnBrk="1" hangingPunct="1">
              <a:defRPr/>
            </a:pPr>
            <a:r>
              <a:rPr lang="en-US" sz="2400" b="1" dirty="0" smtClean="0">
                <a:solidFill>
                  <a:schemeClr val="folHlink"/>
                </a:solidFill>
              </a:rPr>
              <a:t>Fig 3.24 Box sizing via </a:t>
            </a:r>
            <a:r>
              <a:rPr lang="en-US" sz="2400" b="1" dirty="0" err="1" smtClean="0">
                <a:solidFill>
                  <a:schemeClr val="folHlink"/>
                </a:solidFill>
              </a:rPr>
              <a:t>percents</a:t>
            </a:r>
            <a:endParaRPr lang="en-US" sz="2400" b="1" dirty="0" smtClean="0">
              <a:solidFill>
                <a:schemeClr val="folHlink"/>
              </a:solidFill>
            </a:endParaRPr>
          </a:p>
        </p:txBody>
      </p:sp>
      <p:sp>
        <p:nvSpPr>
          <p:cNvPr id="787459" name="Rectangle 3"/>
          <p:cNvSpPr>
            <a:spLocks noGrp="1" noChangeArrowheads="1"/>
          </p:cNvSpPr>
          <p:nvPr>
            <p:ph type="body" idx="1"/>
          </p:nvPr>
        </p:nvSpPr>
        <p:spPr>
          <a:xfrm>
            <a:off x="457200" y="1066800"/>
            <a:ext cx="8458200" cy="5064125"/>
          </a:xfrm>
        </p:spPr>
        <p:txBody>
          <a:bodyPr/>
          <a:lstStyle/>
          <a:p>
            <a:endParaRPr lang="en-US" sz="2400" dirty="0" smtClean="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49</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7654" y="17721"/>
            <a:ext cx="5781368" cy="6858000"/>
          </a:xfrm>
          <a:prstGeom prst="rect">
            <a:avLst/>
          </a:prstGeom>
          <a:solidFill>
            <a:srgbClr val="92D050"/>
          </a:solidFill>
        </p:spPr>
      </p:pic>
    </p:spTree>
    <p:extLst>
      <p:ext uri="{BB962C8B-B14F-4D97-AF65-F5344CB8AC3E}">
        <p14:creationId xmlns:p14="http://schemas.microsoft.com/office/powerpoint/2010/main" val="268609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228600" y="277813"/>
            <a:ext cx="8686800" cy="788987"/>
          </a:xfrm>
        </p:spPr>
        <p:txBody>
          <a:bodyPr/>
          <a:lstStyle/>
          <a:p>
            <a:pPr eaLnBrk="1" hangingPunct="1">
              <a:defRPr/>
            </a:pPr>
            <a:r>
              <a:rPr lang="en-US" sz="3000" b="1" dirty="0" smtClean="0">
                <a:solidFill>
                  <a:schemeClr val="folHlink"/>
                </a:solidFill>
              </a:rPr>
              <a:t>What is CSS?</a:t>
            </a:r>
          </a:p>
        </p:txBody>
      </p:sp>
      <p:sp>
        <p:nvSpPr>
          <p:cNvPr id="787459" name="Rectangle 3"/>
          <p:cNvSpPr>
            <a:spLocks noGrp="1" noChangeArrowheads="1"/>
          </p:cNvSpPr>
          <p:nvPr>
            <p:ph type="body" idx="1"/>
          </p:nvPr>
        </p:nvSpPr>
        <p:spPr>
          <a:xfrm>
            <a:off x="457200" y="1066800"/>
            <a:ext cx="8229600" cy="5064125"/>
          </a:xfrm>
        </p:spPr>
        <p:txBody>
          <a:bodyPr/>
          <a:lstStyle/>
          <a:p>
            <a:pPr marL="0" indent="0">
              <a:buNone/>
            </a:pPr>
            <a:r>
              <a:rPr lang="en-US" sz="2400" b="1" dirty="0">
                <a:latin typeface="+mj-lt"/>
              </a:rPr>
              <a:t>HTML &amp; CSS</a:t>
            </a:r>
            <a:r>
              <a:rPr lang="en-US" sz="2400" dirty="0">
                <a:latin typeface="+mj-lt"/>
              </a:rPr>
              <a:t>, </a:t>
            </a:r>
            <a:r>
              <a:rPr lang="en-US" sz="2400" dirty="0">
                <a:latin typeface="+mj-lt"/>
                <a:hlinkClick r:id="rId3"/>
              </a:rPr>
              <a:t>http://</a:t>
            </a:r>
            <a:r>
              <a:rPr lang="en-US" sz="2400" dirty="0" smtClean="0">
                <a:latin typeface="+mj-lt"/>
                <a:hlinkClick r:id="rId3"/>
              </a:rPr>
              <a:t>www.w3.org/standards/webdesign/htmlcss</a:t>
            </a:r>
            <a:r>
              <a:rPr lang="en-US" sz="2400" dirty="0" smtClean="0">
                <a:latin typeface="+mj-lt"/>
              </a:rPr>
              <a:t>: </a:t>
            </a:r>
          </a:p>
          <a:p>
            <a:r>
              <a:rPr lang="en-US" sz="2400" dirty="0">
                <a:hlinkClick r:id="rId4"/>
              </a:rPr>
              <a:t>CSS</a:t>
            </a:r>
            <a:r>
              <a:rPr lang="en-US" sz="2400" dirty="0"/>
              <a:t> is the language for describing the presentation of Web pages, including colors, layout, and fonts. It allows one to adapt the presentation to different types of devices, such as large screens, small screens, or printers. CSS is independent of HTML and can be used with any XML-based markup language. The separation of HTML from CSS makes it easier to maintain sites, share style sheets across pages, and tailor pages to different environments. This is referred to as the </a:t>
            </a:r>
            <a:r>
              <a:rPr lang="en-US" sz="2400" i="1" dirty="0"/>
              <a:t>separation of structure (or: content) from presentation.</a:t>
            </a:r>
            <a:r>
              <a:rPr lang="en-US" sz="2400" dirty="0"/>
              <a:t> </a:t>
            </a:r>
            <a:endParaRPr lang="en-US" sz="2400" dirty="0" smtClean="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5</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spTree>
    <p:extLst>
      <p:ext uri="{BB962C8B-B14F-4D97-AF65-F5344CB8AC3E}">
        <p14:creationId xmlns:p14="http://schemas.microsoft.com/office/powerpoint/2010/main" val="4154670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163032" y="166876"/>
            <a:ext cx="8752367" cy="578512"/>
          </a:xfrm>
        </p:spPr>
        <p:txBody>
          <a:bodyPr/>
          <a:lstStyle/>
          <a:p>
            <a:pPr algn="l" eaLnBrk="1" hangingPunct="1">
              <a:defRPr/>
            </a:pPr>
            <a:r>
              <a:rPr lang="en-US" sz="2400" b="1" dirty="0" smtClean="0">
                <a:solidFill>
                  <a:schemeClr val="folHlink"/>
                </a:solidFill>
              </a:rPr>
              <a:t>Fig 3.25 Inspecting CSS using developer tools within modern browsers</a:t>
            </a:r>
          </a:p>
        </p:txBody>
      </p:sp>
      <p:sp>
        <p:nvSpPr>
          <p:cNvPr id="787459" name="Rectangle 3"/>
          <p:cNvSpPr>
            <a:spLocks noGrp="1" noChangeArrowheads="1"/>
          </p:cNvSpPr>
          <p:nvPr>
            <p:ph type="body" idx="1"/>
          </p:nvPr>
        </p:nvSpPr>
        <p:spPr>
          <a:xfrm>
            <a:off x="457200" y="1066800"/>
            <a:ext cx="8458200" cy="5064125"/>
          </a:xfrm>
        </p:spPr>
        <p:txBody>
          <a:bodyPr/>
          <a:lstStyle/>
          <a:p>
            <a:endParaRPr lang="en-US" sz="2400" dirty="0" smtClean="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50</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26" y="759565"/>
            <a:ext cx="9144000" cy="6607539"/>
          </a:xfrm>
          <a:prstGeom prst="rect">
            <a:avLst/>
          </a:prstGeom>
          <a:solidFill>
            <a:schemeClr val="tx1"/>
          </a:solidFill>
        </p:spPr>
      </p:pic>
    </p:spTree>
    <p:extLst>
      <p:ext uri="{BB962C8B-B14F-4D97-AF65-F5344CB8AC3E}">
        <p14:creationId xmlns:p14="http://schemas.microsoft.com/office/powerpoint/2010/main" val="23858079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163032" y="166876"/>
            <a:ext cx="8752367" cy="578512"/>
          </a:xfrm>
        </p:spPr>
        <p:txBody>
          <a:bodyPr/>
          <a:lstStyle/>
          <a:p>
            <a:pPr algn="l" eaLnBrk="1" hangingPunct="1">
              <a:defRPr/>
            </a:pPr>
            <a:r>
              <a:rPr lang="en-US" sz="2400" b="1" dirty="0" smtClean="0">
                <a:solidFill>
                  <a:schemeClr val="folHlink"/>
                </a:solidFill>
              </a:rPr>
              <a:t>Fig 3.26 Specifying the font family</a:t>
            </a:r>
          </a:p>
        </p:txBody>
      </p:sp>
      <p:sp>
        <p:nvSpPr>
          <p:cNvPr id="787459" name="Rectangle 3"/>
          <p:cNvSpPr>
            <a:spLocks noGrp="1" noChangeArrowheads="1"/>
          </p:cNvSpPr>
          <p:nvPr>
            <p:ph type="body" idx="1"/>
          </p:nvPr>
        </p:nvSpPr>
        <p:spPr>
          <a:xfrm>
            <a:off x="457200" y="1066800"/>
            <a:ext cx="8458200" cy="5064125"/>
          </a:xfrm>
        </p:spPr>
        <p:txBody>
          <a:bodyPr/>
          <a:lstStyle/>
          <a:p>
            <a:endParaRPr lang="en-US" sz="2400" dirty="0" smtClean="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51</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94323"/>
            <a:ext cx="9144000" cy="2869353"/>
          </a:xfrm>
          <a:prstGeom prst="rect">
            <a:avLst/>
          </a:prstGeom>
          <a:solidFill>
            <a:srgbClr val="92D050"/>
          </a:solidFill>
        </p:spPr>
      </p:pic>
    </p:spTree>
    <p:extLst>
      <p:ext uri="{BB962C8B-B14F-4D97-AF65-F5344CB8AC3E}">
        <p14:creationId xmlns:p14="http://schemas.microsoft.com/office/powerpoint/2010/main" val="4631265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163032" y="166876"/>
            <a:ext cx="8752367" cy="578512"/>
          </a:xfrm>
        </p:spPr>
        <p:txBody>
          <a:bodyPr/>
          <a:lstStyle/>
          <a:p>
            <a:pPr algn="l" eaLnBrk="1" hangingPunct="1">
              <a:defRPr/>
            </a:pPr>
            <a:r>
              <a:rPr lang="en-US" sz="2400" b="1" dirty="0" smtClean="0">
                <a:solidFill>
                  <a:schemeClr val="folHlink"/>
                </a:solidFill>
              </a:rPr>
              <a:t>Fig 3.27 The different font families</a:t>
            </a:r>
          </a:p>
        </p:txBody>
      </p:sp>
      <p:sp>
        <p:nvSpPr>
          <p:cNvPr id="787459" name="Rectangle 3"/>
          <p:cNvSpPr>
            <a:spLocks noGrp="1" noChangeArrowheads="1"/>
          </p:cNvSpPr>
          <p:nvPr>
            <p:ph type="body" idx="1"/>
          </p:nvPr>
        </p:nvSpPr>
        <p:spPr>
          <a:xfrm>
            <a:off x="457200" y="1066800"/>
            <a:ext cx="8458200" cy="5064125"/>
          </a:xfrm>
        </p:spPr>
        <p:txBody>
          <a:bodyPr/>
          <a:lstStyle/>
          <a:p>
            <a:endParaRPr lang="en-US" sz="2400" dirty="0" smtClean="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52</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81181"/>
            <a:ext cx="9144000" cy="4295637"/>
          </a:xfrm>
          <a:prstGeom prst="rect">
            <a:avLst/>
          </a:prstGeom>
          <a:solidFill>
            <a:srgbClr val="92D050"/>
          </a:solidFill>
        </p:spPr>
      </p:pic>
    </p:spTree>
    <p:extLst>
      <p:ext uri="{BB962C8B-B14F-4D97-AF65-F5344CB8AC3E}">
        <p14:creationId xmlns:p14="http://schemas.microsoft.com/office/powerpoint/2010/main" val="29281793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163032" y="166876"/>
            <a:ext cx="8752367" cy="578512"/>
          </a:xfrm>
        </p:spPr>
        <p:txBody>
          <a:bodyPr/>
          <a:lstStyle/>
          <a:p>
            <a:pPr algn="l" eaLnBrk="1" hangingPunct="1">
              <a:defRPr/>
            </a:pPr>
            <a:endParaRPr lang="en-US" sz="2400" b="1" dirty="0" smtClean="0">
              <a:solidFill>
                <a:schemeClr val="folHlink"/>
              </a:solidFill>
            </a:endParaRPr>
          </a:p>
        </p:txBody>
      </p:sp>
      <p:sp>
        <p:nvSpPr>
          <p:cNvPr id="787459" name="Rectangle 3"/>
          <p:cNvSpPr>
            <a:spLocks noGrp="1" noChangeArrowheads="1"/>
          </p:cNvSpPr>
          <p:nvPr>
            <p:ph type="body" idx="1"/>
          </p:nvPr>
        </p:nvSpPr>
        <p:spPr>
          <a:xfrm>
            <a:off x="457200" y="1066800"/>
            <a:ext cx="8458200" cy="5064125"/>
          </a:xfrm>
        </p:spPr>
        <p:txBody>
          <a:bodyPr/>
          <a:lstStyle/>
          <a:p>
            <a:endParaRPr lang="en-US" sz="2400" dirty="0" smtClean="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53</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99" y="169862"/>
            <a:ext cx="9081101" cy="6858000"/>
          </a:xfrm>
          <a:prstGeom prst="rect">
            <a:avLst/>
          </a:prstGeom>
          <a:solidFill>
            <a:srgbClr val="92D050"/>
          </a:solidFill>
        </p:spPr>
      </p:pic>
      <p:sp>
        <p:nvSpPr>
          <p:cNvPr id="6" name="Rectangle 5"/>
          <p:cNvSpPr/>
          <p:nvPr/>
        </p:nvSpPr>
        <p:spPr>
          <a:xfrm>
            <a:off x="4392569" y="1066800"/>
            <a:ext cx="4191000" cy="707886"/>
          </a:xfrm>
          <a:prstGeom prst="rect">
            <a:avLst/>
          </a:prstGeom>
        </p:spPr>
        <p:txBody>
          <a:bodyPr wrap="square">
            <a:spAutoFit/>
          </a:bodyPr>
          <a:lstStyle/>
          <a:p>
            <a:r>
              <a:rPr lang="en-US" dirty="0">
                <a:solidFill>
                  <a:srgbClr val="FF0000"/>
                </a:solidFill>
              </a:rPr>
              <a:t>Fig 3.27 The different font families</a:t>
            </a:r>
          </a:p>
        </p:txBody>
      </p:sp>
    </p:spTree>
    <p:extLst>
      <p:ext uri="{BB962C8B-B14F-4D97-AF65-F5344CB8AC3E}">
        <p14:creationId xmlns:p14="http://schemas.microsoft.com/office/powerpoint/2010/main" val="9808216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163032" y="166876"/>
            <a:ext cx="8752367" cy="578512"/>
          </a:xfrm>
        </p:spPr>
        <p:txBody>
          <a:bodyPr/>
          <a:lstStyle/>
          <a:p>
            <a:pPr algn="l" eaLnBrk="1" hangingPunct="1">
              <a:defRPr/>
            </a:pPr>
            <a:r>
              <a:rPr lang="en-US" sz="2400" b="1" dirty="0" smtClean="0">
                <a:solidFill>
                  <a:schemeClr val="folHlink"/>
                </a:solidFill>
              </a:rPr>
              <a:t>Figure 3.28 Using </a:t>
            </a:r>
            <a:r>
              <a:rPr lang="en-US" sz="2400" b="1" smtClean="0">
                <a:solidFill>
                  <a:schemeClr val="folHlink"/>
                </a:solidFill>
              </a:rPr>
              <a:t>rem unit</a:t>
            </a:r>
            <a:endParaRPr lang="en-US" sz="2400" b="1" dirty="0" smtClean="0">
              <a:solidFill>
                <a:schemeClr val="folHlink"/>
              </a:solidFill>
            </a:endParaRPr>
          </a:p>
        </p:txBody>
      </p:sp>
      <p:sp>
        <p:nvSpPr>
          <p:cNvPr id="787459" name="Rectangle 3"/>
          <p:cNvSpPr>
            <a:spLocks noGrp="1" noChangeArrowheads="1"/>
          </p:cNvSpPr>
          <p:nvPr>
            <p:ph type="body" idx="1"/>
          </p:nvPr>
        </p:nvSpPr>
        <p:spPr>
          <a:xfrm>
            <a:off x="457200" y="1066800"/>
            <a:ext cx="8458200" cy="5064125"/>
          </a:xfrm>
        </p:spPr>
        <p:txBody>
          <a:bodyPr/>
          <a:lstStyle/>
          <a:p>
            <a:endParaRPr lang="en-US" sz="2400" dirty="0" smtClean="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54</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19837"/>
            <a:ext cx="9144000" cy="2618326"/>
          </a:xfrm>
          <a:prstGeom prst="rect">
            <a:avLst/>
          </a:prstGeom>
          <a:solidFill>
            <a:srgbClr val="92D050"/>
          </a:solidFill>
        </p:spPr>
      </p:pic>
    </p:spTree>
    <p:extLst>
      <p:ext uri="{BB962C8B-B14F-4D97-AF65-F5344CB8AC3E}">
        <p14:creationId xmlns:p14="http://schemas.microsoft.com/office/powerpoint/2010/main" val="34152379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163032" y="166876"/>
            <a:ext cx="8752367" cy="578512"/>
          </a:xfrm>
        </p:spPr>
        <p:txBody>
          <a:bodyPr/>
          <a:lstStyle/>
          <a:p>
            <a:pPr algn="l" eaLnBrk="1" hangingPunct="1">
              <a:defRPr/>
            </a:pPr>
            <a:r>
              <a:rPr lang="en-US" sz="3200" b="1" dirty="0" smtClean="0">
                <a:solidFill>
                  <a:schemeClr val="folHlink"/>
                </a:solidFill>
              </a:rPr>
              <a:t>Summary </a:t>
            </a:r>
            <a:r>
              <a:rPr lang="en-US" sz="3200" b="1" smtClean="0">
                <a:solidFill>
                  <a:schemeClr val="folHlink"/>
                </a:solidFill>
              </a:rPr>
              <a:t>and Conclusion</a:t>
            </a:r>
            <a:endParaRPr lang="en-US" sz="3200" b="1" dirty="0" smtClean="0">
              <a:solidFill>
                <a:schemeClr val="folHlink"/>
              </a:solidFill>
            </a:endParaRPr>
          </a:p>
        </p:txBody>
      </p:sp>
      <p:sp>
        <p:nvSpPr>
          <p:cNvPr id="787459" name="Rectangle 3"/>
          <p:cNvSpPr>
            <a:spLocks noGrp="1" noChangeArrowheads="1"/>
          </p:cNvSpPr>
          <p:nvPr>
            <p:ph type="body" idx="1"/>
          </p:nvPr>
        </p:nvSpPr>
        <p:spPr>
          <a:xfrm>
            <a:off x="457200" y="1066800"/>
            <a:ext cx="8458200" cy="5064125"/>
          </a:xfrm>
        </p:spPr>
        <p:txBody>
          <a:bodyPr/>
          <a:lstStyle/>
          <a:p>
            <a:endParaRPr lang="en-US" sz="2400" dirty="0" smtClean="0">
              <a:latin typeface="+mj-lt"/>
            </a:endParaRPr>
          </a:p>
          <a:p>
            <a:endParaRPr lang="en-US" sz="2400" dirty="0">
              <a:latin typeface="+mj-lt"/>
            </a:endParaRPr>
          </a:p>
          <a:p>
            <a:endParaRPr lang="en-US" sz="2400" dirty="0" smtClean="0">
              <a:latin typeface="+mj-lt"/>
            </a:endParaRPr>
          </a:p>
          <a:p>
            <a:endParaRPr lang="en-US" sz="2400" dirty="0">
              <a:latin typeface="+mj-lt"/>
            </a:endParaRPr>
          </a:p>
          <a:p>
            <a:pPr marL="0" indent="0" algn="ctr">
              <a:buNone/>
            </a:pPr>
            <a:r>
              <a:rPr lang="en-US" sz="4400" b="1" dirty="0" smtClean="0">
                <a:solidFill>
                  <a:srgbClr val="FF0000"/>
                </a:solidFill>
                <a:latin typeface="+mj-lt"/>
              </a:rPr>
              <a:t>Q/A ?</a:t>
            </a:r>
            <a:endParaRPr lang="en-US" sz="4400" b="1" dirty="0" smtClean="0">
              <a:solidFill>
                <a:srgbClr val="FF0000"/>
              </a:solidFill>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55</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spTree>
    <p:extLst>
      <p:ext uri="{BB962C8B-B14F-4D97-AF65-F5344CB8AC3E}">
        <p14:creationId xmlns:p14="http://schemas.microsoft.com/office/powerpoint/2010/main" val="4255054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228600" y="277813"/>
            <a:ext cx="8686800" cy="788987"/>
          </a:xfrm>
        </p:spPr>
        <p:txBody>
          <a:bodyPr/>
          <a:lstStyle/>
          <a:p>
            <a:pPr eaLnBrk="1" hangingPunct="1">
              <a:defRPr/>
            </a:pPr>
            <a:r>
              <a:rPr lang="en-US" sz="3000" b="1" dirty="0" smtClean="0">
                <a:solidFill>
                  <a:schemeClr val="folHlink"/>
                </a:solidFill>
              </a:rPr>
              <a:t>What is CSS?</a:t>
            </a:r>
          </a:p>
        </p:txBody>
      </p:sp>
      <p:sp>
        <p:nvSpPr>
          <p:cNvPr id="787459" name="Rectangle 3"/>
          <p:cNvSpPr>
            <a:spLocks noGrp="1" noChangeArrowheads="1"/>
          </p:cNvSpPr>
          <p:nvPr>
            <p:ph type="body" idx="1"/>
          </p:nvPr>
        </p:nvSpPr>
        <p:spPr>
          <a:xfrm>
            <a:off x="457200" y="1066800"/>
            <a:ext cx="8229600" cy="5064125"/>
          </a:xfrm>
        </p:spPr>
        <p:txBody>
          <a:bodyPr/>
          <a:lstStyle/>
          <a:p>
            <a:pPr marL="0" indent="0">
              <a:buNone/>
            </a:pPr>
            <a:r>
              <a:rPr lang="en-US" sz="2400" b="1" dirty="0" smtClean="0">
                <a:latin typeface="+mj-lt"/>
              </a:rPr>
              <a:t>The web standards model – HTML, CSS, and </a:t>
            </a:r>
            <a:r>
              <a:rPr lang="en-US" sz="2400" b="1" dirty="0">
                <a:latin typeface="+mj-lt"/>
              </a:rPr>
              <a:t>JavaScript</a:t>
            </a:r>
            <a:r>
              <a:rPr lang="en-US" sz="2000" dirty="0">
                <a:latin typeface="+mj-lt"/>
              </a:rPr>
              <a:t>, </a:t>
            </a:r>
            <a:r>
              <a:rPr lang="en-US" sz="2000" dirty="0">
                <a:latin typeface="+mj-lt"/>
                <a:hlinkClick r:id="rId3"/>
              </a:rPr>
              <a:t>http://www.w3.org/wiki/The_web_standards_model_-_</a:t>
            </a:r>
            <a:r>
              <a:rPr lang="en-US" sz="2000" dirty="0" smtClean="0">
                <a:latin typeface="+mj-lt"/>
                <a:hlinkClick r:id="rId3"/>
              </a:rPr>
              <a:t>HTML_CSS_and_JavaScript</a:t>
            </a:r>
            <a:r>
              <a:rPr lang="en-US" sz="2000" dirty="0" smtClean="0">
                <a:latin typeface="+mj-lt"/>
              </a:rPr>
              <a:t> : </a:t>
            </a:r>
            <a:r>
              <a:rPr lang="en-US" sz="2400" dirty="0" smtClean="0"/>
              <a:t> Most compelling reasons for using CSS and HTML</a:t>
            </a:r>
          </a:p>
          <a:p>
            <a:r>
              <a:rPr lang="en-US" sz="2400" dirty="0" smtClean="0">
                <a:latin typeface="+mj-lt"/>
              </a:rPr>
              <a:t>Efficient of code</a:t>
            </a:r>
          </a:p>
          <a:p>
            <a:r>
              <a:rPr lang="en-US" sz="2400" dirty="0" smtClean="0">
                <a:latin typeface="+mj-lt"/>
              </a:rPr>
              <a:t>Ease of maintenance</a:t>
            </a:r>
          </a:p>
          <a:p>
            <a:r>
              <a:rPr lang="en-US" sz="2400" dirty="0" smtClean="0">
                <a:latin typeface="+mj-lt"/>
              </a:rPr>
              <a:t>Accessibility</a:t>
            </a:r>
          </a:p>
          <a:p>
            <a:r>
              <a:rPr lang="en-US" sz="2400" dirty="0" smtClean="0">
                <a:latin typeface="+mj-lt"/>
              </a:rPr>
              <a:t>Device compatibility</a:t>
            </a:r>
          </a:p>
          <a:p>
            <a:r>
              <a:rPr lang="en-US" sz="2400" dirty="0" smtClean="0">
                <a:latin typeface="+mj-lt"/>
              </a:rPr>
              <a:t>Web crawlers/search engine</a:t>
            </a: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6</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spTree>
    <p:extLst>
      <p:ext uri="{BB962C8B-B14F-4D97-AF65-F5344CB8AC3E}">
        <p14:creationId xmlns:p14="http://schemas.microsoft.com/office/powerpoint/2010/main" val="29877106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228600" y="277813"/>
            <a:ext cx="8686800" cy="788987"/>
          </a:xfrm>
        </p:spPr>
        <p:txBody>
          <a:bodyPr/>
          <a:lstStyle/>
          <a:p>
            <a:pPr eaLnBrk="1" hangingPunct="1">
              <a:defRPr/>
            </a:pPr>
            <a:r>
              <a:rPr lang="en-US" sz="3000" b="1" dirty="0" smtClean="0">
                <a:solidFill>
                  <a:schemeClr val="folHlink"/>
                </a:solidFill>
              </a:rPr>
              <a:t>What is CSS?</a:t>
            </a:r>
          </a:p>
        </p:txBody>
      </p:sp>
      <p:sp>
        <p:nvSpPr>
          <p:cNvPr id="787459" name="Rectangle 3"/>
          <p:cNvSpPr>
            <a:spLocks noGrp="1" noChangeArrowheads="1"/>
          </p:cNvSpPr>
          <p:nvPr>
            <p:ph type="body" idx="1"/>
          </p:nvPr>
        </p:nvSpPr>
        <p:spPr>
          <a:xfrm>
            <a:off x="457200" y="1066800"/>
            <a:ext cx="8229600" cy="5064125"/>
          </a:xfrm>
        </p:spPr>
        <p:txBody>
          <a:bodyPr/>
          <a:lstStyle/>
          <a:p>
            <a:pPr marL="0" indent="0">
              <a:buNone/>
            </a:pPr>
            <a:r>
              <a:rPr lang="en-US" sz="2400" b="1" dirty="0" smtClean="0">
                <a:latin typeface="+mj-lt"/>
              </a:rPr>
              <a:t>CSS Current Status</a:t>
            </a:r>
            <a:r>
              <a:rPr lang="en-US" sz="2400" dirty="0">
                <a:latin typeface="+mj-lt"/>
              </a:rPr>
              <a:t>, </a:t>
            </a:r>
            <a:r>
              <a:rPr lang="en-US" sz="2400" dirty="0">
                <a:latin typeface="+mj-lt"/>
                <a:hlinkClick r:id="rId3"/>
              </a:rPr>
              <a:t>http://</a:t>
            </a:r>
            <a:r>
              <a:rPr lang="en-US" sz="2400" dirty="0" smtClean="0">
                <a:latin typeface="+mj-lt"/>
                <a:hlinkClick r:id="rId3"/>
              </a:rPr>
              <a:t>www.w3.org/standards/techs/css#w3c_all</a:t>
            </a:r>
            <a:endParaRPr lang="en-US" sz="2400" dirty="0" smtClean="0">
              <a:latin typeface="+mj-lt"/>
            </a:endParaRPr>
          </a:p>
          <a:p>
            <a:r>
              <a:rPr lang="en-US" sz="2400" dirty="0" smtClean="0">
                <a:latin typeface="+mj-lt"/>
              </a:rPr>
              <a:t>Standards</a:t>
            </a:r>
          </a:p>
          <a:p>
            <a:pPr lvl="1"/>
            <a:r>
              <a:rPr lang="en-US" sz="2000" dirty="0">
                <a:latin typeface="+mj-lt"/>
              </a:rPr>
              <a:t>CSS 2.1</a:t>
            </a:r>
            <a:r>
              <a:rPr lang="en-US" sz="2000" dirty="0" smtClean="0">
                <a:latin typeface="+mj-lt"/>
              </a:rPr>
              <a:t>, June 2011, </a:t>
            </a:r>
            <a:r>
              <a:rPr lang="en-US" sz="2000" dirty="0">
                <a:latin typeface="+mj-lt"/>
                <a:hlinkClick r:id="rId4"/>
              </a:rPr>
              <a:t>http://www.w3.org/TR/CSS2</a:t>
            </a:r>
            <a:r>
              <a:rPr lang="en-US" sz="2000" dirty="0" smtClean="0">
                <a:latin typeface="+mj-lt"/>
                <a:hlinkClick r:id="rId4"/>
              </a:rPr>
              <a:t>/</a:t>
            </a:r>
            <a:r>
              <a:rPr lang="en-US" sz="2000" dirty="0" smtClean="0">
                <a:latin typeface="+mj-lt"/>
              </a:rPr>
              <a:t> </a:t>
            </a:r>
          </a:p>
          <a:p>
            <a:pPr lvl="1"/>
            <a:r>
              <a:rPr lang="en-US" sz="2000" dirty="0" smtClean="0">
                <a:latin typeface="+mj-lt"/>
              </a:rPr>
              <a:t>CSS Selectors</a:t>
            </a:r>
          </a:p>
          <a:p>
            <a:pPr lvl="1"/>
            <a:r>
              <a:rPr lang="en-US" sz="2000" dirty="0" smtClean="0">
                <a:latin typeface="+mj-lt"/>
              </a:rPr>
              <a:t>CSS Namespaces</a:t>
            </a:r>
          </a:p>
          <a:p>
            <a:pPr lvl="1"/>
            <a:r>
              <a:rPr lang="en-US" sz="2000" dirty="0" smtClean="0">
                <a:latin typeface="+mj-lt"/>
              </a:rPr>
              <a:t>CSS Media Queries</a:t>
            </a:r>
          </a:p>
          <a:p>
            <a:pPr lvl="1"/>
            <a:r>
              <a:rPr lang="en-US" sz="2000" dirty="0" smtClean="0">
                <a:latin typeface="+mj-lt"/>
              </a:rPr>
              <a:t>CSS Color</a:t>
            </a:r>
          </a:p>
          <a:p>
            <a:r>
              <a:rPr lang="en-US" sz="2400" dirty="0" smtClean="0">
                <a:latin typeface="+mj-lt"/>
              </a:rPr>
              <a:t>Drafts: Candidate Recommendations</a:t>
            </a:r>
          </a:p>
          <a:p>
            <a:pPr lvl="1"/>
            <a:r>
              <a:rPr lang="en-US" sz="2000" dirty="0" smtClean="0">
                <a:latin typeface="+mj-lt"/>
              </a:rPr>
              <a:t>Intro to CSS </a:t>
            </a:r>
            <a:r>
              <a:rPr lang="en-US" sz="2000" dirty="0">
                <a:latin typeface="+mj-lt"/>
              </a:rPr>
              <a:t>3, </a:t>
            </a:r>
            <a:r>
              <a:rPr lang="en-US" sz="2000" dirty="0" smtClean="0">
                <a:latin typeface="+mj-lt"/>
              </a:rPr>
              <a:t>May 2001, </a:t>
            </a:r>
            <a:r>
              <a:rPr lang="en-US" sz="2000" dirty="0" smtClean="0">
                <a:latin typeface="+mj-lt"/>
                <a:hlinkClick r:id="rId5"/>
              </a:rPr>
              <a:t>http</a:t>
            </a:r>
            <a:r>
              <a:rPr lang="en-US" sz="2000" dirty="0">
                <a:latin typeface="+mj-lt"/>
                <a:hlinkClick r:id="rId5"/>
              </a:rPr>
              <a:t>://www.w3.org/TR/2001/WD-css3-roadmap-20010523</a:t>
            </a:r>
            <a:r>
              <a:rPr lang="en-US" sz="2000" dirty="0" smtClean="0">
                <a:latin typeface="+mj-lt"/>
                <a:hlinkClick r:id="rId5"/>
              </a:rPr>
              <a:t>/</a:t>
            </a:r>
            <a:r>
              <a:rPr lang="en-US" sz="2000" dirty="0" smtClean="0">
                <a:latin typeface="+mj-lt"/>
              </a:rPr>
              <a:t> </a:t>
            </a:r>
          </a:p>
          <a:p>
            <a:r>
              <a:rPr lang="en-US" sz="2400" dirty="0" smtClean="0">
                <a:latin typeface="+mj-lt"/>
              </a:rPr>
              <a:t>Other Working Drafts</a:t>
            </a:r>
          </a:p>
          <a:p>
            <a:r>
              <a:rPr lang="en-US" sz="2400" dirty="0" smtClean="0">
                <a:latin typeface="+mj-lt"/>
              </a:rPr>
              <a:t>CSS Validation Service, </a:t>
            </a:r>
            <a:r>
              <a:rPr lang="en-US" sz="2400" dirty="0" smtClean="0">
                <a:latin typeface="+mj-lt"/>
                <a:hlinkClick r:id="rId6"/>
              </a:rPr>
              <a:t>http</a:t>
            </a:r>
            <a:r>
              <a:rPr lang="en-US" sz="2400" dirty="0">
                <a:latin typeface="+mj-lt"/>
                <a:hlinkClick r:id="rId6"/>
              </a:rPr>
              <a:t>://www.css-validator.org</a:t>
            </a:r>
            <a:r>
              <a:rPr lang="en-US" sz="2400" dirty="0" smtClean="0">
                <a:latin typeface="+mj-lt"/>
                <a:hlinkClick r:id="rId6"/>
              </a:rPr>
              <a:t>/</a:t>
            </a:r>
            <a:r>
              <a:rPr lang="en-US" sz="2400" dirty="0" smtClean="0">
                <a:latin typeface="+mj-lt"/>
              </a:rPr>
              <a:t> </a:t>
            </a: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7</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spTree>
    <p:extLst>
      <p:ext uri="{BB962C8B-B14F-4D97-AF65-F5344CB8AC3E}">
        <p14:creationId xmlns:p14="http://schemas.microsoft.com/office/powerpoint/2010/main" val="17855350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228600" y="277813"/>
            <a:ext cx="8686800" cy="788987"/>
          </a:xfrm>
        </p:spPr>
        <p:txBody>
          <a:bodyPr/>
          <a:lstStyle/>
          <a:p>
            <a:pPr eaLnBrk="1" hangingPunct="1">
              <a:defRPr/>
            </a:pPr>
            <a:r>
              <a:rPr lang="en-US" sz="3000" b="1" dirty="0" smtClean="0">
                <a:solidFill>
                  <a:schemeClr val="folHlink"/>
                </a:solidFill>
              </a:rPr>
              <a:t>Three Types of Style Sheets</a:t>
            </a:r>
            <a:endParaRPr lang="en-US" sz="3000" b="1" dirty="0" smtClean="0">
              <a:solidFill>
                <a:schemeClr val="folHlink"/>
              </a:solidFill>
            </a:endParaRPr>
          </a:p>
        </p:txBody>
      </p:sp>
      <p:sp>
        <p:nvSpPr>
          <p:cNvPr id="787459" name="Rectangle 3"/>
          <p:cNvSpPr>
            <a:spLocks noGrp="1" noChangeArrowheads="1"/>
          </p:cNvSpPr>
          <p:nvPr>
            <p:ph type="body" idx="1"/>
          </p:nvPr>
        </p:nvSpPr>
        <p:spPr>
          <a:xfrm>
            <a:off x="457200" y="1066800"/>
            <a:ext cx="8229600" cy="5064125"/>
          </a:xfrm>
        </p:spPr>
        <p:txBody>
          <a:bodyPr/>
          <a:lstStyle/>
          <a:p>
            <a:r>
              <a:rPr lang="en-US" sz="2400" b="1" dirty="0" smtClean="0">
                <a:latin typeface="+mj-lt"/>
              </a:rPr>
              <a:t>Author Created Style Sheet</a:t>
            </a:r>
          </a:p>
          <a:p>
            <a:r>
              <a:rPr lang="en-US" sz="2400" b="1" dirty="0" smtClean="0">
                <a:latin typeface="+mj-lt"/>
              </a:rPr>
              <a:t>User-defined Sheet</a:t>
            </a:r>
          </a:p>
          <a:p>
            <a:r>
              <a:rPr lang="en-US" sz="2400" b="1" dirty="0" smtClean="0">
                <a:latin typeface="+mj-lt"/>
              </a:rPr>
              <a:t>Default Browser Style Sheet </a:t>
            </a:r>
            <a:endParaRPr lang="en-US" sz="2400" b="1" dirty="0" smtClean="0">
              <a:latin typeface="+mj-lt"/>
            </a:endParaRP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8</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spTree>
    <p:extLst>
      <p:ext uri="{BB962C8B-B14F-4D97-AF65-F5344CB8AC3E}">
        <p14:creationId xmlns:p14="http://schemas.microsoft.com/office/powerpoint/2010/main" val="11746693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xfrm>
            <a:off x="228600" y="277813"/>
            <a:ext cx="8686800" cy="788987"/>
          </a:xfrm>
        </p:spPr>
        <p:txBody>
          <a:bodyPr/>
          <a:lstStyle/>
          <a:p>
            <a:pPr eaLnBrk="1" hangingPunct="1">
              <a:defRPr/>
            </a:pPr>
            <a:r>
              <a:rPr lang="en-US" sz="3000" b="1" dirty="0" smtClean="0">
                <a:solidFill>
                  <a:schemeClr val="folHlink"/>
                </a:solidFill>
              </a:rPr>
              <a:t>CSS Syntax</a:t>
            </a:r>
          </a:p>
        </p:txBody>
      </p:sp>
      <p:sp>
        <p:nvSpPr>
          <p:cNvPr id="787459" name="Rectangle 3"/>
          <p:cNvSpPr>
            <a:spLocks noGrp="1" noChangeArrowheads="1"/>
          </p:cNvSpPr>
          <p:nvPr>
            <p:ph type="body" idx="1"/>
          </p:nvPr>
        </p:nvSpPr>
        <p:spPr>
          <a:xfrm>
            <a:off x="457200" y="1066800"/>
            <a:ext cx="8229600" cy="5064125"/>
          </a:xfrm>
        </p:spPr>
        <p:txBody>
          <a:bodyPr/>
          <a:lstStyle/>
          <a:p>
            <a:r>
              <a:rPr lang="en-US" sz="2400" dirty="0" smtClean="0">
                <a:latin typeface="+mj-lt"/>
              </a:rPr>
              <a:t>A CSS document consists of one or more </a:t>
            </a:r>
            <a:r>
              <a:rPr lang="en-US" sz="2400" b="1" dirty="0" smtClean="0">
                <a:solidFill>
                  <a:srgbClr val="FFC000"/>
                </a:solidFill>
                <a:latin typeface="+mj-lt"/>
              </a:rPr>
              <a:t>style rules</a:t>
            </a:r>
            <a:r>
              <a:rPr lang="en-US" sz="2400" dirty="0" smtClean="0">
                <a:latin typeface="+mj-lt"/>
              </a:rPr>
              <a:t>.</a:t>
            </a:r>
          </a:p>
          <a:p>
            <a:r>
              <a:rPr lang="en-US" sz="2400" dirty="0" smtClean="0">
                <a:latin typeface="+mj-lt"/>
              </a:rPr>
              <a:t>A rule consists of a </a:t>
            </a:r>
            <a:r>
              <a:rPr lang="en-US" sz="2400" b="1" dirty="0" smtClean="0">
                <a:solidFill>
                  <a:srgbClr val="FFC000"/>
                </a:solidFill>
                <a:latin typeface="+mj-lt"/>
              </a:rPr>
              <a:t>selector</a:t>
            </a:r>
            <a:r>
              <a:rPr lang="en-US" sz="2400" dirty="0" smtClean="0">
                <a:latin typeface="+mj-lt"/>
              </a:rPr>
              <a:t> that identifies the HTML element or elements that will be affected, followed by a series of </a:t>
            </a:r>
            <a:r>
              <a:rPr lang="en-US" sz="2400" b="1" dirty="0" err="1" smtClean="0">
                <a:solidFill>
                  <a:srgbClr val="FFC000"/>
                </a:solidFill>
                <a:latin typeface="+mj-lt"/>
              </a:rPr>
              <a:t>property:value</a:t>
            </a:r>
            <a:r>
              <a:rPr lang="en-US" sz="2400" b="1" dirty="0" smtClean="0">
                <a:solidFill>
                  <a:srgbClr val="FFC000"/>
                </a:solidFill>
                <a:latin typeface="+mj-lt"/>
              </a:rPr>
              <a:t> pairs</a:t>
            </a:r>
            <a:r>
              <a:rPr lang="en-US" sz="2400" dirty="0" smtClean="0">
                <a:latin typeface="+mj-lt"/>
              </a:rPr>
              <a:t> (each pair is also called a declaration).</a:t>
            </a:r>
          </a:p>
          <a:p>
            <a:r>
              <a:rPr lang="en-US" sz="2400" dirty="0">
                <a:latin typeface="+mj-lt"/>
              </a:rPr>
              <a:t>CSS Selectors, </a:t>
            </a:r>
            <a:r>
              <a:rPr lang="en-US" sz="2400" dirty="0">
                <a:latin typeface="+mj-lt"/>
                <a:hlinkClick r:id="rId3"/>
              </a:rPr>
              <a:t>http://</a:t>
            </a:r>
            <a:r>
              <a:rPr lang="en-US" sz="2400" dirty="0" smtClean="0">
                <a:latin typeface="+mj-lt"/>
                <a:hlinkClick r:id="rId3"/>
              </a:rPr>
              <a:t>www.w3.org/TR/CSS21/selector.html%23id-selectors</a:t>
            </a:r>
            <a:r>
              <a:rPr lang="en-US" sz="2400" dirty="0" smtClean="0">
                <a:latin typeface="+mj-lt"/>
              </a:rPr>
              <a:t> </a:t>
            </a:r>
          </a:p>
        </p:txBody>
      </p:sp>
      <p:sp>
        <p:nvSpPr>
          <p:cNvPr id="4" name="Slide Number Placeholder 3"/>
          <p:cNvSpPr>
            <a:spLocks noGrp="1"/>
          </p:cNvSpPr>
          <p:nvPr>
            <p:ph type="sldNum" sz="quarter" idx="12"/>
          </p:nvPr>
        </p:nvSpPr>
        <p:spPr/>
        <p:txBody>
          <a:bodyPr/>
          <a:lstStyle/>
          <a:p>
            <a:pPr>
              <a:defRPr/>
            </a:pPr>
            <a:fld id="{027168FA-05D2-4286-862B-AE1695C93B84}" type="slidenum">
              <a:rPr lang="en-US" smtClean="0"/>
              <a:pPr>
                <a:defRPr/>
              </a:pPr>
              <a:t>9</a:t>
            </a:fld>
            <a:endParaRPr lang="en-US"/>
          </a:p>
        </p:txBody>
      </p:sp>
      <p:sp>
        <p:nvSpPr>
          <p:cNvPr id="3" name="Footer Placeholder 2"/>
          <p:cNvSpPr>
            <a:spLocks noGrp="1"/>
          </p:cNvSpPr>
          <p:nvPr>
            <p:ph type="ftr" sz="quarter" idx="11"/>
          </p:nvPr>
        </p:nvSpPr>
        <p:spPr/>
        <p:txBody>
          <a:bodyPr/>
          <a:lstStyle/>
          <a:p>
            <a:pPr>
              <a:defRPr/>
            </a:pPr>
            <a:r>
              <a:rPr lang="en-US" dirty="0" smtClean="0"/>
              <a:t>CPET 499/ITC 250 Web Systems, Paul I. Lin</a:t>
            </a:r>
            <a:endParaRPr lang="en-US" dirty="0"/>
          </a:p>
        </p:txBody>
      </p:sp>
    </p:spTree>
    <p:extLst>
      <p:ext uri="{BB962C8B-B14F-4D97-AF65-F5344CB8AC3E}">
        <p14:creationId xmlns:p14="http://schemas.microsoft.com/office/powerpoint/2010/main" val="2457807921"/>
      </p:ext>
    </p:extLst>
  </p:cSld>
  <p:clrMapOvr>
    <a:masterClrMapping/>
  </p:clrMapOvr>
  <p:timing>
    <p:tnLst>
      <p:par>
        <p:cTn id="1" dur="indefinite" restart="never" nodeType="tmRoot"/>
      </p:par>
    </p:tnLst>
  </p:timing>
</p:sld>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Globe</Template>
  <TotalTime>14546</TotalTime>
  <Words>2232</Words>
  <Application>Microsoft Office PowerPoint</Application>
  <PresentationFormat>On-screen Show (4:3)</PresentationFormat>
  <Paragraphs>504</Paragraphs>
  <Slides>55</Slides>
  <Notes>55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Consolas</vt:lpstr>
      <vt:lpstr>Times New Roman</vt:lpstr>
      <vt:lpstr>Verdana</vt:lpstr>
      <vt:lpstr>Wingdings</vt:lpstr>
      <vt:lpstr>Globe</vt:lpstr>
      <vt:lpstr>CPET 499/ITC 250 Web Systems</vt:lpstr>
      <vt:lpstr>Topics</vt:lpstr>
      <vt:lpstr>What is CSS?</vt:lpstr>
      <vt:lpstr>What is CSS?</vt:lpstr>
      <vt:lpstr>What is CSS?</vt:lpstr>
      <vt:lpstr>What is CSS?</vt:lpstr>
      <vt:lpstr>What is CSS?</vt:lpstr>
      <vt:lpstr>Three Types of Style Sheets</vt:lpstr>
      <vt:lpstr>CSS Syntax</vt:lpstr>
      <vt:lpstr>Figure 2.2 CSS Syntax</vt:lpstr>
      <vt:lpstr>Location of CSS Style Sheet</vt:lpstr>
      <vt:lpstr>In-Line Style Sheet</vt:lpstr>
      <vt:lpstr>In-Line Style Sheet Example</vt:lpstr>
      <vt:lpstr>Embedded Style Sheet</vt:lpstr>
      <vt:lpstr>Embedded Style Sheet: Listing3.2.html</vt:lpstr>
      <vt:lpstr>External CSS Style Sheet</vt:lpstr>
      <vt:lpstr>External CSS Style Sheet</vt:lpstr>
      <vt:lpstr>An Example, http://www.etcs.ipfw.edu/~lin/CECourses/2_HTML/08CCSExs/linkcss.html  </vt:lpstr>
      <vt:lpstr>External Style Sheet</vt:lpstr>
      <vt:lpstr>CSS Selectors</vt:lpstr>
      <vt:lpstr>Listing3.4.css – Sample grouped selector</vt:lpstr>
      <vt:lpstr>Figure 3.4 Class selector example in browser (Listing3.5.html)</vt:lpstr>
      <vt:lpstr>Listing3.5.html: Class selector example</vt:lpstr>
      <vt:lpstr>Figure 3.5 Id selector example in browser</vt:lpstr>
      <vt:lpstr>PowerPoint Presentation</vt:lpstr>
      <vt:lpstr>Figure 3.6 Attribute selector example in browser</vt:lpstr>
      <vt:lpstr>PowerPoint Presentation</vt:lpstr>
      <vt:lpstr>PowerPoint Presentation</vt:lpstr>
      <vt:lpstr>PowerPoint Presentation</vt:lpstr>
      <vt:lpstr>PowerPoint Presentation</vt:lpstr>
      <vt:lpstr>Figure 3.7 Syntax of a descendent selection</vt:lpstr>
      <vt:lpstr>Figure 3.8 Contextual selectors in action</vt:lpstr>
      <vt:lpstr>The Cascade: How Styles Interacts</vt:lpstr>
      <vt:lpstr>Figure 3.9 Inheritance</vt:lpstr>
      <vt:lpstr>Figure 3.10 More Inheritance</vt:lpstr>
      <vt:lpstr>Figure 3.11 Using the inheritance value</vt:lpstr>
      <vt:lpstr>Fig 3.12</vt:lpstr>
      <vt:lpstr>Fig 3.13 Specify Algorithm</vt:lpstr>
      <vt:lpstr>Fig 3.14 Location</vt:lpstr>
      <vt:lpstr>Fig 3.15 CSS Box Model</vt:lpstr>
      <vt:lpstr>Fig 3.16 Background repeat</vt:lpstr>
      <vt:lpstr>Fig 3.17 Background position</vt:lpstr>
      <vt:lpstr>Fig 3.18 CSS TRBL (Trouble) shortcut</vt:lpstr>
      <vt:lpstr>Fig 3.19 Borders, margins, and padding provide element spacing and differentiation</vt:lpstr>
      <vt:lpstr>Fig 3.20 Collapsing vertical margins</vt:lpstr>
      <vt:lpstr>Fig 3.21 Calculating an element true size</vt:lpstr>
      <vt:lpstr>Fig 3.22 Limitations of height property</vt:lpstr>
      <vt:lpstr>Fig 3.23 Overflow properties</vt:lpstr>
      <vt:lpstr>Fig 3.24 Box sizing via percents</vt:lpstr>
      <vt:lpstr>Fig 3.25 Inspecting CSS using developer tools within modern browsers</vt:lpstr>
      <vt:lpstr>Fig 3.26 Specifying the font family</vt:lpstr>
      <vt:lpstr>Fig 3.27 The different font families</vt:lpstr>
      <vt:lpstr>PowerPoint Presentation</vt:lpstr>
      <vt:lpstr>Figure 3.28 Using rem unit</vt:lpstr>
      <vt:lpstr>Summary and 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of Technology - Lect 2</dc:title>
  <dc:creator>Paul Lin</dc:creator>
  <cp:lastModifiedBy>Lin</cp:lastModifiedBy>
  <cp:revision>617</cp:revision>
  <cp:lastPrinted>2011-11-28T20:02:42Z</cp:lastPrinted>
  <dcterms:created xsi:type="dcterms:W3CDTF">2000-01-10T19:04:23Z</dcterms:created>
  <dcterms:modified xsi:type="dcterms:W3CDTF">2015-09-15T17:38:31Z</dcterms:modified>
</cp:coreProperties>
</file>