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7"/>
  </p:notesMasterIdLst>
  <p:handoutMasterIdLst>
    <p:handoutMasterId r:id="rId58"/>
  </p:handoutMasterIdLst>
  <p:sldIdLst>
    <p:sldId id="287" r:id="rId2"/>
    <p:sldId id="620" r:id="rId3"/>
    <p:sldId id="662" r:id="rId4"/>
    <p:sldId id="677" r:id="rId5"/>
    <p:sldId id="734" r:id="rId6"/>
    <p:sldId id="733" r:id="rId7"/>
    <p:sldId id="709" r:id="rId8"/>
    <p:sldId id="767" r:id="rId9"/>
    <p:sldId id="668" r:id="rId10"/>
    <p:sldId id="735" r:id="rId11"/>
    <p:sldId id="736" r:id="rId12"/>
    <p:sldId id="667" r:id="rId13"/>
    <p:sldId id="737" r:id="rId14"/>
    <p:sldId id="738" r:id="rId15"/>
    <p:sldId id="739" r:id="rId16"/>
    <p:sldId id="740" r:id="rId17"/>
    <p:sldId id="741" r:id="rId18"/>
    <p:sldId id="770" r:id="rId19"/>
    <p:sldId id="742" r:id="rId20"/>
    <p:sldId id="743" r:id="rId21"/>
    <p:sldId id="744" r:id="rId22"/>
    <p:sldId id="745" r:id="rId23"/>
    <p:sldId id="746" r:id="rId24"/>
    <p:sldId id="747" r:id="rId25"/>
    <p:sldId id="748" r:id="rId26"/>
    <p:sldId id="749" r:id="rId27"/>
    <p:sldId id="750" r:id="rId28"/>
    <p:sldId id="751" r:id="rId29"/>
    <p:sldId id="753" r:id="rId30"/>
    <p:sldId id="752" r:id="rId31"/>
    <p:sldId id="754" r:id="rId32"/>
    <p:sldId id="755" r:id="rId33"/>
    <p:sldId id="756" r:id="rId34"/>
    <p:sldId id="771" r:id="rId35"/>
    <p:sldId id="772" r:id="rId36"/>
    <p:sldId id="757" r:id="rId37"/>
    <p:sldId id="779" r:id="rId38"/>
    <p:sldId id="773" r:id="rId39"/>
    <p:sldId id="775" r:id="rId40"/>
    <p:sldId id="774" r:id="rId41"/>
    <p:sldId id="778" r:id="rId42"/>
    <p:sldId id="776" r:id="rId43"/>
    <p:sldId id="777" r:id="rId44"/>
    <p:sldId id="758" r:id="rId45"/>
    <p:sldId id="759" r:id="rId46"/>
    <p:sldId id="760" r:id="rId47"/>
    <p:sldId id="762" r:id="rId48"/>
    <p:sldId id="763" r:id="rId49"/>
    <p:sldId id="761" r:id="rId50"/>
    <p:sldId id="764" r:id="rId51"/>
    <p:sldId id="766" r:id="rId52"/>
    <p:sldId id="765" r:id="rId53"/>
    <p:sldId id="769" r:id="rId54"/>
    <p:sldId id="768" r:id="rId55"/>
    <p:sldId id="708" r:id="rId5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66FF99"/>
    <a:srgbClr val="00FF99"/>
    <a:srgbClr val="CC9900"/>
    <a:srgbClr val="FF66FF"/>
    <a:srgbClr val="FF3399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76549" autoAdjust="0"/>
  </p:normalViewPr>
  <p:slideViewPr>
    <p:cSldViewPr>
      <p:cViewPr varScale="1">
        <p:scale>
          <a:sx n="47" d="100"/>
          <a:sy n="47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2" d="100"/>
        <a:sy n="112" d="100"/>
      </p:scale>
      <p:origin x="0" y="-5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7062A5E-12DC-4AFE-965A-A02DA0FDD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85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9A3198B-3572-480B-BBFD-30A331372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47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3052E717-B007-46AC-8F91-F4389A9387A1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4513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9810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1295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3278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2639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1322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3429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1057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6663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852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0207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9961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5080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1968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9296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75447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92344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55183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57391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58515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35575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301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29576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07769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50143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118885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11409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5668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22496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84879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06860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8212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5795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19143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60585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16010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64655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03243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00647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70697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66362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1709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83947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7125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20748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67265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435017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721678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6891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8905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9899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3222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256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5823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048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8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1A5E-2086-4D04-8418-2E72673F0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8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330A-82AF-40B1-8DAD-64F9FE9BB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90262-6516-4949-9421-8DAB458ED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FDF6-2497-4157-8F49-ACB630D0E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8CBE-0B35-46ED-A07D-288673240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2F77-49AC-4708-8D84-CC7AC93B9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0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90035-4BE8-4F55-AC46-FE726B970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8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202B4-A3DB-4896-9630-534C46E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9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2E155-3572-4F05-BB78-88CEB124E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0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A3B1F-0429-41F4-B266-ECB20E6C0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0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25B2-A17D-4A54-8151-7F81BD535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6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17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317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317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BFE99EF1-5D93-488F-AFA7-936E5EAA4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7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cs.ipfw.edu/~l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cial_engineering_(security)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cial-engineer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cial_engineering_(security)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cworld.com/article/182180/top_5_social_engineering_exploit_techniques.html" TargetMode="External"/><Relationship Id="rId4" Type="http://schemas.openxmlformats.org/officeDocument/2006/relationships/hyperlink" Target="http://www.social-engineer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auth.ne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auth.net/2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auth.ne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sap.com/saphelp_nw73/helpdata/en/43/dc1fa58048070ee10000000a422035/content.htm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cs.oracle.com/javase/7/docs/technotes/guides/security/cert3.html" TargetMode="External"/><Relationship Id="rId4" Type="http://schemas.openxmlformats.org/officeDocument/2006/relationships/hyperlink" Target="https://msdn.microsoft.com/en-us/library/aa529278.aspx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httpd.apache.org/docs/2.2/misc/password_encryptions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ackage.haskell.org/package/apache-md5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security/pc-security/windows7.aspx" TargetMode="External"/><Relationship Id="rId7" Type="http://schemas.openxmlformats.org/officeDocument/2006/relationships/hyperlink" Target="https://technet.microsoft.com/en-us/library/bb625087.aspx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chnet.microsoft.com/en-us/library/jj635855.aspx" TargetMode="External"/><Relationship Id="rId5" Type="http://schemas.openxmlformats.org/officeDocument/2006/relationships/hyperlink" Target="https://technet.microsoft.com/en-us/library/dn765472.aspx" TargetMode="External"/><Relationship Id="rId4" Type="http://schemas.openxmlformats.org/officeDocument/2006/relationships/hyperlink" Target="https://technet.microsoft.com/en-us/library/mt601297(v=vs.85).aspx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mhaus.org/news/article/695/answers-about-recent-ddos-attack-on-spamhaus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Top_1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rc.nist.gov/publications/nistpubs/800-30/sp800-30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4"/>
            <a:ext cx="8686800" cy="59531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folHlink"/>
                </a:solidFill>
              </a:rPr>
              <a:t>CPET 499/ITC 250 Web Systems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b="1" dirty="0" smtClean="0">
                <a:solidFill>
                  <a:schemeClr val="folHlink"/>
                </a:solidFill>
                <a:latin typeface="Arial" charset="0"/>
              </a:rPr>
              <a:t>Chapter 16</a:t>
            </a:r>
            <a:endParaRPr lang="en-US" b="1" dirty="0">
              <a:solidFill>
                <a:schemeClr val="folHlink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b="1" dirty="0" smtClean="0">
                <a:solidFill>
                  <a:schemeClr val="folHlink"/>
                </a:solidFill>
                <a:latin typeface="Arial" charset="0"/>
              </a:rPr>
              <a:t>Security</a:t>
            </a:r>
            <a:endParaRPr lang="en-US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Text Book: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*  Fundamentals of Web Development, 2015, by Randy Connolly and Ricardo Hoar, published by Pearson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Paul I-</a:t>
            </a:r>
            <a:r>
              <a:rPr lang="en-US" sz="2000" b="1" dirty="0" err="1" smtClean="0">
                <a:latin typeface="Arial" charset="0"/>
              </a:rPr>
              <a:t>Hai</a:t>
            </a:r>
            <a:r>
              <a:rPr lang="en-US" sz="2000" b="1" dirty="0" smtClean="0">
                <a:latin typeface="Arial" charset="0"/>
              </a:rPr>
              <a:t> Lin, Professor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  <a:hlinkClick r:id="rId3"/>
              </a:rPr>
              <a:t>http://www.etcs.ipfw.edu/~lin</a:t>
            </a:r>
            <a:r>
              <a:rPr lang="en-US" sz="2000" b="1" dirty="0" smtClean="0">
                <a:latin typeface="Arial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BC44-0B92-4DB5-A8A9-B6AD12C32F7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Business Continuity &amp; Plans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7924800" cy="5445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Admin Password Management</a:t>
            </a:r>
          </a:p>
          <a:p>
            <a:r>
              <a:rPr lang="en-US" sz="2400" b="1" dirty="0" smtClean="0">
                <a:latin typeface="+mj-lt"/>
              </a:rPr>
              <a:t>Backups and Redundancy</a:t>
            </a:r>
          </a:p>
          <a:p>
            <a:r>
              <a:rPr lang="en-US" sz="2400" b="1" dirty="0" smtClean="0">
                <a:latin typeface="+mj-lt"/>
              </a:rPr>
              <a:t>Geographic Redundancy</a:t>
            </a:r>
          </a:p>
          <a:p>
            <a:r>
              <a:rPr lang="en-US" sz="2400" b="1" dirty="0" smtClean="0">
                <a:latin typeface="+mj-lt"/>
              </a:rPr>
              <a:t>Storage Mock Events</a:t>
            </a:r>
          </a:p>
          <a:p>
            <a:r>
              <a:rPr lang="en-US" sz="2400" b="1" dirty="0" smtClean="0">
                <a:latin typeface="+mj-lt"/>
              </a:rPr>
              <a:t>Auditing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12643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By Design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r>
              <a:rPr lang="en-US" sz="2000" b="1" dirty="0" smtClean="0">
                <a:solidFill>
                  <a:schemeClr val="folHlink"/>
                </a:solidFill>
              </a:rPr>
              <a:t>Figure 16.2 Some examples of security input into the SDLC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125538"/>
            <a:ext cx="86868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25198"/>
            <a:ext cx="7924800" cy="5340328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12266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6547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By Design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533400"/>
            <a:ext cx="8686800" cy="5656263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Code Reviews</a:t>
            </a:r>
          </a:p>
          <a:p>
            <a:pPr lvl="1"/>
            <a:r>
              <a:rPr lang="en-US" sz="2000" b="1" dirty="0" smtClean="0">
                <a:latin typeface="+mj-lt"/>
              </a:rPr>
              <a:t>Peer-reviewed before committing it to the repository</a:t>
            </a:r>
          </a:p>
          <a:p>
            <a:pPr lvl="1"/>
            <a:r>
              <a:rPr lang="en-US" sz="2000" b="1" dirty="0" smtClean="0">
                <a:latin typeface="+mj-lt"/>
              </a:rPr>
              <a:t>Company coding style and practice</a:t>
            </a:r>
          </a:p>
          <a:p>
            <a:pPr lvl="1"/>
            <a:r>
              <a:rPr lang="en-US" sz="2000" b="1" dirty="0" smtClean="0">
                <a:latin typeface="+mj-lt"/>
              </a:rPr>
              <a:t>Informal and formal review process</a:t>
            </a:r>
          </a:p>
          <a:p>
            <a:r>
              <a:rPr lang="en-US" sz="2400" b="1" dirty="0" smtClean="0">
                <a:latin typeface="+mj-lt"/>
              </a:rPr>
              <a:t>Unit Testing</a:t>
            </a:r>
          </a:p>
          <a:p>
            <a:pPr lvl="1"/>
            <a:r>
              <a:rPr lang="en-US" sz="2000" b="1" dirty="0" smtClean="0">
                <a:latin typeface="+mj-lt"/>
              </a:rPr>
              <a:t>Code Modules</a:t>
            </a:r>
          </a:p>
          <a:p>
            <a:pPr lvl="1"/>
            <a:r>
              <a:rPr lang="en-US" sz="2000" b="1" dirty="0" smtClean="0">
                <a:latin typeface="+mj-lt"/>
              </a:rPr>
              <a:t>Class</a:t>
            </a:r>
          </a:p>
          <a:p>
            <a:pPr lvl="1"/>
            <a:r>
              <a:rPr lang="en-US" sz="2000" b="1" dirty="0" smtClean="0">
                <a:latin typeface="+mj-lt"/>
              </a:rPr>
              <a:t>Security holes</a:t>
            </a:r>
          </a:p>
          <a:p>
            <a:r>
              <a:rPr lang="en-US" sz="2400" b="1" dirty="0" smtClean="0">
                <a:latin typeface="+mj-lt"/>
              </a:rPr>
              <a:t>Pair Programming</a:t>
            </a:r>
          </a:p>
          <a:p>
            <a:pPr lvl="1"/>
            <a:r>
              <a:rPr lang="en-US" sz="2000" b="1" dirty="0" smtClean="0">
                <a:latin typeface="+mj-lt"/>
              </a:rPr>
              <a:t>Two programmers working together</a:t>
            </a:r>
          </a:p>
          <a:p>
            <a:r>
              <a:rPr lang="en-US" sz="2400" b="1" dirty="0" smtClean="0">
                <a:latin typeface="+mj-lt"/>
              </a:rPr>
              <a:t>Security Testing</a:t>
            </a:r>
          </a:p>
          <a:p>
            <a:pPr lvl="1"/>
            <a:r>
              <a:rPr lang="en-US" sz="2000" b="1" dirty="0" smtClean="0">
                <a:latin typeface="+mj-lt"/>
              </a:rPr>
              <a:t>Testing the system against scenarios that attempt to break the final system</a:t>
            </a:r>
          </a:p>
          <a:p>
            <a:pPr lvl="1"/>
            <a:r>
              <a:rPr lang="en-US" sz="2000" b="1" dirty="0" smtClean="0">
                <a:latin typeface="+mj-lt"/>
              </a:rPr>
              <a:t>Penetration testing</a:t>
            </a:r>
          </a:p>
          <a:p>
            <a:r>
              <a:rPr lang="en-US" sz="2400" b="1" dirty="0" smtClean="0">
                <a:latin typeface="+mj-lt"/>
              </a:rPr>
              <a:t>Secure by Default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8071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Social Engineering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533400"/>
            <a:ext cx="8686800" cy="5656263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Social engineering</a:t>
            </a:r>
          </a:p>
          <a:p>
            <a:pPr lvl="1"/>
            <a:r>
              <a:rPr lang="en-US" sz="2400" b="1" dirty="0" smtClean="0">
                <a:latin typeface="+mj-lt"/>
              </a:rPr>
              <a:t>A broad term given to describe the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manipulation of attitudes and behaviors </a:t>
            </a:r>
            <a:r>
              <a:rPr lang="en-US" sz="2400" b="1" dirty="0" smtClean="0">
                <a:latin typeface="+mj-lt"/>
              </a:rPr>
              <a:t>of a populace, often through government or industrial  propaganda and/or coercion.</a:t>
            </a:r>
          </a:p>
          <a:p>
            <a:pPr lvl="1"/>
            <a:r>
              <a:rPr lang="en-US" sz="2400" b="1" dirty="0" smtClean="0">
                <a:latin typeface="+mj-lt"/>
              </a:rPr>
              <a:t>A human part of information security that increases the effectiveness of an attack.</a:t>
            </a:r>
          </a:p>
          <a:p>
            <a:pPr lvl="1"/>
            <a:r>
              <a:rPr lang="en-US" sz="2400" b="1" dirty="0" smtClean="0">
                <a:latin typeface="+mj-lt"/>
              </a:rPr>
              <a:t>Social Engineering </a:t>
            </a:r>
            <a:r>
              <a:rPr lang="en-US" sz="2400" b="1" dirty="0">
                <a:latin typeface="+mj-lt"/>
              </a:rPr>
              <a:t>(Security), </a:t>
            </a:r>
            <a:r>
              <a:rPr lang="en-US" sz="2400" b="1" dirty="0">
                <a:latin typeface="+mj-lt"/>
                <a:hlinkClick r:id="rId3"/>
              </a:rPr>
              <a:t>https://en.wikipedia.org/wiki/Social_engineering_(security</a:t>
            </a:r>
            <a:r>
              <a:rPr lang="en-US" sz="2400" b="1" dirty="0" smtClean="0">
                <a:latin typeface="+mj-lt"/>
                <a:hlinkClick r:id="rId3"/>
              </a:rPr>
              <a:t>)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/>
            <a:r>
              <a:rPr lang="en-US" sz="2400" b="1" dirty="0">
                <a:latin typeface="+mj-lt"/>
                <a:hlinkClick r:id="rId4"/>
              </a:rPr>
              <a:t>http://www.social-engineer.org</a:t>
            </a:r>
            <a:r>
              <a:rPr lang="en-US" sz="2400" b="1" dirty="0" smtClean="0">
                <a:latin typeface="+mj-lt"/>
                <a:hlinkClick r:id="rId4"/>
              </a:rPr>
              <a:t>/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r>
              <a:rPr lang="en-US" sz="2400" b="1" dirty="0" smtClean="0">
                <a:latin typeface="+mj-lt"/>
              </a:rPr>
              <a:t>Two popular techniques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Phishing scams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Security theater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8071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Social Engineering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533400"/>
            <a:ext cx="8686800" cy="5656263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Other References</a:t>
            </a:r>
          </a:p>
          <a:p>
            <a:pPr lvl="1"/>
            <a:r>
              <a:rPr lang="en-US" sz="2400" b="1" dirty="0" smtClean="0">
                <a:latin typeface="+mj-lt"/>
              </a:rPr>
              <a:t>Social Engineering </a:t>
            </a:r>
            <a:r>
              <a:rPr lang="en-US" sz="2400" b="1" dirty="0">
                <a:latin typeface="+mj-lt"/>
              </a:rPr>
              <a:t>(Security), </a:t>
            </a:r>
            <a:r>
              <a:rPr lang="en-US" sz="2400" b="1" dirty="0">
                <a:latin typeface="+mj-lt"/>
                <a:hlinkClick r:id="rId3"/>
              </a:rPr>
              <a:t>https://en.wikipedia.org/wiki/Social_engineering_(security</a:t>
            </a:r>
            <a:r>
              <a:rPr lang="en-US" sz="2400" b="1" dirty="0" smtClean="0">
                <a:latin typeface="+mj-lt"/>
                <a:hlinkClick r:id="rId3"/>
              </a:rPr>
              <a:t>)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/>
            <a:r>
              <a:rPr lang="en-US" sz="2400" b="1" dirty="0">
                <a:latin typeface="+mj-lt"/>
                <a:hlinkClick r:id="rId4"/>
              </a:rPr>
              <a:t>http://www.social-engineer.org</a:t>
            </a:r>
            <a:r>
              <a:rPr lang="en-US" sz="2400" b="1" dirty="0" smtClean="0">
                <a:latin typeface="+mj-lt"/>
                <a:hlinkClick r:id="rId4"/>
              </a:rPr>
              <a:t>/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r>
              <a:rPr lang="en-US" sz="2400" b="1" dirty="0" smtClean="0">
                <a:latin typeface="+mj-lt"/>
              </a:rPr>
              <a:t>Top 5 Social Engineering Exploit Techniques</a:t>
            </a:r>
            <a:r>
              <a:rPr lang="en-US" sz="2400" b="1" dirty="0">
                <a:latin typeface="+mj-lt"/>
              </a:rPr>
              <a:t>, </a:t>
            </a:r>
            <a:r>
              <a:rPr lang="en-US" sz="2400" b="1" dirty="0" smtClean="0">
                <a:latin typeface="+mj-lt"/>
              </a:rPr>
              <a:t>by James </a:t>
            </a:r>
            <a:r>
              <a:rPr lang="en-US" sz="2400" b="1" dirty="0" err="1" smtClean="0">
                <a:latin typeface="+mj-lt"/>
              </a:rPr>
              <a:t>Heary</a:t>
            </a:r>
            <a:r>
              <a:rPr lang="en-US" sz="2400" b="1" dirty="0" smtClean="0">
                <a:latin typeface="+mj-lt"/>
              </a:rPr>
              <a:t>, Network World, </a:t>
            </a:r>
            <a:r>
              <a:rPr lang="en-US" sz="2400" b="1" dirty="0" smtClean="0">
                <a:latin typeface="+mj-lt"/>
                <a:hlinkClick r:id="rId5"/>
              </a:rPr>
              <a:t>http</a:t>
            </a:r>
            <a:r>
              <a:rPr lang="en-US" sz="2400" b="1" dirty="0">
                <a:latin typeface="+mj-lt"/>
                <a:hlinkClick r:id="rId5"/>
              </a:rPr>
              <a:t>://</a:t>
            </a:r>
            <a:r>
              <a:rPr lang="en-US" sz="2400" b="1" dirty="0" smtClean="0">
                <a:latin typeface="+mj-lt"/>
                <a:hlinkClick r:id="rId5"/>
              </a:rPr>
              <a:t>www.pcworld.com/article/182180/top_5_social_engineering_exploit_techniques.html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/>
            <a:r>
              <a:rPr lang="en-US" sz="2400" b="1" dirty="0" smtClean="0">
                <a:latin typeface="+mj-lt"/>
              </a:rPr>
              <a:t>1) Familiarity exploit</a:t>
            </a:r>
          </a:p>
          <a:p>
            <a:pPr lvl="1"/>
            <a:r>
              <a:rPr lang="en-US" sz="2400" b="1" dirty="0" smtClean="0">
                <a:latin typeface="+mj-lt"/>
              </a:rPr>
              <a:t>2) Creating a hostile situation</a:t>
            </a:r>
          </a:p>
          <a:p>
            <a:pPr lvl="1"/>
            <a:r>
              <a:rPr lang="en-US" sz="2400" b="1" dirty="0" smtClean="0">
                <a:latin typeface="+mj-lt"/>
              </a:rPr>
              <a:t>3) Gathering and using information</a:t>
            </a:r>
          </a:p>
          <a:p>
            <a:pPr lvl="1"/>
            <a:r>
              <a:rPr lang="en-US" sz="2400" b="1" dirty="0" smtClean="0">
                <a:latin typeface="+mj-lt"/>
              </a:rPr>
              <a:t>4) Get a job there </a:t>
            </a:r>
          </a:p>
          <a:p>
            <a:pPr lvl="1"/>
            <a:r>
              <a:rPr lang="en-US" sz="2400" b="1" dirty="0" smtClean="0">
                <a:latin typeface="+mj-lt"/>
              </a:rPr>
              <a:t>5) Reading body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8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Authentication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r>
              <a:rPr lang="en-US" sz="2000" b="1" dirty="0" smtClean="0">
                <a:solidFill>
                  <a:schemeClr val="folHlink"/>
                </a:solidFill>
              </a:rPr>
              <a:t>Figure 16.3 Authentication Factors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125538"/>
            <a:ext cx="86868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65422"/>
            <a:ext cx="6851232" cy="4784356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03480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5785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Authentication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85800"/>
            <a:ext cx="8686800" cy="5503863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Authentication Factors</a:t>
            </a:r>
          </a:p>
          <a:p>
            <a:pPr lvl="1"/>
            <a:r>
              <a:rPr lang="en-US" sz="2400" dirty="0" smtClean="0">
                <a:solidFill>
                  <a:srgbClr val="FFC000"/>
                </a:solidFill>
                <a:latin typeface="+mj-lt"/>
              </a:rPr>
              <a:t>Knowledge factors</a:t>
            </a:r>
            <a:r>
              <a:rPr lang="en-US" sz="2400" dirty="0" smtClean="0">
                <a:latin typeface="+mj-lt"/>
              </a:rPr>
              <a:t>: password, PIN, challenge questions</a:t>
            </a:r>
          </a:p>
          <a:p>
            <a:pPr lvl="1"/>
            <a:r>
              <a:rPr lang="en-US" sz="2400" dirty="0" smtClean="0">
                <a:solidFill>
                  <a:srgbClr val="FFC000"/>
                </a:solidFill>
                <a:latin typeface="+mj-lt"/>
              </a:rPr>
              <a:t>Ownership factors</a:t>
            </a:r>
            <a:r>
              <a:rPr lang="en-US" sz="2400" dirty="0" smtClean="0">
                <a:latin typeface="+mj-lt"/>
              </a:rPr>
              <a:t>: driver license, passport, cell phone, key to a lock</a:t>
            </a:r>
          </a:p>
          <a:p>
            <a:pPr lvl="1"/>
            <a:r>
              <a:rPr lang="en-US" sz="2400" dirty="0" smtClean="0">
                <a:solidFill>
                  <a:srgbClr val="FFC000"/>
                </a:solidFill>
                <a:latin typeface="+mj-lt"/>
              </a:rPr>
              <a:t>Inherence factors</a:t>
            </a:r>
            <a:r>
              <a:rPr lang="en-US" sz="2400" dirty="0" smtClean="0">
                <a:latin typeface="+mj-lt"/>
              </a:rPr>
              <a:t>: biometric data – fingerprints, retinal patterns, DNA sequence</a:t>
            </a:r>
          </a:p>
          <a:p>
            <a:r>
              <a:rPr lang="en-US" sz="2400" b="1" dirty="0" smtClean="0">
                <a:latin typeface="+mj-lt"/>
              </a:rPr>
              <a:t>Single-Factor Authentication</a:t>
            </a:r>
          </a:p>
          <a:p>
            <a:pPr lvl="1"/>
            <a:r>
              <a:rPr lang="en-US" sz="2400" dirty="0" smtClean="0">
                <a:latin typeface="+mj-lt"/>
              </a:rPr>
              <a:t>Password/ Magnetized key badge</a:t>
            </a:r>
          </a:p>
          <a:p>
            <a:r>
              <a:rPr lang="en-US" sz="2400" b="1" dirty="0" smtClean="0">
                <a:latin typeface="+mj-lt"/>
              </a:rPr>
              <a:t>Multi-Factor Authentication</a:t>
            </a:r>
          </a:p>
          <a:p>
            <a:pPr lvl="1"/>
            <a:r>
              <a:rPr lang="en-US" sz="2400" dirty="0" smtClean="0">
                <a:latin typeface="+mj-lt"/>
              </a:rPr>
              <a:t>ATM Machine: Access card and PIN</a:t>
            </a:r>
          </a:p>
          <a:p>
            <a:r>
              <a:rPr lang="en-US" sz="2400" b="1" dirty="0" smtClean="0">
                <a:latin typeface="+mj-lt"/>
              </a:rPr>
              <a:t>Third-Party Authentication</a:t>
            </a:r>
          </a:p>
          <a:p>
            <a:pPr lvl="1"/>
            <a:r>
              <a:rPr lang="en-US" sz="2400" dirty="0" smtClean="0">
                <a:latin typeface="+mj-lt"/>
              </a:rPr>
              <a:t>Open Authentication (</a:t>
            </a:r>
            <a:r>
              <a:rPr lang="en-US" sz="2400" dirty="0" err="1" smtClean="0">
                <a:latin typeface="+mj-lt"/>
              </a:rPr>
              <a:t>OAuth</a:t>
            </a:r>
            <a:r>
              <a:rPr lang="en-US" sz="2400" dirty="0" smtClean="0">
                <a:latin typeface="+mj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9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6547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Third Party Authentication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914400"/>
            <a:ext cx="8686800" cy="5275263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Open Authentication (</a:t>
            </a:r>
            <a:r>
              <a:rPr lang="en-US" sz="2400" b="1" dirty="0" err="1" smtClean="0">
                <a:latin typeface="+mj-lt"/>
              </a:rPr>
              <a:t>OAuth</a:t>
            </a:r>
            <a:r>
              <a:rPr lang="en-US" sz="2400" b="1" dirty="0">
                <a:latin typeface="+mj-lt"/>
              </a:rPr>
              <a:t>), </a:t>
            </a:r>
            <a:r>
              <a:rPr lang="en-US" sz="2400" b="1" dirty="0">
                <a:latin typeface="+mj-lt"/>
                <a:hlinkClick r:id="rId3"/>
              </a:rPr>
              <a:t>http://oauth.net</a:t>
            </a:r>
            <a:r>
              <a:rPr lang="en-US" sz="2400" b="1" dirty="0" smtClean="0">
                <a:latin typeface="+mj-lt"/>
                <a:hlinkClick r:id="rId3"/>
              </a:rPr>
              <a:t>/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/>
            <a:r>
              <a:rPr lang="en-US" sz="2400" dirty="0" smtClean="0">
                <a:latin typeface="+mj-lt"/>
              </a:rPr>
              <a:t>A open protocol to allow secure authorization in a simple standard method from web, mobile and desktop applications.</a:t>
            </a:r>
          </a:p>
          <a:p>
            <a:pPr lvl="1"/>
            <a:r>
              <a:rPr lang="en-US" sz="2400" dirty="0" smtClean="0">
                <a:latin typeface="+mj-lt"/>
              </a:rPr>
              <a:t>This specification is likely to produce a wide range of non-interoperable implementation.</a:t>
            </a:r>
          </a:p>
          <a:p>
            <a:pPr lvl="1"/>
            <a:r>
              <a:rPr lang="en-US" sz="2400" dirty="0" err="1" smtClean="0">
                <a:latin typeface="+mj-lt"/>
              </a:rPr>
              <a:t>OAuth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2.0, </a:t>
            </a:r>
            <a:r>
              <a:rPr lang="en-US" sz="2400" dirty="0">
                <a:latin typeface="+mj-lt"/>
                <a:hlinkClick r:id="rId4"/>
              </a:rPr>
              <a:t>http://</a:t>
            </a:r>
            <a:r>
              <a:rPr lang="en-US" sz="2400" dirty="0" smtClean="0">
                <a:latin typeface="+mj-lt"/>
                <a:hlinkClick r:id="rId4"/>
              </a:rPr>
              <a:t>oauth.net/2/</a:t>
            </a:r>
            <a:r>
              <a:rPr lang="en-US" sz="2400" dirty="0" smtClean="0">
                <a:latin typeface="+mj-lt"/>
              </a:rPr>
              <a:t>, Client and Server Libraries for Java, PHP, Python, </a:t>
            </a:r>
            <a:r>
              <a:rPr lang="en-US" sz="2400" dirty="0" err="1" smtClean="0">
                <a:latin typeface="+mj-lt"/>
              </a:rPr>
              <a:t>NodeJS</a:t>
            </a:r>
            <a:r>
              <a:rPr lang="en-US" sz="2400" dirty="0" smtClean="0">
                <a:latin typeface="+mj-lt"/>
              </a:rPr>
              <a:t>, Ruby, .NET, </a:t>
            </a:r>
            <a:r>
              <a:rPr lang="en-US" sz="2400" dirty="0" err="1" smtClean="0">
                <a:latin typeface="+mj-lt"/>
              </a:rPr>
              <a:t>etc</a:t>
            </a:r>
            <a:endParaRPr lang="en-US" sz="2400" dirty="0" smtClean="0">
              <a:latin typeface="+mj-lt"/>
            </a:endParaRPr>
          </a:p>
          <a:p>
            <a:pPr lvl="1"/>
            <a:r>
              <a:rPr lang="en-US" sz="2400" dirty="0" smtClean="0">
                <a:latin typeface="+mj-lt"/>
              </a:rPr>
              <a:t>Four Roles: Resource owner, Resource server, Client, Authorization server</a:t>
            </a:r>
          </a:p>
          <a:p>
            <a:pPr marL="457200" lvl="1" indent="0">
              <a:buNone/>
            </a:pPr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6547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Third Party Authentication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914400"/>
            <a:ext cx="8686800" cy="5275263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Open Authentication (</a:t>
            </a:r>
            <a:r>
              <a:rPr lang="en-US" sz="2400" b="1" dirty="0" err="1" smtClean="0">
                <a:latin typeface="+mj-lt"/>
              </a:rPr>
              <a:t>OAuth</a:t>
            </a:r>
            <a:r>
              <a:rPr lang="en-US" sz="2400" b="1" dirty="0">
                <a:latin typeface="+mj-lt"/>
              </a:rPr>
              <a:t>), </a:t>
            </a:r>
            <a:r>
              <a:rPr lang="en-US" sz="2400" b="1" dirty="0">
                <a:latin typeface="+mj-lt"/>
                <a:hlinkClick r:id="rId3"/>
              </a:rPr>
              <a:t>http://oauth.net</a:t>
            </a:r>
            <a:r>
              <a:rPr lang="en-US" sz="2400" b="1" dirty="0" smtClean="0">
                <a:latin typeface="+mj-lt"/>
                <a:hlinkClick r:id="rId3"/>
              </a:rPr>
              <a:t>/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/>
            <a:r>
              <a:rPr lang="en-US" sz="2400" dirty="0" smtClean="0">
                <a:latin typeface="+mj-lt"/>
              </a:rPr>
              <a:t>Four Roles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  <a:latin typeface="+mj-lt"/>
              </a:rPr>
              <a:t>Resource owner</a:t>
            </a:r>
            <a:r>
              <a:rPr lang="en-US" dirty="0" smtClean="0">
                <a:latin typeface="+mj-lt"/>
              </a:rPr>
              <a:t> – normally the end user who can gain access to the resource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  <a:latin typeface="+mj-lt"/>
              </a:rPr>
              <a:t>Resource server</a:t>
            </a:r>
            <a:r>
              <a:rPr lang="en-US" dirty="0" smtClean="0">
                <a:latin typeface="+mj-lt"/>
              </a:rPr>
              <a:t> – host the resources and can process request using access tokens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  <a:latin typeface="+mj-lt"/>
              </a:rPr>
              <a:t>Client</a:t>
            </a:r>
            <a:r>
              <a:rPr lang="en-US" dirty="0" smtClean="0">
                <a:latin typeface="+mj-lt"/>
              </a:rPr>
              <a:t> – the application making requests on behalf of the resource owner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  <a:latin typeface="+mj-lt"/>
              </a:rPr>
              <a:t>Authorization server </a:t>
            </a:r>
            <a:r>
              <a:rPr lang="en-US" dirty="0" smtClean="0">
                <a:latin typeface="+mj-lt"/>
              </a:rPr>
              <a:t>– issues tokens to the client upon successful authentication of the resource owner. (often this is the same as the resource server)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45831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Third-Party Authentication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762000"/>
            <a:ext cx="2609850" cy="5427663"/>
          </a:xfrm>
        </p:spPr>
        <p:txBody>
          <a:bodyPr/>
          <a:lstStyle/>
          <a:p>
            <a:r>
              <a:rPr lang="en-US" sz="2000" b="1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16.4 The </a:t>
            </a:r>
            <a:r>
              <a:rPr lang="en-US" sz="2000" b="1" dirty="0" smtClean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required to register and authenticate a user using </a:t>
            </a:r>
            <a:r>
              <a:rPr lang="en-US" sz="2000" b="1" dirty="0" err="1" smtClean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OAuth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935" y="565598"/>
            <a:ext cx="6096000" cy="6135241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40247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Topics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dirty="0" smtClean="0">
                <a:latin typeface="Arial" charset="0"/>
              </a:rPr>
              <a:t>Chapter Objectives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A wide range of security principles and practices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Best practices of authentication systems and data storage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About public key cryptography, SSL, and certificates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How to proactively protect your site against common attacks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6547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Authorization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914400"/>
            <a:ext cx="8686800" cy="52752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+mj-lt"/>
              </a:rPr>
              <a:t>Some examples in web development where proper authorization increases security</a:t>
            </a:r>
          </a:p>
          <a:p>
            <a:r>
              <a:rPr lang="en-US" sz="2400" b="1" dirty="0" smtClean="0">
                <a:latin typeface="+mj-lt"/>
              </a:rPr>
              <a:t>Using a separate database user for read/write privileges on a database</a:t>
            </a:r>
          </a:p>
          <a:p>
            <a:r>
              <a:rPr lang="en-US" sz="2400" b="1" dirty="0" smtClean="0">
                <a:latin typeface="+mj-lt"/>
              </a:rPr>
              <a:t>Providing each user an account where they can access their own file securely</a:t>
            </a:r>
          </a:p>
          <a:p>
            <a:r>
              <a:rPr lang="en-US" sz="2400" b="1" dirty="0" smtClean="0">
                <a:latin typeface="+mj-lt"/>
              </a:rPr>
              <a:t>Setting proper Read/Write/Execute permissions</a:t>
            </a:r>
          </a:p>
          <a:p>
            <a:r>
              <a:rPr lang="en-US" sz="2400" b="1" dirty="0" smtClean="0">
                <a:latin typeface="+mj-lt"/>
              </a:rPr>
              <a:t>Ensuring Apache is not running as the root account (an account that can access everything)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Cryptography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r>
              <a:rPr lang="en-US" sz="2000" b="1" dirty="0" smtClean="0">
                <a:solidFill>
                  <a:schemeClr val="folHlink"/>
                </a:solidFill>
              </a:rPr>
              <a:t>Figure 16.4 Message Intercepting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125538"/>
            <a:ext cx="86868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" y="1610306"/>
            <a:ext cx="7248525" cy="487680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3771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Cryptography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125538"/>
            <a:ext cx="8686800" cy="5064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Cipher – a message that is scrambled so that it cannot easily be read, unless one has some secrete key</a:t>
            </a:r>
          </a:p>
          <a:p>
            <a:r>
              <a:rPr lang="en-US" sz="2400" b="1" dirty="0" smtClean="0">
                <a:latin typeface="+mj-lt"/>
              </a:rPr>
              <a:t>Key – Can be a “number”, “phrase”, “page from a book”</a:t>
            </a:r>
          </a:p>
          <a:p>
            <a:r>
              <a:rPr lang="en-US" sz="2400" b="1" dirty="0" smtClean="0">
                <a:latin typeface="+mj-lt"/>
              </a:rPr>
              <a:t>Encryption</a:t>
            </a:r>
          </a:p>
          <a:p>
            <a:r>
              <a:rPr lang="en-US" sz="2400" b="1" dirty="0" smtClean="0">
                <a:latin typeface="+mj-lt"/>
              </a:rPr>
              <a:t>Decryption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4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Cryptography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r>
              <a:rPr lang="en-US" sz="2000" b="1" dirty="0" smtClean="0">
                <a:solidFill>
                  <a:schemeClr val="folHlink"/>
                </a:solidFill>
              </a:rPr>
              <a:t>Figure 16.5 Symmetric encryption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125538"/>
            <a:ext cx="86868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534767"/>
            <a:ext cx="7848600" cy="4918974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53277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Substitution Ciphers – Cesar Cipher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16.7 Caser Cipher for shift value of </a:t>
            </a:r>
            <a:r>
              <a:rPr lang="en-US" sz="2400" b="1" dirty="0" smtClean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(Hello =&gt; KHOOR)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8153400" cy="1808506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92722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Substitution Ciphers – </a:t>
            </a:r>
            <a:r>
              <a:rPr lang="en-US" sz="3000" b="1" dirty="0" err="1" smtClean="0">
                <a:solidFill>
                  <a:schemeClr val="folHlink"/>
                </a:solidFill>
              </a:rPr>
              <a:t>Vigenere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16.7 </a:t>
            </a:r>
            <a:r>
              <a:rPr lang="en-US" sz="2400" b="1" dirty="0" err="1" smtClean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Vigenere</a:t>
            </a:r>
            <a:r>
              <a:rPr lang="en-US" sz="2400" b="1" dirty="0" smtClean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cipher example with key “hotdog”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725417"/>
            <a:ext cx="8077200" cy="361144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9773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Substitution Ciphers 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One-time Pad Cipher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Modern Block Ciphers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Scrambled 64 or 128 bits block as a time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Data Encryption Standard (DES)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Advanced Encryption Standard (AES)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16.10 High-level illustration of the EDF cipher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2" y="915435"/>
            <a:ext cx="8630978" cy="5344821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0504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Public Key Cryptography 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 key cryptography (asymmetric cryptography)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Using two distinct keys: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public key – widely distributed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private key</a:t>
            </a:r>
          </a:p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Diffie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-Hellman Key Exchange algorithm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RSA (Ron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Rivest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Shamir and Leonard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Adeleman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algorithm underpinning the HTTPs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Digital Signatures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mathematically secure way of validating that a particular digital document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was created  by the person claiming to create it (authenticity)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was not modified in transit (integrity), and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cannot be denied (non-repudiation)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 example using public key cryptography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7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420" y="100015"/>
            <a:ext cx="8686800" cy="671514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Principles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89002"/>
            <a:ext cx="4552950" cy="5241924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Information Security</a:t>
            </a:r>
          </a:p>
          <a:p>
            <a:r>
              <a:rPr lang="en-US" sz="2400" dirty="0" smtClean="0">
                <a:latin typeface="+mj-lt"/>
              </a:rPr>
              <a:t>The CIA Triad (Figure 16.1)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Confidentiality</a:t>
            </a:r>
            <a:r>
              <a:rPr lang="en-US" sz="2000" b="1" dirty="0" smtClean="0">
                <a:latin typeface="+mj-lt"/>
              </a:rPr>
              <a:t> – The principle of maintaining privacy for the data you are storing, transmitting, </a:t>
            </a:r>
            <a:r>
              <a:rPr lang="en-US" sz="2000" b="1" dirty="0" err="1" smtClean="0">
                <a:latin typeface="+mj-lt"/>
              </a:rPr>
              <a:t>etc</a:t>
            </a:r>
            <a:endParaRPr lang="en-US" sz="2000" b="1" dirty="0" smtClean="0">
              <a:latin typeface="+mj-lt"/>
            </a:endParaRP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Integrity</a:t>
            </a:r>
            <a:r>
              <a:rPr lang="en-US" sz="2000" b="1" dirty="0" smtClean="0">
                <a:latin typeface="+mj-lt"/>
              </a:rPr>
              <a:t> – The principle of ensuring that data is accurate and correct.</a:t>
            </a:r>
          </a:p>
          <a:p>
            <a:pPr lvl="1"/>
            <a:r>
              <a:rPr lang="en-US" sz="2000" b="1" dirty="0" smtClean="0">
                <a:latin typeface="+mj-lt"/>
              </a:rPr>
              <a:t>Availability – The principle of making information available when needed to authorized people. </a:t>
            </a:r>
          </a:p>
          <a:p>
            <a:r>
              <a:rPr lang="en-US" sz="2400" b="1" dirty="0" smtClean="0">
                <a:latin typeface="+mj-lt"/>
              </a:rPr>
              <a:t>Security Standards</a:t>
            </a:r>
          </a:p>
          <a:p>
            <a:pPr lvl="1"/>
            <a:r>
              <a:rPr lang="en-US" sz="2000" b="1" dirty="0" smtClean="0">
                <a:latin typeface="+mj-lt"/>
              </a:rPr>
              <a:t>ISO standards ISO/IEC 27002-27--37</a:t>
            </a:r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295400"/>
            <a:ext cx="3695700" cy="3590925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6784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Digital Signatures</a:t>
            </a:r>
            <a:br>
              <a:rPr lang="en-US" sz="2400" b="1" dirty="0" smtClean="0">
                <a:solidFill>
                  <a:schemeClr val="folHlink"/>
                </a:solidFill>
              </a:rPr>
            </a:br>
            <a:r>
              <a:rPr lang="en-US" sz="2400" b="1" dirty="0" smtClean="0">
                <a:solidFill>
                  <a:schemeClr val="folHlink"/>
                </a:solidFill>
              </a:rPr>
              <a:t>Figure 16.12 Digital Signature and Validation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5435"/>
            <a:ext cx="8191297" cy="568877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6105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Hypertext Transfer Protocol Secure (HTTPs)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HTTPs is the HTTP running on top of the Transport Layer Security (TLS)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TLS v1.0 – an improvement on Secure Socket Layer 3.0 (SSL)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compatibility reason, we refer it as HTTP running on TLS/SSL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Secure Handshakes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Certificates and Authorities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Self-signed Certificates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6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580"/>
            <a:ext cx="7715250" cy="58126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16.14 SSL Secure Handshake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16840"/>
            <a:ext cx="7943850" cy="5984538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6840"/>
            <a:ext cx="7261909" cy="573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Certificates and Authorities</a:t>
            </a:r>
            <a:br>
              <a:rPr lang="en-US" sz="2400" b="1" dirty="0" smtClean="0">
                <a:solidFill>
                  <a:schemeClr val="folHlink"/>
                </a:solidFill>
              </a:rPr>
            </a:b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85800"/>
            <a:ext cx="8686800" cy="5503863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16.15 The content of a self-signed certificate for funwebdev.com (X.509 certificate Example)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752600"/>
            <a:ext cx="8534400" cy="441029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803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Certificates and Authorities</a:t>
            </a:r>
            <a:br>
              <a:rPr lang="en-US" sz="2400" b="1" dirty="0" smtClean="0">
                <a:solidFill>
                  <a:schemeClr val="folHlink"/>
                </a:solidFill>
              </a:rPr>
            </a:b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85800"/>
            <a:ext cx="8686800" cy="550386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Certificate  - X.509 certificate which contains many details including 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Algorithm used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domain it was issued for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 public key information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X.509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Client Certificate,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help.sap.com/saphelp_nw73/helpdata/en/43/dc1fa58048070ee10000000a422035/content.htm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X.509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Certificate Tool,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msdn.microsoft.com/en-us/library/aa529278.aspx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X.509 Certificates and Certificate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Revocation Lists (CRLs),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docs.oracle.com/javase/7/docs/technotes/guides/security/cert3.html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3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5023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Firefox Certificate Management Interface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09600"/>
            <a:ext cx="8686800" cy="558006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Options =&gt; Certificates =&gt; View Certificates (Some examples)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34129"/>
            <a:ext cx="4367530" cy="3113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173" y="2550759"/>
            <a:ext cx="4783627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Best Practices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Storage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Secure Hash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Salting the Hash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Monitor Your Systems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Monitors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Access Monitors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Automate Intrusion Blocking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Audit and Attack Thyself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8833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</a:t>
            </a:r>
            <a:r>
              <a:rPr lang="en-US" sz="3000" b="1" dirty="0" smtClean="0">
                <a:solidFill>
                  <a:schemeClr val="folHlink"/>
                </a:solidFill>
              </a:rPr>
              <a:t>Best </a:t>
            </a:r>
            <a:r>
              <a:rPr lang="en-US" sz="3000" b="1" dirty="0" smtClean="0">
                <a:solidFill>
                  <a:schemeClr val="folHlink"/>
                </a:solidFill>
              </a:rPr>
              <a:t>Practices – Linux Systems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990600"/>
            <a:ext cx="8686800" cy="51990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Ch. 15 Security,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Linux System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Administration,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Linux System Administration, 2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by Vicki Stanfield and Roderick Smith, published by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Sybex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Ch. 15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 Security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Practical Guide to Ubuntu Linux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by Mark G.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Sobell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4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edition, published by Prentice Hall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Password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Formats - Basic Authentications,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httpd.apache.org/docs/2.2/misc/password_encryptions.html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apache-md5 package (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OpenSSL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MD5() function),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hackage.haskell.org/package/apache-md5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0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8833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</a:t>
            </a:r>
            <a:r>
              <a:rPr lang="en-US" sz="3000" b="1" dirty="0" smtClean="0">
                <a:solidFill>
                  <a:schemeClr val="folHlink"/>
                </a:solidFill>
              </a:rPr>
              <a:t>Best </a:t>
            </a:r>
            <a:r>
              <a:rPr lang="en-US" sz="3000" b="1" dirty="0" smtClean="0">
                <a:solidFill>
                  <a:schemeClr val="folHlink"/>
                </a:solidFill>
              </a:rPr>
              <a:t>Practices – Microsoft Systems and Servers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990600"/>
            <a:ext cx="8686800" cy="51990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r>
              <a:rPr lang="en-US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Windows </a:t>
            </a: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7:  Security Features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http://www.microsoft.com/security/pc-security/windows7.aspx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endParaRPr lang="en-US" sz="20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Windows </a:t>
            </a: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 Security Overview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https://technet.microsoft.com/en-us/library/mt601297(v=vs.85).</a:t>
            </a:r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aspx</a:t>
            </a:r>
            <a:endParaRPr lang="en-US" sz="20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What's </a:t>
            </a: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 in Windows Server 2016 </a:t>
            </a:r>
            <a:r>
              <a:rPr lang="en-US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Technical </a:t>
            </a: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Preview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Aug. 18, 2015, 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technet.microsoft.com/en-us/library/dn765472.aspx</a:t>
            </a:r>
            <a:endParaRPr lang="en-US" sz="20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Security </a:t>
            </a: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Best Practice for IIS 8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June 24, 2013, 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https://technet.microsoft.com/en-us/library/jj635855.aspx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Windows </a:t>
            </a: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https://technet.microsoft.com/en-us/library/bb625087.aspx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5023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</a:t>
            </a:r>
            <a:r>
              <a:rPr lang="en-US" sz="3000" b="1" dirty="0" smtClean="0">
                <a:solidFill>
                  <a:schemeClr val="folHlink"/>
                </a:solidFill>
              </a:rPr>
              <a:t>Best </a:t>
            </a:r>
            <a:r>
              <a:rPr lang="en-US" sz="3000" b="1" dirty="0" smtClean="0">
                <a:solidFill>
                  <a:schemeClr val="folHlink"/>
                </a:solidFill>
              </a:rPr>
              <a:t>Practices – Linux Systems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09600"/>
            <a:ext cx="8686800" cy="55800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-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Linux System Administration, 2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by Vicki Stanfield and Roderick Smith, published by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Sybex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User-based Security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 Security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Host-based Security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Access Security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and/or Device Assignment of Permission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8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3369"/>
            <a:ext cx="8686800" cy="54024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Risk Assessment and Management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3612"/>
            <a:ext cx="8229600" cy="5447314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Risk – a measure of how likely an attack is, and how costly the impact of the attack would be if successful</a:t>
            </a:r>
          </a:p>
          <a:p>
            <a:r>
              <a:rPr lang="en-US" sz="2400" b="1" dirty="0" smtClean="0">
                <a:latin typeface="+mj-lt"/>
              </a:rPr>
              <a:t>Security Standards – ISO/IEC 27002-270037</a:t>
            </a:r>
            <a:endParaRPr lang="en-US" sz="2000" b="1" dirty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Actors, Impacts, Threats, and Vulnerability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Actors</a:t>
            </a:r>
          </a:p>
          <a:p>
            <a:pPr lvl="1"/>
            <a:r>
              <a:rPr lang="en-US" sz="2000" b="1" dirty="0" smtClean="0">
                <a:latin typeface="+mj-lt"/>
              </a:rPr>
              <a:t>Internal actors</a:t>
            </a:r>
          </a:p>
          <a:p>
            <a:pPr lvl="1"/>
            <a:r>
              <a:rPr lang="en-US" sz="2000" b="1" dirty="0" smtClean="0">
                <a:latin typeface="+mj-lt"/>
              </a:rPr>
              <a:t>External actors</a:t>
            </a:r>
          </a:p>
          <a:p>
            <a:pPr lvl="1"/>
            <a:r>
              <a:rPr lang="en-US" sz="2000" b="1" dirty="0" smtClean="0">
                <a:latin typeface="+mj-lt"/>
              </a:rPr>
              <a:t>Partner actors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Impacts</a:t>
            </a:r>
          </a:p>
          <a:p>
            <a:pPr lvl="1"/>
            <a:r>
              <a:rPr lang="en-US" sz="2000" b="1" dirty="0" smtClean="0">
                <a:latin typeface="+mj-lt"/>
              </a:rPr>
              <a:t>A loss of availability</a:t>
            </a:r>
          </a:p>
          <a:p>
            <a:pPr lvl="1"/>
            <a:r>
              <a:rPr lang="en-US" sz="2000" b="1" dirty="0" smtClean="0">
                <a:latin typeface="+mj-lt"/>
              </a:rPr>
              <a:t>A loss of confidentiality</a:t>
            </a:r>
          </a:p>
          <a:p>
            <a:pPr lvl="1"/>
            <a:r>
              <a:rPr lang="en-US" sz="2000" b="1" dirty="0" smtClean="0">
                <a:latin typeface="+mj-lt"/>
              </a:rPr>
              <a:t>A loss of integrity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5023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</a:t>
            </a:r>
            <a:r>
              <a:rPr lang="en-US" sz="3000" b="1" dirty="0" smtClean="0">
                <a:solidFill>
                  <a:schemeClr val="folHlink"/>
                </a:solidFill>
              </a:rPr>
              <a:t>Best </a:t>
            </a:r>
            <a:r>
              <a:rPr lang="en-US" sz="3000" b="1" dirty="0" smtClean="0">
                <a:solidFill>
                  <a:schemeClr val="folHlink"/>
                </a:solidFill>
              </a:rPr>
              <a:t>Practices – Linux Systems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09600"/>
            <a:ext cx="8686800" cy="55800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-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Linux System Administration, 2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by Vicki Stanfield and Roderick Smith, published by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Sybex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User-based Security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resources should be available to the claimed user at this time?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Pluggable Authentication Modules (PAM) to secure the system from intrusion by unauthorized users.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Password Authentication Algorithms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 (Data Encryption Standard) – encoded using the Federal Data Encryption standard algorithm 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MD5 (Message Digest Algorithm, version 5) – </a:t>
            </a:r>
          </a:p>
          <a:p>
            <a:pPr lvl="3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Uses RSA Data Security,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Inc’s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algorithm</a:t>
            </a:r>
          </a:p>
          <a:p>
            <a:pPr lvl="3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default on most Linux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5023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</a:t>
            </a:r>
            <a:r>
              <a:rPr lang="en-US" sz="3000" b="1" dirty="0" smtClean="0">
                <a:solidFill>
                  <a:schemeClr val="folHlink"/>
                </a:solidFill>
              </a:rPr>
              <a:t>Best </a:t>
            </a:r>
            <a:r>
              <a:rPr lang="en-US" sz="3000" b="1" dirty="0" smtClean="0">
                <a:solidFill>
                  <a:schemeClr val="folHlink"/>
                </a:solidFill>
              </a:rPr>
              <a:t>Practices – Linux Systems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09600"/>
            <a:ext cx="8686800" cy="55800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-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Linux System Administration, 2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by Vicki Stanfield and Roderick Smith, published by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Sybex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User-based Security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Hashing Passwords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Creating Password</a:t>
            </a:r>
          </a:p>
          <a:p>
            <a:pPr lvl="2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Salt (2-character) + Clear Text Password =&gt; [Hashing Algorithm ] =&gt; Salt/Password Hash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Logging In</a:t>
            </a:r>
          </a:p>
          <a:p>
            <a:pPr lvl="2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(User Supplied Password) + (/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/shadow or /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passwd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 Salt =&gt; [Hashing Algorithm] =&gt; Hash + Stored Hash (/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/shadow or /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/password)  =&gt; Login Fail (Not equal to) OR Login Succeeds (Equal to)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5023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</a:t>
            </a:r>
            <a:r>
              <a:rPr lang="en-US" sz="3000" b="1" dirty="0" smtClean="0">
                <a:solidFill>
                  <a:schemeClr val="folHlink"/>
                </a:solidFill>
              </a:rPr>
              <a:t>Best </a:t>
            </a:r>
            <a:r>
              <a:rPr lang="en-US" sz="3000" b="1" dirty="0" smtClean="0">
                <a:solidFill>
                  <a:schemeClr val="folHlink"/>
                </a:solidFill>
              </a:rPr>
              <a:t>Practices – Linux Systems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09600"/>
            <a:ext cx="8686800" cy="55800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-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Linux System Administration, 2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by Vicki Stanfield and Roderick Smith, published by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Sybex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User-based Security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resources should be available to the claimed user at this time?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Pluggable Authentication Modules (PAM) to secure the system from intrusion by unauthorized users.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 Security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Protect network ports from unauthorized hosts and networks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Handled by the kernel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 firewall administration (IP chains or IP tables)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Host-based Security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2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estrict network access to system resources and services based on the requesting hosts.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4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50231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</a:t>
            </a:r>
            <a:r>
              <a:rPr lang="en-US" sz="3000" b="1" dirty="0" smtClean="0">
                <a:solidFill>
                  <a:schemeClr val="folHlink"/>
                </a:solidFill>
              </a:rPr>
              <a:t>Best </a:t>
            </a:r>
            <a:r>
              <a:rPr lang="en-US" sz="3000" b="1" dirty="0" smtClean="0">
                <a:solidFill>
                  <a:schemeClr val="folHlink"/>
                </a:solidFill>
              </a:rPr>
              <a:t>Practices – Linux Systems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09600"/>
            <a:ext cx="8686800" cy="55800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-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Linux System Administration, 2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by Vicki Stanfield and Roderick Smith, published by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Sybex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User-based Security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resources should be available to the claimed user at this time?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Pluggable Authentication Modules (PAM) to secure the system from intrusion by unauthorized users.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 Security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Protect network ports from unauthorized hosts and networks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Handled by the kernel</a:t>
            </a:r>
          </a:p>
          <a:p>
            <a:pPr lvl="2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 firewall administration (IP chains or IP tables)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Host-based </a:t>
            </a:r>
            <a:r>
              <a:rPr lang="en-US" sz="24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Scurity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2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estrict network access to system resources and services based on the requesting hosts.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Common Threat Vectors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SQL Injection</a:t>
            </a:r>
          </a:p>
          <a:p>
            <a:pPr lvl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attack technique of using reserved SQL symbol to try and make the web server execute a malicious query other than what was intended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 Sanitize inputs</a:t>
            </a: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Give Least possible privileges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Cross-Site Scripting (XSS)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Insecure Direct Object Reference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Denial of Service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Security Misconfiguration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50231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16.19 a SQL Injection attack (right) and intended usage (left)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09600"/>
            <a:ext cx="8686800" cy="5580063"/>
          </a:xfrm>
        </p:spPr>
        <p:txBody>
          <a:bodyPr/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7241998" cy="6262374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10755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Cross-Site Scripting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Cross-Site Scripting (XSS) refers to a type of attack in which a malicious script (JavaScript, VBScript, or Action Script,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is embedded into an otherwise trustworthy website.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Two main categories of XSS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Reflected XSS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(Non-persistent XSS)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attacks that send malicious content to the sever, so that in the server response, the malicious content is embedded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 XSS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(Persistent XSS)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More dangerous which may impacts all users visit the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1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385878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16.20 Illustration of a Reflection XSS Attack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63" y="480156"/>
            <a:ext cx="6421073" cy="6383333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38036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385878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16.21 Illustration of a Stored XSS Attack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30522"/>
            <a:ext cx="6474069" cy="6338629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23529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Common Threat Vectors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Insecure Direct Object Reference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Expose some internal value or key of the application to the user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Then the attackers can then manipulate the internal keys to gain access to things that should not have access to</a:t>
            </a:r>
          </a:p>
          <a:p>
            <a:pPr lvl="1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 archive of the site’s PHP code or passwords can be potentially accessed or downloaded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database key in the URLs that are visible to users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Storing files on the server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Denial of Service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Security Misconfiguration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3369"/>
            <a:ext cx="8686800" cy="54024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Risk Assessment and Management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3612"/>
            <a:ext cx="8229600" cy="5447314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Threats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/>
            <a:r>
              <a:rPr lang="en-US" sz="2000" b="1" dirty="0" smtClean="0">
                <a:latin typeface="+mj-lt"/>
              </a:rPr>
              <a:t>Refers to a </a:t>
            </a:r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particular path</a:t>
            </a:r>
            <a:r>
              <a:rPr lang="en-US" sz="2000" b="1" dirty="0" smtClean="0">
                <a:latin typeface="+mj-lt"/>
              </a:rPr>
              <a:t> that a hacker cloud use to exploit a vulnerability and gain unauthorized access to your system.</a:t>
            </a:r>
          </a:p>
          <a:p>
            <a:pPr lvl="1"/>
            <a:r>
              <a:rPr lang="en-US" sz="2000" b="1" dirty="0" smtClean="0">
                <a:latin typeface="+mj-lt"/>
              </a:rPr>
              <a:t>Also called </a:t>
            </a:r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attack vectors</a:t>
            </a:r>
          </a:p>
          <a:p>
            <a:r>
              <a:rPr lang="en-US" sz="2400" b="1" dirty="0" smtClean="0">
                <a:latin typeface="+mj-lt"/>
              </a:rPr>
              <a:t>Categories of Threats (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STRIDE</a:t>
            </a:r>
            <a:r>
              <a:rPr lang="en-US" sz="2400" b="1" dirty="0" smtClean="0">
                <a:latin typeface="+mj-lt"/>
              </a:rPr>
              <a:t>)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S</a:t>
            </a:r>
            <a:r>
              <a:rPr lang="en-US" sz="2000" b="1" dirty="0" smtClean="0">
                <a:latin typeface="+mj-lt"/>
              </a:rPr>
              <a:t>poofing – use someone else’s info to access the system 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T</a:t>
            </a:r>
            <a:r>
              <a:rPr lang="en-US" sz="2000" b="1" dirty="0" smtClean="0">
                <a:latin typeface="+mj-lt"/>
              </a:rPr>
              <a:t>ampering – modify some data in unauthorized ways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R</a:t>
            </a:r>
            <a:r>
              <a:rPr lang="en-US" sz="2000" b="1" dirty="0" smtClean="0">
                <a:latin typeface="+mj-lt"/>
              </a:rPr>
              <a:t>epudiation – remove all trace of their attack, so they cannot be held accountable for other damage done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I</a:t>
            </a:r>
            <a:r>
              <a:rPr lang="en-US" sz="2000" b="1" dirty="0" smtClean="0">
                <a:latin typeface="+mj-lt"/>
              </a:rPr>
              <a:t>nformation disclosure – access data they should bot be able to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D</a:t>
            </a:r>
            <a:r>
              <a:rPr lang="en-US" sz="2000" b="1" dirty="0" smtClean="0">
                <a:latin typeface="+mj-lt"/>
              </a:rPr>
              <a:t>enial of service – prevent the real users from accessing the systems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E</a:t>
            </a:r>
            <a:r>
              <a:rPr lang="en-US" sz="2000" b="1" dirty="0" smtClean="0">
                <a:latin typeface="+mj-lt"/>
              </a:rPr>
              <a:t>levation of privilege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Denial of Services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Denial of Service attacks (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attacks that aim to overload a server with illegitimate requests in order to prevent the site from responding to the legitimate ones,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Methods of prevention  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Blocking the IP address in the firewall or the Apache server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Distributed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Attack (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DDoS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Attacks are coming from multiple machines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Recent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DDoS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attack on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Spamhaus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servers (generates 300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Gbps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worth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requests),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www.spamhaus.org/news/article/695/answers-about-recent-ddos-attack-on-spamhaus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418081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Figure 16.22 </a:t>
            </a:r>
            <a:r>
              <a:rPr lang="en-US" sz="2800" b="1" dirty="0" err="1" smtClean="0">
                <a:solidFill>
                  <a:schemeClr val="folHlink"/>
                </a:solidFill>
              </a:rPr>
              <a:t>DoS</a:t>
            </a:r>
            <a:r>
              <a:rPr lang="en-US" sz="2800" b="1" dirty="0" smtClean="0">
                <a:solidFill>
                  <a:schemeClr val="folHlink"/>
                </a:solidFill>
              </a:rPr>
              <a:t> and </a:t>
            </a:r>
            <a:r>
              <a:rPr lang="en-US" sz="2800" b="1" dirty="0" err="1" smtClean="0">
                <a:solidFill>
                  <a:schemeClr val="folHlink"/>
                </a:solidFill>
              </a:rPr>
              <a:t>DDoS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8089858" cy="4380841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25463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75417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Misconfiguration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Out-of-Date Software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 Mail Relays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Refers to any email server that allows someone to route email through without authentication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Input Attacks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Refers to the potential vulnerability that occurs when the users through their HTT requests, transmit a variety of strings and data that are directly used by the server </a:t>
            </a:r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sanitation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Virtual Open Mail Relay – Figure 14.23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HTML web email send to any email addresses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Arbitrary program execution – Figure 16.24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7"/>
            <a:ext cx="8686800" cy="418081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16.23 Virtual open relay exploit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36" y="525368"/>
            <a:ext cx="6148928" cy="6332631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6132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446412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16.24 Command-line pass-through of user input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861460"/>
            <a:ext cx="8686800" cy="5328203"/>
          </a:xfrm>
        </p:spPr>
        <p:txBody>
          <a:bodyPr/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85" y="544406"/>
            <a:ext cx="6850029" cy="6304301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33744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Summary </a:t>
            </a:r>
            <a:r>
              <a:rPr lang="en-US" sz="3200" b="1" smtClean="0">
                <a:solidFill>
                  <a:schemeClr val="folHlink"/>
                </a:solidFill>
              </a:rPr>
              <a:t>and Conclusion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+mj-lt"/>
              </a:rPr>
              <a:t>Q/A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3369"/>
            <a:ext cx="8686800" cy="54024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Risk Assessment and Management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3612"/>
            <a:ext cx="8229600" cy="579338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Vulnerability</a:t>
            </a:r>
            <a:r>
              <a:rPr lang="en-US" sz="2400" b="1" dirty="0" smtClean="0">
                <a:latin typeface="+mj-lt"/>
              </a:rPr>
              <a:t> – the security holes in your system</a:t>
            </a:r>
          </a:p>
          <a:p>
            <a:r>
              <a:rPr lang="en-US" sz="2400" b="1" dirty="0" smtClean="0">
                <a:latin typeface="+mj-lt"/>
              </a:rPr>
              <a:t>The top 10 classes of vulnerability from the Open Web Application Security Project (</a:t>
            </a:r>
            <a:r>
              <a:rPr lang="en-US" sz="2400" b="1" dirty="0">
                <a:latin typeface="+mj-lt"/>
              </a:rPr>
              <a:t>2013): </a:t>
            </a:r>
            <a:r>
              <a:rPr lang="en-US" sz="2400" b="1" dirty="0">
                <a:latin typeface="+mj-lt"/>
                <a:hlinkClick r:id="rId3"/>
              </a:rPr>
              <a:t>https://</a:t>
            </a:r>
            <a:r>
              <a:rPr lang="en-US" sz="2400" b="1" dirty="0" smtClean="0">
                <a:latin typeface="+mj-lt"/>
                <a:hlinkClick r:id="rId3"/>
              </a:rPr>
              <a:t>www.owasp.org/index.php/Top_10_2013-Top_10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/>
            <a:r>
              <a:rPr lang="en-US" sz="2000" b="1" dirty="0" smtClean="0">
                <a:latin typeface="+mj-lt"/>
              </a:rPr>
              <a:t>A1. Injection</a:t>
            </a:r>
          </a:p>
          <a:p>
            <a:pPr lvl="1"/>
            <a:r>
              <a:rPr lang="en-US" sz="2000" b="1" dirty="0" smtClean="0">
                <a:latin typeface="+mj-lt"/>
              </a:rPr>
              <a:t>A2. Broken authentication and session management</a:t>
            </a:r>
          </a:p>
          <a:p>
            <a:pPr lvl="1"/>
            <a:r>
              <a:rPr lang="en-US" sz="2000" b="1" dirty="0" smtClean="0">
                <a:latin typeface="+mj-lt"/>
              </a:rPr>
              <a:t>A3. Cross-site scripting</a:t>
            </a:r>
          </a:p>
          <a:p>
            <a:pPr lvl="1"/>
            <a:r>
              <a:rPr lang="en-US" sz="2000" b="1" dirty="0" smtClean="0">
                <a:latin typeface="+mj-lt"/>
              </a:rPr>
              <a:t>A4. Insecure direct object reference</a:t>
            </a:r>
          </a:p>
          <a:p>
            <a:pPr lvl="1"/>
            <a:r>
              <a:rPr lang="en-US" sz="2000" b="1" dirty="0" smtClean="0">
                <a:latin typeface="+mj-lt"/>
              </a:rPr>
              <a:t>A5. Security misconfiguration</a:t>
            </a:r>
          </a:p>
          <a:p>
            <a:pPr lvl="1"/>
            <a:r>
              <a:rPr lang="en-US" sz="2000" b="1" dirty="0" smtClean="0">
                <a:latin typeface="+mj-lt"/>
              </a:rPr>
              <a:t>A6. Sensitive data exposure</a:t>
            </a:r>
          </a:p>
          <a:p>
            <a:pPr lvl="1"/>
            <a:r>
              <a:rPr lang="en-US" sz="2000" b="1" dirty="0" smtClean="0">
                <a:latin typeface="+mj-lt"/>
              </a:rPr>
              <a:t>A7.  Missing function level access control</a:t>
            </a:r>
          </a:p>
          <a:p>
            <a:pPr lvl="1"/>
            <a:r>
              <a:rPr lang="en-US" sz="2000" b="1" dirty="0" smtClean="0">
                <a:latin typeface="+mj-lt"/>
              </a:rPr>
              <a:t>A8. Cross-site request forgery (CSRF)</a:t>
            </a:r>
          </a:p>
          <a:p>
            <a:pPr lvl="1"/>
            <a:r>
              <a:rPr lang="en-US" sz="2000" b="1" dirty="0" smtClean="0">
                <a:latin typeface="+mj-lt"/>
              </a:rPr>
              <a:t>A9. Using components with unknown vulnerabilities</a:t>
            </a:r>
          </a:p>
          <a:p>
            <a:pPr lvl="1"/>
            <a:r>
              <a:rPr lang="en-US" sz="2000" b="1" dirty="0" smtClean="0">
                <a:latin typeface="+mj-lt"/>
              </a:rPr>
              <a:t>A10. Un-validated redirects and forwards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3369"/>
            <a:ext cx="8686800" cy="54024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Assessing Risk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3612"/>
            <a:ext cx="8229600" cy="6017226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NIST Risk Management Guide for Information Technology Systems</a:t>
            </a:r>
            <a:r>
              <a:rPr lang="en-US" sz="2400" b="1" dirty="0">
                <a:latin typeface="+mj-lt"/>
              </a:rPr>
              <a:t>, </a:t>
            </a:r>
            <a:r>
              <a:rPr lang="en-US" sz="2400" b="1" dirty="0">
                <a:latin typeface="+mj-lt"/>
                <a:hlinkClick r:id="rId3"/>
              </a:rPr>
              <a:t>http://</a:t>
            </a:r>
            <a:r>
              <a:rPr lang="en-US" sz="2400" b="1" dirty="0" smtClean="0">
                <a:latin typeface="+mj-lt"/>
                <a:hlinkClick r:id="rId3"/>
              </a:rPr>
              <a:t>csrc.nist.gov/publications/nistpubs/800-30/sp800-30.pdf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r>
              <a:rPr lang="en-US" sz="2400" b="1" dirty="0" smtClean="0">
                <a:latin typeface="+mj-lt"/>
              </a:rPr>
              <a:t>Table 16.1 Examples an Impact/Probability Risk Assessment Table Using 16 as the Threshold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281639"/>
              </p:ext>
            </p:extLst>
          </p:nvPr>
        </p:nvGraphicFramePr>
        <p:xfrm>
          <a:off x="1447800" y="3516474"/>
          <a:ext cx="72390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Very 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Very 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24200" y="30480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Impact(n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762000" y="3448110"/>
            <a:ext cx="228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Probability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61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3369"/>
            <a:ext cx="8686800" cy="54024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Assessing Risk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3612"/>
            <a:ext cx="8229600" cy="6017226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Table 16.1 Examples an Impact/Probability Risk Assessment Table Using 16 as the Threshold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65720"/>
            <a:ext cx="8077200" cy="3253009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37002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Security Policy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7924800" cy="5445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Usage Policy</a:t>
            </a:r>
          </a:p>
          <a:p>
            <a:pPr lvl="1"/>
            <a:r>
              <a:rPr lang="en-US" sz="2000" b="1" dirty="0" smtClean="0">
                <a:latin typeface="+mj-lt"/>
              </a:rPr>
              <a:t>Social networking policy at work?</a:t>
            </a:r>
          </a:p>
          <a:p>
            <a:r>
              <a:rPr lang="en-US" sz="2400" b="1" dirty="0" smtClean="0">
                <a:latin typeface="+mj-lt"/>
              </a:rPr>
              <a:t>Authentication Policy</a:t>
            </a:r>
          </a:p>
          <a:p>
            <a:pPr lvl="1"/>
            <a:r>
              <a:rPr lang="en-US" sz="2000" b="1" dirty="0" smtClean="0">
                <a:latin typeface="+mj-lt"/>
              </a:rPr>
              <a:t>Access badge</a:t>
            </a:r>
          </a:p>
          <a:p>
            <a:pPr lvl="1"/>
            <a:r>
              <a:rPr lang="en-US" sz="2000" b="1" dirty="0" smtClean="0">
                <a:latin typeface="+mj-lt"/>
              </a:rPr>
              <a:t>Biometric ID</a:t>
            </a:r>
          </a:p>
          <a:p>
            <a:pPr lvl="1"/>
            <a:r>
              <a:rPr lang="en-US" sz="2000" b="1" dirty="0" smtClean="0">
                <a:latin typeface="+mj-lt"/>
              </a:rPr>
              <a:t>Password</a:t>
            </a:r>
          </a:p>
          <a:p>
            <a:pPr lvl="1"/>
            <a:r>
              <a:rPr lang="en-US" sz="2000" b="1" dirty="0" smtClean="0">
                <a:latin typeface="+mj-lt"/>
              </a:rPr>
              <a:t>VPN</a:t>
            </a:r>
          </a:p>
          <a:p>
            <a:r>
              <a:rPr lang="en-US" sz="2400" b="1" dirty="0" smtClean="0">
                <a:latin typeface="+mj-lt"/>
              </a:rPr>
              <a:t>Legal Policy</a:t>
            </a:r>
            <a:endParaRPr lang="en-US" sz="24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15435</TotalTime>
  <Words>2965</Words>
  <Application>Microsoft Office PowerPoint</Application>
  <PresentationFormat>On-screen Show (4:3)</PresentationFormat>
  <Paragraphs>526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Times New Roman</vt:lpstr>
      <vt:lpstr>Verdana</vt:lpstr>
      <vt:lpstr>Wingdings</vt:lpstr>
      <vt:lpstr>Globe</vt:lpstr>
      <vt:lpstr>CPET 499/ITC 250 Web Systems</vt:lpstr>
      <vt:lpstr>Topics</vt:lpstr>
      <vt:lpstr>Security Principles</vt:lpstr>
      <vt:lpstr>Risk Assessment and Management</vt:lpstr>
      <vt:lpstr>Risk Assessment and Management</vt:lpstr>
      <vt:lpstr>Risk Assessment and Management</vt:lpstr>
      <vt:lpstr>Assessing Risk</vt:lpstr>
      <vt:lpstr>Assessing Risk</vt:lpstr>
      <vt:lpstr>Security Policy</vt:lpstr>
      <vt:lpstr>Business Continuity &amp; Plans</vt:lpstr>
      <vt:lpstr>Security By Design Figure 16.2 Some examples of security input into the SDLC</vt:lpstr>
      <vt:lpstr>Security By Design </vt:lpstr>
      <vt:lpstr>Social Engineering </vt:lpstr>
      <vt:lpstr>Social Engineering </vt:lpstr>
      <vt:lpstr>Authentication Figure 16.3 Authentication Factors</vt:lpstr>
      <vt:lpstr>Authentication</vt:lpstr>
      <vt:lpstr>Third Party Authentication</vt:lpstr>
      <vt:lpstr>Third Party Authentication</vt:lpstr>
      <vt:lpstr>Third-Party Authentication</vt:lpstr>
      <vt:lpstr>Authorization</vt:lpstr>
      <vt:lpstr>Cryptography Figure 16.4 Message Intercepting</vt:lpstr>
      <vt:lpstr>Cryptography</vt:lpstr>
      <vt:lpstr>Cryptography Figure 16.5 Symmetric encryption</vt:lpstr>
      <vt:lpstr>Substitution Ciphers – Cesar Cipher</vt:lpstr>
      <vt:lpstr>Substitution Ciphers – Vigenere</vt:lpstr>
      <vt:lpstr>Substitution Ciphers </vt:lpstr>
      <vt:lpstr>Figure 16.10 High-level illustration of the EDF cipher</vt:lpstr>
      <vt:lpstr>Public Key Cryptography </vt:lpstr>
      <vt:lpstr>Digital Signatures</vt:lpstr>
      <vt:lpstr>Digital Signatures Figure 16.12 Digital Signature and Validation</vt:lpstr>
      <vt:lpstr>Hypertext Transfer Protocol Secure (HTTPs)</vt:lpstr>
      <vt:lpstr>Figure 16.14 SSL Secure Handshake</vt:lpstr>
      <vt:lpstr>Certificates and Authorities </vt:lpstr>
      <vt:lpstr>Certificates and Authorities </vt:lpstr>
      <vt:lpstr>Firefox Certificate Management Interface</vt:lpstr>
      <vt:lpstr>Security Best Practices</vt:lpstr>
      <vt:lpstr>Security Best Practices – Linux Systems</vt:lpstr>
      <vt:lpstr>Security Best Practices – Microsoft Systems and Servers</vt:lpstr>
      <vt:lpstr>Security Best Practices – Linux Systems</vt:lpstr>
      <vt:lpstr>Security Best Practices – Linux Systems</vt:lpstr>
      <vt:lpstr>Security Best Practices – Linux Systems</vt:lpstr>
      <vt:lpstr>Security Best Practices – Linux Systems</vt:lpstr>
      <vt:lpstr>Security Best Practices – Linux Systems</vt:lpstr>
      <vt:lpstr>Common Threat Vectors</vt:lpstr>
      <vt:lpstr>Figure 16.19 a SQL Injection attack (right) and intended usage (left)</vt:lpstr>
      <vt:lpstr>Cross-Site Scripting</vt:lpstr>
      <vt:lpstr>Figure 16.20 Illustration of a Reflection XSS Attack</vt:lpstr>
      <vt:lpstr>Figure 16.21 Illustration of a Stored XSS Attack</vt:lpstr>
      <vt:lpstr>Common Threat Vectors</vt:lpstr>
      <vt:lpstr>Denial of Services</vt:lpstr>
      <vt:lpstr>Figure 16.22 DoS and DDoS</vt:lpstr>
      <vt:lpstr>Security Misconfiguration</vt:lpstr>
      <vt:lpstr>Figure 16.23 Virtual open relay exploit</vt:lpstr>
      <vt:lpstr>Figure 16.24 Command-line pass-through of user input</vt:lpstr>
      <vt:lpstr>Summary and 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Technology - Lect 2</dc:title>
  <dc:creator>Paul Lin</dc:creator>
  <cp:lastModifiedBy>Lin</cp:lastModifiedBy>
  <cp:revision>695</cp:revision>
  <cp:lastPrinted>2011-11-28T20:02:42Z</cp:lastPrinted>
  <dcterms:created xsi:type="dcterms:W3CDTF">2000-01-10T19:04:23Z</dcterms:created>
  <dcterms:modified xsi:type="dcterms:W3CDTF">2015-12-01T18:59:19Z</dcterms:modified>
</cp:coreProperties>
</file>