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9"/>
  </p:notesMasterIdLst>
  <p:handoutMasterIdLst>
    <p:handoutMasterId r:id="rId60"/>
  </p:handoutMasterIdLst>
  <p:sldIdLst>
    <p:sldId id="287" r:id="rId2"/>
    <p:sldId id="325" r:id="rId3"/>
    <p:sldId id="354" r:id="rId4"/>
    <p:sldId id="357" r:id="rId5"/>
    <p:sldId id="370" r:id="rId6"/>
    <p:sldId id="358" r:id="rId7"/>
    <p:sldId id="365" r:id="rId8"/>
    <p:sldId id="366" r:id="rId9"/>
    <p:sldId id="364" r:id="rId10"/>
    <p:sldId id="367" r:id="rId11"/>
    <p:sldId id="369" r:id="rId12"/>
    <p:sldId id="368" r:id="rId13"/>
    <p:sldId id="359" r:id="rId14"/>
    <p:sldId id="360" r:id="rId15"/>
    <p:sldId id="372" r:id="rId16"/>
    <p:sldId id="373" r:id="rId17"/>
    <p:sldId id="374" r:id="rId18"/>
    <p:sldId id="375" r:id="rId19"/>
    <p:sldId id="404" r:id="rId20"/>
    <p:sldId id="371" r:id="rId21"/>
    <p:sldId id="376" r:id="rId22"/>
    <p:sldId id="405" r:id="rId23"/>
    <p:sldId id="411" r:id="rId24"/>
    <p:sldId id="412" r:id="rId25"/>
    <p:sldId id="413" r:id="rId26"/>
    <p:sldId id="377" r:id="rId27"/>
    <p:sldId id="407" r:id="rId28"/>
    <p:sldId id="414" r:id="rId29"/>
    <p:sldId id="415" r:id="rId30"/>
    <p:sldId id="406" r:id="rId31"/>
    <p:sldId id="378" r:id="rId32"/>
    <p:sldId id="410" r:id="rId33"/>
    <p:sldId id="319" r:id="rId34"/>
    <p:sldId id="400" r:id="rId35"/>
    <p:sldId id="401" r:id="rId36"/>
    <p:sldId id="380" r:id="rId37"/>
    <p:sldId id="381" r:id="rId38"/>
    <p:sldId id="382" r:id="rId39"/>
    <p:sldId id="383" r:id="rId40"/>
    <p:sldId id="384" r:id="rId41"/>
    <p:sldId id="385" r:id="rId42"/>
    <p:sldId id="386" r:id="rId43"/>
    <p:sldId id="403" r:id="rId44"/>
    <p:sldId id="388" r:id="rId45"/>
    <p:sldId id="387" r:id="rId46"/>
    <p:sldId id="389" r:id="rId47"/>
    <p:sldId id="395" r:id="rId48"/>
    <p:sldId id="390" r:id="rId49"/>
    <p:sldId id="397" r:id="rId50"/>
    <p:sldId id="391" r:id="rId51"/>
    <p:sldId id="392" r:id="rId52"/>
    <p:sldId id="393" r:id="rId53"/>
    <p:sldId id="394" r:id="rId54"/>
    <p:sldId id="398" r:id="rId55"/>
    <p:sldId id="399" r:id="rId56"/>
    <p:sldId id="402" r:id="rId57"/>
    <p:sldId id="379" r:id="rId58"/>
  </p:sldIdLst>
  <p:sldSz cx="9144000" cy="6858000" type="screen4x3"/>
  <p:notesSz cx="6881813" cy="9296400"/>
  <p:defaultTex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Verdana" pitchFamily="34" charset="0"/>
        <a:ea typeface="+mn-ea"/>
        <a:cs typeface="+mn-cs"/>
      </a:defRPr>
    </a:lvl5pPr>
    <a:lvl6pPr marL="2286000" algn="l" defTabSz="914400" rtl="0" eaLnBrk="1" latinLnBrk="0" hangingPunct="1">
      <a:defRPr sz="2400" b="1" kern="1200">
        <a:solidFill>
          <a:schemeClr val="tx1"/>
        </a:solidFill>
        <a:latin typeface="Verdana" pitchFamily="34" charset="0"/>
        <a:ea typeface="+mn-ea"/>
        <a:cs typeface="+mn-cs"/>
      </a:defRPr>
    </a:lvl6pPr>
    <a:lvl7pPr marL="2743200" algn="l" defTabSz="914400" rtl="0" eaLnBrk="1" latinLnBrk="0" hangingPunct="1">
      <a:defRPr sz="2400" b="1" kern="1200">
        <a:solidFill>
          <a:schemeClr val="tx1"/>
        </a:solidFill>
        <a:latin typeface="Verdana" pitchFamily="34" charset="0"/>
        <a:ea typeface="+mn-ea"/>
        <a:cs typeface="+mn-cs"/>
      </a:defRPr>
    </a:lvl7pPr>
    <a:lvl8pPr marL="3200400" algn="l" defTabSz="914400" rtl="0" eaLnBrk="1" latinLnBrk="0" hangingPunct="1">
      <a:defRPr sz="2400" b="1" kern="1200">
        <a:solidFill>
          <a:schemeClr val="tx1"/>
        </a:solidFill>
        <a:latin typeface="Verdana" pitchFamily="34" charset="0"/>
        <a:ea typeface="+mn-ea"/>
        <a:cs typeface="+mn-cs"/>
      </a:defRPr>
    </a:lvl8pPr>
    <a:lvl9pPr marL="3657600" algn="l" defTabSz="914400" rtl="0" eaLnBrk="1" latinLnBrk="0" hangingPunct="1">
      <a:defRPr sz="2400" b="1"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94685" autoAdjust="0"/>
  </p:normalViewPr>
  <p:slideViewPr>
    <p:cSldViewPr>
      <p:cViewPr varScale="1">
        <p:scale>
          <a:sx n="57" d="100"/>
          <a:sy n="57" d="100"/>
        </p:scale>
        <p:origin x="126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t" anchorCtr="0" compatLnSpc="1">
            <a:prstTxWarp prst="textNoShape">
              <a:avLst/>
            </a:prstTxWarp>
          </a:bodyPr>
          <a:lstStyle>
            <a:lvl1pPr defTabSz="930275" eaLnBrk="1" hangingPunct="1">
              <a:defRPr sz="1200" b="0">
                <a:latin typeface="Times New Roman" pitchFamily="18" charset="0"/>
              </a:defRPr>
            </a:lvl1pPr>
          </a:lstStyle>
          <a:p>
            <a:endParaRPr lang="en-US"/>
          </a:p>
        </p:txBody>
      </p:sp>
      <p:sp>
        <p:nvSpPr>
          <p:cNvPr id="29699" name="Rectangle 3"/>
          <p:cNvSpPr>
            <a:spLocks noGrp="1" noChangeArrowheads="1"/>
          </p:cNvSpPr>
          <p:nvPr>
            <p:ph type="dt" sz="quarter" idx="1"/>
          </p:nvPr>
        </p:nvSpPr>
        <p:spPr bwMode="auto">
          <a:xfrm>
            <a:off x="3900488"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t" anchorCtr="0" compatLnSpc="1">
            <a:prstTxWarp prst="textNoShape">
              <a:avLst/>
            </a:prstTxWarp>
          </a:bodyPr>
          <a:lstStyle>
            <a:lvl1pPr algn="r" defTabSz="930275" eaLnBrk="1" hangingPunct="1">
              <a:defRPr sz="1200" b="0">
                <a:latin typeface="Times New Roman" pitchFamily="18" charset="0"/>
              </a:defRPr>
            </a:lvl1pPr>
          </a:lstStyle>
          <a:p>
            <a:endParaRPr lang="en-US"/>
          </a:p>
        </p:txBody>
      </p:sp>
      <p:sp>
        <p:nvSpPr>
          <p:cNvPr id="29700" name="Rectangle 4"/>
          <p:cNvSpPr>
            <a:spLocks noGrp="1" noChangeArrowheads="1"/>
          </p:cNvSpPr>
          <p:nvPr>
            <p:ph type="ftr" sz="quarter" idx="2"/>
          </p:nvPr>
        </p:nvSpPr>
        <p:spPr bwMode="auto">
          <a:xfrm>
            <a:off x="0" y="883285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b" anchorCtr="0" compatLnSpc="1">
            <a:prstTxWarp prst="textNoShape">
              <a:avLst/>
            </a:prstTxWarp>
          </a:bodyPr>
          <a:lstStyle>
            <a:lvl1pPr defTabSz="930275" eaLnBrk="1" hangingPunct="1">
              <a:defRPr sz="1200" b="0">
                <a:latin typeface="Times New Roman" pitchFamily="18" charset="0"/>
              </a:defRPr>
            </a:lvl1pPr>
          </a:lstStyle>
          <a:p>
            <a:endParaRPr lang="en-US"/>
          </a:p>
        </p:txBody>
      </p:sp>
      <p:sp>
        <p:nvSpPr>
          <p:cNvPr id="29701" name="Rectangle 5"/>
          <p:cNvSpPr>
            <a:spLocks noGrp="1" noChangeArrowheads="1"/>
          </p:cNvSpPr>
          <p:nvPr>
            <p:ph type="sldNum" sz="quarter" idx="3"/>
          </p:nvPr>
        </p:nvSpPr>
        <p:spPr bwMode="auto">
          <a:xfrm>
            <a:off x="3900488" y="883285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b" anchorCtr="0" compatLnSpc="1">
            <a:prstTxWarp prst="textNoShape">
              <a:avLst/>
            </a:prstTxWarp>
          </a:bodyPr>
          <a:lstStyle>
            <a:lvl1pPr algn="r" defTabSz="930275" eaLnBrk="1" hangingPunct="1">
              <a:defRPr sz="1200" b="0">
                <a:latin typeface="Times New Roman" pitchFamily="18" charset="0"/>
              </a:defRPr>
            </a:lvl1pPr>
          </a:lstStyle>
          <a:p>
            <a:fld id="{CD7C25F8-0E2A-4833-9703-B5CAD7E4234C}" type="slidenum">
              <a:rPr lang="en-US"/>
              <a:pPr/>
              <a:t>‹#›</a:t>
            </a:fld>
            <a:endParaRPr lang="en-US"/>
          </a:p>
        </p:txBody>
      </p:sp>
    </p:spTree>
    <p:extLst>
      <p:ext uri="{BB962C8B-B14F-4D97-AF65-F5344CB8AC3E}">
        <p14:creationId xmlns:p14="http://schemas.microsoft.com/office/powerpoint/2010/main" val="302243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t" anchorCtr="0" compatLnSpc="1">
            <a:prstTxWarp prst="textNoShape">
              <a:avLst/>
            </a:prstTxWarp>
          </a:bodyPr>
          <a:lstStyle>
            <a:lvl1pPr defTabSz="930275" eaLnBrk="1" hangingPunct="1">
              <a:defRPr sz="1200" b="0">
                <a:latin typeface="Times New Roman" pitchFamily="18" charset="0"/>
              </a:defRPr>
            </a:lvl1pPr>
          </a:lstStyle>
          <a:p>
            <a:endParaRPr lang="en-US"/>
          </a:p>
        </p:txBody>
      </p:sp>
      <p:sp>
        <p:nvSpPr>
          <p:cNvPr id="28675" name="Rectangle 3"/>
          <p:cNvSpPr>
            <a:spLocks noGrp="1" noChangeArrowheads="1"/>
          </p:cNvSpPr>
          <p:nvPr>
            <p:ph type="dt" idx="1"/>
          </p:nvPr>
        </p:nvSpPr>
        <p:spPr bwMode="auto">
          <a:xfrm>
            <a:off x="3900488"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t" anchorCtr="0" compatLnSpc="1">
            <a:prstTxWarp prst="textNoShape">
              <a:avLst/>
            </a:prstTxWarp>
          </a:bodyPr>
          <a:lstStyle>
            <a:lvl1pPr algn="r" defTabSz="930275" eaLnBrk="1" hangingPunct="1">
              <a:defRPr sz="1200" b="0">
                <a:latin typeface="Times New Roman" pitchFamily="18" charset="0"/>
              </a:defRPr>
            </a:lvl1pPr>
          </a:lstStyle>
          <a:p>
            <a:endParaRPr lang="en-US"/>
          </a:p>
        </p:txBody>
      </p:sp>
      <p:sp>
        <p:nvSpPr>
          <p:cNvPr id="28676" name="Rectangle 4"/>
          <p:cNvSpPr>
            <a:spLocks noGrp="1" noRot="1" noChangeAspect="1" noChangeArrowheads="1" noTextEdit="1"/>
          </p:cNvSpPr>
          <p:nvPr>
            <p:ph type="sldImg" idx="2"/>
          </p:nvPr>
        </p:nvSpPr>
        <p:spPr bwMode="auto">
          <a:xfrm>
            <a:off x="1119188" y="698500"/>
            <a:ext cx="4646612" cy="34845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917575" y="4414838"/>
            <a:ext cx="5046663" cy="418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8" name="Rectangle 6"/>
          <p:cNvSpPr>
            <a:spLocks noGrp="1" noChangeArrowheads="1"/>
          </p:cNvSpPr>
          <p:nvPr>
            <p:ph type="ftr" sz="quarter" idx="4"/>
          </p:nvPr>
        </p:nvSpPr>
        <p:spPr bwMode="auto">
          <a:xfrm>
            <a:off x="0" y="883285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b" anchorCtr="0" compatLnSpc="1">
            <a:prstTxWarp prst="textNoShape">
              <a:avLst/>
            </a:prstTxWarp>
          </a:bodyPr>
          <a:lstStyle>
            <a:lvl1pPr defTabSz="930275" eaLnBrk="1" hangingPunct="1">
              <a:defRPr sz="1200" b="0">
                <a:latin typeface="Times New Roman" pitchFamily="18" charset="0"/>
              </a:defRPr>
            </a:lvl1pPr>
          </a:lstStyle>
          <a:p>
            <a:endParaRPr lang="en-US"/>
          </a:p>
        </p:txBody>
      </p:sp>
      <p:sp>
        <p:nvSpPr>
          <p:cNvPr id="28679" name="Rectangle 7"/>
          <p:cNvSpPr>
            <a:spLocks noGrp="1" noChangeArrowheads="1"/>
          </p:cNvSpPr>
          <p:nvPr>
            <p:ph type="sldNum" sz="quarter" idx="5"/>
          </p:nvPr>
        </p:nvSpPr>
        <p:spPr bwMode="auto">
          <a:xfrm>
            <a:off x="3900488" y="883285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85" tIns="46493" rIns="92985" bIns="46493" numCol="1" anchor="b" anchorCtr="0" compatLnSpc="1">
            <a:prstTxWarp prst="textNoShape">
              <a:avLst/>
            </a:prstTxWarp>
          </a:bodyPr>
          <a:lstStyle>
            <a:lvl1pPr algn="r" defTabSz="930275" eaLnBrk="1" hangingPunct="1">
              <a:defRPr sz="1200" b="0">
                <a:latin typeface="Times New Roman" pitchFamily="18" charset="0"/>
              </a:defRPr>
            </a:lvl1pPr>
          </a:lstStyle>
          <a:p>
            <a:fld id="{E9E95CF1-C8BA-410B-AEC3-EB12F4728310}" type="slidenum">
              <a:rPr lang="en-US"/>
              <a:pPr/>
              <a:t>‹#›</a:t>
            </a:fld>
            <a:endParaRPr lang="en-US"/>
          </a:p>
        </p:txBody>
      </p:sp>
    </p:spTree>
    <p:extLst>
      <p:ext uri="{BB962C8B-B14F-4D97-AF65-F5344CB8AC3E}">
        <p14:creationId xmlns:p14="http://schemas.microsoft.com/office/powerpoint/2010/main" val="16261764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F86722-7D11-4482-ACE8-23C32AAB6C6A}" type="slidenum">
              <a:rPr lang="en-US"/>
              <a:pPr/>
              <a:t>1</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69839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9148763" cy="6851650"/>
            <a:chOff x="1" y="0"/>
            <a:chExt cx="5763" cy="4316"/>
          </a:xfrm>
        </p:grpSpPr>
        <p:sp>
          <p:nvSpPr>
            <p:cNvPr id="3277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2774" name="Group 6"/>
            <p:cNvGrpSpPr>
              <a:grpSpLocks/>
            </p:cNvGrpSpPr>
            <p:nvPr/>
          </p:nvGrpSpPr>
          <p:grpSpPr bwMode="auto">
            <a:xfrm>
              <a:off x="288" y="0"/>
              <a:ext cx="5098" cy="4316"/>
              <a:chOff x="288" y="0"/>
              <a:chExt cx="5098" cy="4316"/>
            </a:xfrm>
          </p:grpSpPr>
          <p:sp>
            <p:nvSpPr>
              <p:cNvPr id="3277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7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278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8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1"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2"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4"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5"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96"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7"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8"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2799" name="Group 31"/>
            <p:cNvGrpSpPr>
              <a:grpSpLocks/>
            </p:cNvGrpSpPr>
            <p:nvPr/>
          </p:nvGrpSpPr>
          <p:grpSpPr bwMode="auto">
            <a:xfrm>
              <a:off x="1" y="392"/>
              <a:ext cx="5758" cy="1571"/>
              <a:chOff x="1" y="392"/>
              <a:chExt cx="5758" cy="1571"/>
            </a:xfrm>
          </p:grpSpPr>
          <p:sp>
            <p:nvSpPr>
              <p:cNvPr id="3280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0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0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0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0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805"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06"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807"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3280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32809" name="Rectangle 41"/>
          <p:cNvSpPr>
            <a:spLocks noGrp="1" noChangeArrowheads="1"/>
          </p:cNvSpPr>
          <p:nvPr>
            <p:ph type="dt" sz="quarter" idx="2"/>
          </p:nvPr>
        </p:nvSpPr>
        <p:spPr/>
        <p:txBody>
          <a:bodyPr/>
          <a:lstStyle>
            <a:lvl1pPr>
              <a:defRPr/>
            </a:lvl1pPr>
          </a:lstStyle>
          <a:p>
            <a:fld id="{2ED3DF6E-E78C-407B-8ECA-7C584B6402E8}" type="datetime1">
              <a:rPr lang="en-US" smtClean="0"/>
              <a:t>12/7/2015</a:t>
            </a:fld>
            <a:endParaRPr lang="en-US"/>
          </a:p>
        </p:txBody>
      </p:sp>
      <p:sp>
        <p:nvSpPr>
          <p:cNvPr id="32810" name="Rectangle 42"/>
          <p:cNvSpPr>
            <a:spLocks noGrp="1" noChangeArrowheads="1"/>
          </p:cNvSpPr>
          <p:nvPr>
            <p:ph type="ftr" sz="quarter" idx="3"/>
          </p:nvPr>
        </p:nvSpPr>
        <p:spPr/>
        <p:txBody>
          <a:bodyPr/>
          <a:lstStyle>
            <a:lvl1pPr>
              <a:defRPr/>
            </a:lvl1pPr>
          </a:lstStyle>
          <a:p>
            <a:r>
              <a:rPr lang="en-US"/>
              <a:t>Prof. Paul Lin</a:t>
            </a:r>
          </a:p>
        </p:txBody>
      </p:sp>
      <p:sp>
        <p:nvSpPr>
          <p:cNvPr id="32811" name="Rectangle 43"/>
          <p:cNvSpPr>
            <a:spLocks noGrp="1" noChangeArrowheads="1"/>
          </p:cNvSpPr>
          <p:nvPr>
            <p:ph type="sldNum" sz="quarter" idx="4"/>
          </p:nvPr>
        </p:nvSpPr>
        <p:spPr/>
        <p:txBody>
          <a:bodyPr/>
          <a:lstStyle>
            <a:lvl1pPr>
              <a:defRPr/>
            </a:lvl1pPr>
          </a:lstStyle>
          <a:p>
            <a:fld id="{548D31F2-83E4-4CE4-9307-CF00AF51358E}"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A8BA305-F9F1-4AF3-85BF-20D9F14894DC}" type="datetime1">
              <a:rPr lang="en-US" smtClean="0"/>
              <a:t>12/7/2015</a:t>
            </a:fld>
            <a:endParaRPr lang="en-US"/>
          </a:p>
        </p:txBody>
      </p:sp>
      <p:sp>
        <p:nvSpPr>
          <p:cNvPr id="5" name="Footer Placeholder 4"/>
          <p:cNvSpPr>
            <a:spLocks noGrp="1"/>
          </p:cNvSpPr>
          <p:nvPr>
            <p:ph type="ftr" sz="quarter" idx="11"/>
          </p:nvPr>
        </p:nvSpPr>
        <p:spPr/>
        <p:txBody>
          <a:bodyPr/>
          <a:lstStyle>
            <a:lvl1pPr>
              <a:defRPr/>
            </a:lvl1pPr>
          </a:lstStyle>
          <a:p>
            <a:r>
              <a:rPr lang="en-US"/>
              <a:t>Prof. Paul Lin</a:t>
            </a:r>
          </a:p>
        </p:txBody>
      </p:sp>
      <p:sp>
        <p:nvSpPr>
          <p:cNvPr id="6" name="Slide Number Placeholder 5"/>
          <p:cNvSpPr>
            <a:spLocks noGrp="1"/>
          </p:cNvSpPr>
          <p:nvPr>
            <p:ph type="sldNum" sz="quarter" idx="12"/>
          </p:nvPr>
        </p:nvSpPr>
        <p:spPr/>
        <p:txBody>
          <a:bodyPr/>
          <a:lstStyle>
            <a:lvl1pPr>
              <a:defRPr/>
            </a:lvl1pPr>
          </a:lstStyle>
          <a:p>
            <a:fld id="{8266D19F-909E-483D-A927-7FAD5367BA51}" type="slidenum">
              <a:rPr lang="en-US"/>
              <a:pPr/>
              <a:t>‹#›</a:t>
            </a:fld>
            <a:endParaRPr lang="en-US"/>
          </a:p>
        </p:txBody>
      </p:sp>
    </p:spTree>
    <p:extLst>
      <p:ext uri="{BB962C8B-B14F-4D97-AF65-F5344CB8AC3E}">
        <p14:creationId xmlns:p14="http://schemas.microsoft.com/office/powerpoint/2010/main" val="144123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FDBEC8F-48F3-4467-AC6B-AA5AD766DAB0}" type="datetime1">
              <a:rPr lang="en-US" smtClean="0"/>
              <a:t>12/7/2015</a:t>
            </a:fld>
            <a:endParaRPr lang="en-US"/>
          </a:p>
        </p:txBody>
      </p:sp>
      <p:sp>
        <p:nvSpPr>
          <p:cNvPr id="5" name="Footer Placeholder 4"/>
          <p:cNvSpPr>
            <a:spLocks noGrp="1"/>
          </p:cNvSpPr>
          <p:nvPr>
            <p:ph type="ftr" sz="quarter" idx="11"/>
          </p:nvPr>
        </p:nvSpPr>
        <p:spPr/>
        <p:txBody>
          <a:bodyPr/>
          <a:lstStyle>
            <a:lvl1pPr>
              <a:defRPr/>
            </a:lvl1pPr>
          </a:lstStyle>
          <a:p>
            <a:r>
              <a:rPr lang="en-US"/>
              <a:t>Prof. Paul Lin</a:t>
            </a:r>
          </a:p>
        </p:txBody>
      </p:sp>
      <p:sp>
        <p:nvSpPr>
          <p:cNvPr id="6" name="Slide Number Placeholder 5"/>
          <p:cNvSpPr>
            <a:spLocks noGrp="1"/>
          </p:cNvSpPr>
          <p:nvPr>
            <p:ph type="sldNum" sz="quarter" idx="12"/>
          </p:nvPr>
        </p:nvSpPr>
        <p:spPr/>
        <p:txBody>
          <a:bodyPr/>
          <a:lstStyle>
            <a:lvl1pPr>
              <a:defRPr/>
            </a:lvl1pPr>
          </a:lstStyle>
          <a:p>
            <a:fld id="{6DC87FB3-39CB-42FB-A4B4-8967581B9149}" type="slidenum">
              <a:rPr lang="en-US"/>
              <a:pPr/>
              <a:t>‹#›</a:t>
            </a:fld>
            <a:endParaRPr lang="en-US"/>
          </a:p>
        </p:txBody>
      </p:sp>
    </p:spTree>
    <p:extLst>
      <p:ext uri="{BB962C8B-B14F-4D97-AF65-F5344CB8AC3E}">
        <p14:creationId xmlns:p14="http://schemas.microsoft.com/office/powerpoint/2010/main" val="91945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0132E0C-1442-490A-B729-D61C5357094D}" type="datetime1">
              <a:rPr lang="en-US" smtClean="0"/>
              <a:t>12/7/2015</a:t>
            </a:fld>
            <a:endParaRPr lang="en-US"/>
          </a:p>
        </p:txBody>
      </p:sp>
      <p:sp>
        <p:nvSpPr>
          <p:cNvPr id="5" name="Footer Placeholder 4"/>
          <p:cNvSpPr>
            <a:spLocks noGrp="1"/>
          </p:cNvSpPr>
          <p:nvPr>
            <p:ph type="ftr" sz="quarter" idx="11"/>
          </p:nvPr>
        </p:nvSpPr>
        <p:spPr/>
        <p:txBody>
          <a:bodyPr/>
          <a:lstStyle>
            <a:lvl1pPr>
              <a:defRPr/>
            </a:lvl1pPr>
          </a:lstStyle>
          <a:p>
            <a:r>
              <a:rPr lang="en-US"/>
              <a:t>Prof. Paul Lin</a:t>
            </a:r>
          </a:p>
        </p:txBody>
      </p:sp>
      <p:sp>
        <p:nvSpPr>
          <p:cNvPr id="6" name="Slide Number Placeholder 5"/>
          <p:cNvSpPr>
            <a:spLocks noGrp="1"/>
          </p:cNvSpPr>
          <p:nvPr>
            <p:ph type="sldNum" sz="quarter" idx="12"/>
          </p:nvPr>
        </p:nvSpPr>
        <p:spPr/>
        <p:txBody>
          <a:bodyPr/>
          <a:lstStyle>
            <a:lvl1pPr>
              <a:defRPr/>
            </a:lvl1pPr>
          </a:lstStyle>
          <a:p>
            <a:fld id="{6D9DDAC8-96B7-4765-89C9-0F0810BB7E1A}" type="slidenum">
              <a:rPr lang="en-US"/>
              <a:pPr/>
              <a:t>‹#›</a:t>
            </a:fld>
            <a:endParaRPr lang="en-US"/>
          </a:p>
        </p:txBody>
      </p:sp>
    </p:spTree>
    <p:extLst>
      <p:ext uri="{BB962C8B-B14F-4D97-AF65-F5344CB8AC3E}">
        <p14:creationId xmlns:p14="http://schemas.microsoft.com/office/powerpoint/2010/main" val="295651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53CCE3E-59E1-4368-9F99-089A86FE3E39}" type="datetime1">
              <a:rPr lang="en-US" smtClean="0"/>
              <a:t>12/7/2015</a:t>
            </a:fld>
            <a:endParaRPr lang="en-US"/>
          </a:p>
        </p:txBody>
      </p:sp>
      <p:sp>
        <p:nvSpPr>
          <p:cNvPr id="5" name="Footer Placeholder 4"/>
          <p:cNvSpPr>
            <a:spLocks noGrp="1"/>
          </p:cNvSpPr>
          <p:nvPr>
            <p:ph type="ftr" sz="quarter" idx="11"/>
          </p:nvPr>
        </p:nvSpPr>
        <p:spPr/>
        <p:txBody>
          <a:bodyPr/>
          <a:lstStyle>
            <a:lvl1pPr>
              <a:defRPr/>
            </a:lvl1pPr>
          </a:lstStyle>
          <a:p>
            <a:r>
              <a:rPr lang="en-US"/>
              <a:t>Prof. Paul Lin</a:t>
            </a:r>
          </a:p>
        </p:txBody>
      </p:sp>
      <p:sp>
        <p:nvSpPr>
          <p:cNvPr id="6" name="Slide Number Placeholder 5"/>
          <p:cNvSpPr>
            <a:spLocks noGrp="1"/>
          </p:cNvSpPr>
          <p:nvPr>
            <p:ph type="sldNum" sz="quarter" idx="12"/>
          </p:nvPr>
        </p:nvSpPr>
        <p:spPr/>
        <p:txBody>
          <a:bodyPr/>
          <a:lstStyle>
            <a:lvl1pPr>
              <a:defRPr/>
            </a:lvl1pPr>
          </a:lstStyle>
          <a:p>
            <a:fld id="{E0E609E8-C09C-4316-8463-F91ACF4FE3CE}" type="slidenum">
              <a:rPr lang="en-US"/>
              <a:pPr/>
              <a:t>‹#›</a:t>
            </a:fld>
            <a:endParaRPr lang="en-US"/>
          </a:p>
        </p:txBody>
      </p:sp>
    </p:spTree>
    <p:extLst>
      <p:ext uri="{BB962C8B-B14F-4D97-AF65-F5344CB8AC3E}">
        <p14:creationId xmlns:p14="http://schemas.microsoft.com/office/powerpoint/2010/main" val="1364915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0DCE682-232B-45C4-B130-DA934B23C11E}" type="datetime1">
              <a:rPr lang="en-US" smtClean="0"/>
              <a:t>12/7/2015</a:t>
            </a:fld>
            <a:endParaRPr lang="en-US"/>
          </a:p>
        </p:txBody>
      </p:sp>
      <p:sp>
        <p:nvSpPr>
          <p:cNvPr id="6" name="Footer Placeholder 5"/>
          <p:cNvSpPr>
            <a:spLocks noGrp="1"/>
          </p:cNvSpPr>
          <p:nvPr>
            <p:ph type="ftr" sz="quarter" idx="11"/>
          </p:nvPr>
        </p:nvSpPr>
        <p:spPr/>
        <p:txBody>
          <a:bodyPr/>
          <a:lstStyle>
            <a:lvl1pPr>
              <a:defRPr/>
            </a:lvl1pPr>
          </a:lstStyle>
          <a:p>
            <a:r>
              <a:rPr lang="en-US"/>
              <a:t>Prof. Paul Lin</a:t>
            </a:r>
          </a:p>
        </p:txBody>
      </p:sp>
      <p:sp>
        <p:nvSpPr>
          <p:cNvPr id="7" name="Slide Number Placeholder 6"/>
          <p:cNvSpPr>
            <a:spLocks noGrp="1"/>
          </p:cNvSpPr>
          <p:nvPr>
            <p:ph type="sldNum" sz="quarter" idx="12"/>
          </p:nvPr>
        </p:nvSpPr>
        <p:spPr/>
        <p:txBody>
          <a:bodyPr/>
          <a:lstStyle>
            <a:lvl1pPr>
              <a:defRPr/>
            </a:lvl1pPr>
          </a:lstStyle>
          <a:p>
            <a:fld id="{8BEEF0D7-25FF-467A-9EB6-A19207626EF2}" type="slidenum">
              <a:rPr lang="en-US"/>
              <a:pPr/>
              <a:t>‹#›</a:t>
            </a:fld>
            <a:endParaRPr lang="en-US"/>
          </a:p>
        </p:txBody>
      </p:sp>
    </p:spTree>
    <p:extLst>
      <p:ext uri="{BB962C8B-B14F-4D97-AF65-F5344CB8AC3E}">
        <p14:creationId xmlns:p14="http://schemas.microsoft.com/office/powerpoint/2010/main" val="2417681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37A2072-5759-48F4-AF29-B75EE0FCD86E}" type="datetime1">
              <a:rPr lang="en-US" smtClean="0"/>
              <a:t>12/7/2015</a:t>
            </a:fld>
            <a:endParaRPr lang="en-US"/>
          </a:p>
        </p:txBody>
      </p:sp>
      <p:sp>
        <p:nvSpPr>
          <p:cNvPr id="8" name="Footer Placeholder 7"/>
          <p:cNvSpPr>
            <a:spLocks noGrp="1"/>
          </p:cNvSpPr>
          <p:nvPr>
            <p:ph type="ftr" sz="quarter" idx="11"/>
          </p:nvPr>
        </p:nvSpPr>
        <p:spPr/>
        <p:txBody>
          <a:bodyPr/>
          <a:lstStyle>
            <a:lvl1pPr>
              <a:defRPr/>
            </a:lvl1pPr>
          </a:lstStyle>
          <a:p>
            <a:r>
              <a:rPr lang="en-US"/>
              <a:t>Prof. Paul Lin</a:t>
            </a:r>
          </a:p>
        </p:txBody>
      </p:sp>
      <p:sp>
        <p:nvSpPr>
          <p:cNvPr id="9" name="Slide Number Placeholder 8"/>
          <p:cNvSpPr>
            <a:spLocks noGrp="1"/>
          </p:cNvSpPr>
          <p:nvPr>
            <p:ph type="sldNum" sz="quarter" idx="12"/>
          </p:nvPr>
        </p:nvSpPr>
        <p:spPr/>
        <p:txBody>
          <a:bodyPr/>
          <a:lstStyle>
            <a:lvl1pPr>
              <a:defRPr/>
            </a:lvl1pPr>
          </a:lstStyle>
          <a:p>
            <a:fld id="{B6B894BF-E83F-4C85-95B2-08E433FE8414}" type="slidenum">
              <a:rPr lang="en-US"/>
              <a:pPr/>
              <a:t>‹#›</a:t>
            </a:fld>
            <a:endParaRPr lang="en-US"/>
          </a:p>
        </p:txBody>
      </p:sp>
    </p:spTree>
    <p:extLst>
      <p:ext uri="{BB962C8B-B14F-4D97-AF65-F5344CB8AC3E}">
        <p14:creationId xmlns:p14="http://schemas.microsoft.com/office/powerpoint/2010/main" val="2437401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54FBA1C-5067-4C2C-BDE4-555FAF7C0585}" type="datetime1">
              <a:rPr lang="en-US" smtClean="0"/>
              <a:t>12/7/2015</a:t>
            </a:fld>
            <a:endParaRPr lang="en-US"/>
          </a:p>
        </p:txBody>
      </p:sp>
      <p:sp>
        <p:nvSpPr>
          <p:cNvPr id="4" name="Footer Placeholder 3"/>
          <p:cNvSpPr>
            <a:spLocks noGrp="1"/>
          </p:cNvSpPr>
          <p:nvPr>
            <p:ph type="ftr" sz="quarter" idx="11"/>
          </p:nvPr>
        </p:nvSpPr>
        <p:spPr/>
        <p:txBody>
          <a:bodyPr/>
          <a:lstStyle>
            <a:lvl1pPr>
              <a:defRPr/>
            </a:lvl1pPr>
          </a:lstStyle>
          <a:p>
            <a:r>
              <a:rPr lang="en-US"/>
              <a:t>Prof. Paul Lin</a:t>
            </a:r>
          </a:p>
        </p:txBody>
      </p:sp>
      <p:sp>
        <p:nvSpPr>
          <p:cNvPr id="5" name="Slide Number Placeholder 4"/>
          <p:cNvSpPr>
            <a:spLocks noGrp="1"/>
          </p:cNvSpPr>
          <p:nvPr>
            <p:ph type="sldNum" sz="quarter" idx="12"/>
          </p:nvPr>
        </p:nvSpPr>
        <p:spPr/>
        <p:txBody>
          <a:bodyPr/>
          <a:lstStyle>
            <a:lvl1pPr>
              <a:defRPr/>
            </a:lvl1pPr>
          </a:lstStyle>
          <a:p>
            <a:fld id="{24AEE0DB-BB6F-40D3-90CD-23A7FDB6FB37}" type="slidenum">
              <a:rPr lang="en-US"/>
              <a:pPr/>
              <a:t>‹#›</a:t>
            </a:fld>
            <a:endParaRPr lang="en-US"/>
          </a:p>
        </p:txBody>
      </p:sp>
    </p:spTree>
    <p:extLst>
      <p:ext uri="{BB962C8B-B14F-4D97-AF65-F5344CB8AC3E}">
        <p14:creationId xmlns:p14="http://schemas.microsoft.com/office/powerpoint/2010/main" val="933081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06934ED-159D-4A91-A16B-BF0BDF83C942}" type="datetime1">
              <a:rPr lang="en-US" smtClean="0"/>
              <a:t>12/7/2015</a:t>
            </a:fld>
            <a:endParaRPr lang="en-US"/>
          </a:p>
        </p:txBody>
      </p:sp>
      <p:sp>
        <p:nvSpPr>
          <p:cNvPr id="3" name="Footer Placeholder 2"/>
          <p:cNvSpPr>
            <a:spLocks noGrp="1"/>
          </p:cNvSpPr>
          <p:nvPr>
            <p:ph type="ftr" sz="quarter" idx="11"/>
          </p:nvPr>
        </p:nvSpPr>
        <p:spPr/>
        <p:txBody>
          <a:bodyPr/>
          <a:lstStyle>
            <a:lvl1pPr>
              <a:defRPr/>
            </a:lvl1pPr>
          </a:lstStyle>
          <a:p>
            <a:r>
              <a:rPr lang="en-US"/>
              <a:t>Prof. Paul Lin</a:t>
            </a:r>
          </a:p>
        </p:txBody>
      </p:sp>
      <p:sp>
        <p:nvSpPr>
          <p:cNvPr id="4" name="Slide Number Placeholder 3"/>
          <p:cNvSpPr>
            <a:spLocks noGrp="1"/>
          </p:cNvSpPr>
          <p:nvPr>
            <p:ph type="sldNum" sz="quarter" idx="12"/>
          </p:nvPr>
        </p:nvSpPr>
        <p:spPr/>
        <p:txBody>
          <a:bodyPr/>
          <a:lstStyle>
            <a:lvl1pPr>
              <a:defRPr/>
            </a:lvl1pPr>
          </a:lstStyle>
          <a:p>
            <a:fld id="{893A0D0C-8146-4040-B5F7-956A8355BCFA}" type="slidenum">
              <a:rPr lang="en-US"/>
              <a:pPr/>
              <a:t>‹#›</a:t>
            </a:fld>
            <a:endParaRPr lang="en-US"/>
          </a:p>
        </p:txBody>
      </p:sp>
    </p:spTree>
    <p:extLst>
      <p:ext uri="{BB962C8B-B14F-4D97-AF65-F5344CB8AC3E}">
        <p14:creationId xmlns:p14="http://schemas.microsoft.com/office/powerpoint/2010/main" val="272303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DD6CB3A-6706-47FB-BEBE-4C7EA498EFA9}" type="datetime1">
              <a:rPr lang="en-US" smtClean="0"/>
              <a:t>12/7/2015</a:t>
            </a:fld>
            <a:endParaRPr lang="en-US"/>
          </a:p>
        </p:txBody>
      </p:sp>
      <p:sp>
        <p:nvSpPr>
          <p:cNvPr id="6" name="Footer Placeholder 5"/>
          <p:cNvSpPr>
            <a:spLocks noGrp="1"/>
          </p:cNvSpPr>
          <p:nvPr>
            <p:ph type="ftr" sz="quarter" idx="11"/>
          </p:nvPr>
        </p:nvSpPr>
        <p:spPr/>
        <p:txBody>
          <a:bodyPr/>
          <a:lstStyle>
            <a:lvl1pPr>
              <a:defRPr/>
            </a:lvl1pPr>
          </a:lstStyle>
          <a:p>
            <a:r>
              <a:rPr lang="en-US"/>
              <a:t>Prof. Paul Lin</a:t>
            </a:r>
          </a:p>
        </p:txBody>
      </p:sp>
      <p:sp>
        <p:nvSpPr>
          <p:cNvPr id="7" name="Slide Number Placeholder 6"/>
          <p:cNvSpPr>
            <a:spLocks noGrp="1"/>
          </p:cNvSpPr>
          <p:nvPr>
            <p:ph type="sldNum" sz="quarter" idx="12"/>
          </p:nvPr>
        </p:nvSpPr>
        <p:spPr/>
        <p:txBody>
          <a:bodyPr/>
          <a:lstStyle>
            <a:lvl1pPr>
              <a:defRPr/>
            </a:lvl1pPr>
          </a:lstStyle>
          <a:p>
            <a:fld id="{657C1746-7A1A-40E1-BFB0-D21AC20A9D85}" type="slidenum">
              <a:rPr lang="en-US"/>
              <a:pPr/>
              <a:t>‹#›</a:t>
            </a:fld>
            <a:endParaRPr lang="en-US"/>
          </a:p>
        </p:txBody>
      </p:sp>
    </p:spTree>
    <p:extLst>
      <p:ext uri="{BB962C8B-B14F-4D97-AF65-F5344CB8AC3E}">
        <p14:creationId xmlns:p14="http://schemas.microsoft.com/office/powerpoint/2010/main" val="238876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611355D-ACF4-4D99-98B9-65C8F76E2DC3}" type="datetime1">
              <a:rPr lang="en-US" smtClean="0"/>
              <a:t>12/7/2015</a:t>
            </a:fld>
            <a:endParaRPr lang="en-US"/>
          </a:p>
        </p:txBody>
      </p:sp>
      <p:sp>
        <p:nvSpPr>
          <p:cNvPr id="6" name="Footer Placeholder 5"/>
          <p:cNvSpPr>
            <a:spLocks noGrp="1"/>
          </p:cNvSpPr>
          <p:nvPr>
            <p:ph type="ftr" sz="quarter" idx="11"/>
          </p:nvPr>
        </p:nvSpPr>
        <p:spPr/>
        <p:txBody>
          <a:bodyPr/>
          <a:lstStyle>
            <a:lvl1pPr>
              <a:defRPr/>
            </a:lvl1pPr>
          </a:lstStyle>
          <a:p>
            <a:r>
              <a:rPr lang="en-US"/>
              <a:t>Prof. Paul Lin</a:t>
            </a:r>
          </a:p>
        </p:txBody>
      </p:sp>
      <p:sp>
        <p:nvSpPr>
          <p:cNvPr id="7" name="Slide Number Placeholder 6"/>
          <p:cNvSpPr>
            <a:spLocks noGrp="1"/>
          </p:cNvSpPr>
          <p:nvPr>
            <p:ph type="sldNum" sz="quarter" idx="12"/>
          </p:nvPr>
        </p:nvSpPr>
        <p:spPr/>
        <p:txBody>
          <a:bodyPr/>
          <a:lstStyle>
            <a:lvl1pPr>
              <a:defRPr/>
            </a:lvl1pPr>
          </a:lstStyle>
          <a:p>
            <a:fld id="{3ACC48A7-4609-4CEE-B1C7-C6332F674A41}" type="slidenum">
              <a:rPr lang="en-US"/>
              <a:pPr/>
              <a:t>‹#›</a:t>
            </a:fld>
            <a:endParaRPr lang="en-US"/>
          </a:p>
        </p:txBody>
      </p:sp>
    </p:spTree>
    <p:extLst>
      <p:ext uri="{BB962C8B-B14F-4D97-AF65-F5344CB8AC3E}">
        <p14:creationId xmlns:p14="http://schemas.microsoft.com/office/powerpoint/2010/main" val="199201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1588" y="0"/>
            <a:ext cx="9148762" cy="6851650"/>
            <a:chOff x="1" y="0"/>
            <a:chExt cx="5763" cy="4316"/>
          </a:xfrm>
        </p:grpSpPr>
        <p:sp>
          <p:nvSpPr>
            <p:cNvPr id="3174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1750" name="Group 6"/>
            <p:cNvGrpSpPr>
              <a:grpSpLocks/>
            </p:cNvGrpSpPr>
            <p:nvPr/>
          </p:nvGrpSpPr>
          <p:grpSpPr bwMode="auto">
            <a:xfrm>
              <a:off x="288" y="0"/>
              <a:ext cx="5098" cy="4316"/>
              <a:chOff x="288" y="0"/>
              <a:chExt cx="5098" cy="4316"/>
            </a:xfrm>
          </p:grpSpPr>
          <p:sp>
            <p:nvSpPr>
              <p:cNvPr id="3175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76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7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7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7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1775" name="Group 31"/>
            <p:cNvGrpSpPr>
              <a:grpSpLocks/>
            </p:cNvGrpSpPr>
            <p:nvPr/>
          </p:nvGrpSpPr>
          <p:grpSpPr bwMode="auto">
            <a:xfrm>
              <a:off x="1" y="392"/>
              <a:ext cx="5758" cy="1571"/>
              <a:chOff x="1" y="392"/>
              <a:chExt cx="5758" cy="1571"/>
            </a:xfrm>
          </p:grpSpPr>
          <p:sp>
            <p:nvSpPr>
              <p:cNvPr id="3177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78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783"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1784"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000000"/>
                  </a:outerShdw>
                </a:effectLst>
              </a:defRPr>
            </a:lvl1pPr>
          </a:lstStyle>
          <a:p>
            <a:fld id="{06A13045-B5B3-4389-B433-62D51C79C9F3}" type="datetime1">
              <a:rPr lang="en-US" smtClean="0"/>
              <a:t>12/7/2015</a:t>
            </a:fld>
            <a:endParaRPr lang="en-US"/>
          </a:p>
        </p:txBody>
      </p:sp>
      <p:sp>
        <p:nvSpPr>
          <p:cNvPr id="31785"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000000"/>
                  </a:outerShdw>
                </a:effectLst>
              </a:defRPr>
            </a:lvl1pPr>
          </a:lstStyle>
          <a:p>
            <a:r>
              <a:rPr lang="en-US"/>
              <a:t>Prof. Paul Lin</a:t>
            </a:r>
          </a:p>
        </p:txBody>
      </p:sp>
      <p:sp>
        <p:nvSpPr>
          <p:cNvPr id="31786"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000000"/>
                  </a:outerShdw>
                </a:effectLst>
              </a:defRPr>
            </a:lvl1pPr>
          </a:lstStyle>
          <a:p>
            <a:fld id="{1902EF7E-446A-4664-96FC-3212FBA0C949}" type="slidenum">
              <a:rPr lang="en-US"/>
              <a:pPr/>
              <a:t>‹#›</a:t>
            </a:fld>
            <a:endParaRPr lang="en-US"/>
          </a:p>
        </p:txBody>
      </p:sp>
      <p:sp>
        <p:nvSpPr>
          <p:cNvPr id="3178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hf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school.utexas.edu/~scisco/lis3891.5/email/glo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ist.gov/manuscript-publication-search.cfm?pub_id=909024" TargetMode="External"/><Relationship Id="rId2" Type="http://schemas.openxmlformats.org/officeDocument/2006/relationships/hyperlink" Target="http://www.nist.gov/itl/csd/cloud-102511.cfm" TargetMode="External"/><Relationship Id="rId1" Type="http://schemas.openxmlformats.org/officeDocument/2006/relationships/slideLayout" Target="../slideLayouts/slideLayout2.xml"/><Relationship Id="rId6" Type="http://schemas.openxmlformats.org/officeDocument/2006/relationships/hyperlink" Target="http://www.nist.gov/itl/cloud/bususecases.cfm" TargetMode="External"/><Relationship Id="rId5" Type="http://schemas.openxmlformats.org/officeDocument/2006/relationships/hyperlink" Target="http://www.nist.gov/customcf/get_pdf.cfm?pub_id=909505" TargetMode="External"/><Relationship Id="rId4" Type="http://schemas.openxmlformats.org/officeDocument/2006/relationships/hyperlink" Target="http://www.nist.gov/itl/cloud/upload/SP_500_293_volumeI-2.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ogf.org/ogf/doku.php" TargetMode="External"/><Relationship Id="rId2" Type="http://schemas.openxmlformats.org/officeDocument/2006/relationships/hyperlink" Target="http://occi-wg.org/" TargetMode="External"/><Relationship Id="rId1" Type="http://schemas.openxmlformats.org/officeDocument/2006/relationships/slideLayout" Target="../slideLayouts/slideLayout2.xml"/><Relationship Id="rId6" Type="http://schemas.openxmlformats.org/officeDocument/2006/relationships/hyperlink" Target="http://standards.ieee.org/develop/project/2302.html" TargetMode="External"/><Relationship Id="rId5" Type="http://schemas.openxmlformats.org/officeDocument/2006/relationships/hyperlink" Target="http://standards.ieee.org/develop/project/2301.html" TargetMode="External"/><Relationship Id="rId4" Type="http://schemas.openxmlformats.org/officeDocument/2006/relationships/hyperlink" Target="http://www.snia.org/cdmi"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www.dmtf.or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snia.org/cdmi"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dmtf.or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dmtf.org/standards/ci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tools.ietf.org/html/rfc5424"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oagi.org/oagis/9.0/"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oauth.net/2/" TargetMode="External"/><Relationship Id="rId2" Type="http://schemas.openxmlformats.org/officeDocument/2006/relationships/hyperlink" Target="http://opened.ne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oauth.net/2/" TargetMode="External"/><Relationship Id="rId7" Type="http://schemas.openxmlformats.org/officeDocument/2006/relationships/hyperlink" Target="http://toolkit.globus.org/grid_software/security/voms.php" TargetMode="External"/><Relationship Id="rId2" Type="http://schemas.openxmlformats.org/officeDocument/2006/relationships/hyperlink" Target="http://opened.net/" TargetMode="External"/><Relationship Id="rId1" Type="http://schemas.openxmlformats.org/officeDocument/2006/relationships/slideLayout" Target="../slideLayouts/slideLayout2.xml"/><Relationship Id="rId6" Type="http://schemas.openxmlformats.org/officeDocument/2006/relationships/hyperlink" Target="http://docs.oasis-open.org/ws-sx/ws-trust/200512" TargetMode="External"/><Relationship Id="rId5" Type="http://schemas.openxmlformats.org/officeDocument/2006/relationships/hyperlink" Target="http://docs.oasis-open.org/wsfed/federation/v1.2/os/ws-federation-1.2-spec-os.html" TargetMode="External"/><Relationship Id="rId4" Type="http://schemas.openxmlformats.org/officeDocument/2006/relationships/hyperlink" Target="http://saml.xml.org/"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gridforum.org/gf/group_info/view.php?group=dcifed-wg" TargetMode="External"/><Relationship Id="rId2" Type="http://schemas.openxmlformats.org/officeDocument/2006/relationships/hyperlink" Target="http://www.dmtf.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gridforum.org/documents/GFD.56.pdf" TargetMode="External"/><Relationship Id="rId2" Type="http://schemas.openxmlformats.org/officeDocument/2006/relationships/hyperlink" Target="http://www.ogf.org/documents/GFD.107.pdf" TargetMode="External"/><Relationship Id="rId1" Type="http://schemas.openxmlformats.org/officeDocument/2006/relationships/slideLayout" Target="../slideLayouts/slideLayout2.xml"/><Relationship Id="rId5" Type="http://schemas.openxmlformats.org/officeDocument/2006/relationships/hyperlink" Target="http://www.ogf.org/documents/GFD.108.pdf" TargetMode="External"/><Relationship Id="rId4" Type="http://schemas.openxmlformats.org/officeDocument/2006/relationships/hyperlink" Target="http://redmine.ogf.org/dmsf_files/102"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occi-wg.org/tag/specification/" TargetMode="External"/><Relationship Id="rId2" Type="http://schemas.openxmlformats.org/officeDocument/2006/relationships/hyperlink" Target="http://www.gridforum.org/documents/GFD.184.pdf" TargetMode="External"/><Relationship Id="rId1" Type="http://schemas.openxmlformats.org/officeDocument/2006/relationships/slideLayout" Target="../slideLayouts/slideLayout2.xml"/><Relationship Id="rId4" Type="http://schemas.openxmlformats.org/officeDocument/2006/relationships/hyperlink" Target="https://www.ogf.org/documents/GFD.98.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bpel.xml.org/specification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dublincore.org/" TargetMode="External"/><Relationship Id="rId2" Type="http://schemas.openxmlformats.org/officeDocument/2006/relationships/hyperlink" Target="http://www.w3.org/TR/rdf-concept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projectliberty.org/resource_center/specifications/liberty_alliance_id_wsf_2_0_specifications/" TargetMode="External"/><Relationship Id="rId2" Type="http://schemas.openxmlformats.org/officeDocument/2006/relationships/hyperlink" Target="http://www.ebxml.org/" TargetMode="External"/><Relationship Id="rId1" Type="http://schemas.openxmlformats.org/officeDocument/2006/relationships/slideLayout" Target="../slideLayouts/slideLayout2.xml"/><Relationship Id="rId4" Type="http://schemas.openxmlformats.org/officeDocument/2006/relationships/hyperlink" Target="http://www.rfc-editor.org/rfc/rfc4512.txt"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opengeospatial.org/standards/is" TargetMode="External"/><Relationship Id="rId2" Type="http://schemas.openxmlformats.org/officeDocument/2006/relationships/hyperlink" Target="https://www.oasis-open.org/committees/tc_home.php?wg_abbrev=uddi-spec"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2D354CE-E0C9-4655-9580-3A5E436E181D}" type="slidenum">
              <a:rPr lang="en-US"/>
              <a:pPr/>
              <a:t>1</a:t>
            </a:fld>
            <a:endParaRPr lang="en-US"/>
          </a:p>
        </p:txBody>
      </p:sp>
      <p:sp>
        <p:nvSpPr>
          <p:cNvPr id="54274" name="Rectangle 2"/>
          <p:cNvSpPr>
            <a:spLocks noGrp="1" noChangeArrowheads="1"/>
          </p:cNvSpPr>
          <p:nvPr>
            <p:ph type="title"/>
          </p:nvPr>
        </p:nvSpPr>
        <p:spPr>
          <a:xfrm>
            <a:off x="228600" y="277813"/>
            <a:ext cx="8686800" cy="1139825"/>
          </a:xfrm>
        </p:spPr>
        <p:txBody>
          <a:bodyPr/>
          <a:lstStyle/>
          <a:p>
            <a:r>
              <a:rPr lang="en-US" sz="3200" b="1" dirty="0" smtClean="0">
                <a:solidFill>
                  <a:schemeClr val="folHlink"/>
                </a:solidFill>
              </a:rPr>
              <a:t>ITC 250/CPET 499 Web Systems</a:t>
            </a:r>
            <a:r>
              <a:rPr lang="en-US" sz="3200" b="1" dirty="0">
                <a:solidFill>
                  <a:schemeClr val="folHlink"/>
                </a:solidFill>
              </a:rPr>
              <a:t/>
            </a:r>
            <a:br>
              <a:rPr lang="en-US" sz="3200" b="1" dirty="0">
                <a:solidFill>
                  <a:schemeClr val="folHlink"/>
                </a:solidFill>
              </a:rPr>
            </a:br>
            <a:endParaRPr lang="en-US" sz="3200" b="1" dirty="0">
              <a:solidFill>
                <a:schemeClr val="folHlink"/>
              </a:solidFill>
            </a:endParaRPr>
          </a:p>
        </p:txBody>
      </p:sp>
      <p:sp>
        <p:nvSpPr>
          <p:cNvPr id="54275" name="Rectangle 3"/>
          <p:cNvSpPr>
            <a:spLocks noGrp="1" noChangeArrowheads="1"/>
          </p:cNvSpPr>
          <p:nvPr>
            <p:ph type="body" idx="1"/>
          </p:nvPr>
        </p:nvSpPr>
        <p:spPr>
          <a:xfrm>
            <a:off x="457200" y="1447800"/>
            <a:ext cx="8229600" cy="4683125"/>
          </a:xfrm>
        </p:spPr>
        <p:txBody>
          <a:bodyPr/>
          <a:lstStyle/>
          <a:p>
            <a:pPr algn="ctr">
              <a:buNone/>
            </a:pPr>
            <a:r>
              <a:rPr lang="en-US" sz="2400" b="1" dirty="0" smtClean="0">
                <a:solidFill>
                  <a:schemeClr val="folHlink"/>
                </a:solidFill>
                <a:latin typeface="Arial" charset="0"/>
              </a:rPr>
              <a:t>Special Lecture </a:t>
            </a:r>
            <a:r>
              <a:rPr lang="en-US" sz="2400" b="1" dirty="0" smtClean="0">
                <a:solidFill>
                  <a:schemeClr val="folHlink"/>
                </a:solidFill>
                <a:latin typeface="Arial" charset="0"/>
              </a:rPr>
              <a:t>on</a:t>
            </a:r>
          </a:p>
          <a:p>
            <a:pPr algn="ctr">
              <a:buFont typeface="Wingdings" pitchFamily="2" charset="2"/>
              <a:buNone/>
            </a:pPr>
            <a:r>
              <a:rPr lang="en-US" sz="2800" b="1" dirty="0" smtClean="0">
                <a:solidFill>
                  <a:schemeClr val="folHlink"/>
                </a:solidFill>
                <a:latin typeface="Arial" charset="0"/>
              </a:rPr>
              <a:t>NIST Cloud Computing Definition, Standards &amp; Roadmap, Security &amp; Privacy Guidelines</a:t>
            </a:r>
            <a:endParaRPr lang="en-US" sz="2400" b="1" dirty="0" smtClean="0">
              <a:solidFill>
                <a:schemeClr val="folHlink"/>
              </a:solidFill>
              <a:latin typeface="Arial" charset="0"/>
            </a:endParaRPr>
          </a:p>
          <a:p>
            <a:pPr algn="ctr">
              <a:buFont typeface="Wingdings" pitchFamily="2" charset="2"/>
              <a:buNone/>
            </a:pPr>
            <a:endParaRPr lang="en-US" sz="2000" b="1" dirty="0" smtClean="0">
              <a:latin typeface="Arial" charset="0"/>
            </a:endParaRPr>
          </a:p>
          <a:p>
            <a:pPr algn="ctr">
              <a:buFont typeface="Wingdings" pitchFamily="2" charset="2"/>
              <a:buNone/>
            </a:pPr>
            <a:endParaRPr lang="en-US" sz="2000" b="1" dirty="0">
              <a:latin typeface="Arial" charset="0"/>
            </a:endParaRPr>
          </a:p>
          <a:p>
            <a:pPr algn="ctr">
              <a:buFont typeface="Wingdings" pitchFamily="2" charset="2"/>
              <a:buNone/>
            </a:pPr>
            <a:r>
              <a:rPr lang="en-US" sz="2000" b="1" dirty="0" smtClean="0">
                <a:latin typeface="Arial" charset="0"/>
              </a:rPr>
              <a:t>Fall </a:t>
            </a:r>
            <a:r>
              <a:rPr lang="en-US" sz="2000" b="1" dirty="0" smtClean="0">
                <a:latin typeface="Arial" charset="0"/>
              </a:rPr>
              <a:t>2015</a:t>
            </a:r>
          </a:p>
          <a:p>
            <a:pPr algn="ctr">
              <a:buFont typeface="Wingdings" pitchFamily="2" charset="2"/>
              <a:buNone/>
            </a:pPr>
            <a:r>
              <a:rPr lang="en-US" sz="2400" b="1" dirty="0" smtClean="0">
                <a:latin typeface="Arial" charset="0"/>
              </a:rPr>
              <a:t>Paul </a:t>
            </a:r>
            <a:r>
              <a:rPr lang="en-US" sz="2400" b="1" dirty="0">
                <a:latin typeface="Arial" charset="0"/>
              </a:rPr>
              <a:t>I-</a:t>
            </a:r>
            <a:r>
              <a:rPr lang="en-US" sz="2400" b="1" dirty="0" err="1">
                <a:latin typeface="Arial" charset="0"/>
              </a:rPr>
              <a:t>Hai</a:t>
            </a:r>
            <a:r>
              <a:rPr lang="en-US" sz="2400" b="1" dirty="0">
                <a:latin typeface="Arial" charset="0"/>
              </a:rPr>
              <a:t> Lin, Professor </a:t>
            </a:r>
          </a:p>
          <a:p>
            <a:pPr algn="ctr">
              <a:buFont typeface="Wingdings" pitchFamily="2" charset="2"/>
              <a:buNone/>
            </a:pPr>
            <a:r>
              <a:rPr lang="en-US" sz="2000" b="1" dirty="0" smtClean="0">
                <a:latin typeface="Arial" charset="0"/>
              </a:rPr>
              <a:t>Dept. of Computer, Electrical and Information </a:t>
            </a:r>
            <a:r>
              <a:rPr lang="en-US" sz="2000" b="1" dirty="0">
                <a:latin typeface="Arial" charset="0"/>
              </a:rPr>
              <a:t>Technology</a:t>
            </a:r>
          </a:p>
          <a:p>
            <a:pPr algn="ctr">
              <a:buFont typeface="Wingdings" pitchFamily="2" charset="2"/>
              <a:buNone/>
            </a:pPr>
            <a:r>
              <a:rPr lang="en-US" sz="2000" b="1" dirty="0" smtClean="0">
                <a:latin typeface="Arial" charset="0"/>
              </a:rPr>
              <a:t>Purdue </a:t>
            </a:r>
            <a:r>
              <a:rPr lang="en-US" sz="2000" b="1" dirty="0">
                <a:latin typeface="Arial" charset="0"/>
              </a:rPr>
              <a:t>University Fort </a:t>
            </a:r>
            <a:r>
              <a:rPr lang="en-US" sz="2000" b="1" dirty="0" smtClean="0">
                <a:latin typeface="Arial" charset="0"/>
              </a:rPr>
              <a:t>Wayne Campus</a:t>
            </a:r>
            <a:endParaRPr lang="en-US" dirty="0">
              <a:latin typeface="Arial" charset="0"/>
              <a:cs typeface="Arial"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Four Deployment Model</a:t>
            </a:r>
          </a:p>
          <a:p>
            <a:pPr lvl="1"/>
            <a:r>
              <a:rPr lang="en-US" sz="2400" dirty="0" smtClean="0">
                <a:latin typeface="Arial" pitchFamily="34" charset="0"/>
              </a:rPr>
              <a:t>Private Cloud</a:t>
            </a:r>
          </a:p>
          <a:p>
            <a:pPr lvl="1"/>
            <a:r>
              <a:rPr lang="en-US" sz="2400" b="1" dirty="0" smtClean="0">
                <a:solidFill>
                  <a:srgbClr val="FFC000"/>
                </a:solidFill>
                <a:latin typeface="Arial" pitchFamily="34" charset="0"/>
              </a:rPr>
              <a:t>Public </a:t>
            </a:r>
            <a:r>
              <a:rPr lang="en-US" sz="2400" b="1" dirty="0">
                <a:solidFill>
                  <a:srgbClr val="FFC000"/>
                </a:solidFill>
                <a:latin typeface="Arial" pitchFamily="34" charset="0"/>
              </a:rPr>
              <a:t>Cloud</a:t>
            </a:r>
          </a:p>
          <a:p>
            <a:pPr lvl="2"/>
            <a:r>
              <a:rPr lang="en-US" sz="2000" b="1" dirty="0" smtClean="0">
                <a:latin typeface="Arial" pitchFamily="34" charset="0"/>
              </a:rPr>
              <a:t>The cloud infrastructure is provisioned for open use by the general public.</a:t>
            </a:r>
          </a:p>
          <a:p>
            <a:pPr lvl="2"/>
            <a:r>
              <a:rPr lang="en-US" sz="2000" b="1" dirty="0" smtClean="0">
                <a:latin typeface="Arial" pitchFamily="34" charset="0"/>
              </a:rPr>
              <a:t>It may be owned, managed, and operated by a business, academic, or government organization, or some combination of them.</a:t>
            </a:r>
          </a:p>
          <a:p>
            <a:pPr lvl="2"/>
            <a:r>
              <a:rPr lang="en-US" sz="2000" b="1" dirty="0" smtClean="0">
                <a:latin typeface="Arial" pitchFamily="34" charset="0"/>
              </a:rPr>
              <a:t>It exits on the premises of the cloud provider.</a:t>
            </a:r>
          </a:p>
          <a:p>
            <a:pPr lvl="1"/>
            <a:r>
              <a:rPr lang="en-US" sz="2400" dirty="0" smtClean="0">
                <a:latin typeface="Arial" pitchFamily="34" charset="0"/>
              </a:rPr>
              <a:t>Community Cloud</a:t>
            </a:r>
          </a:p>
          <a:p>
            <a:pPr lvl="1"/>
            <a:r>
              <a:rPr lang="en-US" sz="2400" dirty="0" smtClean="0">
                <a:latin typeface="Arial" pitchFamily="34" charset="0"/>
              </a:rPr>
              <a:t>Hybrid Cloud</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10</a:t>
            </a:fld>
            <a:endParaRPr lang="en-US" dirty="0"/>
          </a:p>
        </p:txBody>
      </p:sp>
    </p:spTree>
    <p:extLst>
      <p:ext uri="{BB962C8B-B14F-4D97-AF65-F5344CB8AC3E}">
        <p14:creationId xmlns:p14="http://schemas.microsoft.com/office/powerpoint/2010/main" val="3952850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Four Deployment Model</a:t>
            </a:r>
          </a:p>
          <a:p>
            <a:pPr lvl="1"/>
            <a:r>
              <a:rPr lang="en-US" sz="2400" dirty="0" smtClean="0">
                <a:latin typeface="Arial" pitchFamily="34" charset="0"/>
              </a:rPr>
              <a:t>Private Cloud, Public </a:t>
            </a:r>
            <a:r>
              <a:rPr lang="en-US" sz="2400" dirty="0">
                <a:latin typeface="Arial" pitchFamily="34" charset="0"/>
              </a:rPr>
              <a:t>Cloud</a:t>
            </a:r>
          </a:p>
          <a:p>
            <a:pPr lvl="1"/>
            <a:r>
              <a:rPr lang="en-US" sz="2400" b="1" dirty="0" smtClean="0">
                <a:solidFill>
                  <a:srgbClr val="FFC000"/>
                </a:solidFill>
                <a:latin typeface="Arial" pitchFamily="34" charset="0"/>
              </a:rPr>
              <a:t>Community Cloud</a:t>
            </a:r>
          </a:p>
          <a:p>
            <a:pPr lvl="2"/>
            <a:r>
              <a:rPr lang="en-US" sz="2000" b="1" dirty="0" smtClean="0">
                <a:latin typeface="Arial" pitchFamily="34" charset="0"/>
              </a:rPr>
              <a:t>The </a:t>
            </a:r>
            <a:r>
              <a:rPr lang="en-US" sz="2000" b="1" dirty="0" smtClean="0">
                <a:solidFill>
                  <a:srgbClr val="FF0000"/>
                </a:solidFill>
                <a:latin typeface="Arial" pitchFamily="34" charset="0"/>
              </a:rPr>
              <a:t>cloud infrastructure</a:t>
            </a:r>
            <a:r>
              <a:rPr lang="en-US" sz="2000" b="1" dirty="0" smtClean="0">
                <a:latin typeface="Arial" pitchFamily="34" charset="0"/>
              </a:rPr>
              <a:t> is provisioned for </a:t>
            </a:r>
            <a:r>
              <a:rPr lang="en-US" sz="2000" b="1" u="sng" dirty="0" smtClean="0">
                <a:latin typeface="Arial" pitchFamily="34" charset="0"/>
              </a:rPr>
              <a:t>exclusive use by a specific community of consumers</a:t>
            </a:r>
            <a:r>
              <a:rPr lang="en-US" sz="2000" b="1" dirty="0" smtClean="0">
                <a:latin typeface="Arial" pitchFamily="34" charset="0"/>
              </a:rPr>
              <a:t> from organizations that have shared concerns (e.g., mission, security, requirements, policy, and compliance considerations.)</a:t>
            </a:r>
          </a:p>
          <a:p>
            <a:pPr lvl="2"/>
            <a:r>
              <a:rPr lang="en-US" sz="2000" b="1" dirty="0" smtClean="0">
                <a:latin typeface="Arial" pitchFamily="34" charset="0"/>
              </a:rPr>
              <a:t>It may be </a:t>
            </a:r>
            <a:r>
              <a:rPr lang="en-US" sz="2000" b="1" u="sng" dirty="0" smtClean="0">
                <a:latin typeface="Arial" pitchFamily="34" charset="0"/>
              </a:rPr>
              <a:t>owned</a:t>
            </a:r>
            <a:r>
              <a:rPr lang="en-US" sz="2000" b="1" dirty="0" smtClean="0">
                <a:latin typeface="Arial" pitchFamily="34" charset="0"/>
              </a:rPr>
              <a:t>, </a:t>
            </a:r>
            <a:r>
              <a:rPr lang="en-US" sz="2000" b="1" u="sng" dirty="0" smtClean="0">
                <a:latin typeface="Arial" pitchFamily="34" charset="0"/>
              </a:rPr>
              <a:t>managed</a:t>
            </a:r>
            <a:r>
              <a:rPr lang="en-US" sz="2000" b="1" dirty="0" smtClean="0">
                <a:latin typeface="Arial" pitchFamily="34" charset="0"/>
              </a:rPr>
              <a:t>, and </a:t>
            </a:r>
            <a:r>
              <a:rPr lang="en-US" sz="2000" b="1" u="sng" dirty="0" smtClean="0">
                <a:latin typeface="Arial" pitchFamily="34" charset="0"/>
              </a:rPr>
              <a:t>operated</a:t>
            </a:r>
            <a:r>
              <a:rPr lang="en-US" sz="2000" b="1" dirty="0" smtClean="0">
                <a:latin typeface="Arial" pitchFamily="34" charset="0"/>
              </a:rPr>
              <a:t> by one or more of the organizations in the community, a third party, or some combination of them, and</a:t>
            </a:r>
          </a:p>
          <a:p>
            <a:pPr lvl="2"/>
            <a:r>
              <a:rPr lang="en-US" sz="2000" b="1" dirty="0" smtClean="0">
                <a:latin typeface="Arial" pitchFamily="34" charset="0"/>
              </a:rPr>
              <a:t>It may exist </a:t>
            </a:r>
            <a:r>
              <a:rPr lang="en-US" sz="2000" b="1" u="sng" dirty="0" smtClean="0">
                <a:latin typeface="Arial" pitchFamily="34" charset="0"/>
              </a:rPr>
              <a:t>on or off premises</a:t>
            </a:r>
            <a:r>
              <a:rPr lang="en-US" sz="2000" dirty="0" smtClean="0">
                <a:latin typeface="Arial" pitchFamily="34" charset="0"/>
              </a:rPr>
              <a:t>.</a:t>
            </a:r>
          </a:p>
          <a:p>
            <a:pPr lvl="1"/>
            <a:r>
              <a:rPr lang="en-US" sz="2400" dirty="0" smtClean="0">
                <a:latin typeface="Arial" pitchFamily="34" charset="0"/>
              </a:rPr>
              <a:t>Hybrid Cloud</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11</a:t>
            </a:fld>
            <a:endParaRPr lang="en-US" dirty="0"/>
          </a:p>
        </p:txBody>
      </p:sp>
    </p:spTree>
    <p:extLst>
      <p:ext uri="{BB962C8B-B14F-4D97-AF65-F5344CB8AC3E}">
        <p14:creationId xmlns:p14="http://schemas.microsoft.com/office/powerpoint/2010/main" val="1361364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Four Deployment Model</a:t>
            </a:r>
          </a:p>
          <a:p>
            <a:pPr lvl="1"/>
            <a:r>
              <a:rPr lang="en-US" sz="2400" dirty="0" smtClean="0">
                <a:latin typeface="Arial" pitchFamily="34" charset="0"/>
              </a:rPr>
              <a:t>Private Cloud, Public Cloud, </a:t>
            </a:r>
            <a:r>
              <a:rPr lang="en-US" sz="2400" dirty="0">
                <a:latin typeface="Arial" pitchFamily="34" charset="0"/>
              </a:rPr>
              <a:t>Community Cloud</a:t>
            </a:r>
          </a:p>
          <a:p>
            <a:pPr lvl="1"/>
            <a:r>
              <a:rPr lang="en-US" sz="2400" b="1" dirty="0" smtClean="0">
                <a:solidFill>
                  <a:srgbClr val="FFC000"/>
                </a:solidFill>
                <a:latin typeface="Arial" pitchFamily="34" charset="0"/>
              </a:rPr>
              <a:t>Hybrid Cloud</a:t>
            </a:r>
          </a:p>
          <a:p>
            <a:pPr lvl="2"/>
            <a:r>
              <a:rPr lang="en-US" dirty="0" smtClean="0">
                <a:latin typeface="Arial" pitchFamily="34" charset="0"/>
              </a:rPr>
              <a:t>The </a:t>
            </a:r>
            <a:r>
              <a:rPr lang="en-US" b="1" dirty="0" smtClean="0">
                <a:solidFill>
                  <a:srgbClr val="FFC000"/>
                </a:solidFill>
                <a:latin typeface="Arial" pitchFamily="34" charset="0"/>
              </a:rPr>
              <a:t>cloud infrastructure</a:t>
            </a:r>
            <a:r>
              <a:rPr lang="en-US" dirty="0" smtClean="0">
                <a:latin typeface="Arial" pitchFamily="34" charset="0"/>
              </a:rPr>
              <a:t> is a composition of two or more distinct cloud infrastructures (private, community, or public) that remain unique entities, but are </a:t>
            </a:r>
            <a:r>
              <a:rPr lang="en-US" b="1" dirty="0" smtClean="0">
                <a:solidFill>
                  <a:srgbClr val="FFC000"/>
                </a:solidFill>
                <a:latin typeface="Arial" pitchFamily="34" charset="0"/>
              </a:rPr>
              <a:t>bound together</a:t>
            </a:r>
            <a:r>
              <a:rPr lang="en-US" dirty="0" smtClean="0">
                <a:latin typeface="Arial" pitchFamily="34" charset="0"/>
              </a:rPr>
              <a:t> by </a:t>
            </a:r>
            <a:r>
              <a:rPr lang="en-US" u="sng" dirty="0" smtClean="0">
                <a:latin typeface="Arial" pitchFamily="34" charset="0"/>
              </a:rPr>
              <a:t>standardized or proprietary technology</a:t>
            </a:r>
            <a:r>
              <a:rPr lang="en-US" dirty="0" smtClean="0">
                <a:latin typeface="Arial" pitchFamily="34" charset="0"/>
              </a:rPr>
              <a:t> that enable </a:t>
            </a:r>
            <a:r>
              <a:rPr lang="en-US" u="sng" dirty="0" smtClean="0">
                <a:latin typeface="Arial" pitchFamily="34" charset="0"/>
              </a:rPr>
              <a:t>data and application portability</a:t>
            </a:r>
            <a:r>
              <a:rPr lang="en-US" dirty="0" smtClean="0">
                <a:latin typeface="Arial" pitchFamily="34" charset="0"/>
              </a:rPr>
              <a:t> (e.g. cloud bursting for </a:t>
            </a:r>
            <a:r>
              <a:rPr lang="en-US" u="sng" dirty="0" smtClean="0">
                <a:latin typeface="Arial" pitchFamily="34" charset="0"/>
              </a:rPr>
              <a:t>load balancing between clouds</a:t>
            </a:r>
            <a:r>
              <a:rPr lang="en-US" dirty="0" smtClean="0">
                <a:latin typeface="Arial" pitchFamily="34" charset="0"/>
              </a:rPr>
              <a:t>)</a:t>
            </a:r>
            <a:endParaRPr lang="en-US" dirty="0">
              <a:latin typeface="Arial" pitchFamily="34" charset="0"/>
            </a:endParaRP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12</a:t>
            </a:fld>
            <a:endParaRPr lang="en-US" dirty="0"/>
          </a:p>
        </p:txBody>
      </p:sp>
    </p:spTree>
    <p:extLst>
      <p:ext uri="{BB962C8B-B14F-4D97-AF65-F5344CB8AC3E}">
        <p14:creationId xmlns:p14="http://schemas.microsoft.com/office/powerpoint/2010/main" val="2194180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Cloud Computing Roadmap</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400" dirty="0" smtClean="0">
                <a:latin typeface="+mj-lt"/>
              </a:rPr>
              <a:t>Actors in Cloud Computing</a:t>
            </a:r>
          </a:p>
          <a:p>
            <a:r>
              <a:rPr lang="en-US" sz="2400" dirty="0" smtClean="0">
                <a:latin typeface="+mj-lt"/>
              </a:rPr>
              <a:t>Cloud Computing Definition and Reference architecture</a:t>
            </a:r>
          </a:p>
          <a:p>
            <a:r>
              <a:rPr lang="en-US" sz="2400" dirty="0" smtClean="0">
                <a:latin typeface="+mj-lt"/>
              </a:rPr>
              <a:t>Cloud Computing Use Cases and Requirements</a:t>
            </a:r>
          </a:p>
          <a:p>
            <a:r>
              <a:rPr lang="en-US" sz="2400" dirty="0" smtClean="0">
                <a:latin typeface="+mj-lt"/>
              </a:rPr>
              <a:t>Cloud Computing and Gap Analysis</a:t>
            </a:r>
          </a:p>
          <a:p>
            <a:r>
              <a:rPr lang="en-US" sz="2400" dirty="0" smtClean="0">
                <a:latin typeface="+mj-lt"/>
              </a:rPr>
              <a:t>High-Priority Security Requirements</a:t>
            </a:r>
            <a:endParaRPr lang="en-US" sz="2400" dirty="0">
              <a:latin typeface="+mj-lt"/>
            </a:endParaRPr>
          </a:p>
          <a:p>
            <a:r>
              <a:rPr lang="en-US" sz="2400" dirty="0" smtClean="0">
                <a:latin typeface="+mj-lt"/>
              </a:rPr>
              <a:t>Other Related Works</a:t>
            </a:r>
          </a:p>
          <a:p>
            <a:pPr lvl="1"/>
            <a:r>
              <a:rPr lang="en-US" sz="2000" dirty="0" smtClean="0">
                <a:latin typeface="+mj-lt"/>
              </a:rPr>
              <a:t>Cloud Data Issues</a:t>
            </a:r>
          </a:p>
          <a:p>
            <a:pPr lvl="1"/>
            <a:r>
              <a:rPr lang="en-US" sz="2000" dirty="0" smtClean="0">
                <a:latin typeface="+mj-lt"/>
              </a:rPr>
              <a:t>Service-Level Agreement Taxonomy</a:t>
            </a:r>
          </a:p>
          <a:p>
            <a:pPr lvl="1"/>
            <a:r>
              <a:rPr lang="en-US" sz="2000" dirty="0" smtClean="0">
                <a:latin typeface="+mj-lt"/>
              </a:rPr>
              <a:t>Reliability Research in Cloud-Based Complex System</a:t>
            </a:r>
            <a:endParaRPr lang="en-US" sz="20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13</a:t>
            </a:fld>
            <a:endParaRPr lang="en-US" dirty="0"/>
          </a:p>
        </p:txBody>
      </p:sp>
    </p:spTree>
    <p:extLst>
      <p:ext uri="{BB962C8B-B14F-4D97-AF65-F5344CB8AC3E}">
        <p14:creationId xmlns:p14="http://schemas.microsoft.com/office/powerpoint/2010/main" val="3282390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NIST Cloud Actor Definitions: Actors</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1"/>
            <a:ext cx="8229600" cy="4821488"/>
          </a:xfrm>
        </p:spPr>
        <p:txBody>
          <a:bodyPr/>
          <a:lstStyle/>
          <a:p>
            <a:r>
              <a:rPr lang="en-US" sz="2000" b="1" dirty="0" smtClean="0">
                <a:latin typeface="+mj-lt"/>
              </a:rPr>
              <a:t>Cloud Consumer; Cloud Provider; Cloud Auditor; Cloud Broker; Cloud Carrier</a:t>
            </a:r>
          </a:p>
          <a:p>
            <a:r>
              <a:rPr lang="en-US" sz="2000" b="1" dirty="0" smtClean="0">
                <a:latin typeface="+mj-lt"/>
              </a:rPr>
              <a:t>Figure 1. Interaction between actors in Cloud Computing</a:t>
            </a:r>
            <a:endParaRPr lang="en-US" sz="2000" b="1"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14</a:t>
            </a:fld>
            <a:endParaRPr lang="en-US" dirty="0"/>
          </a:p>
        </p:txBody>
      </p:sp>
      <p:pic>
        <p:nvPicPr>
          <p:cNvPr id="4" name="Picture 3"/>
          <p:cNvPicPr>
            <a:picLocks noChangeAspect="1"/>
          </p:cNvPicPr>
          <p:nvPr/>
        </p:nvPicPr>
        <p:blipFill>
          <a:blip r:embed="rId2"/>
          <a:stretch>
            <a:fillRect/>
          </a:stretch>
        </p:blipFill>
        <p:spPr>
          <a:xfrm>
            <a:off x="0" y="2076956"/>
            <a:ext cx="9247626" cy="4395282"/>
          </a:xfrm>
          <a:prstGeom prst="rect">
            <a:avLst/>
          </a:prstGeom>
        </p:spPr>
      </p:pic>
    </p:spTree>
    <p:extLst>
      <p:ext uri="{BB962C8B-B14F-4D97-AF65-F5344CB8AC3E}">
        <p14:creationId xmlns:p14="http://schemas.microsoft.com/office/powerpoint/2010/main" val="2056609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NIST Cloud Actor Definitions</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1"/>
            <a:ext cx="8229600" cy="4821488"/>
          </a:xfrm>
        </p:spPr>
        <p:txBody>
          <a:bodyPr/>
          <a:lstStyle/>
          <a:p>
            <a:r>
              <a:rPr lang="en-US" sz="2800" dirty="0" smtClean="0">
                <a:latin typeface="+mj-lt"/>
              </a:rPr>
              <a:t>Cloud Consumer</a:t>
            </a:r>
          </a:p>
          <a:p>
            <a:pPr lvl="1"/>
            <a:r>
              <a:rPr lang="en-US" sz="2000" b="1" dirty="0" smtClean="0">
                <a:latin typeface="+mj-lt"/>
              </a:rPr>
              <a:t>Person or organization that maintains a business relationship with, and use service from, Cloud Providers.</a:t>
            </a:r>
          </a:p>
          <a:p>
            <a:r>
              <a:rPr lang="en-US" sz="2800" dirty="0" smtClean="0">
                <a:latin typeface="+mj-lt"/>
              </a:rPr>
              <a:t>Cloud Provider</a:t>
            </a:r>
          </a:p>
          <a:p>
            <a:pPr lvl="1"/>
            <a:r>
              <a:rPr lang="en-US" sz="2000" b="1" dirty="0" smtClean="0">
                <a:latin typeface="+mj-lt"/>
              </a:rPr>
              <a:t>Person, organization, or entity responsible for making a service available to Cloud Consumers.</a:t>
            </a:r>
          </a:p>
          <a:p>
            <a:r>
              <a:rPr lang="en-US" sz="2800" dirty="0" smtClean="0">
                <a:latin typeface="+mj-lt"/>
              </a:rPr>
              <a:t>Cloud Auditor</a:t>
            </a:r>
          </a:p>
          <a:p>
            <a:pPr lvl="1"/>
            <a:r>
              <a:rPr lang="en-US" sz="2000" b="1" dirty="0" smtClean="0">
                <a:latin typeface="+mj-lt"/>
              </a:rPr>
              <a:t>A party that can conduct independent assessment of cloud services, information system operations, performance, and security of the cloud implementation.</a:t>
            </a:r>
          </a:p>
          <a:p>
            <a:r>
              <a:rPr lang="en-US" sz="2800" dirty="0" smtClean="0">
                <a:latin typeface="+mj-lt"/>
              </a:rPr>
              <a:t>Cloud Broker</a:t>
            </a:r>
          </a:p>
          <a:p>
            <a:r>
              <a:rPr lang="en-US" sz="2800" dirty="0" smtClean="0">
                <a:latin typeface="+mj-lt"/>
              </a:rPr>
              <a:t>Cloud Carrier</a:t>
            </a:r>
            <a:endParaRPr lang="en-US" sz="28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15</a:t>
            </a:fld>
            <a:endParaRPr lang="en-US" dirty="0"/>
          </a:p>
        </p:txBody>
      </p:sp>
    </p:spTree>
    <p:extLst>
      <p:ext uri="{BB962C8B-B14F-4D97-AF65-F5344CB8AC3E}">
        <p14:creationId xmlns:p14="http://schemas.microsoft.com/office/powerpoint/2010/main" val="2102325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NIST Cloud Actor Definitions</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1"/>
            <a:ext cx="8229600" cy="4821488"/>
          </a:xfrm>
        </p:spPr>
        <p:txBody>
          <a:bodyPr/>
          <a:lstStyle/>
          <a:p>
            <a:r>
              <a:rPr lang="en-US" sz="2800" dirty="0" smtClean="0">
                <a:latin typeface="+mj-lt"/>
              </a:rPr>
              <a:t>Cloud Broker</a:t>
            </a:r>
          </a:p>
          <a:p>
            <a:pPr lvl="1"/>
            <a:r>
              <a:rPr lang="en-US" sz="2000" b="1" dirty="0" smtClean="0">
                <a:latin typeface="+mj-lt"/>
              </a:rPr>
              <a:t>An entity that manages the use, performance, and delivery of cloud services, and negotiates relationships between Cloud Providers and Cloud Consumers.</a:t>
            </a:r>
          </a:p>
          <a:p>
            <a:r>
              <a:rPr lang="en-US" sz="2800" dirty="0" smtClean="0">
                <a:latin typeface="+mj-lt"/>
              </a:rPr>
              <a:t>Cloud Carrier</a:t>
            </a:r>
          </a:p>
          <a:p>
            <a:pPr lvl="1"/>
            <a:r>
              <a:rPr lang="en-US" sz="2000" b="1" dirty="0" smtClean="0">
                <a:latin typeface="+mj-lt"/>
              </a:rPr>
              <a:t>The intermediary that provides connectivity and transport of cloud services from Cloud Providers to Cloud Consumers.</a:t>
            </a:r>
            <a:endParaRPr lang="en-US" sz="2000" b="1"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16</a:t>
            </a:fld>
            <a:endParaRPr lang="en-US" dirty="0"/>
          </a:p>
        </p:txBody>
      </p:sp>
    </p:spTree>
    <p:extLst>
      <p:ext uri="{BB962C8B-B14F-4D97-AF65-F5344CB8AC3E}">
        <p14:creationId xmlns:p14="http://schemas.microsoft.com/office/powerpoint/2010/main" val="4254448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Consumer &amp; Cloud Provider Activities</a:t>
            </a:r>
            <a:br>
              <a:rPr lang="en-US" sz="2800" b="1" dirty="0" smtClean="0">
                <a:solidFill>
                  <a:schemeClr val="folHlink"/>
                </a:solidFill>
              </a:rPr>
            </a:br>
            <a:r>
              <a:rPr lang="en-US" sz="2000" b="1" dirty="0" smtClean="0">
                <a:solidFill>
                  <a:schemeClr val="folHlink"/>
                </a:solidFill>
              </a:rPr>
              <a:t>Source:</a:t>
            </a:r>
            <a:r>
              <a:rPr lang="en-US" sz="2800" b="1" dirty="0" smtClean="0">
                <a:solidFill>
                  <a:schemeClr val="folHlink"/>
                </a:solidFill>
              </a:rPr>
              <a:t> </a:t>
            </a:r>
            <a:r>
              <a:rPr lang="en-US" sz="2000" dirty="0" smtClean="0">
                <a:solidFill>
                  <a:schemeClr val="folHlink"/>
                </a:solidFill>
              </a:rPr>
              <a:t>Table 2 of </a:t>
            </a:r>
            <a:r>
              <a:rPr lang="en-US" sz="2000" b="1" dirty="0" smtClean="0">
                <a:solidFill>
                  <a:schemeClr val="folHlink"/>
                </a:solidFill>
              </a:rPr>
              <a:t>NIST Cloud  Computing Standards Roadmap</a:t>
            </a:r>
            <a:endParaRPr lang="en-US" sz="2000" b="1" dirty="0">
              <a:solidFill>
                <a:schemeClr val="folHlink"/>
              </a:solidFill>
            </a:endParaRPr>
          </a:p>
        </p:txBody>
      </p:sp>
      <p:sp>
        <p:nvSpPr>
          <p:cNvPr id="81923" name="Rectangle 3"/>
          <p:cNvSpPr>
            <a:spLocks noGrp="1" noChangeArrowheads="1"/>
          </p:cNvSpPr>
          <p:nvPr>
            <p:ph type="body" idx="1"/>
          </p:nvPr>
        </p:nvSpPr>
        <p:spPr>
          <a:xfrm>
            <a:off x="457200" y="1219200"/>
            <a:ext cx="8229600" cy="4876799"/>
          </a:xfrm>
        </p:spPr>
        <p:txBody>
          <a:bodyPr/>
          <a:lstStyle/>
          <a:p>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203485"/>
              </p:ext>
            </p:extLst>
          </p:nvPr>
        </p:nvGraphicFramePr>
        <p:xfrm>
          <a:off x="304800" y="1219201"/>
          <a:ext cx="8686800" cy="5394959"/>
        </p:xfrm>
        <a:graphic>
          <a:graphicData uri="http://schemas.openxmlformats.org/drawingml/2006/table">
            <a:tbl>
              <a:tblPr firstRow="1" bandRow="1">
                <a:tableStyleId>{5C22544A-7EE6-4342-B048-85BDC9FD1C3A}</a:tableStyleId>
              </a:tblPr>
              <a:tblGrid>
                <a:gridCol w="838200"/>
                <a:gridCol w="3581400"/>
                <a:gridCol w="4267200"/>
              </a:tblGrid>
              <a:tr h="383478">
                <a:tc>
                  <a:txBody>
                    <a:bodyPr/>
                    <a:lstStyle/>
                    <a:p>
                      <a:pPr algn="ctr"/>
                      <a:r>
                        <a:rPr lang="en-US" dirty="0" smtClean="0"/>
                        <a:t>Type</a:t>
                      </a:r>
                      <a:endParaRPr lang="en-US" dirty="0"/>
                    </a:p>
                  </a:txBody>
                  <a:tcPr/>
                </a:tc>
                <a:tc>
                  <a:txBody>
                    <a:bodyPr/>
                    <a:lstStyle/>
                    <a:p>
                      <a:pPr algn="ctr"/>
                      <a:r>
                        <a:rPr lang="en-US" dirty="0" smtClean="0"/>
                        <a:t>Consumer Activities</a:t>
                      </a:r>
                      <a:endParaRPr lang="en-US" dirty="0"/>
                    </a:p>
                  </a:txBody>
                  <a:tcPr/>
                </a:tc>
                <a:tc>
                  <a:txBody>
                    <a:bodyPr/>
                    <a:lstStyle/>
                    <a:p>
                      <a:pPr algn="ctr"/>
                      <a:r>
                        <a:rPr lang="en-US" dirty="0" smtClean="0"/>
                        <a:t>Provider Activities</a:t>
                      </a:r>
                      <a:endParaRPr lang="en-US" dirty="0"/>
                    </a:p>
                  </a:txBody>
                  <a:tcPr/>
                </a:tc>
              </a:tr>
              <a:tr h="1040119">
                <a:tc>
                  <a:txBody>
                    <a:bodyPr/>
                    <a:lstStyle/>
                    <a:p>
                      <a:pPr algn="ctr"/>
                      <a:r>
                        <a:rPr lang="en-US" sz="2000" b="1" dirty="0" err="1" smtClean="0">
                          <a:solidFill>
                            <a:srgbClr val="FF0000"/>
                          </a:solidFill>
                          <a:latin typeface="+mj-lt"/>
                        </a:rPr>
                        <a:t>SaaS</a:t>
                      </a:r>
                      <a:endParaRPr lang="en-US" sz="2000" b="1" dirty="0">
                        <a:solidFill>
                          <a:srgbClr val="FF0000"/>
                        </a:solidFill>
                        <a:latin typeface="+mj-lt"/>
                      </a:endParaRPr>
                    </a:p>
                  </a:txBody>
                  <a:tcPr/>
                </a:tc>
                <a:tc>
                  <a:txBody>
                    <a:bodyPr/>
                    <a:lstStyle/>
                    <a:p>
                      <a:r>
                        <a:rPr lang="en-US" sz="2000" b="1" dirty="0" smtClean="0">
                          <a:latin typeface="+mj-lt"/>
                        </a:rPr>
                        <a:t>Uses application/service for business process operations.</a:t>
                      </a:r>
                      <a:endParaRPr lang="en-US" sz="2000" b="1" dirty="0">
                        <a:latin typeface="+mj-lt"/>
                      </a:endParaRPr>
                    </a:p>
                  </a:txBody>
                  <a:tcPr/>
                </a:tc>
                <a:tc>
                  <a:txBody>
                    <a:bodyPr/>
                    <a:lstStyle/>
                    <a:p>
                      <a:r>
                        <a:rPr lang="en-US" sz="2000" b="1" dirty="0" smtClean="0">
                          <a:latin typeface="+mj-lt"/>
                        </a:rPr>
                        <a:t>Install, manages, maintains, and supports the software application on a cloud infrastructure.</a:t>
                      </a:r>
                      <a:endParaRPr lang="en-US" sz="2000" b="1" dirty="0">
                        <a:latin typeface="+mj-lt"/>
                      </a:endParaRPr>
                    </a:p>
                  </a:txBody>
                  <a:tcPr/>
                </a:tc>
              </a:tr>
              <a:tr h="1985681">
                <a:tc>
                  <a:txBody>
                    <a:bodyPr/>
                    <a:lstStyle/>
                    <a:p>
                      <a:pPr algn="ctr"/>
                      <a:r>
                        <a:rPr lang="en-US" sz="2000" b="1" dirty="0" err="1" smtClean="0">
                          <a:solidFill>
                            <a:srgbClr val="FF0000"/>
                          </a:solidFill>
                          <a:latin typeface="+mj-lt"/>
                        </a:rPr>
                        <a:t>PaaS</a:t>
                      </a:r>
                      <a:endParaRPr lang="en-US" sz="2000" b="1" dirty="0">
                        <a:solidFill>
                          <a:srgbClr val="FF0000"/>
                        </a:solidFill>
                        <a:latin typeface="+mj-lt"/>
                      </a:endParaRPr>
                    </a:p>
                  </a:txBody>
                  <a:tcPr/>
                </a:tc>
                <a:tc>
                  <a:txBody>
                    <a:bodyPr/>
                    <a:lstStyle/>
                    <a:p>
                      <a:r>
                        <a:rPr lang="en-US" sz="2000" b="1" dirty="0" smtClean="0">
                          <a:latin typeface="+mj-lt"/>
                        </a:rPr>
                        <a:t>Develops, tests, deploys, and manages applications hosted in a cloud environment.</a:t>
                      </a:r>
                      <a:endParaRPr lang="en-US" sz="2000" b="1" dirty="0">
                        <a:latin typeface="+mj-lt"/>
                      </a:endParaRPr>
                    </a:p>
                  </a:txBody>
                  <a:tcPr/>
                </a:tc>
                <a:tc>
                  <a:txBody>
                    <a:bodyPr/>
                    <a:lstStyle/>
                    <a:p>
                      <a:r>
                        <a:rPr lang="en-US" sz="2000" b="1" dirty="0" smtClean="0">
                          <a:latin typeface="+mj-lt"/>
                        </a:rPr>
                        <a:t>Provisions and manages cloud infrastructure and middleware for the platform consumers; provides development, deployment, and administration tools to platform consumers.</a:t>
                      </a:r>
                      <a:endParaRPr lang="en-US" sz="2000" b="1" dirty="0">
                        <a:latin typeface="+mj-lt"/>
                      </a:endParaRPr>
                    </a:p>
                  </a:txBody>
                  <a:tcPr/>
                </a:tc>
              </a:tr>
              <a:tr h="1985681">
                <a:tc>
                  <a:txBody>
                    <a:bodyPr/>
                    <a:lstStyle/>
                    <a:p>
                      <a:pPr algn="ctr"/>
                      <a:r>
                        <a:rPr lang="en-US" sz="2000" b="1" dirty="0" err="1" smtClean="0">
                          <a:solidFill>
                            <a:srgbClr val="FF0000"/>
                          </a:solidFill>
                          <a:latin typeface="+mj-lt"/>
                        </a:rPr>
                        <a:t>IaaS</a:t>
                      </a:r>
                      <a:endParaRPr lang="en-US" sz="2000" b="1" dirty="0">
                        <a:solidFill>
                          <a:srgbClr val="FF0000"/>
                        </a:solidFill>
                        <a:latin typeface="+mj-lt"/>
                      </a:endParaRPr>
                    </a:p>
                  </a:txBody>
                  <a:tcPr/>
                </a:tc>
                <a:tc>
                  <a:txBody>
                    <a:bodyPr/>
                    <a:lstStyle/>
                    <a:p>
                      <a:r>
                        <a:rPr lang="en-US" sz="2000" b="1" dirty="0" smtClean="0">
                          <a:latin typeface="+mj-lt"/>
                        </a:rPr>
                        <a:t>Creates/installs,</a:t>
                      </a:r>
                      <a:r>
                        <a:rPr lang="en-US" sz="2000" b="1" baseline="0" dirty="0" smtClean="0">
                          <a:latin typeface="+mj-lt"/>
                        </a:rPr>
                        <a:t> manages, and monitors services for IT infrastructure operations.</a:t>
                      </a:r>
                      <a:endParaRPr lang="en-US" sz="2000" b="1" dirty="0">
                        <a:latin typeface="+mj-lt"/>
                      </a:endParaRPr>
                    </a:p>
                  </a:txBody>
                  <a:tcPr/>
                </a:tc>
                <a:tc>
                  <a:txBody>
                    <a:bodyPr/>
                    <a:lstStyle/>
                    <a:p>
                      <a:r>
                        <a:rPr lang="en-US" sz="2000" b="1" dirty="0" smtClean="0">
                          <a:latin typeface="+mj-lt"/>
                        </a:rPr>
                        <a:t>Provisions</a:t>
                      </a:r>
                      <a:r>
                        <a:rPr lang="en-US" sz="2000" b="1" baseline="0" dirty="0" smtClean="0">
                          <a:latin typeface="+mj-lt"/>
                        </a:rPr>
                        <a:t> and manages the physical processing, storage, networking, and the hosting environment and cloud infrastructure for </a:t>
                      </a:r>
                      <a:r>
                        <a:rPr lang="en-US" sz="2000" b="1" baseline="0" dirty="0" err="1" smtClean="0">
                          <a:latin typeface="+mj-lt"/>
                        </a:rPr>
                        <a:t>IaaS</a:t>
                      </a:r>
                      <a:r>
                        <a:rPr lang="en-US" sz="2000" b="1" baseline="0" dirty="0" smtClean="0">
                          <a:latin typeface="+mj-lt"/>
                        </a:rPr>
                        <a:t> consumers.</a:t>
                      </a:r>
                      <a:endParaRPr lang="en-US" sz="2000" b="1" dirty="0">
                        <a:latin typeface="+mj-lt"/>
                      </a:endParaRPr>
                    </a:p>
                  </a:txBody>
                  <a:tcPr/>
                </a:tc>
              </a:tr>
            </a:tbl>
          </a:graphicData>
        </a:graphic>
      </p:graphicFrame>
    </p:spTree>
    <p:extLst>
      <p:ext uri="{BB962C8B-B14F-4D97-AF65-F5344CB8AC3E}">
        <p14:creationId xmlns:p14="http://schemas.microsoft.com/office/powerpoint/2010/main" val="1700230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400" b="1" dirty="0" smtClean="0">
                <a:solidFill>
                  <a:schemeClr val="folHlink"/>
                </a:solidFill>
              </a:rPr>
              <a:t>Figure 2. Example of Services Available to a Cloud Consumer</a:t>
            </a:r>
            <a:endParaRPr lang="en-US" sz="2400" b="1" dirty="0">
              <a:solidFill>
                <a:schemeClr val="folHlink"/>
              </a:solidFill>
            </a:endParaRPr>
          </a:p>
        </p:txBody>
      </p:sp>
      <p:pic>
        <p:nvPicPr>
          <p:cNvPr id="5" name="Picture 4"/>
          <p:cNvPicPr>
            <a:picLocks noChangeAspect="1"/>
          </p:cNvPicPr>
          <p:nvPr/>
        </p:nvPicPr>
        <p:blipFill>
          <a:blip r:embed="rId2"/>
          <a:stretch>
            <a:fillRect/>
          </a:stretch>
        </p:blipFill>
        <p:spPr>
          <a:xfrm>
            <a:off x="1333499" y="1295400"/>
            <a:ext cx="6867707" cy="4910784"/>
          </a:xfrm>
          <a:prstGeom prst="rect">
            <a:avLst/>
          </a:prstGeom>
        </p:spPr>
      </p:pic>
      <p:sp>
        <p:nvSpPr>
          <p:cNvPr id="81923" name="Rectangle 3"/>
          <p:cNvSpPr>
            <a:spLocks noGrp="1" noChangeArrowheads="1"/>
          </p:cNvSpPr>
          <p:nvPr>
            <p:ph type="body" idx="1"/>
          </p:nvPr>
        </p:nvSpPr>
        <p:spPr>
          <a:xfrm>
            <a:off x="440410" y="2133600"/>
            <a:ext cx="8229600" cy="3947148"/>
          </a:xfrm>
        </p:spPr>
        <p:txBody>
          <a:bodyPr/>
          <a:lstStyle/>
          <a:p>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18</a:t>
            </a:fld>
            <a:endParaRPr lang="en-US" dirty="0"/>
          </a:p>
        </p:txBody>
      </p:sp>
    </p:spTree>
    <p:extLst>
      <p:ext uri="{BB962C8B-B14F-4D97-AF65-F5344CB8AC3E}">
        <p14:creationId xmlns:p14="http://schemas.microsoft.com/office/powerpoint/2010/main" val="27067044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Consumer &amp; Cloud Provider Activities</a:t>
            </a:r>
            <a:br>
              <a:rPr lang="en-US" sz="2800" b="1" dirty="0" smtClean="0">
                <a:solidFill>
                  <a:schemeClr val="folHlink"/>
                </a:solidFill>
              </a:rPr>
            </a:br>
            <a:r>
              <a:rPr lang="en-US" sz="2000" b="1" dirty="0" smtClean="0">
                <a:solidFill>
                  <a:schemeClr val="folHlink"/>
                </a:solidFill>
              </a:rPr>
              <a:t>Revised based on Figure 3</a:t>
            </a:r>
            <a:r>
              <a:rPr lang="en-US" sz="2000" dirty="0" smtClean="0">
                <a:solidFill>
                  <a:schemeClr val="folHlink"/>
                </a:solidFill>
              </a:rPr>
              <a:t> of </a:t>
            </a:r>
            <a:r>
              <a:rPr lang="en-US" sz="2000" b="1" dirty="0" smtClean="0">
                <a:solidFill>
                  <a:schemeClr val="folHlink"/>
                </a:solidFill>
              </a:rPr>
              <a:t>NIST Cloud  Computing Standards Roadmap</a:t>
            </a:r>
            <a:endParaRPr lang="en-US" sz="2000" b="1" dirty="0">
              <a:solidFill>
                <a:schemeClr val="folHlink"/>
              </a:solidFill>
            </a:endParaRPr>
          </a:p>
        </p:txBody>
      </p:sp>
      <p:sp>
        <p:nvSpPr>
          <p:cNvPr id="81923" name="Rectangle 3"/>
          <p:cNvSpPr>
            <a:spLocks noGrp="1" noChangeArrowheads="1"/>
          </p:cNvSpPr>
          <p:nvPr>
            <p:ph type="body" idx="1"/>
          </p:nvPr>
        </p:nvSpPr>
        <p:spPr>
          <a:xfrm>
            <a:off x="457200" y="1219200"/>
            <a:ext cx="8229600" cy="4876799"/>
          </a:xfrm>
        </p:spPr>
        <p:txBody>
          <a:bodyPr/>
          <a:lstStyle/>
          <a:p>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621" y="1262062"/>
            <a:ext cx="8709779" cy="5519738"/>
          </a:xfrm>
          <a:prstGeom prst="rect">
            <a:avLst/>
          </a:prstGeom>
          <a:solidFill>
            <a:srgbClr val="FFFF00"/>
          </a:solidFill>
          <a:ln>
            <a:solidFill>
              <a:srgbClr val="FF0000"/>
            </a:solidFill>
          </a:ln>
          <a:effectLst/>
          <a:extLst/>
        </p:spPr>
      </p:pic>
    </p:spTree>
    <p:extLst>
      <p:ext uri="{BB962C8B-B14F-4D97-AF65-F5344CB8AC3E}">
        <p14:creationId xmlns:p14="http://schemas.microsoft.com/office/powerpoint/2010/main" val="3615184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Topics of Discussion</a:t>
            </a:r>
            <a:br>
              <a:rPr lang="en-US" sz="3000" b="1" dirty="0" smtClean="0">
                <a:solidFill>
                  <a:schemeClr val="folHlink"/>
                </a:solidFill>
              </a:rPr>
            </a:br>
            <a:endParaRPr lang="en-US" sz="30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NIST Cloud Definition</a:t>
            </a:r>
          </a:p>
          <a:p>
            <a:r>
              <a:rPr lang="en-US" sz="2800" dirty="0" smtClean="0">
                <a:latin typeface="Arial" pitchFamily="34" charset="0"/>
              </a:rPr>
              <a:t>NIST Cloud Computing and Standards Roadmap</a:t>
            </a:r>
          </a:p>
          <a:p>
            <a:r>
              <a:rPr lang="en-US" sz="2800" dirty="0" smtClean="0">
                <a:latin typeface="Arial" pitchFamily="34" charset="0"/>
              </a:rPr>
              <a:t>NIST Cloud Computing Security &amp; Privacy Guidelines</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a:t>
            </a:fld>
            <a:endParaRPr lang="en-US" dirty="0"/>
          </a:p>
        </p:txBody>
      </p:sp>
    </p:spTree>
    <p:extLst>
      <p:ext uri="{BB962C8B-B14F-4D97-AF65-F5344CB8AC3E}">
        <p14:creationId xmlns:p14="http://schemas.microsoft.com/office/powerpoint/2010/main" val="180472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
            <a:ext cx="8229600" cy="990600"/>
          </a:xfrm>
        </p:spPr>
        <p:txBody>
          <a:bodyPr/>
          <a:lstStyle/>
          <a:p>
            <a:r>
              <a:rPr lang="en-US" sz="2800" b="1" dirty="0" smtClean="0">
                <a:solidFill>
                  <a:schemeClr val="folHlink"/>
                </a:solidFill>
              </a:rPr>
              <a:t>The NIST Cloud Conceptual </a:t>
            </a:r>
            <a:r>
              <a:rPr lang="en-US" sz="2800" b="1" dirty="0">
                <a:solidFill>
                  <a:schemeClr val="folHlink"/>
                </a:solidFill>
              </a:rPr>
              <a:t>Model</a:t>
            </a:r>
            <a:br>
              <a:rPr lang="en-US" sz="2800" b="1" dirty="0">
                <a:solidFill>
                  <a:schemeClr val="folHlink"/>
                </a:solidFill>
              </a:rPr>
            </a:br>
            <a:r>
              <a:rPr lang="en-US" sz="2000" b="1" dirty="0" smtClean="0">
                <a:solidFill>
                  <a:schemeClr val="folHlink"/>
                </a:solidFill>
              </a:rPr>
              <a:t>Figure 12 The Combined Conceptual Reference Diagram, NIST </a:t>
            </a:r>
            <a:r>
              <a:rPr lang="en-US" sz="2000" b="1" dirty="0">
                <a:solidFill>
                  <a:schemeClr val="folHlink"/>
                </a:solidFill>
              </a:rPr>
              <a:t>Cloud  Computing Standards Roadmap</a:t>
            </a:r>
          </a:p>
        </p:txBody>
      </p:sp>
      <p:sp>
        <p:nvSpPr>
          <p:cNvPr id="81923" name="Rectangle 3"/>
          <p:cNvSpPr>
            <a:spLocks noGrp="1" noChangeArrowheads="1"/>
          </p:cNvSpPr>
          <p:nvPr>
            <p:ph type="body" idx="1"/>
          </p:nvPr>
        </p:nvSpPr>
        <p:spPr>
          <a:xfrm>
            <a:off x="457200" y="990601"/>
            <a:ext cx="8229600" cy="4821488"/>
          </a:xfrm>
        </p:spPr>
        <p:txBody>
          <a:bodyPr/>
          <a:lstStyle/>
          <a:p>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20</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1"/>
            <a:ext cx="8940999" cy="571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129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IT Standards Development and Life Cycle </a:t>
            </a:r>
            <a:r>
              <a:rPr lang="en-US" sz="2400" b="1" dirty="0" smtClean="0">
                <a:solidFill>
                  <a:schemeClr val="folHlink"/>
                </a:solidFill>
              </a:rPr>
              <a:t>(pp. 31)</a:t>
            </a:r>
            <a:br>
              <a:rPr lang="en-US" sz="2400" b="1" dirty="0" smtClean="0">
                <a:solidFill>
                  <a:schemeClr val="folHlink"/>
                </a:solidFill>
              </a:rPr>
            </a:br>
            <a:endParaRPr lang="en-US" sz="2400" b="1" dirty="0">
              <a:solidFill>
                <a:schemeClr val="folHlink"/>
              </a:solidFill>
            </a:endParaRPr>
          </a:p>
        </p:txBody>
      </p:sp>
      <p:pic>
        <p:nvPicPr>
          <p:cNvPr id="4" name="Picture 3"/>
          <p:cNvPicPr>
            <a:picLocks noChangeAspect="1"/>
          </p:cNvPicPr>
          <p:nvPr/>
        </p:nvPicPr>
        <p:blipFill>
          <a:blip r:embed="rId2"/>
          <a:stretch>
            <a:fillRect/>
          </a:stretch>
        </p:blipFill>
        <p:spPr>
          <a:xfrm>
            <a:off x="1701171" y="1181279"/>
            <a:ext cx="5741658" cy="5284501"/>
          </a:xfrm>
          <a:prstGeom prst="rect">
            <a:avLst/>
          </a:prstGeom>
        </p:spPr>
      </p:pic>
      <p:sp>
        <p:nvSpPr>
          <p:cNvPr id="81923" name="Rectangle 3"/>
          <p:cNvSpPr>
            <a:spLocks noGrp="1" noChangeArrowheads="1"/>
          </p:cNvSpPr>
          <p:nvPr>
            <p:ph type="body" idx="1"/>
          </p:nvPr>
        </p:nvSpPr>
        <p:spPr>
          <a:xfrm>
            <a:off x="457200" y="1219200"/>
            <a:ext cx="8229600" cy="4876799"/>
          </a:xfrm>
        </p:spPr>
        <p:txBody>
          <a:bodyPr/>
          <a:lstStyle/>
          <a:p>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21</a:t>
            </a:fld>
            <a:endParaRPr lang="en-US" dirty="0"/>
          </a:p>
        </p:txBody>
      </p:sp>
    </p:spTree>
    <p:extLst>
      <p:ext uri="{BB962C8B-B14F-4D97-AF65-F5344CB8AC3E}">
        <p14:creationId xmlns:p14="http://schemas.microsoft.com/office/powerpoint/2010/main" val="742445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Computing Standards </a:t>
            </a:r>
            <a:r>
              <a:rPr lang="en-US" sz="2400" b="1" dirty="0" smtClean="0">
                <a:solidFill>
                  <a:schemeClr val="folHlink"/>
                </a:solidFill>
              </a:rPr>
              <a:t>(pp. 43-45)</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1219200"/>
            <a:ext cx="8229600" cy="4876799"/>
          </a:xfrm>
        </p:spPr>
        <p:txBody>
          <a:bodyPr/>
          <a:lstStyle/>
          <a:p>
            <a:r>
              <a:rPr lang="en-US" sz="2400" b="1" dirty="0" smtClean="0">
                <a:solidFill>
                  <a:srgbClr val="FFC000"/>
                </a:solidFill>
                <a:latin typeface="+mj-lt"/>
              </a:rPr>
              <a:t>Security Standards Mapping</a:t>
            </a:r>
          </a:p>
          <a:p>
            <a:pPr lvl="1"/>
            <a:r>
              <a:rPr lang="en-US" sz="2400" dirty="0" smtClean="0">
                <a:latin typeface="+mj-lt"/>
              </a:rPr>
              <a:t>Authentication &amp; Authorization</a:t>
            </a:r>
          </a:p>
          <a:p>
            <a:pPr lvl="1"/>
            <a:r>
              <a:rPr lang="en-US" sz="2400" dirty="0" smtClean="0">
                <a:latin typeface="+mj-lt"/>
              </a:rPr>
              <a:t>Confidentiality</a:t>
            </a:r>
          </a:p>
          <a:p>
            <a:pPr lvl="1"/>
            <a:r>
              <a:rPr lang="en-US" sz="2400" dirty="0" smtClean="0">
                <a:latin typeface="+mj-lt"/>
              </a:rPr>
              <a:t>Integrity</a:t>
            </a:r>
          </a:p>
          <a:p>
            <a:pPr lvl="1"/>
            <a:r>
              <a:rPr lang="en-US" sz="2400" dirty="0" smtClean="0">
                <a:latin typeface="+mj-lt"/>
              </a:rPr>
              <a:t>Identity Management</a:t>
            </a:r>
          </a:p>
          <a:p>
            <a:pPr lvl="1"/>
            <a:r>
              <a:rPr lang="en-US" sz="2400" dirty="0" smtClean="0">
                <a:latin typeface="+mj-lt"/>
              </a:rPr>
              <a:t>Security Monitoring &amp; Incident Response</a:t>
            </a:r>
          </a:p>
          <a:p>
            <a:pPr lvl="1"/>
            <a:r>
              <a:rPr lang="en-US" sz="2400" dirty="0" smtClean="0">
                <a:latin typeface="+mj-lt"/>
              </a:rPr>
              <a:t>Security Policy Management</a:t>
            </a:r>
          </a:p>
          <a:p>
            <a:pPr lvl="1"/>
            <a:r>
              <a:rPr lang="en-US" sz="2400" dirty="0" smtClean="0">
                <a:latin typeface="+mj-lt"/>
              </a:rPr>
              <a:t>Availability</a:t>
            </a:r>
          </a:p>
          <a:p>
            <a:r>
              <a:rPr lang="en-US" sz="2400" dirty="0" smtClean="0">
                <a:latin typeface="+mj-lt"/>
              </a:rPr>
              <a:t>Interoperability Standards Mapping</a:t>
            </a:r>
          </a:p>
          <a:p>
            <a:r>
              <a:rPr lang="en-US" sz="2400" dirty="0" smtClean="0">
                <a:latin typeface="+mj-lt"/>
              </a:rPr>
              <a:t>Portability Standards Mapping</a:t>
            </a:r>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22</a:t>
            </a:fld>
            <a:endParaRPr lang="en-US" dirty="0"/>
          </a:p>
        </p:txBody>
      </p:sp>
    </p:spTree>
    <p:extLst>
      <p:ext uri="{BB962C8B-B14F-4D97-AF65-F5344CB8AC3E}">
        <p14:creationId xmlns:p14="http://schemas.microsoft.com/office/powerpoint/2010/main" val="31616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42900" y="430212"/>
            <a:ext cx="8458200" cy="712787"/>
          </a:xfrm>
        </p:spPr>
        <p:txBody>
          <a:bodyPr/>
          <a:lstStyle/>
          <a:p>
            <a:r>
              <a:rPr lang="en-US" sz="2000" b="1" dirty="0" smtClean="0">
                <a:solidFill>
                  <a:schemeClr val="folHlink"/>
                </a:solidFill>
              </a:rPr>
              <a:t>Definitions – Appendix B (pp. 60-76)</a:t>
            </a:r>
            <a:br>
              <a:rPr lang="en-US" sz="2000" b="1" dirty="0" smtClean="0">
                <a:solidFill>
                  <a:schemeClr val="folHlink"/>
                </a:solidFill>
              </a:rPr>
            </a:br>
            <a:r>
              <a:rPr lang="en-US" sz="2000" b="1" dirty="0" smtClean="0">
                <a:solidFill>
                  <a:schemeClr val="folHlink"/>
                </a:solidFill>
              </a:rPr>
              <a:t>Source: American National Standard Dictionary of Information Technology (ANSDIT</a:t>
            </a:r>
            <a:r>
              <a:rPr lang="en-US" sz="2400" b="1" dirty="0" smtClean="0">
                <a:solidFill>
                  <a:schemeClr val="folHlink"/>
                </a:solidFill>
              </a:rPr>
              <a:t>)</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228600" y="1219200"/>
            <a:ext cx="8458200" cy="4876799"/>
          </a:xfrm>
        </p:spPr>
        <p:txBody>
          <a:bodyPr/>
          <a:lstStyle/>
          <a:p>
            <a:r>
              <a:rPr lang="en-US" sz="2400" dirty="0" smtClean="0">
                <a:solidFill>
                  <a:srgbClr val="FFFF00"/>
                </a:solidFill>
                <a:latin typeface="+mj-lt"/>
              </a:rPr>
              <a:t>Information Technology</a:t>
            </a:r>
            <a:r>
              <a:rPr lang="en-US" sz="2400" dirty="0" smtClean="0">
                <a:latin typeface="+mj-lt"/>
              </a:rPr>
              <a:t> (IT) – Encompasses all technologies for the capture, storage, retrieval, processing, display, representation, organization, management, security, transfer, and interchange of data and information.</a:t>
            </a:r>
          </a:p>
          <a:p>
            <a:r>
              <a:rPr lang="en-US" sz="2400" dirty="0" smtClean="0">
                <a:solidFill>
                  <a:srgbClr val="FFFF00"/>
                </a:solidFill>
                <a:latin typeface="+mj-lt"/>
              </a:rPr>
              <a:t>Data Migration</a:t>
            </a:r>
            <a:r>
              <a:rPr lang="en-US" sz="2400" dirty="0" smtClean="0">
                <a:latin typeface="+mj-lt"/>
              </a:rPr>
              <a:t>: The periodic transfer of data from one hardware or software configuration to another or from one generation of computer technology to a subsequent generation. Migration is necessary action for retaining the integrity of the data and for allowing users to search, retrieve, and make use of data in the face of constantly changing technology (source: </a:t>
            </a:r>
            <a:r>
              <a:rPr lang="en-US" sz="2400" dirty="0" smtClean="0">
                <a:latin typeface="+mj-lt"/>
                <a:hlinkClick r:id="rId2"/>
              </a:rPr>
              <a:t>http://www.ischool.utexas.edu/~scisco/lis3891.5/email/gloss.html</a:t>
            </a:r>
            <a:r>
              <a:rPr lang="en-US" sz="2400" dirty="0" smtClean="0">
                <a:latin typeface="+mj-lt"/>
              </a:rPr>
              <a:t>) </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23</a:t>
            </a:fld>
            <a:endParaRPr lang="en-US" dirty="0"/>
          </a:p>
        </p:txBody>
      </p:sp>
    </p:spTree>
    <p:extLst>
      <p:ext uri="{BB962C8B-B14F-4D97-AF65-F5344CB8AC3E}">
        <p14:creationId xmlns:p14="http://schemas.microsoft.com/office/powerpoint/2010/main" val="516142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42900" y="430212"/>
            <a:ext cx="8458200" cy="712787"/>
          </a:xfrm>
        </p:spPr>
        <p:txBody>
          <a:bodyPr/>
          <a:lstStyle/>
          <a:p>
            <a:r>
              <a:rPr lang="en-US" sz="2000" b="1" dirty="0" smtClean="0">
                <a:solidFill>
                  <a:schemeClr val="folHlink"/>
                </a:solidFill>
              </a:rPr>
              <a:t>Definitions – Appendix B (pp. 60-76)</a:t>
            </a:r>
            <a:br>
              <a:rPr lang="en-US" sz="2000" b="1" dirty="0" smtClean="0">
                <a:solidFill>
                  <a:schemeClr val="folHlink"/>
                </a:solidFill>
              </a:rPr>
            </a:br>
            <a:r>
              <a:rPr lang="en-US" sz="2000" b="1" dirty="0" smtClean="0">
                <a:solidFill>
                  <a:schemeClr val="folHlink"/>
                </a:solidFill>
              </a:rPr>
              <a:t>Source: American National Standard Dictionary of Information Technology (ANSDIT</a:t>
            </a:r>
            <a:r>
              <a:rPr lang="en-US" sz="2400" b="1" dirty="0" smtClean="0">
                <a:solidFill>
                  <a:schemeClr val="folHlink"/>
                </a:solidFill>
              </a:rPr>
              <a:t>)</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228600" y="1219200"/>
            <a:ext cx="8458200" cy="4876799"/>
          </a:xfrm>
        </p:spPr>
        <p:txBody>
          <a:bodyPr/>
          <a:lstStyle/>
          <a:p>
            <a:r>
              <a:rPr lang="en-US" sz="2400" dirty="0">
                <a:solidFill>
                  <a:srgbClr val="FFFF00"/>
                </a:solidFill>
              </a:rPr>
              <a:t>Interoperability</a:t>
            </a:r>
            <a:r>
              <a:rPr lang="en-US" sz="2400" dirty="0"/>
              <a:t>: The capability to communicate, execute programs, or transfer data among various functional units under specified conditions. </a:t>
            </a:r>
          </a:p>
          <a:p>
            <a:r>
              <a:rPr lang="en-US" sz="2400" dirty="0" smtClean="0">
                <a:solidFill>
                  <a:srgbClr val="FFFF00"/>
                </a:solidFill>
              </a:rPr>
              <a:t>Maintainability</a:t>
            </a:r>
            <a:r>
              <a:rPr lang="en-US" sz="2400" dirty="0"/>
              <a:t>: A measure of the ease with which maintenance of a functional unit can be performed using prescribed procedures and resources. Synonymous with serviceability. </a:t>
            </a:r>
          </a:p>
          <a:p>
            <a:r>
              <a:rPr lang="en-US" sz="2400" dirty="0" smtClean="0">
                <a:solidFill>
                  <a:srgbClr val="FFFF00"/>
                </a:solidFill>
                <a:latin typeface="+mj-lt"/>
              </a:rPr>
              <a:t>Portability</a:t>
            </a:r>
            <a:r>
              <a:rPr lang="en-US" sz="2400" dirty="0" smtClean="0">
                <a:latin typeface="+mj-lt"/>
              </a:rPr>
              <a:t>: The capability of a program to be executed on various types of data processing systems with little or no modification and without converting the program to a different language.</a:t>
            </a:r>
          </a:p>
          <a:p>
            <a:r>
              <a:rPr lang="en-US" sz="2400" dirty="0" smtClean="0">
                <a:latin typeface="+mj-lt"/>
              </a:rPr>
              <a:t> </a:t>
            </a:r>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24</a:t>
            </a:fld>
            <a:endParaRPr lang="en-US" dirty="0"/>
          </a:p>
        </p:txBody>
      </p:sp>
    </p:spTree>
    <p:extLst>
      <p:ext uri="{BB962C8B-B14F-4D97-AF65-F5344CB8AC3E}">
        <p14:creationId xmlns:p14="http://schemas.microsoft.com/office/powerpoint/2010/main" val="6537984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42900" y="430212"/>
            <a:ext cx="8458200" cy="712787"/>
          </a:xfrm>
        </p:spPr>
        <p:txBody>
          <a:bodyPr/>
          <a:lstStyle/>
          <a:p>
            <a:r>
              <a:rPr lang="en-US" sz="2000" b="1" dirty="0" smtClean="0">
                <a:solidFill>
                  <a:schemeClr val="folHlink"/>
                </a:solidFill>
              </a:rPr>
              <a:t>Definitions – Appendix B (pp. 60-76)</a:t>
            </a:r>
            <a:br>
              <a:rPr lang="en-US" sz="2000" b="1" dirty="0" smtClean="0">
                <a:solidFill>
                  <a:schemeClr val="folHlink"/>
                </a:solidFill>
              </a:rPr>
            </a:br>
            <a:r>
              <a:rPr lang="en-US" sz="2000" b="1" dirty="0" smtClean="0">
                <a:solidFill>
                  <a:schemeClr val="folHlink"/>
                </a:solidFill>
              </a:rPr>
              <a:t>Source: American National Standard Dictionary of Information Technology (ANSDIT</a:t>
            </a:r>
            <a:r>
              <a:rPr lang="en-US" sz="2400" b="1" dirty="0" smtClean="0">
                <a:solidFill>
                  <a:schemeClr val="folHlink"/>
                </a:solidFill>
              </a:rPr>
              <a:t>)</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228600" y="1219200"/>
            <a:ext cx="8458200" cy="4876799"/>
          </a:xfrm>
        </p:spPr>
        <p:txBody>
          <a:bodyPr/>
          <a:lstStyle/>
          <a:p>
            <a:r>
              <a:rPr lang="en-US" sz="2400" dirty="0" smtClean="0">
                <a:solidFill>
                  <a:srgbClr val="FFFF00"/>
                </a:solidFill>
                <a:latin typeface="+mj-lt"/>
              </a:rPr>
              <a:t>Reliability</a:t>
            </a:r>
            <a:r>
              <a:rPr lang="en-US" sz="2400" dirty="0" smtClean="0">
                <a:latin typeface="+mj-lt"/>
              </a:rPr>
              <a:t>: A measure of the ability of a functional unit to perform a required function under given conditions for a given interval.</a:t>
            </a:r>
          </a:p>
          <a:p>
            <a:r>
              <a:rPr lang="en-US" sz="2400" dirty="0" smtClean="0">
                <a:solidFill>
                  <a:srgbClr val="FFFF00"/>
                </a:solidFill>
                <a:latin typeface="+mj-lt"/>
              </a:rPr>
              <a:t>Network Resilience</a:t>
            </a:r>
            <a:r>
              <a:rPr lang="en-US" sz="2400" dirty="0" smtClean="0">
                <a:latin typeface="+mj-lt"/>
              </a:rPr>
              <a:t>: A computing infrastructure that provides continuous business operation (i.e.., highly resistant to disruption and able to operate in a degraded mode if damaged), rapid recovery if failure does occur, and the ability to scale to meet rapid or unpredictable demands. [source:  The Committee on National Security Systems Instruction No. 4009, “National Information Assurance Glossary.” CNSSI-4009]</a:t>
            </a:r>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25</a:t>
            </a:fld>
            <a:endParaRPr lang="en-US" dirty="0"/>
          </a:p>
        </p:txBody>
      </p:sp>
    </p:spTree>
    <p:extLst>
      <p:ext uri="{BB962C8B-B14F-4D97-AF65-F5344CB8AC3E}">
        <p14:creationId xmlns:p14="http://schemas.microsoft.com/office/powerpoint/2010/main" val="19341246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484187"/>
          </a:xfrm>
        </p:spPr>
        <p:txBody>
          <a:bodyPr/>
          <a:lstStyle/>
          <a:p>
            <a:r>
              <a:rPr lang="en-US" sz="2800" b="1" dirty="0" smtClean="0">
                <a:solidFill>
                  <a:schemeClr val="folHlink"/>
                </a:solidFill>
              </a:rPr>
              <a:t>Cloud Computing Standards </a:t>
            </a:r>
            <a:r>
              <a:rPr lang="en-US" sz="2400" b="1" dirty="0" smtClean="0">
                <a:solidFill>
                  <a:schemeClr val="folHlink"/>
                </a:solidFill>
              </a:rPr>
              <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762000"/>
            <a:ext cx="8229600" cy="5333999"/>
          </a:xfrm>
        </p:spPr>
        <p:txBody>
          <a:bodyPr/>
          <a:lstStyle/>
          <a:p>
            <a:pPr>
              <a:spcBef>
                <a:spcPts val="0"/>
              </a:spcBef>
            </a:pPr>
            <a:r>
              <a:rPr lang="en-US" sz="2400" dirty="0" smtClean="0">
                <a:latin typeface="+mj-lt"/>
              </a:rPr>
              <a:t>Cloud Computing Standards for Interoperability</a:t>
            </a:r>
          </a:p>
          <a:p>
            <a:pPr>
              <a:spcBef>
                <a:spcPts val="0"/>
              </a:spcBef>
            </a:pPr>
            <a:r>
              <a:rPr lang="en-US" sz="2400" dirty="0" smtClean="0">
                <a:latin typeface="+mj-lt"/>
              </a:rPr>
              <a:t>Functional Interface:</a:t>
            </a:r>
          </a:p>
          <a:p>
            <a:pPr lvl="1">
              <a:spcBef>
                <a:spcPts val="0"/>
              </a:spcBef>
            </a:pPr>
            <a:r>
              <a:rPr lang="en-US" sz="2000" dirty="0" smtClean="0">
                <a:latin typeface="+mj-lt"/>
              </a:rPr>
              <a:t>The interface provided to/by what is resident in the cloud</a:t>
            </a:r>
          </a:p>
          <a:p>
            <a:pPr lvl="1">
              <a:spcBef>
                <a:spcPts val="0"/>
              </a:spcBef>
            </a:pPr>
            <a:r>
              <a:rPr lang="en-US" sz="2000" dirty="0" smtClean="0">
                <a:latin typeface="+mj-lt"/>
              </a:rPr>
              <a:t>For </a:t>
            </a:r>
            <a:r>
              <a:rPr lang="en-US" sz="2000" dirty="0" err="1" smtClean="0">
                <a:latin typeface="+mj-lt"/>
              </a:rPr>
              <a:t>Iaas</a:t>
            </a:r>
            <a:r>
              <a:rPr lang="en-US" sz="2000" dirty="0" smtClean="0">
                <a:latin typeface="+mj-lt"/>
              </a:rPr>
              <a:t> Functional Interface is a virtualized CPU, memory, I/O used by an OS</a:t>
            </a:r>
          </a:p>
          <a:p>
            <a:pPr>
              <a:spcBef>
                <a:spcPts val="0"/>
              </a:spcBef>
            </a:pPr>
            <a:r>
              <a:rPr lang="en-US" sz="2400" dirty="0" smtClean="0">
                <a:latin typeface="+mj-lt"/>
              </a:rPr>
              <a:t>Management Interface:</a:t>
            </a:r>
          </a:p>
          <a:p>
            <a:pPr lvl="1">
              <a:spcBef>
                <a:spcPts val="0"/>
              </a:spcBef>
            </a:pPr>
            <a:r>
              <a:rPr lang="en-US" sz="2000" dirty="0" smtClean="0">
                <a:latin typeface="+mj-lt"/>
              </a:rPr>
              <a:t>Cloud user managers their use of the cloud services</a:t>
            </a:r>
          </a:p>
          <a:p>
            <a:pPr lvl="1">
              <a:spcBef>
                <a:spcPts val="0"/>
              </a:spcBef>
            </a:pPr>
            <a:r>
              <a:rPr lang="en-US" sz="2000" dirty="0" smtClean="0">
                <a:latin typeface="+mj-lt"/>
              </a:rPr>
              <a:t>Starting, Stopping, Manipulation of VM images and associated resources </a:t>
            </a:r>
          </a:p>
        </p:txBody>
      </p:sp>
      <p:sp>
        <p:nvSpPr>
          <p:cNvPr id="2" name="Footer Placeholder 1"/>
          <p:cNvSpPr>
            <a:spLocks noGrp="1"/>
          </p:cNvSpPr>
          <p:nvPr>
            <p:ph type="ftr" sz="quarter" idx="11"/>
          </p:nvPr>
        </p:nvSpPr>
        <p:spPr/>
        <p:txBody>
          <a:bodyPr/>
          <a:lstStyle/>
          <a:p>
            <a:r>
              <a:rPr lang="en-US" dirty="0" smtClean="0"/>
              <a:t>Prof. Paul Lin</a:t>
            </a:r>
            <a:endParaRPr lang="en-US" dirty="0"/>
          </a:p>
        </p:txBody>
      </p:sp>
      <p:sp>
        <p:nvSpPr>
          <p:cNvPr id="3" name="Slide Number Placeholder 2"/>
          <p:cNvSpPr>
            <a:spLocks noGrp="1"/>
          </p:cNvSpPr>
          <p:nvPr>
            <p:ph type="sldNum" sz="quarter" idx="12"/>
          </p:nvPr>
        </p:nvSpPr>
        <p:spPr/>
        <p:txBody>
          <a:bodyPr/>
          <a:lstStyle/>
          <a:p>
            <a:fld id="{6D9DDAC8-96B7-4765-89C9-0F0810BB7E1A}" type="slidenum">
              <a:rPr lang="en-US" smtClean="0"/>
              <a:pPr/>
              <a:t>26</a:t>
            </a:fld>
            <a:endParaRPr lang="en-US" dirty="0"/>
          </a:p>
        </p:txBody>
      </p:sp>
      <p:pic>
        <p:nvPicPr>
          <p:cNvPr id="5" name="Picture 4"/>
          <p:cNvPicPr>
            <a:picLocks noChangeAspect="1"/>
          </p:cNvPicPr>
          <p:nvPr/>
        </p:nvPicPr>
        <p:blipFill>
          <a:blip r:embed="rId2"/>
          <a:stretch>
            <a:fillRect/>
          </a:stretch>
        </p:blipFill>
        <p:spPr>
          <a:xfrm>
            <a:off x="1219200" y="3947240"/>
            <a:ext cx="6324600" cy="2783790"/>
          </a:xfrm>
          <a:prstGeom prst="rect">
            <a:avLst/>
          </a:prstGeom>
        </p:spPr>
      </p:pic>
    </p:spTree>
    <p:extLst>
      <p:ext uri="{BB962C8B-B14F-4D97-AF65-F5344CB8AC3E}">
        <p14:creationId xmlns:p14="http://schemas.microsoft.com/office/powerpoint/2010/main" val="3065355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484187"/>
          </a:xfrm>
        </p:spPr>
        <p:txBody>
          <a:bodyPr/>
          <a:lstStyle/>
          <a:p>
            <a:r>
              <a:rPr lang="en-US" sz="2800" b="1" dirty="0" smtClean="0">
                <a:solidFill>
                  <a:schemeClr val="folHlink"/>
                </a:solidFill>
              </a:rPr>
              <a:t>Cloud Computing Standards for Interoperability (page 34)</a:t>
            </a:r>
            <a:r>
              <a:rPr lang="en-US" sz="2400" b="1" dirty="0" smtClean="0">
                <a:solidFill>
                  <a:schemeClr val="folHlink"/>
                </a:solidFill>
              </a:rPr>
              <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762000"/>
            <a:ext cx="8229600" cy="5333999"/>
          </a:xfrm>
        </p:spPr>
        <p:txBody>
          <a:bodyPr/>
          <a:lstStyle/>
          <a:p>
            <a:r>
              <a:rPr lang="en-US" sz="2400" dirty="0" err="1" smtClean="0">
                <a:latin typeface="+mj-lt"/>
              </a:rPr>
              <a:t>IaaS</a:t>
            </a:r>
            <a:r>
              <a:rPr lang="en-US" sz="2400" dirty="0" smtClean="0">
                <a:latin typeface="+mj-lt"/>
              </a:rPr>
              <a:t> Interface:</a:t>
            </a:r>
          </a:p>
          <a:p>
            <a:pPr lvl="1"/>
            <a:r>
              <a:rPr lang="en-US" sz="2000" b="1" dirty="0" smtClean="0">
                <a:latin typeface="+mj-lt"/>
              </a:rPr>
              <a:t>Functional Interface:</a:t>
            </a:r>
          </a:p>
          <a:p>
            <a:pPr lvl="2"/>
            <a:r>
              <a:rPr lang="en-US" sz="2000" b="1" dirty="0" smtClean="0">
                <a:latin typeface="+mj-lt"/>
              </a:rPr>
              <a:t>The VM and disk interfaces that the OS stack runs on</a:t>
            </a:r>
          </a:p>
          <a:p>
            <a:pPr lvl="1"/>
            <a:r>
              <a:rPr lang="en-US" sz="2000" b="1" dirty="0" smtClean="0">
                <a:latin typeface="+mj-lt"/>
              </a:rPr>
              <a:t>Management Interface</a:t>
            </a:r>
          </a:p>
          <a:p>
            <a:pPr lvl="2"/>
            <a:r>
              <a:rPr lang="en-US" sz="2000" b="1" dirty="0" smtClean="0">
                <a:latin typeface="+mj-lt"/>
              </a:rPr>
              <a:t>Cloud user manages their use (VM life cycle, etc. ) of the infrastructure</a:t>
            </a:r>
          </a:p>
        </p:txBody>
      </p:sp>
      <p:sp>
        <p:nvSpPr>
          <p:cNvPr id="2" name="Footer Placeholder 1"/>
          <p:cNvSpPr>
            <a:spLocks noGrp="1"/>
          </p:cNvSpPr>
          <p:nvPr>
            <p:ph type="ftr" sz="quarter" idx="11"/>
          </p:nvPr>
        </p:nvSpPr>
        <p:spPr/>
        <p:txBody>
          <a:bodyPr/>
          <a:lstStyle/>
          <a:p>
            <a:r>
              <a:rPr lang="en-US" dirty="0" smtClean="0"/>
              <a:t>Prof. Paul Lin</a:t>
            </a:r>
            <a:endParaRPr lang="en-US" dirty="0"/>
          </a:p>
        </p:txBody>
      </p:sp>
      <p:sp>
        <p:nvSpPr>
          <p:cNvPr id="3" name="Slide Number Placeholder 2"/>
          <p:cNvSpPr>
            <a:spLocks noGrp="1"/>
          </p:cNvSpPr>
          <p:nvPr>
            <p:ph type="sldNum" sz="quarter" idx="12"/>
          </p:nvPr>
        </p:nvSpPr>
        <p:spPr/>
        <p:txBody>
          <a:bodyPr/>
          <a:lstStyle/>
          <a:p>
            <a:fld id="{6D9DDAC8-96B7-4765-89C9-0F0810BB7E1A}" type="slidenum">
              <a:rPr lang="en-US" smtClean="0"/>
              <a:pPr/>
              <a:t>27</a:t>
            </a:fld>
            <a:endParaRPr lang="en-US" dirty="0"/>
          </a:p>
        </p:txBody>
      </p:sp>
      <p:pic>
        <p:nvPicPr>
          <p:cNvPr id="5" name="Picture 4"/>
          <p:cNvPicPr>
            <a:picLocks noChangeAspect="1"/>
          </p:cNvPicPr>
          <p:nvPr/>
        </p:nvPicPr>
        <p:blipFill>
          <a:blip r:embed="rId2"/>
          <a:stretch>
            <a:fillRect/>
          </a:stretch>
        </p:blipFill>
        <p:spPr>
          <a:xfrm>
            <a:off x="914400" y="2941311"/>
            <a:ext cx="7011937" cy="3150375"/>
          </a:xfrm>
          <a:prstGeom prst="rect">
            <a:avLst/>
          </a:prstGeom>
        </p:spPr>
      </p:pic>
    </p:spTree>
    <p:extLst>
      <p:ext uri="{BB962C8B-B14F-4D97-AF65-F5344CB8AC3E}">
        <p14:creationId xmlns:p14="http://schemas.microsoft.com/office/powerpoint/2010/main" val="22901960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484187"/>
          </a:xfrm>
        </p:spPr>
        <p:txBody>
          <a:bodyPr/>
          <a:lstStyle/>
          <a:p>
            <a:r>
              <a:rPr lang="en-US" sz="2800" b="1" dirty="0" smtClean="0">
                <a:solidFill>
                  <a:schemeClr val="folHlink"/>
                </a:solidFill>
              </a:rPr>
              <a:t>Cloud Computing Standards for Interoperability </a:t>
            </a:r>
            <a:r>
              <a:rPr lang="en-US" sz="2000" b="1" dirty="0" smtClean="0">
                <a:solidFill>
                  <a:schemeClr val="folHlink"/>
                </a:solidFill>
              </a:rPr>
              <a:t>(page 34)</a:t>
            </a:r>
            <a:br>
              <a:rPr lang="en-US" sz="2000" b="1" dirty="0" smtClean="0">
                <a:solidFill>
                  <a:schemeClr val="folHlink"/>
                </a:solidFill>
              </a:rPr>
            </a:br>
            <a:endParaRPr lang="en-US" sz="2000" b="1" dirty="0">
              <a:solidFill>
                <a:schemeClr val="folHlink"/>
              </a:solidFill>
            </a:endParaRPr>
          </a:p>
        </p:txBody>
      </p:sp>
      <p:sp>
        <p:nvSpPr>
          <p:cNvPr id="81923" name="Rectangle 3"/>
          <p:cNvSpPr>
            <a:spLocks noGrp="1" noChangeArrowheads="1"/>
          </p:cNvSpPr>
          <p:nvPr>
            <p:ph type="body" idx="1"/>
          </p:nvPr>
        </p:nvSpPr>
        <p:spPr>
          <a:xfrm>
            <a:off x="457200" y="762000"/>
            <a:ext cx="8229600" cy="5333999"/>
          </a:xfrm>
        </p:spPr>
        <p:txBody>
          <a:bodyPr/>
          <a:lstStyle/>
          <a:p>
            <a:r>
              <a:rPr lang="en-US" sz="2400" dirty="0" err="1" smtClean="0">
                <a:latin typeface="+mj-lt"/>
              </a:rPr>
              <a:t>PaaS</a:t>
            </a:r>
            <a:r>
              <a:rPr lang="en-US" sz="2400" dirty="0" smtClean="0">
                <a:latin typeface="+mj-lt"/>
              </a:rPr>
              <a:t> Interface:</a:t>
            </a:r>
          </a:p>
          <a:p>
            <a:pPr lvl="1"/>
            <a:r>
              <a:rPr lang="en-US" sz="2000" b="1" dirty="0" smtClean="0">
                <a:latin typeface="+mj-lt"/>
              </a:rPr>
              <a:t>Functional Interface:</a:t>
            </a:r>
          </a:p>
          <a:p>
            <a:pPr lvl="2"/>
            <a:r>
              <a:rPr lang="en-US" sz="2000" b="1" dirty="0" smtClean="0">
                <a:latin typeface="+mj-lt"/>
              </a:rPr>
              <a:t>The interfaces (</a:t>
            </a:r>
            <a:r>
              <a:rPr lang="en-US" sz="2000" b="1" dirty="0">
                <a:latin typeface="+mj-lt"/>
              </a:rPr>
              <a:t>service and library </a:t>
            </a:r>
            <a:r>
              <a:rPr lang="en-US" sz="2000" b="1" dirty="0" smtClean="0">
                <a:latin typeface="+mj-lt"/>
              </a:rPr>
              <a:t>)to which the application is written.</a:t>
            </a:r>
          </a:p>
          <a:p>
            <a:pPr lvl="1"/>
            <a:r>
              <a:rPr lang="en-US" sz="2000" b="1" dirty="0" smtClean="0">
                <a:latin typeface="+mj-lt"/>
              </a:rPr>
              <a:t>Management Interface</a:t>
            </a:r>
          </a:p>
          <a:p>
            <a:pPr lvl="2"/>
            <a:r>
              <a:rPr lang="en-US" sz="2000" b="1" dirty="0" smtClean="0">
                <a:latin typeface="+mj-lt"/>
              </a:rPr>
              <a:t>Cloud user manages their use (application life cycle, etc. ) of the platform.</a:t>
            </a:r>
          </a:p>
        </p:txBody>
      </p:sp>
      <p:sp>
        <p:nvSpPr>
          <p:cNvPr id="2" name="Footer Placeholder 1"/>
          <p:cNvSpPr>
            <a:spLocks noGrp="1"/>
          </p:cNvSpPr>
          <p:nvPr>
            <p:ph type="ftr" sz="quarter" idx="11"/>
          </p:nvPr>
        </p:nvSpPr>
        <p:spPr/>
        <p:txBody>
          <a:bodyPr/>
          <a:lstStyle/>
          <a:p>
            <a:r>
              <a:rPr lang="en-US" dirty="0" smtClean="0"/>
              <a:t>Prof. Paul Lin</a:t>
            </a:r>
            <a:endParaRPr lang="en-US" dirty="0"/>
          </a:p>
        </p:txBody>
      </p:sp>
      <p:sp>
        <p:nvSpPr>
          <p:cNvPr id="3" name="Slide Number Placeholder 2"/>
          <p:cNvSpPr>
            <a:spLocks noGrp="1"/>
          </p:cNvSpPr>
          <p:nvPr>
            <p:ph type="sldNum" sz="quarter" idx="12"/>
          </p:nvPr>
        </p:nvSpPr>
        <p:spPr/>
        <p:txBody>
          <a:bodyPr/>
          <a:lstStyle/>
          <a:p>
            <a:fld id="{6D9DDAC8-96B7-4765-89C9-0F0810BB7E1A}" type="slidenum">
              <a:rPr lang="en-US" smtClean="0"/>
              <a:pPr/>
              <a:t>28</a:t>
            </a:fld>
            <a:endParaRPr lang="en-US" dirty="0"/>
          </a:p>
        </p:txBody>
      </p:sp>
      <p:pic>
        <p:nvPicPr>
          <p:cNvPr id="7" name="Picture 6"/>
          <p:cNvPicPr>
            <a:picLocks noChangeAspect="1"/>
          </p:cNvPicPr>
          <p:nvPr/>
        </p:nvPicPr>
        <p:blipFill>
          <a:blip r:embed="rId2"/>
          <a:stretch>
            <a:fillRect/>
          </a:stretch>
        </p:blipFill>
        <p:spPr>
          <a:xfrm>
            <a:off x="1066800" y="3309216"/>
            <a:ext cx="6757881" cy="2934422"/>
          </a:xfrm>
          <a:prstGeom prst="rect">
            <a:avLst/>
          </a:prstGeom>
        </p:spPr>
      </p:pic>
    </p:spTree>
    <p:extLst>
      <p:ext uri="{BB962C8B-B14F-4D97-AF65-F5344CB8AC3E}">
        <p14:creationId xmlns:p14="http://schemas.microsoft.com/office/powerpoint/2010/main" val="28705165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484187"/>
          </a:xfrm>
        </p:spPr>
        <p:txBody>
          <a:bodyPr/>
          <a:lstStyle/>
          <a:p>
            <a:r>
              <a:rPr lang="en-US" sz="2800" b="1" dirty="0" smtClean="0">
                <a:solidFill>
                  <a:schemeClr val="folHlink"/>
                </a:solidFill>
              </a:rPr>
              <a:t>Cloud Computing Standards for Interoperability </a:t>
            </a:r>
            <a:r>
              <a:rPr lang="en-US" sz="2000" b="1" dirty="0" smtClean="0">
                <a:solidFill>
                  <a:schemeClr val="folHlink"/>
                </a:solidFill>
              </a:rPr>
              <a:t>(page 35)</a:t>
            </a:r>
            <a:br>
              <a:rPr lang="en-US" sz="2000" b="1" dirty="0" smtClean="0">
                <a:solidFill>
                  <a:schemeClr val="folHlink"/>
                </a:solidFill>
              </a:rPr>
            </a:br>
            <a:endParaRPr lang="en-US" sz="2000" b="1" dirty="0">
              <a:solidFill>
                <a:schemeClr val="folHlink"/>
              </a:solidFill>
            </a:endParaRPr>
          </a:p>
        </p:txBody>
      </p:sp>
      <p:sp>
        <p:nvSpPr>
          <p:cNvPr id="81923" name="Rectangle 3"/>
          <p:cNvSpPr>
            <a:spLocks noGrp="1" noChangeArrowheads="1"/>
          </p:cNvSpPr>
          <p:nvPr>
            <p:ph type="body" idx="1"/>
          </p:nvPr>
        </p:nvSpPr>
        <p:spPr>
          <a:xfrm>
            <a:off x="457200" y="762000"/>
            <a:ext cx="8229600" cy="5333999"/>
          </a:xfrm>
        </p:spPr>
        <p:txBody>
          <a:bodyPr/>
          <a:lstStyle/>
          <a:p>
            <a:r>
              <a:rPr lang="en-US" sz="2400" dirty="0" err="1" smtClean="0">
                <a:latin typeface="+mj-lt"/>
              </a:rPr>
              <a:t>SaaS</a:t>
            </a:r>
            <a:r>
              <a:rPr lang="en-US" sz="2400" dirty="0" smtClean="0">
                <a:latin typeface="+mj-lt"/>
              </a:rPr>
              <a:t> Interface:</a:t>
            </a:r>
          </a:p>
          <a:p>
            <a:pPr lvl="1"/>
            <a:r>
              <a:rPr lang="en-US" sz="2000" b="1" dirty="0" smtClean="0">
                <a:latin typeface="+mj-lt"/>
              </a:rPr>
              <a:t>Functional Interface:</a:t>
            </a:r>
          </a:p>
          <a:p>
            <a:pPr lvl="2"/>
            <a:r>
              <a:rPr lang="en-US" sz="2000" b="1" dirty="0" smtClean="0">
                <a:latin typeface="+mj-lt"/>
              </a:rPr>
              <a:t>The user or Web services interface of the application</a:t>
            </a:r>
          </a:p>
          <a:p>
            <a:pPr lvl="1"/>
            <a:r>
              <a:rPr lang="en-US" sz="2000" b="1" dirty="0" smtClean="0">
                <a:latin typeface="+mj-lt"/>
              </a:rPr>
              <a:t>Management Interface</a:t>
            </a:r>
          </a:p>
          <a:p>
            <a:pPr lvl="2"/>
            <a:r>
              <a:rPr lang="en-US" sz="2000" b="1" dirty="0" smtClean="0">
                <a:latin typeface="+mj-lt"/>
              </a:rPr>
              <a:t>Cloud user manages their use (Number of users, etc.) of the application</a:t>
            </a:r>
          </a:p>
        </p:txBody>
      </p:sp>
      <p:sp>
        <p:nvSpPr>
          <p:cNvPr id="2" name="Footer Placeholder 1"/>
          <p:cNvSpPr>
            <a:spLocks noGrp="1"/>
          </p:cNvSpPr>
          <p:nvPr>
            <p:ph type="ftr" sz="quarter" idx="11"/>
          </p:nvPr>
        </p:nvSpPr>
        <p:spPr/>
        <p:txBody>
          <a:bodyPr/>
          <a:lstStyle/>
          <a:p>
            <a:r>
              <a:rPr lang="en-US" dirty="0" smtClean="0"/>
              <a:t>Prof. Paul Lin</a:t>
            </a:r>
            <a:endParaRPr lang="en-US" dirty="0"/>
          </a:p>
        </p:txBody>
      </p:sp>
      <p:sp>
        <p:nvSpPr>
          <p:cNvPr id="3" name="Slide Number Placeholder 2"/>
          <p:cNvSpPr>
            <a:spLocks noGrp="1"/>
          </p:cNvSpPr>
          <p:nvPr>
            <p:ph type="sldNum" sz="quarter" idx="12"/>
          </p:nvPr>
        </p:nvSpPr>
        <p:spPr/>
        <p:txBody>
          <a:bodyPr/>
          <a:lstStyle/>
          <a:p>
            <a:fld id="{6D9DDAC8-96B7-4765-89C9-0F0810BB7E1A}" type="slidenum">
              <a:rPr lang="en-US" smtClean="0"/>
              <a:pPr/>
              <a:t>29</a:t>
            </a:fld>
            <a:endParaRPr lang="en-US" dirty="0"/>
          </a:p>
        </p:txBody>
      </p:sp>
      <p:pic>
        <p:nvPicPr>
          <p:cNvPr id="8" name="Picture 7"/>
          <p:cNvPicPr>
            <a:picLocks noChangeAspect="1"/>
          </p:cNvPicPr>
          <p:nvPr/>
        </p:nvPicPr>
        <p:blipFill>
          <a:blip r:embed="rId2"/>
          <a:stretch>
            <a:fillRect/>
          </a:stretch>
        </p:blipFill>
        <p:spPr>
          <a:xfrm>
            <a:off x="914400" y="3428999"/>
            <a:ext cx="6910314" cy="2845500"/>
          </a:xfrm>
          <a:prstGeom prst="rect">
            <a:avLst/>
          </a:prstGeom>
        </p:spPr>
      </p:pic>
    </p:spTree>
    <p:extLst>
      <p:ext uri="{BB962C8B-B14F-4D97-AF65-F5344CB8AC3E}">
        <p14:creationId xmlns:p14="http://schemas.microsoft.com/office/powerpoint/2010/main" val="207402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ANSI Cloud Definition</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000" dirty="0" smtClean="0">
                <a:latin typeface="+mj-lt"/>
              </a:rPr>
              <a:t>NIST Definition of Cloud Computing, Special publication </a:t>
            </a:r>
            <a:r>
              <a:rPr lang="en-US" sz="2000" dirty="0" smtClean="0">
                <a:latin typeface="Arial" pitchFamily="34" charset="0"/>
              </a:rPr>
              <a:t>800-145,</a:t>
            </a:r>
            <a:r>
              <a:rPr lang="en-US" sz="2000" dirty="0" smtClean="0">
                <a:latin typeface="+mj-lt"/>
              </a:rPr>
              <a:t> by Peter </a:t>
            </a:r>
            <a:r>
              <a:rPr lang="en-US" sz="2000" dirty="0" err="1" smtClean="0">
                <a:latin typeface="+mj-lt"/>
              </a:rPr>
              <a:t>Mell</a:t>
            </a:r>
            <a:r>
              <a:rPr lang="en-US" sz="2000" dirty="0" smtClean="0">
                <a:latin typeface="+mj-lt"/>
              </a:rPr>
              <a:t> and Timothy </a:t>
            </a:r>
            <a:r>
              <a:rPr lang="en-US" sz="2000" dirty="0" err="1" smtClean="0">
                <a:latin typeface="+mj-lt"/>
              </a:rPr>
              <a:t>Grance</a:t>
            </a:r>
            <a:r>
              <a:rPr lang="en-US" sz="2000" dirty="0" smtClean="0">
                <a:latin typeface="+mj-lt"/>
              </a:rPr>
              <a:t>, Sept., 2011, U.S. Dept. of Commerce</a:t>
            </a:r>
            <a:r>
              <a:rPr lang="en-US" sz="2000" dirty="0">
                <a:latin typeface="+mj-lt"/>
              </a:rPr>
              <a:t>, </a:t>
            </a:r>
            <a:r>
              <a:rPr lang="en-US" sz="2000" dirty="0">
                <a:latin typeface="+mj-lt"/>
                <a:hlinkClick r:id="rId2"/>
              </a:rPr>
              <a:t>http://</a:t>
            </a:r>
            <a:r>
              <a:rPr lang="en-US" sz="2000" dirty="0" smtClean="0">
                <a:latin typeface="+mj-lt"/>
                <a:hlinkClick r:id="rId2"/>
              </a:rPr>
              <a:t>www.nist.gov/itl/csd/cloud-102511.cfm</a:t>
            </a:r>
            <a:endParaRPr lang="en-US" sz="2000" dirty="0" smtClean="0">
              <a:effectLst/>
              <a:latin typeface="+mj-lt"/>
            </a:endParaRPr>
          </a:p>
          <a:p>
            <a:r>
              <a:rPr lang="en-US" sz="2000" dirty="0" smtClean="0">
                <a:latin typeface="+mj-lt"/>
              </a:rPr>
              <a:t>NIST Cloud Computing Standards and Roadmap, Version 1.0, Specification 500-291, July 2011</a:t>
            </a:r>
            <a:r>
              <a:rPr lang="en-US" sz="2000" dirty="0">
                <a:latin typeface="+mj-lt"/>
              </a:rPr>
              <a:t>, </a:t>
            </a:r>
            <a:r>
              <a:rPr lang="en-US" sz="2000" dirty="0">
                <a:latin typeface="+mj-lt"/>
                <a:hlinkClick r:id="rId3"/>
              </a:rPr>
              <a:t>http://</a:t>
            </a:r>
            <a:r>
              <a:rPr lang="en-US" sz="2000" dirty="0" smtClean="0">
                <a:latin typeface="+mj-lt"/>
                <a:hlinkClick r:id="rId3"/>
              </a:rPr>
              <a:t>www.nist.gov/manuscript-publication-search.cfm?pub_id=909024</a:t>
            </a:r>
            <a:r>
              <a:rPr lang="en-US" sz="2000" dirty="0" smtClean="0">
                <a:latin typeface="+mj-lt"/>
              </a:rPr>
              <a:t> </a:t>
            </a:r>
          </a:p>
          <a:p>
            <a:r>
              <a:rPr lang="en-US" sz="2000" dirty="0" smtClean="0">
                <a:latin typeface="+mj-lt"/>
              </a:rPr>
              <a:t>NIST Government Cloud Computing Technology Roadmap </a:t>
            </a:r>
            <a:r>
              <a:rPr lang="en-US" sz="2000" dirty="0" err="1" smtClean="0">
                <a:latin typeface="+mj-lt"/>
              </a:rPr>
              <a:t>Vol</a:t>
            </a:r>
            <a:r>
              <a:rPr lang="en-US" sz="2000" dirty="0" smtClean="0">
                <a:latin typeface="+mj-lt"/>
              </a:rPr>
              <a:t> I, Special Pub. 500-293, Nov. </a:t>
            </a:r>
            <a:r>
              <a:rPr lang="en-US" sz="2000" dirty="0">
                <a:latin typeface="+mj-lt"/>
              </a:rPr>
              <a:t>2011, </a:t>
            </a:r>
            <a:r>
              <a:rPr lang="en-US" sz="2000" dirty="0">
                <a:latin typeface="+mj-lt"/>
                <a:hlinkClick r:id="rId4"/>
              </a:rPr>
              <a:t>http://</a:t>
            </a:r>
            <a:r>
              <a:rPr lang="en-US" sz="2000" dirty="0" smtClean="0">
                <a:latin typeface="+mj-lt"/>
                <a:hlinkClick r:id="rId4"/>
              </a:rPr>
              <a:t>www.nist.gov/itl/cloud/upload/SP_500_293_volumeI-2.pdf</a:t>
            </a:r>
            <a:r>
              <a:rPr lang="en-US" sz="2000" dirty="0" smtClean="0">
                <a:latin typeface="+mj-lt"/>
              </a:rPr>
              <a:t> </a:t>
            </a:r>
            <a:endParaRPr lang="en-US" sz="2000" dirty="0">
              <a:latin typeface="+mj-lt"/>
            </a:endParaRPr>
          </a:p>
          <a:p>
            <a:r>
              <a:rPr lang="en-US" sz="2000" dirty="0" smtClean="0">
                <a:latin typeface="+mj-lt"/>
              </a:rPr>
              <a:t>NIST Cloud Computing </a:t>
            </a:r>
            <a:r>
              <a:rPr lang="en-US" sz="2000" dirty="0">
                <a:latin typeface="+mj-lt"/>
              </a:rPr>
              <a:t>Reference Architecture, </a:t>
            </a:r>
            <a:r>
              <a:rPr lang="en-US" sz="2000" dirty="0" smtClean="0">
                <a:latin typeface="+mj-lt"/>
              </a:rPr>
              <a:t>Sept. 2011, </a:t>
            </a:r>
            <a:r>
              <a:rPr lang="en-US" sz="2000" dirty="0" smtClean="0">
                <a:latin typeface="+mj-lt"/>
                <a:hlinkClick r:id="rId5"/>
              </a:rPr>
              <a:t>http</a:t>
            </a:r>
            <a:r>
              <a:rPr lang="en-US" sz="2000" dirty="0">
                <a:latin typeface="+mj-lt"/>
                <a:hlinkClick r:id="rId5"/>
              </a:rPr>
              <a:t>://</a:t>
            </a:r>
            <a:r>
              <a:rPr lang="en-US" sz="2000" dirty="0" smtClean="0">
                <a:latin typeface="+mj-lt"/>
                <a:hlinkClick r:id="rId5"/>
              </a:rPr>
              <a:t>www.nist.gov/customcf/get_pdf.cfm?pub_id=909505</a:t>
            </a:r>
            <a:r>
              <a:rPr lang="en-US" sz="2000" dirty="0" smtClean="0">
                <a:latin typeface="+mj-lt"/>
              </a:rPr>
              <a:t> </a:t>
            </a:r>
            <a:endParaRPr lang="en-US" sz="2000" dirty="0">
              <a:latin typeface="+mj-lt"/>
            </a:endParaRPr>
          </a:p>
          <a:p>
            <a:r>
              <a:rPr lang="en-US" sz="2000" dirty="0" smtClean="0">
                <a:latin typeface="+mj-lt"/>
              </a:rPr>
              <a:t>Business Use Case, NIST Information Technology Laboratory, </a:t>
            </a:r>
            <a:r>
              <a:rPr lang="en-US" sz="2000" u="sng" dirty="0">
                <a:effectLst/>
                <a:latin typeface="+mj-lt"/>
                <a:hlinkClick r:id="rId6"/>
              </a:rPr>
              <a:t>http://www.nist.gov/itl/cloud/bususecases.cfm</a:t>
            </a:r>
            <a:r>
              <a:rPr lang="en-US" sz="2000" dirty="0" smtClean="0">
                <a:latin typeface="+mj-lt"/>
              </a:rPr>
              <a:t> </a:t>
            </a:r>
            <a:endParaRPr lang="en-US" sz="20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a:t>
            </a:fld>
            <a:endParaRPr lang="en-US" dirty="0"/>
          </a:p>
        </p:txBody>
      </p:sp>
    </p:spTree>
    <p:extLst>
      <p:ext uri="{BB962C8B-B14F-4D97-AF65-F5344CB8AC3E}">
        <p14:creationId xmlns:p14="http://schemas.microsoft.com/office/powerpoint/2010/main" val="123454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Computing Standards </a:t>
            </a:r>
            <a:r>
              <a:rPr lang="en-US" sz="2400" b="1" dirty="0" smtClean="0">
                <a:solidFill>
                  <a:schemeClr val="folHlink"/>
                </a:solidFill>
              </a:rPr>
              <a:t>(pp. 43-45)</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762000"/>
            <a:ext cx="8229600" cy="5333999"/>
          </a:xfrm>
        </p:spPr>
        <p:txBody>
          <a:bodyPr/>
          <a:lstStyle/>
          <a:p>
            <a:r>
              <a:rPr lang="en-US" sz="2400" dirty="0" smtClean="0">
                <a:latin typeface="+mj-lt"/>
              </a:rPr>
              <a:t>Security Standards Mapping</a:t>
            </a:r>
          </a:p>
          <a:p>
            <a:r>
              <a:rPr lang="en-US" sz="2400" b="1" dirty="0" smtClean="0">
                <a:solidFill>
                  <a:srgbClr val="FFC000"/>
                </a:solidFill>
                <a:latin typeface="+mj-lt"/>
              </a:rPr>
              <a:t>Interoperability Standards Mapping (Service Interoperability)</a:t>
            </a:r>
          </a:p>
          <a:p>
            <a:pPr lvl="1"/>
            <a:r>
              <a:rPr lang="en-US" sz="2000" b="1" u="sng" dirty="0" smtClean="0">
                <a:latin typeface="+mj-lt"/>
              </a:rPr>
              <a:t>Open Cloud Computer Interface</a:t>
            </a:r>
            <a:r>
              <a:rPr lang="en-US" sz="2000" b="1" dirty="0" smtClean="0">
                <a:latin typeface="+mj-lt"/>
              </a:rPr>
              <a:t> </a:t>
            </a:r>
            <a:r>
              <a:rPr lang="en-US" sz="2000" dirty="0" smtClean="0">
                <a:latin typeface="+mj-lt"/>
              </a:rPr>
              <a:t>(OCCI), </a:t>
            </a:r>
            <a:r>
              <a:rPr lang="en-US" sz="2000" dirty="0" smtClean="0">
                <a:latin typeface="+mj-lt"/>
                <a:hlinkClick r:id="rId2"/>
              </a:rPr>
              <a:t>http://occi-wg.org/</a:t>
            </a:r>
            <a:r>
              <a:rPr lang="en-US" sz="2000" dirty="0" smtClean="0">
                <a:latin typeface="+mj-lt"/>
              </a:rPr>
              <a:t> ; Open Grid Forum (approved standard) </a:t>
            </a:r>
            <a:r>
              <a:rPr lang="en-US" sz="2000" dirty="0">
                <a:latin typeface="+mj-lt"/>
              </a:rPr>
              <a:t>, </a:t>
            </a:r>
            <a:r>
              <a:rPr lang="en-US" sz="2000" dirty="0">
                <a:latin typeface="+mj-lt"/>
                <a:hlinkClick r:id="rId3"/>
              </a:rPr>
              <a:t>https://</a:t>
            </a:r>
            <a:r>
              <a:rPr lang="en-US" sz="2000" dirty="0" smtClean="0">
                <a:latin typeface="+mj-lt"/>
                <a:hlinkClick r:id="rId3"/>
              </a:rPr>
              <a:t>www.ogf.org/ogf/doku.php</a:t>
            </a:r>
            <a:r>
              <a:rPr lang="en-US" sz="2000" dirty="0" smtClean="0">
                <a:latin typeface="+mj-lt"/>
              </a:rPr>
              <a:t> </a:t>
            </a:r>
          </a:p>
          <a:p>
            <a:pPr lvl="1"/>
            <a:r>
              <a:rPr lang="en-US" sz="2000" b="1" u="sng" dirty="0" smtClean="0">
                <a:latin typeface="+mj-lt"/>
              </a:rPr>
              <a:t>Cloud Data Management Interface</a:t>
            </a:r>
            <a:r>
              <a:rPr lang="en-US" sz="2000" b="1" dirty="0" smtClean="0">
                <a:latin typeface="+mj-lt"/>
              </a:rPr>
              <a:t> </a:t>
            </a:r>
            <a:r>
              <a:rPr lang="en-US" sz="2000" dirty="0" smtClean="0">
                <a:latin typeface="+mj-lt"/>
              </a:rPr>
              <a:t>(CDMI); Storage Networking Industry Association, SNIA (approved</a:t>
            </a:r>
            <a:r>
              <a:rPr lang="en-US" sz="2000" dirty="0">
                <a:latin typeface="+mj-lt"/>
              </a:rPr>
              <a:t>), </a:t>
            </a:r>
            <a:r>
              <a:rPr lang="en-US" sz="2000" dirty="0">
                <a:latin typeface="+mj-lt"/>
                <a:hlinkClick r:id="rId4"/>
              </a:rPr>
              <a:t>http://</a:t>
            </a:r>
            <a:r>
              <a:rPr lang="en-US" sz="2000" dirty="0" smtClean="0">
                <a:latin typeface="+mj-lt"/>
                <a:hlinkClick r:id="rId4"/>
              </a:rPr>
              <a:t>www.snia.org/cdmi</a:t>
            </a:r>
            <a:r>
              <a:rPr lang="en-US" sz="2000" dirty="0" smtClean="0">
                <a:latin typeface="+mj-lt"/>
              </a:rPr>
              <a:t> </a:t>
            </a:r>
          </a:p>
          <a:p>
            <a:pPr lvl="1"/>
            <a:r>
              <a:rPr lang="en-US" sz="2000" dirty="0" smtClean="0">
                <a:latin typeface="+mj-lt"/>
              </a:rPr>
              <a:t>IEEE P2301, Draft Guide for </a:t>
            </a:r>
            <a:r>
              <a:rPr lang="en-US" sz="2000" u="sng" dirty="0" smtClean="0">
                <a:latin typeface="+mj-lt"/>
              </a:rPr>
              <a:t>Cloud Portability and Interoperability Profiles</a:t>
            </a:r>
            <a:r>
              <a:rPr lang="en-US" sz="2000" dirty="0" smtClean="0">
                <a:latin typeface="+mj-lt"/>
              </a:rPr>
              <a:t> (CPIP), IEEE, (under development</a:t>
            </a:r>
            <a:r>
              <a:rPr lang="en-US" sz="2000" dirty="0">
                <a:latin typeface="+mj-lt"/>
              </a:rPr>
              <a:t>), </a:t>
            </a:r>
            <a:r>
              <a:rPr lang="en-US" sz="2000" dirty="0">
                <a:latin typeface="+mj-lt"/>
                <a:hlinkClick r:id="rId5"/>
              </a:rPr>
              <a:t>http://</a:t>
            </a:r>
            <a:r>
              <a:rPr lang="en-US" sz="2000" dirty="0" smtClean="0">
                <a:latin typeface="+mj-lt"/>
                <a:hlinkClick r:id="rId5"/>
              </a:rPr>
              <a:t>standards.ieee.org/develop/project/2301.html</a:t>
            </a:r>
            <a:r>
              <a:rPr lang="en-US" sz="2000" dirty="0" smtClean="0">
                <a:latin typeface="+mj-lt"/>
              </a:rPr>
              <a:t> </a:t>
            </a:r>
          </a:p>
          <a:p>
            <a:pPr lvl="1"/>
            <a:r>
              <a:rPr lang="en-US" sz="2000" dirty="0" smtClean="0">
                <a:latin typeface="+mj-lt"/>
              </a:rPr>
              <a:t>IEEE P2302, Draft Standard for </a:t>
            </a:r>
            <a:r>
              <a:rPr lang="en-US" sz="2000" u="sng" dirty="0" err="1" smtClean="0">
                <a:latin typeface="+mj-lt"/>
              </a:rPr>
              <a:t>Intercloud</a:t>
            </a:r>
            <a:r>
              <a:rPr lang="en-US" sz="2000" u="sng" dirty="0" smtClean="0">
                <a:latin typeface="+mj-lt"/>
              </a:rPr>
              <a:t> Interoperability and Federation</a:t>
            </a:r>
            <a:r>
              <a:rPr lang="en-US" sz="2000" dirty="0" smtClean="0">
                <a:latin typeface="+mj-lt"/>
              </a:rPr>
              <a:t> (SIIF), IEEE (under development</a:t>
            </a:r>
            <a:r>
              <a:rPr lang="en-US" sz="2000" dirty="0">
                <a:latin typeface="+mj-lt"/>
              </a:rPr>
              <a:t>), </a:t>
            </a:r>
            <a:r>
              <a:rPr lang="en-US" sz="2000" dirty="0">
                <a:latin typeface="+mj-lt"/>
                <a:hlinkClick r:id="rId6"/>
              </a:rPr>
              <a:t>http://</a:t>
            </a:r>
            <a:r>
              <a:rPr lang="en-US" sz="2000" dirty="0" smtClean="0">
                <a:latin typeface="+mj-lt"/>
                <a:hlinkClick r:id="rId6"/>
              </a:rPr>
              <a:t>standards.ieee.org/develop/project/2302.html</a:t>
            </a:r>
            <a:r>
              <a:rPr lang="en-US" sz="2000" dirty="0" smtClean="0">
                <a:latin typeface="+mj-lt"/>
              </a:rPr>
              <a:t> </a:t>
            </a:r>
          </a:p>
          <a:p>
            <a:r>
              <a:rPr lang="en-US" sz="2400" dirty="0" smtClean="0">
                <a:latin typeface="+mj-lt"/>
              </a:rPr>
              <a:t>Portability Standards Mapping</a:t>
            </a:r>
            <a:endParaRPr lang="en-US" sz="2400" dirty="0">
              <a:latin typeface="+mj-lt"/>
            </a:endParaRPr>
          </a:p>
        </p:txBody>
      </p:sp>
      <p:sp>
        <p:nvSpPr>
          <p:cNvPr id="2" name="Footer Placeholder 1"/>
          <p:cNvSpPr>
            <a:spLocks noGrp="1"/>
          </p:cNvSpPr>
          <p:nvPr>
            <p:ph type="ftr" sz="quarter" idx="11"/>
          </p:nvPr>
        </p:nvSpPr>
        <p:spPr/>
        <p:txBody>
          <a:bodyPr/>
          <a:lstStyle/>
          <a:p>
            <a:r>
              <a:rPr lang="en-US" dirty="0" smtClean="0"/>
              <a:t>Prof. Paul Lin</a:t>
            </a:r>
            <a:endParaRPr lang="en-US" dirty="0"/>
          </a:p>
        </p:txBody>
      </p:sp>
      <p:sp>
        <p:nvSpPr>
          <p:cNvPr id="3" name="Slide Number Placeholder 2"/>
          <p:cNvSpPr>
            <a:spLocks noGrp="1"/>
          </p:cNvSpPr>
          <p:nvPr>
            <p:ph type="sldNum" sz="quarter" idx="12"/>
          </p:nvPr>
        </p:nvSpPr>
        <p:spPr/>
        <p:txBody>
          <a:bodyPr/>
          <a:lstStyle/>
          <a:p>
            <a:fld id="{6D9DDAC8-96B7-4765-89C9-0F0810BB7E1A}" type="slidenum">
              <a:rPr lang="en-US" smtClean="0"/>
              <a:pPr/>
              <a:t>30</a:t>
            </a:fld>
            <a:endParaRPr lang="en-US" dirty="0"/>
          </a:p>
        </p:txBody>
      </p:sp>
    </p:spTree>
    <p:extLst>
      <p:ext uri="{BB962C8B-B14F-4D97-AF65-F5344CB8AC3E}">
        <p14:creationId xmlns:p14="http://schemas.microsoft.com/office/powerpoint/2010/main" val="16113724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Computing Standards </a:t>
            </a:r>
            <a:r>
              <a:rPr lang="en-US" sz="2400" b="1" dirty="0" smtClean="0">
                <a:solidFill>
                  <a:schemeClr val="folHlink"/>
                </a:solidFill>
              </a:rPr>
              <a:t>(pp. 43-45)</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838200"/>
            <a:ext cx="8229600" cy="5257799"/>
          </a:xfrm>
        </p:spPr>
        <p:txBody>
          <a:bodyPr/>
          <a:lstStyle/>
          <a:p>
            <a:r>
              <a:rPr lang="en-US" sz="2400" dirty="0" smtClean="0">
                <a:latin typeface="+mj-lt"/>
              </a:rPr>
              <a:t>Security Standards Mapping</a:t>
            </a:r>
          </a:p>
          <a:p>
            <a:r>
              <a:rPr lang="en-US" sz="2400" dirty="0" smtClean="0">
                <a:latin typeface="+mj-lt"/>
              </a:rPr>
              <a:t>Interoperability Standards Mapping (Service Interoperability)</a:t>
            </a:r>
          </a:p>
          <a:p>
            <a:r>
              <a:rPr lang="en-US" sz="2400" b="1" dirty="0" smtClean="0">
                <a:solidFill>
                  <a:srgbClr val="FFC000"/>
                </a:solidFill>
                <a:latin typeface="+mj-lt"/>
              </a:rPr>
              <a:t>Portability Standards Mapping</a:t>
            </a:r>
          </a:p>
          <a:p>
            <a:pPr lvl="1"/>
            <a:r>
              <a:rPr lang="en-US" sz="2400" b="1" dirty="0" smtClean="0">
                <a:latin typeface="+mj-lt"/>
              </a:rPr>
              <a:t>System Portability</a:t>
            </a:r>
          </a:p>
          <a:p>
            <a:pPr lvl="2"/>
            <a:r>
              <a:rPr lang="en-US" sz="2000" b="1" dirty="0" smtClean="0">
                <a:solidFill>
                  <a:srgbClr val="FFC000"/>
                </a:solidFill>
                <a:latin typeface="+mj-lt"/>
              </a:rPr>
              <a:t>Open Virtualization Format</a:t>
            </a:r>
            <a:r>
              <a:rPr lang="en-US" sz="2000" b="1" dirty="0" smtClean="0">
                <a:latin typeface="+mj-lt"/>
              </a:rPr>
              <a:t> (OVF): DMTF (Distributed Management Task Force, </a:t>
            </a:r>
            <a:r>
              <a:rPr lang="en-US" sz="2000" b="1" dirty="0" smtClean="0">
                <a:latin typeface="+mj-lt"/>
                <a:hlinkClick r:id="rId2"/>
              </a:rPr>
              <a:t>www.dmtf.org</a:t>
            </a:r>
            <a:r>
              <a:rPr lang="en-US" sz="2000" b="1" dirty="0" smtClean="0">
                <a:latin typeface="+mj-lt"/>
              </a:rPr>
              <a:t> , approved standard, market acceptance</a:t>
            </a:r>
          </a:p>
          <a:p>
            <a:pPr lvl="2"/>
            <a:r>
              <a:rPr lang="en-US" sz="2000" b="1" dirty="0" smtClean="0">
                <a:latin typeface="+mj-lt"/>
              </a:rPr>
              <a:t>IEEE P2301, Draft Guide for </a:t>
            </a:r>
            <a:r>
              <a:rPr lang="en-US" sz="2000" b="1" dirty="0" smtClean="0">
                <a:solidFill>
                  <a:srgbClr val="FFC000"/>
                </a:solidFill>
                <a:latin typeface="+mj-lt"/>
              </a:rPr>
              <a:t>Cloud Portability and Interoperability Profiles</a:t>
            </a:r>
            <a:r>
              <a:rPr lang="en-US" sz="2000" b="1" dirty="0" smtClean="0">
                <a:latin typeface="+mj-lt"/>
              </a:rPr>
              <a:t> (CPIP), IEEE, (under development)</a:t>
            </a:r>
            <a:endParaRPr lang="en-US" sz="2000" b="1"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31</a:t>
            </a:fld>
            <a:endParaRPr lang="en-US" dirty="0"/>
          </a:p>
        </p:txBody>
      </p:sp>
    </p:spTree>
    <p:extLst>
      <p:ext uri="{BB962C8B-B14F-4D97-AF65-F5344CB8AC3E}">
        <p14:creationId xmlns:p14="http://schemas.microsoft.com/office/powerpoint/2010/main" val="35917151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458200" cy="712787"/>
          </a:xfrm>
        </p:spPr>
        <p:txBody>
          <a:bodyPr/>
          <a:lstStyle/>
          <a:p>
            <a:r>
              <a:rPr lang="en-US" sz="2800" b="1" dirty="0" smtClean="0">
                <a:solidFill>
                  <a:schemeClr val="folHlink"/>
                </a:solidFill>
              </a:rPr>
              <a:t>Cloud Computing Standards </a:t>
            </a:r>
            <a:r>
              <a:rPr lang="en-US" sz="2400" b="1" dirty="0" smtClean="0">
                <a:solidFill>
                  <a:schemeClr val="folHlink"/>
                </a:solidFill>
              </a:rPr>
              <a:t>(pp. 43-45)</a:t>
            </a:r>
            <a:br>
              <a:rPr lang="en-US" sz="2400" b="1" dirty="0" smtClean="0">
                <a:solidFill>
                  <a:schemeClr val="folHlink"/>
                </a:solidFill>
              </a:rPr>
            </a:br>
            <a:endParaRPr lang="en-US" sz="2400" b="1" dirty="0">
              <a:solidFill>
                <a:schemeClr val="folHlink"/>
              </a:solidFill>
            </a:endParaRPr>
          </a:p>
        </p:txBody>
      </p:sp>
      <p:sp>
        <p:nvSpPr>
          <p:cNvPr id="81923" name="Rectangle 3"/>
          <p:cNvSpPr>
            <a:spLocks noGrp="1" noChangeArrowheads="1"/>
          </p:cNvSpPr>
          <p:nvPr>
            <p:ph type="body" idx="1"/>
          </p:nvPr>
        </p:nvSpPr>
        <p:spPr>
          <a:xfrm>
            <a:off x="457200" y="838200"/>
            <a:ext cx="8229600" cy="5257799"/>
          </a:xfrm>
        </p:spPr>
        <p:txBody>
          <a:bodyPr/>
          <a:lstStyle/>
          <a:p>
            <a:r>
              <a:rPr lang="en-US" sz="2400" b="1" dirty="0" smtClean="0">
                <a:solidFill>
                  <a:srgbClr val="FFC000"/>
                </a:solidFill>
                <a:latin typeface="+mj-lt"/>
              </a:rPr>
              <a:t>Portability Standards Mapping</a:t>
            </a:r>
          </a:p>
          <a:p>
            <a:pPr lvl="1"/>
            <a:r>
              <a:rPr lang="en-US" sz="2400" b="1" dirty="0" smtClean="0">
                <a:latin typeface="+mj-lt"/>
              </a:rPr>
              <a:t>Data Portability</a:t>
            </a:r>
          </a:p>
          <a:p>
            <a:pPr lvl="2"/>
            <a:r>
              <a:rPr lang="en-US" sz="2000" b="1" dirty="0" smtClean="0">
                <a:solidFill>
                  <a:srgbClr val="FFC000"/>
                </a:solidFill>
                <a:latin typeface="+mj-lt"/>
              </a:rPr>
              <a:t>Cloud Data Management Interface</a:t>
            </a:r>
            <a:r>
              <a:rPr lang="en-US" sz="2000" b="1" dirty="0" smtClean="0">
                <a:latin typeface="+mj-lt"/>
              </a:rPr>
              <a:t> (CDMI): SNIA (</a:t>
            </a:r>
            <a:r>
              <a:rPr lang="en-US" sz="2000" dirty="0" smtClean="0">
                <a:effectLst/>
              </a:rPr>
              <a:t>Storage </a:t>
            </a:r>
            <a:r>
              <a:rPr lang="en-US" sz="2000" dirty="0">
                <a:effectLst/>
              </a:rPr>
              <a:t>Networking Industry </a:t>
            </a:r>
            <a:r>
              <a:rPr lang="en-US" sz="2000" dirty="0" smtClean="0">
                <a:effectLst/>
              </a:rPr>
              <a:t>Association, </a:t>
            </a:r>
            <a:r>
              <a:rPr lang="en-US" sz="2000" u="sng" dirty="0">
                <a:effectLst/>
                <a:hlinkClick r:id="rId2"/>
              </a:rPr>
              <a:t>http://</a:t>
            </a:r>
            <a:r>
              <a:rPr lang="en-US" sz="2000" u="sng" dirty="0" smtClean="0">
                <a:effectLst/>
                <a:hlinkClick r:id="rId2"/>
              </a:rPr>
              <a:t>www.snia.org/cdmi</a:t>
            </a:r>
            <a:r>
              <a:rPr lang="en-US" sz="2000" dirty="0" smtClean="0">
                <a:effectLst/>
              </a:rPr>
              <a:t>, </a:t>
            </a:r>
            <a:r>
              <a:rPr lang="en-US" sz="2000" b="1" dirty="0" smtClean="0">
                <a:latin typeface="+mj-lt"/>
              </a:rPr>
              <a:t>approved standard</a:t>
            </a:r>
          </a:p>
          <a:p>
            <a:pPr lvl="1"/>
            <a:r>
              <a:rPr lang="en-US" sz="2400" b="1" dirty="0" smtClean="0">
                <a:latin typeface="+mj-lt"/>
              </a:rPr>
              <a:t>Workload Portability</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32</a:t>
            </a:fld>
            <a:endParaRPr lang="en-US" dirty="0"/>
          </a:p>
        </p:txBody>
      </p:sp>
    </p:spTree>
    <p:extLst>
      <p:ext uri="{BB962C8B-B14F-4D97-AF65-F5344CB8AC3E}">
        <p14:creationId xmlns:p14="http://schemas.microsoft.com/office/powerpoint/2010/main" val="2219898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Use Case Analysis </a:t>
            </a:r>
            <a:br>
              <a:rPr lang="en-US" sz="3000" b="1" dirty="0" smtClean="0">
                <a:solidFill>
                  <a:schemeClr val="folHlink"/>
                </a:solidFill>
              </a:rPr>
            </a:br>
            <a:r>
              <a:rPr lang="en-US" sz="3000" b="1" dirty="0" smtClean="0">
                <a:solidFill>
                  <a:schemeClr val="folHlink"/>
                </a:solidFill>
              </a:rPr>
              <a:t>(candidates for standardization)</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Management APIs</a:t>
            </a:r>
          </a:p>
          <a:p>
            <a:r>
              <a:rPr lang="en-US" sz="2800" dirty="0" smtClean="0">
                <a:latin typeface="Arial" pitchFamily="34" charset="0"/>
              </a:rPr>
              <a:t>Data Exchange Formats</a:t>
            </a:r>
          </a:p>
          <a:p>
            <a:r>
              <a:rPr lang="en-US" sz="2800" dirty="0" smtClean="0">
                <a:latin typeface="Arial" pitchFamily="34" charset="0"/>
              </a:rPr>
              <a:t>Federated Identity and Security Policy APIs</a:t>
            </a:r>
          </a:p>
          <a:p>
            <a:r>
              <a:rPr lang="en-US" sz="2800" dirty="0" smtClean="0">
                <a:latin typeface="Arial" pitchFamily="34" charset="0"/>
              </a:rPr>
              <a:t>Resource Descriptions</a:t>
            </a:r>
          </a:p>
          <a:p>
            <a:r>
              <a:rPr lang="en-US" sz="2800" dirty="0" smtClean="0">
                <a:latin typeface="Arial" pitchFamily="34" charset="0"/>
              </a:rPr>
              <a:t>Data Storage APIs</a:t>
            </a:r>
            <a:endParaRPr lang="en-US" sz="28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33</a:t>
            </a:fld>
            <a:endParaRPr lang="en-US" dirty="0"/>
          </a:p>
        </p:txBody>
      </p:sp>
    </p:spTree>
    <p:extLst>
      <p:ext uri="{BB962C8B-B14F-4D97-AF65-F5344CB8AC3E}">
        <p14:creationId xmlns:p14="http://schemas.microsoft.com/office/powerpoint/2010/main" val="3014255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10 Use Cases</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400" b="1" dirty="0" smtClean="0">
                <a:latin typeface="Arial" pitchFamily="34" charset="0"/>
              </a:rPr>
              <a:t>6.4.1 Creating, accessing, updating, deleting data objects in clouds</a:t>
            </a:r>
          </a:p>
          <a:p>
            <a:r>
              <a:rPr lang="en-US" sz="2400" b="1" dirty="0" smtClean="0">
                <a:latin typeface="Arial" pitchFamily="34" charset="0"/>
              </a:rPr>
              <a:t>6.4.2 Moving VMs and virtual appliances between clouds</a:t>
            </a:r>
          </a:p>
          <a:p>
            <a:r>
              <a:rPr lang="en-US" sz="2400" b="1" dirty="0" smtClean="0">
                <a:latin typeface="Arial" pitchFamily="34" charset="0"/>
              </a:rPr>
              <a:t>6.4.3. Selecting the best </a:t>
            </a:r>
            <a:r>
              <a:rPr lang="en-US" sz="2400" b="1" dirty="0" err="1" smtClean="0">
                <a:latin typeface="Arial" pitchFamily="34" charset="0"/>
              </a:rPr>
              <a:t>IaaS</a:t>
            </a:r>
            <a:r>
              <a:rPr lang="en-US" sz="2400" b="1" dirty="0" smtClean="0">
                <a:latin typeface="Arial" pitchFamily="34" charset="0"/>
              </a:rPr>
              <a:t> cloud vendor, public or private</a:t>
            </a:r>
          </a:p>
          <a:p>
            <a:r>
              <a:rPr lang="en-US" sz="2400" b="1" dirty="0" smtClean="0">
                <a:latin typeface="Arial" pitchFamily="34" charset="0"/>
              </a:rPr>
              <a:t>6.4.4 Portable tools for monitoring and managing clouds</a:t>
            </a:r>
          </a:p>
          <a:p>
            <a:endParaRPr lang="en-US" sz="2400" b="1" dirty="0" smtClean="0">
              <a:latin typeface="Arial" pitchFamily="34" charset="0"/>
            </a:endParaRPr>
          </a:p>
          <a:p>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34</a:t>
            </a:fld>
            <a:endParaRPr lang="en-US" dirty="0"/>
          </a:p>
        </p:txBody>
      </p:sp>
    </p:spTree>
    <p:extLst>
      <p:ext uri="{BB962C8B-B14F-4D97-AF65-F5344CB8AC3E}">
        <p14:creationId xmlns:p14="http://schemas.microsoft.com/office/powerpoint/2010/main" val="36628644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10 Use Cases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400" b="1" dirty="0" smtClean="0">
                <a:latin typeface="Arial" pitchFamily="34" charset="0"/>
              </a:rPr>
              <a:t>6.4.5 Moving data between clouds</a:t>
            </a:r>
          </a:p>
          <a:p>
            <a:r>
              <a:rPr lang="en-US" sz="2400" b="1" dirty="0" smtClean="0">
                <a:latin typeface="Arial" pitchFamily="34" charset="0"/>
              </a:rPr>
              <a:t>6.4.6 Single sign-on access to multiple clouds</a:t>
            </a:r>
          </a:p>
          <a:p>
            <a:r>
              <a:rPr lang="en-US" sz="2400" b="1" dirty="0" smtClean="0">
                <a:latin typeface="Arial" pitchFamily="34" charset="0"/>
              </a:rPr>
              <a:t>6.4.7 Orchestrated processes across clouds and Enterprise Systems</a:t>
            </a:r>
          </a:p>
          <a:p>
            <a:r>
              <a:rPr lang="en-US" sz="2400" b="1" dirty="0" smtClean="0">
                <a:latin typeface="Arial" pitchFamily="34" charset="0"/>
              </a:rPr>
              <a:t>6.4.8 Discovering cloud resources</a:t>
            </a:r>
          </a:p>
          <a:p>
            <a:r>
              <a:rPr lang="en-US" sz="2400" b="1" dirty="0" smtClean="0">
                <a:latin typeface="Arial" pitchFamily="34" charset="0"/>
              </a:rPr>
              <a:t>6.4.9 Evaluating SLAs and penalties</a:t>
            </a:r>
          </a:p>
          <a:p>
            <a:r>
              <a:rPr lang="en-US" sz="2400" b="1" dirty="0" smtClean="0">
                <a:latin typeface="Arial" pitchFamily="34" charset="0"/>
              </a:rPr>
              <a:t>6.4.10 Auditing clouds</a:t>
            </a:r>
          </a:p>
          <a:p>
            <a:endParaRPr lang="en-US" sz="2400" b="1" dirty="0" smtClean="0">
              <a:latin typeface="Arial" pitchFamily="34" charset="0"/>
            </a:endParaRPr>
          </a:p>
          <a:p>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35</a:t>
            </a:fld>
            <a:endParaRPr lang="en-US" dirty="0"/>
          </a:p>
        </p:txBody>
      </p:sp>
    </p:spTree>
    <p:extLst>
      <p:ext uri="{BB962C8B-B14F-4D97-AF65-F5344CB8AC3E}">
        <p14:creationId xmlns:p14="http://schemas.microsoft.com/office/powerpoint/2010/main" val="30887487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6.4.1 Use Case: Creating, Accessing, Updating, Deleting data objects in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Benefits: </a:t>
            </a:r>
            <a:r>
              <a:rPr lang="en-US" sz="2400" dirty="0" smtClean="0">
                <a:latin typeface="Arial" pitchFamily="34" charset="0"/>
              </a:rPr>
              <a:t>Cross-cloud applications</a:t>
            </a:r>
          </a:p>
          <a:p>
            <a:r>
              <a:rPr lang="en-US" sz="2800" dirty="0" smtClean="0">
                <a:latin typeface="Arial" pitchFamily="34" charset="0"/>
              </a:rPr>
              <a:t>Deployment Mode Considerations</a:t>
            </a:r>
          </a:p>
          <a:p>
            <a:pPr lvl="1"/>
            <a:r>
              <a:rPr lang="en-US" sz="2400" dirty="0" smtClean="0">
                <a:latin typeface="Arial" pitchFamily="34" charset="0"/>
              </a:rPr>
              <a:t>Basic Create-Read-Update-Delete (CRUD) operations on data objects</a:t>
            </a:r>
          </a:p>
          <a:p>
            <a:r>
              <a:rPr lang="en-US" sz="2800" dirty="0" smtClean="0">
                <a:latin typeface="Arial" pitchFamily="34" charset="0"/>
              </a:rPr>
              <a:t>Standardizations Needed</a:t>
            </a:r>
          </a:p>
          <a:p>
            <a:pPr lvl="1"/>
            <a:r>
              <a:rPr lang="en-US" sz="2400" dirty="0" smtClean="0">
                <a:latin typeface="Arial" pitchFamily="34" charset="0"/>
              </a:rPr>
              <a:t>Standard interface to metadata and data objects</a:t>
            </a:r>
          </a:p>
          <a:p>
            <a:r>
              <a:rPr lang="en-US" sz="2800" dirty="0" smtClean="0">
                <a:latin typeface="Arial" pitchFamily="34" charset="0"/>
              </a:rPr>
              <a:t>Possible Standards: </a:t>
            </a:r>
            <a:r>
              <a:rPr lang="en-US" sz="2400" dirty="0" smtClean="0">
                <a:latin typeface="Arial" pitchFamily="34" charset="0"/>
              </a:rPr>
              <a:t>CDMI (Cloud Data Management Interface) from SNIA (Storage Networking Industry Association)</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36</a:t>
            </a:fld>
            <a:endParaRPr lang="en-US" dirty="0"/>
          </a:p>
        </p:txBody>
      </p:sp>
    </p:spTree>
    <p:extLst>
      <p:ext uri="{BB962C8B-B14F-4D97-AF65-F5344CB8AC3E}">
        <p14:creationId xmlns:p14="http://schemas.microsoft.com/office/powerpoint/2010/main" val="1431982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6.4.2 Use Case: Moving VMs and virtual appliances between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Benefits: </a:t>
            </a:r>
            <a:r>
              <a:rPr lang="en-US" sz="2400" dirty="0" smtClean="0">
                <a:latin typeface="Arial" pitchFamily="34" charset="0"/>
              </a:rPr>
              <a:t>Hybrid Clouds, Disaster Recovery, Cloud Bursting</a:t>
            </a:r>
          </a:p>
          <a:p>
            <a:r>
              <a:rPr lang="en-US" sz="2800" dirty="0" smtClean="0">
                <a:latin typeface="Arial" pitchFamily="34" charset="0"/>
              </a:rPr>
              <a:t>Deployment Mode Considerations</a:t>
            </a:r>
          </a:p>
          <a:p>
            <a:pPr lvl="1"/>
            <a:r>
              <a:rPr lang="en-US" sz="2000" dirty="0" smtClean="0">
                <a:latin typeface="Arial" pitchFamily="34" charset="0"/>
              </a:rPr>
              <a:t>When moving a VM out of one cloud and into another as two separate actions, conceivably two different ID management systems can be used.</a:t>
            </a:r>
          </a:p>
          <a:p>
            <a:pPr lvl="1"/>
            <a:r>
              <a:rPr lang="en-US" sz="2000" dirty="0" smtClean="0">
                <a:latin typeface="Arial" pitchFamily="34" charset="0"/>
              </a:rPr>
              <a:t>When moving VMs in a truly hybrid cloud, however, federated ID management standards will ne needed.</a:t>
            </a:r>
          </a:p>
          <a:p>
            <a:r>
              <a:rPr lang="en-US" sz="2800" dirty="0" smtClean="0">
                <a:latin typeface="Arial" pitchFamily="34" charset="0"/>
              </a:rPr>
              <a:t>Standardizations Needed</a:t>
            </a:r>
          </a:p>
          <a:p>
            <a:pPr lvl="1"/>
            <a:r>
              <a:rPr lang="en-US" sz="2000" dirty="0" smtClean="0">
                <a:latin typeface="Arial" pitchFamily="34" charset="0"/>
              </a:rPr>
              <a:t>Common VM description format</a:t>
            </a:r>
          </a:p>
          <a:p>
            <a:r>
              <a:rPr lang="en-US" sz="2800" dirty="0" smtClean="0">
                <a:latin typeface="Arial" pitchFamily="34" charset="0"/>
              </a:rPr>
              <a:t>Possible Standards: </a:t>
            </a:r>
            <a:r>
              <a:rPr lang="en-US" sz="2400" dirty="0" smtClean="0">
                <a:latin typeface="Arial" pitchFamily="34" charset="0"/>
              </a:rPr>
              <a:t>OVM (Open Virtualization Format Specification, 2013) from DMTF (Distributed Management Task Force, </a:t>
            </a:r>
            <a:r>
              <a:rPr lang="en-US" sz="2400" dirty="0" smtClean="0">
                <a:latin typeface="Arial" pitchFamily="34" charset="0"/>
                <a:hlinkClick r:id="rId2"/>
              </a:rPr>
              <a:t>www.dmtf.org</a:t>
            </a:r>
            <a:r>
              <a:rPr lang="en-US" sz="2400" dirty="0" smtClean="0">
                <a:latin typeface="Arial" pitchFamily="34" charset="0"/>
              </a:rPr>
              <a:t> ) ; </a:t>
            </a:r>
            <a:r>
              <a:rPr lang="en-US" sz="2400" dirty="0" err="1" smtClean="0">
                <a:latin typeface="Arial" pitchFamily="34" charset="0"/>
              </a:rPr>
              <a:t>OpenID</a:t>
            </a:r>
            <a:r>
              <a:rPr lang="en-US" sz="2400" dirty="0" smtClean="0">
                <a:latin typeface="Arial" pitchFamily="34" charset="0"/>
              </a:rPr>
              <a:t>, </a:t>
            </a:r>
            <a:r>
              <a:rPr lang="en-US" sz="2400" dirty="0" err="1" smtClean="0">
                <a:latin typeface="Arial" pitchFamily="34" charset="0"/>
              </a:rPr>
              <a:t>Oauth</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37</a:t>
            </a:fld>
            <a:endParaRPr lang="en-US" dirty="0"/>
          </a:p>
        </p:txBody>
      </p:sp>
    </p:spTree>
    <p:extLst>
      <p:ext uri="{BB962C8B-B14F-4D97-AF65-F5344CB8AC3E}">
        <p14:creationId xmlns:p14="http://schemas.microsoft.com/office/powerpoint/2010/main" val="1161677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6.4.3 Use Case: Selecting the best </a:t>
            </a:r>
            <a:r>
              <a:rPr lang="en-US" sz="3000" b="1" dirty="0" err="1" smtClean="0">
                <a:solidFill>
                  <a:schemeClr val="folHlink"/>
                </a:solidFill>
              </a:rPr>
              <a:t>IaaS</a:t>
            </a:r>
            <a:r>
              <a:rPr lang="en-US" sz="3000" b="1" dirty="0" smtClean="0">
                <a:solidFill>
                  <a:schemeClr val="folHlink"/>
                </a:solidFill>
              </a:rPr>
              <a:t> cloud vendor, public or private</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Benefits: </a:t>
            </a:r>
            <a:r>
              <a:rPr lang="en-US" sz="2400" dirty="0" smtClean="0">
                <a:latin typeface="Arial" pitchFamily="34" charset="0"/>
              </a:rPr>
              <a:t>Provide cost-effective reliable deployments</a:t>
            </a:r>
          </a:p>
          <a:p>
            <a:r>
              <a:rPr lang="en-US" sz="2800" dirty="0" smtClean="0">
                <a:latin typeface="Arial" pitchFamily="34" charset="0"/>
              </a:rPr>
              <a:t>Deployment Mode Considerations</a:t>
            </a:r>
          </a:p>
          <a:p>
            <a:pPr lvl="1"/>
            <a:r>
              <a:rPr lang="en-US" sz="2000" dirty="0" smtClean="0">
                <a:latin typeface="Arial" pitchFamily="34" charset="0"/>
              </a:rPr>
              <a:t>When considering hybrid or distributed (inter) cloud deployments, uniform and consistent resources, performance, and policy descriptions are needed.</a:t>
            </a:r>
          </a:p>
          <a:p>
            <a:r>
              <a:rPr lang="en-US" sz="2800" dirty="0" smtClean="0">
                <a:latin typeface="Arial" pitchFamily="34" charset="0"/>
              </a:rPr>
              <a:t>Standardizations Needed</a:t>
            </a:r>
          </a:p>
          <a:p>
            <a:pPr lvl="1"/>
            <a:r>
              <a:rPr lang="en-US" sz="2000" dirty="0" smtClean="0">
                <a:latin typeface="Arial" pitchFamily="34" charset="0"/>
              </a:rPr>
              <a:t>Resource and performance requirements description languages</a:t>
            </a:r>
          </a:p>
          <a:p>
            <a:r>
              <a:rPr lang="en-US" sz="2800" dirty="0" smtClean="0">
                <a:latin typeface="Arial" pitchFamily="34" charset="0"/>
              </a:rPr>
              <a:t>Possible Standards: </a:t>
            </a:r>
          </a:p>
          <a:p>
            <a:pPr lvl="1"/>
            <a:r>
              <a:rPr lang="en-US" sz="2000" dirty="0" smtClean="0">
                <a:latin typeface="Arial" pitchFamily="34" charset="0"/>
              </a:rPr>
              <a:t>For basic resource descriptions, DMTF CIM (Common </a:t>
            </a:r>
            <a:r>
              <a:rPr lang="en-US" sz="2000" dirty="0">
                <a:latin typeface="Arial" pitchFamily="34" charset="0"/>
              </a:rPr>
              <a:t>Information Model), </a:t>
            </a:r>
            <a:r>
              <a:rPr lang="en-US" sz="2000" dirty="0">
                <a:latin typeface="Arial" pitchFamily="34" charset="0"/>
                <a:hlinkClick r:id="rId2"/>
              </a:rPr>
              <a:t>http://</a:t>
            </a:r>
            <a:r>
              <a:rPr lang="en-US" sz="2000" dirty="0" smtClean="0">
                <a:latin typeface="Arial" pitchFamily="34" charset="0"/>
                <a:hlinkClick r:id="rId2"/>
              </a:rPr>
              <a:t>www.dmtf.org/standards/cim</a:t>
            </a:r>
            <a:r>
              <a:rPr lang="en-US" sz="2000" dirty="0" smtClean="0">
                <a:latin typeface="Arial" pitchFamily="34" charset="0"/>
              </a:rPr>
              <a:t> and OGF GLUE (Open Grid Forum) are candidates. Other more extensive description languages for performance or policy enforcement are to be determined.</a:t>
            </a:r>
            <a:endParaRPr lang="en-US" sz="20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38</a:t>
            </a:fld>
            <a:endParaRPr lang="en-US" dirty="0"/>
          </a:p>
        </p:txBody>
      </p:sp>
    </p:spTree>
    <p:extLst>
      <p:ext uri="{BB962C8B-B14F-4D97-AF65-F5344CB8AC3E}">
        <p14:creationId xmlns:p14="http://schemas.microsoft.com/office/powerpoint/2010/main" val="11239849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6.4.4 Use Case: Portable tools for monitoring and managing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Benefits: </a:t>
            </a:r>
            <a:r>
              <a:rPr lang="en-US" sz="2400" dirty="0" smtClean="0">
                <a:latin typeface="Arial" pitchFamily="34" charset="0"/>
              </a:rPr>
              <a:t>Simplifies operations as opposed to individual tools for each cloud</a:t>
            </a:r>
          </a:p>
          <a:p>
            <a:r>
              <a:rPr lang="en-US" sz="2800" dirty="0" smtClean="0">
                <a:latin typeface="Arial" pitchFamily="34" charset="0"/>
              </a:rPr>
              <a:t>Deployment Mode Considerations</a:t>
            </a:r>
          </a:p>
          <a:p>
            <a:pPr lvl="1"/>
            <a:r>
              <a:rPr lang="en-US" sz="2000" dirty="0" smtClean="0">
                <a:latin typeface="Arial" pitchFamily="34" charset="0"/>
              </a:rPr>
              <a:t>Monitoring and managing are separated but closely related tasks. The standard required will differ depending on whether the monitoring and managing must be done across trust boundaries or across distributed environments.</a:t>
            </a:r>
          </a:p>
          <a:p>
            <a:r>
              <a:rPr lang="en-US" sz="2800" dirty="0" smtClean="0">
                <a:latin typeface="Arial" pitchFamily="34" charset="0"/>
              </a:rPr>
              <a:t>Standardizations Needed</a:t>
            </a:r>
          </a:p>
          <a:p>
            <a:pPr lvl="1"/>
            <a:r>
              <a:rPr lang="en-US" sz="2000" dirty="0" smtClean="0">
                <a:latin typeface="Arial" pitchFamily="34" charset="0"/>
              </a:rPr>
              <a:t>Standard monitoring and management interfaces to </a:t>
            </a:r>
            <a:r>
              <a:rPr lang="en-US" sz="2000" b="1" dirty="0" err="1" smtClean="0">
                <a:solidFill>
                  <a:srgbClr val="FFC000"/>
                </a:solidFill>
                <a:latin typeface="Arial" pitchFamily="34" charset="0"/>
              </a:rPr>
              <a:t>IaaS</a:t>
            </a:r>
            <a:r>
              <a:rPr lang="en-US" sz="2000" b="1" dirty="0" smtClean="0">
                <a:solidFill>
                  <a:srgbClr val="FFC000"/>
                </a:solidFill>
                <a:latin typeface="Arial" pitchFamily="34" charset="0"/>
              </a:rPr>
              <a:t> resource</a:t>
            </a:r>
          </a:p>
          <a:p>
            <a:r>
              <a:rPr lang="en-US" sz="2800" dirty="0" smtClean="0">
                <a:latin typeface="Arial" pitchFamily="34" charset="0"/>
              </a:rPr>
              <a:t>Possible Standards:</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39</a:t>
            </a:fld>
            <a:endParaRPr lang="en-US" dirty="0"/>
          </a:p>
        </p:txBody>
      </p:sp>
    </p:spTree>
    <p:extLst>
      <p:ext uri="{BB962C8B-B14F-4D97-AF65-F5344CB8AC3E}">
        <p14:creationId xmlns:p14="http://schemas.microsoft.com/office/powerpoint/2010/main" val="974661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838200"/>
            <a:ext cx="8229600" cy="5292725"/>
          </a:xfrm>
        </p:spPr>
        <p:txBody>
          <a:bodyPr/>
          <a:lstStyle/>
          <a:p>
            <a:r>
              <a:rPr lang="en-US" sz="2400" dirty="0" smtClean="0">
                <a:latin typeface="Arial" pitchFamily="34" charset="0"/>
              </a:rPr>
              <a:t>Special publication 800-145, by Peter </a:t>
            </a:r>
            <a:r>
              <a:rPr lang="en-US" sz="2400" dirty="0" err="1" smtClean="0">
                <a:latin typeface="Arial" pitchFamily="34" charset="0"/>
              </a:rPr>
              <a:t>Mell</a:t>
            </a:r>
            <a:r>
              <a:rPr lang="en-US" sz="2400" dirty="0" smtClean="0">
                <a:latin typeface="Arial" pitchFamily="34" charset="0"/>
              </a:rPr>
              <a:t> and Timothy </a:t>
            </a:r>
            <a:r>
              <a:rPr lang="en-US" sz="2400" dirty="0" err="1" smtClean="0">
                <a:latin typeface="Arial" pitchFamily="34" charset="0"/>
              </a:rPr>
              <a:t>Grance</a:t>
            </a:r>
            <a:r>
              <a:rPr lang="en-US" sz="2400" dirty="0" smtClean="0">
                <a:latin typeface="Arial" pitchFamily="34" charset="0"/>
              </a:rPr>
              <a:t>, Sept. 2011</a:t>
            </a:r>
          </a:p>
          <a:p>
            <a:pPr marL="0" indent="0">
              <a:buNone/>
            </a:pPr>
            <a:r>
              <a:rPr lang="en-US" sz="2400" dirty="0" smtClean="0">
                <a:effectLst>
                  <a:outerShdw blurRad="38100" dist="38100" dir="2700000" algn="tl">
                    <a:srgbClr val="000000">
                      <a:alpha val="43137"/>
                    </a:srgbClr>
                  </a:outerShdw>
                </a:effectLst>
                <a:latin typeface="+mj-lt"/>
              </a:rPr>
              <a:t>“</a:t>
            </a:r>
            <a:r>
              <a:rPr lang="en-US" sz="2400" dirty="0">
                <a:effectLst>
                  <a:outerShdw blurRad="38100" dist="38100" dir="2700000" algn="tl">
                    <a:srgbClr val="000000">
                      <a:alpha val="43137"/>
                    </a:srgbClr>
                  </a:outerShdw>
                </a:effectLst>
                <a:latin typeface="+mj-lt"/>
              </a:rPr>
              <a:t>Cloud computing is </a:t>
            </a:r>
            <a:r>
              <a:rPr lang="en-US" sz="2400" b="1" dirty="0">
                <a:solidFill>
                  <a:srgbClr val="FFC000"/>
                </a:solidFill>
                <a:effectLst>
                  <a:outerShdw blurRad="38100" dist="38100" dir="2700000" algn="tl">
                    <a:srgbClr val="000000">
                      <a:alpha val="43137"/>
                    </a:srgbClr>
                  </a:outerShdw>
                </a:effectLst>
                <a:latin typeface="+mj-lt"/>
              </a:rPr>
              <a:t>a model </a:t>
            </a:r>
            <a:r>
              <a:rPr lang="en-US" sz="2400" dirty="0">
                <a:effectLst>
                  <a:outerShdw blurRad="38100" dist="38100" dir="2700000" algn="tl">
                    <a:srgbClr val="000000">
                      <a:alpha val="43137"/>
                    </a:srgbClr>
                  </a:outerShdw>
                </a:effectLst>
                <a:latin typeface="+mj-lt"/>
              </a:rPr>
              <a:t>for </a:t>
            </a:r>
            <a:r>
              <a:rPr lang="en-US" sz="2400" u="sng" dirty="0">
                <a:effectLst>
                  <a:outerShdw blurRad="38100" dist="38100" dir="2700000" algn="tl">
                    <a:srgbClr val="000000">
                      <a:alpha val="43137"/>
                    </a:srgbClr>
                  </a:outerShdw>
                </a:effectLst>
                <a:latin typeface="+mj-lt"/>
              </a:rPr>
              <a:t>enabling ubiquitous</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convenient</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on-demand network</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access</a:t>
            </a:r>
            <a:r>
              <a:rPr lang="en-US" sz="2400" dirty="0">
                <a:effectLst>
                  <a:outerShdw blurRad="38100" dist="38100" dir="2700000" algn="tl">
                    <a:srgbClr val="000000">
                      <a:alpha val="43137"/>
                    </a:srgbClr>
                  </a:outerShdw>
                </a:effectLst>
                <a:latin typeface="+mj-lt"/>
              </a:rPr>
              <a:t> to a </a:t>
            </a:r>
            <a:r>
              <a:rPr lang="en-US" sz="2400" b="1" dirty="0">
                <a:solidFill>
                  <a:srgbClr val="FFC000"/>
                </a:solidFill>
                <a:effectLst>
                  <a:outerShdw blurRad="38100" dist="38100" dir="2700000" algn="tl">
                    <a:srgbClr val="000000">
                      <a:alpha val="43137"/>
                    </a:srgbClr>
                  </a:outerShdw>
                </a:effectLst>
                <a:latin typeface="+mj-lt"/>
              </a:rPr>
              <a:t>shared pool of configurable computing resources</a:t>
            </a:r>
            <a:r>
              <a:rPr lang="en-US" sz="2400" dirty="0">
                <a:effectLst>
                  <a:outerShdw blurRad="38100" dist="38100" dir="2700000" algn="tl">
                    <a:srgbClr val="000000">
                      <a:alpha val="43137"/>
                    </a:srgbClr>
                  </a:outerShdw>
                </a:effectLst>
                <a:latin typeface="+mj-lt"/>
              </a:rPr>
              <a:t> (e.g., </a:t>
            </a:r>
            <a:r>
              <a:rPr lang="en-US" sz="2400" u="sng" dirty="0">
                <a:effectLst>
                  <a:outerShdw blurRad="38100" dist="38100" dir="2700000" algn="tl">
                    <a:srgbClr val="000000">
                      <a:alpha val="43137"/>
                    </a:srgbClr>
                  </a:outerShdw>
                </a:effectLst>
                <a:latin typeface="+mj-lt"/>
              </a:rPr>
              <a:t>networks</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servers</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storage</a:t>
            </a:r>
            <a:r>
              <a:rPr lang="en-US" sz="2400"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applications</a:t>
            </a:r>
            <a:r>
              <a:rPr lang="en-US" sz="2400" dirty="0">
                <a:effectLst>
                  <a:outerShdw blurRad="38100" dist="38100" dir="2700000" algn="tl">
                    <a:srgbClr val="000000">
                      <a:alpha val="43137"/>
                    </a:srgbClr>
                  </a:outerShdw>
                </a:effectLst>
                <a:latin typeface="+mj-lt"/>
              </a:rPr>
              <a:t>, and </a:t>
            </a:r>
            <a:r>
              <a:rPr lang="en-US" sz="2400" u="sng" dirty="0">
                <a:effectLst>
                  <a:outerShdw blurRad="38100" dist="38100" dir="2700000" algn="tl">
                    <a:srgbClr val="000000">
                      <a:alpha val="43137"/>
                    </a:srgbClr>
                  </a:outerShdw>
                </a:effectLst>
                <a:latin typeface="+mj-lt"/>
              </a:rPr>
              <a:t>services</a:t>
            </a:r>
            <a:r>
              <a:rPr lang="en-US" sz="2400" dirty="0">
                <a:effectLst>
                  <a:outerShdw blurRad="38100" dist="38100" dir="2700000" algn="tl">
                    <a:srgbClr val="000000">
                      <a:alpha val="43137"/>
                    </a:srgbClr>
                  </a:outerShdw>
                </a:effectLst>
                <a:latin typeface="+mj-lt"/>
              </a:rPr>
              <a:t>) that can be rapidly provisioned and released with minimal management effort or service provider interaction. This </a:t>
            </a:r>
            <a:r>
              <a:rPr lang="en-US" sz="2400" b="1" dirty="0">
                <a:solidFill>
                  <a:srgbClr val="FFC000"/>
                </a:solidFill>
                <a:effectLst>
                  <a:outerShdw blurRad="38100" dist="38100" dir="2700000" algn="tl">
                    <a:srgbClr val="000000">
                      <a:alpha val="43137"/>
                    </a:srgbClr>
                  </a:outerShdw>
                </a:effectLst>
                <a:latin typeface="+mj-lt"/>
              </a:rPr>
              <a:t>cloud model </a:t>
            </a:r>
            <a:r>
              <a:rPr lang="en-US" sz="2400" dirty="0">
                <a:effectLst>
                  <a:outerShdw blurRad="38100" dist="38100" dir="2700000" algn="tl">
                    <a:srgbClr val="000000">
                      <a:alpha val="43137"/>
                    </a:srgbClr>
                  </a:outerShdw>
                </a:effectLst>
                <a:latin typeface="+mj-lt"/>
              </a:rPr>
              <a:t>is composed of </a:t>
            </a:r>
            <a:r>
              <a:rPr lang="en-US" sz="2400" u="sng" dirty="0">
                <a:effectLst>
                  <a:outerShdw blurRad="38100" dist="38100" dir="2700000" algn="tl">
                    <a:srgbClr val="000000">
                      <a:alpha val="43137"/>
                    </a:srgbClr>
                  </a:outerShdw>
                </a:effectLst>
                <a:latin typeface="+mj-lt"/>
              </a:rPr>
              <a:t>five essential characteristics</a:t>
            </a:r>
            <a:r>
              <a:rPr lang="en-US" sz="2400" b="1" dirty="0">
                <a:effectLst>
                  <a:outerShdw blurRad="38100" dist="38100" dir="2700000" algn="tl">
                    <a:srgbClr val="000000">
                      <a:alpha val="43137"/>
                    </a:srgbClr>
                  </a:outerShdw>
                </a:effectLst>
                <a:latin typeface="+mj-lt"/>
              </a:rPr>
              <a:t>, </a:t>
            </a:r>
            <a:r>
              <a:rPr lang="en-US" sz="2400" u="sng" dirty="0">
                <a:effectLst>
                  <a:outerShdw blurRad="38100" dist="38100" dir="2700000" algn="tl">
                    <a:srgbClr val="000000">
                      <a:alpha val="43137"/>
                    </a:srgbClr>
                  </a:outerShdw>
                </a:effectLst>
                <a:latin typeface="+mj-lt"/>
              </a:rPr>
              <a:t>three service models</a:t>
            </a:r>
            <a:r>
              <a:rPr lang="en-US" sz="2400" dirty="0">
                <a:effectLst>
                  <a:outerShdw blurRad="38100" dist="38100" dir="2700000" algn="tl">
                    <a:srgbClr val="000000">
                      <a:alpha val="43137"/>
                    </a:srgbClr>
                  </a:outerShdw>
                </a:effectLst>
                <a:latin typeface="+mj-lt"/>
              </a:rPr>
              <a:t>, and </a:t>
            </a:r>
            <a:r>
              <a:rPr lang="en-US" sz="2400" u="sng" dirty="0">
                <a:effectLst>
                  <a:outerShdw blurRad="38100" dist="38100" dir="2700000" algn="tl">
                    <a:srgbClr val="000000">
                      <a:alpha val="43137"/>
                    </a:srgbClr>
                  </a:outerShdw>
                </a:effectLst>
                <a:latin typeface="+mj-lt"/>
              </a:rPr>
              <a:t>four deployment models</a:t>
            </a:r>
            <a:r>
              <a:rPr lang="en-US" sz="2400" dirty="0">
                <a:effectLst>
                  <a:outerShdw blurRad="38100" dist="38100" dir="2700000" algn="tl">
                    <a:srgbClr val="000000">
                      <a:alpha val="43137"/>
                    </a:srgbClr>
                  </a:outerShdw>
                </a:effectLst>
                <a:latin typeface="+mj-lt"/>
              </a:rPr>
              <a:t>. </a:t>
            </a:r>
            <a:r>
              <a:rPr lang="en-US" sz="2400" dirty="0" smtClean="0">
                <a:effectLst>
                  <a:outerShdw blurRad="38100" dist="38100" dir="2700000" algn="tl">
                    <a:srgbClr val="000000">
                      <a:alpha val="43137"/>
                    </a:srgbClr>
                  </a:outerShdw>
                </a:effectLst>
                <a:latin typeface="+mj-lt"/>
              </a:rPr>
              <a:t>”</a:t>
            </a:r>
            <a:endParaRPr lang="en-US" sz="2400" dirty="0">
              <a:effectLst>
                <a:outerShdw blurRad="38100" dist="38100" dir="2700000" algn="tl">
                  <a:srgbClr val="000000">
                    <a:alpha val="43137"/>
                  </a:srgbClr>
                </a:outerShdw>
              </a:effectLst>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a:t>
            </a:fld>
            <a:endParaRPr lang="en-US" dirty="0"/>
          </a:p>
        </p:txBody>
      </p:sp>
    </p:spTree>
    <p:extLst>
      <p:ext uri="{BB962C8B-B14F-4D97-AF65-F5344CB8AC3E}">
        <p14:creationId xmlns:p14="http://schemas.microsoft.com/office/powerpoint/2010/main" val="1053181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6.4.4 Use Case: Portable tools for monitoring and managing cloud </a:t>
            </a:r>
            <a:r>
              <a:rPr lang="en-US" sz="2000" b="1" dirty="0" smtClean="0">
                <a:solidFill>
                  <a:schemeClr val="folHlink"/>
                </a:solidFill>
              </a:rPr>
              <a:t>(continue)</a:t>
            </a:r>
            <a:endParaRPr lang="en-US" sz="2000" b="1" dirty="0">
              <a:solidFill>
                <a:schemeClr val="folHlink"/>
              </a:solidFill>
            </a:endParaRPr>
          </a:p>
        </p:txBody>
      </p:sp>
      <p:sp>
        <p:nvSpPr>
          <p:cNvPr id="81923" name="Rectangle 3"/>
          <p:cNvSpPr>
            <a:spLocks noGrp="1" noChangeArrowheads="1"/>
          </p:cNvSpPr>
          <p:nvPr>
            <p:ph type="body" idx="1"/>
          </p:nvPr>
        </p:nvSpPr>
        <p:spPr>
          <a:xfrm>
            <a:off x="457200" y="1143000"/>
            <a:ext cx="8229600" cy="4987925"/>
          </a:xfrm>
        </p:spPr>
        <p:txBody>
          <a:bodyPr/>
          <a:lstStyle/>
          <a:p>
            <a:r>
              <a:rPr lang="en-US" sz="2800" dirty="0" smtClean="0">
                <a:latin typeface="Arial" pitchFamily="34" charset="0"/>
              </a:rPr>
              <a:t>Possible Standards:</a:t>
            </a:r>
          </a:p>
          <a:p>
            <a:pPr lvl="1"/>
            <a:r>
              <a:rPr lang="en-US" sz="2400" dirty="0" smtClean="0">
                <a:latin typeface="Arial" pitchFamily="34" charset="0"/>
              </a:rPr>
              <a:t>Basic monitoring standards exist, such as the Syslog Protocol (IETF RFC </a:t>
            </a:r>
            <a:r>
              <a:rPr lang="en-US" sz="2400" dirty="0">
                <a:latin typeface="Arial" pitchFamily="34" charset="0"/>
              </a:rPr>
              <a:t>5424, March 2009, </a:t>
            </a:r>
            <a:r>
              <a:rPr lang="en-US" sz="2400" dirty="0">
                <a:latin typeface="Arial" pitchFamily="34" charset="0"/>
                <a:hlinkClick r:id="rId2"/>
              </a:rPr>
              <a:t>https://</a:t>
            </a:r>
            <a:r>
              <a:rPr lang="en-US" sz="2400" dirty="0" smtClean="0">
                <a:latin typeface="Arial" pitchFamily="34" charset="0"/>
                <a:hlinkClick r:id="rId2"/>
              </a:rPr>
              <a:t>tools.ietf.org/html/rfc5424</a:t>
            </a:r>
            <a:r>
              <a:rPr lang="en-US" sz="2400" dirty="0" smtClean="0">
                <a:latin typeface="Arial" pitchFamily="34" charset="0"/>
              </a:rPr>
              <a:t> ), which can be used with the Transport Layer Security (TLS) Transport Mapping for Syslog (IETF RFC 5425).</a:t>
            </a:r>
          </a:p>
          <a:p>
            <a:pPr lvl="1"/>
            <a:r>
              <a:rPr lang="en-US" sz="2400" dirty="0" smtClean="0">
                <a:latin typeface="Arial" pitchFamily="34" charset="0"/>
              </a:rPr>
              <a:t>Basic management standards include the Cloud Management WG (Work Group) from DMTF, and OCCI from OGF.</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40</a:t>
            </a:fld>
            <a:endParaRPr lang="en-US" dirty="0"/>
          </a:p>
        </p:txBody>
      </p:sp>
    </p:spTree>
    <p:extLst>
      <p:ext uri="{BB962C8B-B14F-4D97-AF65-F5344CB8AC3E}">
        <p14:creationId xmlns:p14="http://schemas.microsoft.com/office/powerpoint/2010/main" val="40346568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6.4.5 Use Case: Moving data between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400" dirty="0" smtClean="0">
                <a:latin typeface="Arial" pitchFamily="34" charset="0"/>
              </a:rPr>
              <a:t>Benefits: Migrate between Clouds, cross-cloud application and B2B integration</a:t>
            </a:r>
          </a:p>
          <a:p>
            <a:r>
              <a:rPr lang="en-US" sz="2400" dirty="0" smtClean="0">
                <a:latin typeface="Arial" pitchFamily="34" charset="0"/>
              </a:rPr>
              <a:t>Deployment Mode Considerations</a:t>
            </a:r>
          </a:p>
          <a:p>
            <a:pPr lvl="1"/>
            <a:r>
              <a:rPr lang="en-US" sz="2000" dirty="0" smtClean="0">
                <a:latin typeface="Arial" pitchFamily="34" charset="0"/>
              </a:rPr>
              <a:t>Migrating data from one cloud to another in two separate moves through the client is a simple case.</a:t>
            </a:r>
          </a:p>
          <a:p>
            <a:pPr lvl="1"/>
            <a:r>
              <a:rPr lang="en-US" sz="2000" dirty="0" smtClean="0">
                <a:latin typeface="Arial" pitchFamily="34" charset="0"/>
              </a:rPr>
              <a:t>Migrating data directly from one cloud to another will require standards for federated identity, delegation of trust, and secure third-part transfers.</a:t>
            </a:r>
          </a:p>
          <a:p>
            <a:r>
              <a:rPr lang="en-US" sz="2400" dirty="0" smtClean="0">
                <a:latin typeface="Arial" pitchFamily="34" charset="0"/>
              </a:rPr>
              <a:t>Standardizations Needed: Standard metadata/data format for movement between clouds</a:t>
            </a:r>
          </a:p>
          <a:p>
            <a:r>
              <a:rPr lang="en-US" sz="2400" dirty="0" smtClean="0">
                <a:latin typeface="Arial" pitchFamily="34" charset="0"/>
              </a:rPr>
              <a:t>Standardized query languages (</a:t>
            </a:r>
            <a:r>
              <a:rPr lang="en-US" sz="2400" dirty="0" err="1" smtClean="0">
                <a:latin typeface="Arial" pitchFamily="34" charset="0"/>
              </a:rPr>
              <a:t>NoSQL</a:t>
            </a:r>
            <a:r>
              <a:rPr lang="en-US" sz="2400" dirty="0" smtClean="0">
                <a:latin typeface="Arial" pitchFamily="34" charset="0"/>
              </a:rPr>
              <a:t> for </a:t>
            </a:r>
            <a:r>
              <a:rPr lang="en-US" sz="2400" dirty="0" err="1" smtClean="0">
                <a:latin typeface="Arial" pitchFamily="34" charset="0"/>
              </a:rPr>
              <a:t>IaaS</a:t>
            </a:r>
            <a:r>
              <a:rPr lang="en-US" sz="2400" dirty="0" smtClean="0">
                <a:latin typeface="Arial" pitchFamily="34" charset="0"/>
              </a:rPr>
              <a:t>)</a:t>
            </a:r>
          </a:p>
          <a:p>
            <a:r>
              <a:rPr lang="en-US" sz="2400" dirty="0" smtClean="0">
                <a:latin typeface="Arial" pitchFamily="34" charset="0"/>
              </a:rPr>
              <a:t>Possible Standards: AS4 (Application Statement), OAGIS (Open Application Group </a:t>
            </a:r>
            <a:r>
              <a:rPr lang="en-US" sz="2400" dirty="0">
                <a:latin typeface="Arial" pitchFamily="34" charset="0"/>
              </a:rPr>
              <a:t>Integration Specification, </a:t>
            </a:r>
            <a:r>
              <a:rPr lang="en-US" sz="2400" dirty="0">
                <a:latin typeface="Arial" pitchFamily="34" charset="0"/>
                <a:hlinkClick r:id="rId2"/>
              </a:rPr>
              <a:t>http://www.oagi.org/oagis/9.0</a:t>
            </a:r>
            <a:r>
              <a:rPr lang="en-US" sz="2400" dirty="0" smtClean="0">
                <a:latin typeface="Arial" pitchFamily="34" charset="0"/>
                <a:hlinkClick r:id="rId2"/>
              </a:rPr>
              <a:t>/</a:t>
            </a:r>
            <a:r>
              <a:rPr lang="en-US" sz="2400" dirty="0" smtClean="0">
                <a:latin typeface="Arial" pitchFamily="34" charset="0"/>
              </a:rPr>
              <a:t>) , </a:t>
            </a:r>
            <a:r>
              <a:rPr lang="en-US" sz="2400" dirty="0" err="1" smtClean="0">
                <a:latin typeface="Arial" pitchFamily="34" charset="0"/>
              </a:rPr>
              <a:t>NoSQL</a:t>
            </a:r>
            <a:r>
              <a:rPr lang="en-US" sz="2400" dirty="0" smtClean="0">
                <a:latin typeface="Arial" pitchFamily="34" charset="0"/>
              </a:rPr>
              <a:t>, </a:t>
            </a:r>
            <a:r>
              <a:rPr lang="en-US" sz="2400" dirty="0" err="1" smtClean="0">
                <a:latin typeface="Arial" pitchFamily="34" charset="0"/>
              </a:rPr>
              <a:t>GridFTP</a:t>
            </a:r>
            <a:r>
              <a:rPr lang="en-US" sz="2400" dirty="0" smtClean="0">
                <a:latin typeface="Arial" pitchFamily="34" charset="0"/>
              </a:rPr>
              <a:t> </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41</a:t>
            </a:fld>
            <a:endParaRPr lang="en-US" dirty="0"/>
          </a:p>
        </p:txBody>
      </p:sp>
    </p:spTree>
    <p:extLst>
      <p:ext uri="{BB962C8B-B14F-4D97-AF65-F5344CB8AC3E}">
        <p14:creationId xmlns:p14="http://schemas.microsoft.com/office/powerpoint/2010/main" val="9972705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6.4.6 Use Case: Single sign-on access to multiple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Benefits: </a:t>
            </a:r>
            <a:r>
              <a:rPr lang="en-US" sz="2400" dirty="0" smtClean="0">
                <a:latin typeface="Arial" pitchFamily="34" charset="0"/>
              </a:rPr>
              <a:t>Simplified access, Cross-cloud applications</a:t>
            </a:r>
          </a:p>
          <a:p>
            <a:r>
              <a:rPr lang="en-US" sz="2800" dirty="0" smtClean="0">
                <a:latin typeface="Arial" pitchFamily="34" charset="0"/>
              </a:rPr>
              <a:t>Deployment Mode Considerations</a:t>
            </a:r>
          </a:p>
          <a:p>
            <a:pPr lvl="1"/>
            <a:r>
              <a:rPr lang="en-US" sz="2000" dirty="0" smtClean="0">
                <a:latin typeface="Arial" pitchFamily="34" charset="0"/>
              </a:rPr>
              <a:t>Single sign-on can mean the same credentials to access different clouds independently at different times.</a:t>
            </a:r>
          </a:p>
          <a:p>
            <a:pPr lvl="1"/>
            <a:r>
              <a:rPr lang="en-US" sz="2000" dirty="0" smtClean="0">
                <a:latin typeface="Arial" pitchFamily="34" charset="0"/>
              </a:rPr>
              <a:t>Single sign-on to access an inter-cloud application that spans multiple clouds will require federated identity management, delegation of trust, and virtual organization.</a:t>
            </a:r>
          </a:p>
          <a:p>
            <a:r>
              <a:rPr lang="en-US" sz="2800" dirty="0" smtClean="0">
                <a:latin typeface="Arial" pitchFamily="34" charset="0"/>
              </a:rPr>
              <a:t>Standardizations Needed: </a:t>
            </a:r>
            <a:r>
              <a:rPr lang="en-US" sz="2400" dirty="0" smtClean="0">
                <a:latin typeface="Arial" pitchFamily="34" charset="0"/>
              </a:rPr>
              <a:t>Federated identity, authorization, and virtual organizations</a:t>
            </a:r>
          </a:p>
          <a:p>
            <a:r>
              <a:rPr lang="en-US" sz="2800" dirty="0" smtClean="0">
                <a:latin typeface="Arial" pitchFamily="34" charset="0"/>
              </a:rPr>
              <a:t>Possible Standards: </a:t>
            </a:r>
            <a:r>
              <a:rPr lang="en-US" sz="2000" dirty="0" err="1" smtClean="0">
                <a:latin typeface="Arial" pitchFamily="34" charset="0"/>
              </a:rPr>
              <a:t>OpenID</a:t>
            </a:r>
            <a:r>
              <a:rPr lang="en-US" sz="2000" dirty="0" smtClean="0">
                <a:latin typeface="Arial" pitchFamily="34" charset="0"/>
              </a:rPr>
              <a:t> (</a:t>
            </a:r>
            <a:r>
              <a:rPr lang="en-US" sz="2000" dirty="0" smtClean="0">
                <a:latin typeface="Arial" pitchFamily="34" charset="0"/>
                <a:hlinkClick r:id="rId2"/>
              </a:rPr>
              <a:t>http://opened.net/</a:t>
            </a:r>
            <a:r>
              <a:rPr lang="en-US" sz="2000" dirty="0" smtClean="0">
                <a:latin typeface="Arial" pitchFamily="34" charset="0"/>
              </a:rPr>
              <a:t> , </a:t>
            </a:r>
            <a:r>
              <a:rPr lang="en-US" sz="2000" dirty="0" err="1" smtClean="0">
                <a:latin typeface="Arial" pitchFamily="34" charset="0"/>
              </a:rPr>
              <a:t>Oauth</a:t>
            </a:r>
            <a:r>
              <a:rPr lang="en-US" sz="2000" dirty="0" smtClean="0">
                <a:latin typeface="Arial" pitchFamily="34" charset="0"/>
              </a:rPr>
              <a:t> (Open Standard </a:t>
            </a:r>
            <a:r>
              <a:rPr lang="en-US" sz="2000" dirty="0">
                <a:latin typeface="Arial" pitchFamily="34" charset="0"/>
              </a:rPr>
              <a:t>to Authorization, </a:t>
            </a:r>
            <a:r>
              <a:rPr lang="en-US" sz="2000" dirty="0">
                <a:latin typeface="Arial" pitchFamily="34" charset="0"/>
                <a:hlinkClick r:id="rId3"/>
              </a:rPr>
              <a:t>http://oauth.net/2</a:t>
            </a:r>
            <a:r>
              <a:rPr lang="en-US" sz="2000" dirty="0" smtClean="0">
                <a:latin typeface="Arial" pitchFamily="34" charset="0"/>
                <a:hlinkClick r:id="rId3"/>
              </a:rPr>
              <a:t>/</a:t>
            </a:r>
            <a:r>
              <a:rPr lang="en-US" sz="2000" dirty="0" smtClean="0">
                <a:latin typeface="Arial" pitchFamily="34" charset="0"/>
              </a:rPr>
              <a:t> , SAML, WS-Federation and WS-Trust, CSA outputs; VOMS (Virtual Organization Management System)</a:t>
            </a:r>
            <a:endParaRPr lang="en-US" sz="20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42</a:t>
            </a:fld>
            <a:endParaRPr lang="en-US" dirty="0"/>
          </a:p>
        </p:txBody>
      </p:sp>
    </p:spTree>
    <p:extLst>
      <p:ext uri="{BB962C8B-B14F-4D97-AF65-F5344CB8AC3E}">
        <p14:creationId xmlns:p14="http://schemas.microsoft.com/office/powerpoint/2010/main" val="13746639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6.4.6 Use Case: Single sign-on access to multiple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Possible Standards: </a:t>
            </a:r>
          </a:p>
          <a:p>
            <a:pPr lvl="1"/>
            <a:r>
              <a:rPr lang="en-US" sz="2000" b="1" dirty="0" err="1" smtClean="0">
                <a:latin typeface="Arial" pitchFamily="34" charset="0"/>
              </a:rPr>
              <a:t>OpenID</a:t>
            </a:r>
            <a:r>
              <a:rPr lang="en-US" sz="2000" b="1" dirty="0" smtClean="0">
                <a:latin typeface="Arial" pitchFamily="34" charset="0"/>
              </a:rPr>
              <a:t> </a:t>
            </a:r>
            <a:r>
              <a:rPr lang="en-US" sz="2000" b="1" dirty="0" smtClean="0">
                <a:latin typeface="Arial" pitchFamily="34" charset="0"/>
                <a:hlinkClick r:id="rId2"/>
              </a:rPr>
              <a:t>http://opened.net/</a:t>
            </a:r>
            <a:r>
              <a:rPr lang="en-US" sz="2000" b="1" dirty="0" smtClean="0">
                <a:latin typeface="Arial" pitchFamily="34" charset="0"/>
              </a:rPr>
              <a:t> </a:t>
            </a:r>
          </a:p>
          <a:p>
            <a:pPr lvl="1"/>
            <a:r>
              <a:rPr lang="en-US" sz="2000" b="1" dirty="0" err="1" smtClean="0">
                <a:latin typeface="Arial" pitchFamily="34" charset="0"/>
              </a:rPr>
              <a:t>Oauth</a:t>
            </a:r>
            <a:r>
              <a:rPr lang="en-US" sz="2000" b="1" dirty="0" smtClean="0">
                <a:latin typeface="Arial" pitchFamily="34" charset="0"/>
              </a:rPr>
              <a:t> (Open Standard </a:t>
            </a:r>
            <a:r>
              <a:rPr lang="en-US" sz="2000" b="1" dirty="0">
                <a:latin typeface="Arial" pitchFamily="34" charset="0"/>
              </a:rPr>
              <a:t>to </a:t>
            </a:r>
            <a:r>
              <a:rPr lang="en-US" sz="2000" b="1" dirty="0" smtClean="0">
                <a:latin typeface="Arial" pitchFamily="34" charset="0"/>
              </a:rPr>
              <a:t>Authorization), </a:t>
            </a:r>
            <a:r>
              <a:rPr lang="en-US" sz="2000" b="1" dirty="0">
                <a:latin typeface="Arial" pitchFamily="34" charset="0"/>
                <a:hlinkClick r:id="rId3"/>
              </a:rPr>
              <a:t>http://oauth.net/2</a:t>
            </a:r>
            <a:r>
              <a:rPr lang="en-US" sz="2000" b="1" dirty="0" smtClean="0">
                <a:latin typeface="Arial" pitchFamily="34" charset="0"/>
                <a:hlinkClick r:id="rId3"/>
              </a:rPr>
              <a:t>/</a:t>
            </a:r>
            <a:r>
              <a:rPr lang="en-US" sz="2000" b="1" dirty="0" smtClean="0">
                <a:latin typeface="Arial" pitchFamily="34" charset="0"/>
              </a:rPr>
              <a:t> </a:t>
            </a:r>
          </a:p>
          <a:p>
            <a:pPr lvl="1"/>
            <a:r>
              <a:rPr lang="en-US" sz="2000" b="1" dirty="0" smtClean="0">
                <a:latin typeface="Arial" pitchFamily="34" charset="0"/>
              </a:rPr>
              <a:t>SAML (Security Assertion </a:t>
            </a:r>
            <a:r>
              <a:rPr lang="en-US" sz="2000" b="1" dirty="0">
                <a:latin typeface="Arial" pitchFamily="34" charset="0"/>
              </a:rPr>
              <a:t>Markup Language), </a:t>
            </a:r>
            <a:r>
              <a:rPr lang="en-US" sz="2000" b="1" dirty="0">
                <a:latin typeface="Arial" pitchFamily="34" charset="0"/>
                <a:hlinkClick r:id="rId4"/>
              </a:rPr>
              <a:t>http://saml.xml.org</a:t>
            </a:r>
            <a:r>
              <a:rPr lang="en-US" sz="2000" b="1" dirty="0" smtClean="0">
                <a:latin typeface="Arial" pitchFamily="34" charset="0"/>
                <a:hlinkClick r:id="rId4"/>
              </a:rPr>
              <a:t>/</a:t>
            </a:r>
            <a:r>
              <a:rPr lang="en-US" sz="2000" b="1" dirty="0" smtClean="0">
                <a:latin typeface="Arial" pitchFamily="34" charset="0"/>
              </a:rPr>
              <a:t> </a:t>
            </a:r>
            <a:endParaRPr lang="en-US" sz="2000" b="1" dirty="0">
              <a:latin typeface="Arial" pitchFamily="34" charset="0"/>
            </a:endParaRPr>
          </a:p>
          <a:p>
            <a:pPr lvl="1"/>
            <a:r>
              <a:rPr lang="en-US" sz="2000" b="1" dirty="0" smtClean="0">
                <a:latin typeface="Arial" pitchFamily="34" charset="0"/>
              </a:rPr>
              <a:t>WS-Federation (</a:t>
            </a:r>
            <a:r>
              <a:rPr lang="en-US" sz="2000" b="1" dirty="0">
                <a:latin typeface="Arial" pitchFamily="34" charset="0"/>
              </a:rPr>
              <a:t>Web Service), </a:t>
            </a:r>
            <a:r>
              <a:rPr lang="en-US" sz="2000" b="1" dirty="0">
                <a:latin typeface="Arial" pitchFamily="34" charset="0"/>
                <a:hlinkClick r:id="rId5"/>
              </a:rPr>
              <a:t>http://</a:t>
            </a:r>
            <a:r>
              <a:rPr lang="en-US" sz="2000" b="1" dirty="0" smtClean="0">
                <a:latin typeface="Arial" pitchFamily="34" charset="0"/>
                <a:hlinkClick r:id="rId5"/>
              </a:rPr>
              <a:t>docs.oasis-open.org/wsfed/federation/v1.2/os/ws-federation-1.2-spec-os.html</a:t>
            </a:r>
            <a:r>
              <a:rPr lang="en-US" sz="2000" b="1" dirty="0" smtClean="0">
                <a:latin typeface="Arial" pitchFamily="34" charset="0"/>
              </a:rPr>
              <a:t> </a:t>
            </a:r>
            <a:endParaRPr lang="en-US" sz="2000" b="1" dirty="0">
              <a:latin typeface="Arial" pitchFamily="34" charset="0"/>
            </a:endParaRPr>
          </a:p>
          <a:p>
            <a:pPr lvl="1"/>
            <a:r>
              <a:rPr lang="en-US" sz="2000" b="1" dirty="0" smtClean="0">
                <a:latin typeface="Arial" pitchFamily="34" charset="0"/>
              </a:rPr>
              <a:t>WS-Trust, </a:t>
            </a:r>
            <a:r>
              <a:rPr lang="en-US" sz="2000" b="1" dirty="0">
                <a:latin typeface="Arial" pitchFamily="34" charset="0"/>
                <a:hlinkClick r:id="rId6"/>
              </a:rPr>
              <a:t>http://</a:t>
            </a:r>
            <a:r>
              <a:rPr lang="en-US" sz="2000" b="1" dirty="0" smtClean="0">
                <a:latin typeface="Arial" pitchFamily="34" charset="0"/>
                <a:hlinkClick r:id="rId6"/>
              </a:rPr>
              <a:t>docs.oasis-open.org/ws-sx/ws-trust/200512</a:t>
            </a:r>
            <a:endParaRPr lang="en-US" sz="2000" b="1" dirty="0" smtClean="0">
              <a:latin typeface="Arial" pitchFamily="34" charset="0"/>
            </a:endParaRPr>
          </a:p>
          <a:p>
            <a:pPr lvl="1"/>
            <a:r>
              <a:rPr lang="en-US" sz="2000" b="1" dirty="0" smtClean="0">
                <a:latin typeface="Arial" pitchFamily="34" charset="0"/>
              </a:rPr>
              <a:t>CSA outputs;</a:t>
            </a:r>
          </a:p>
          <a:p>
            <a:pPr lvl="1"/>
            <a:r>
              <a:rPr lang="en-US" sz="2000" b="1" dirty="0" smtClean="0">
                <a:latin typeface="Arial" pitchFamily="34" charset="0"/>
              </a:rPr>
              <a:t>VOMS (Virtual Organization </a:t>
            </a:r>
            <a:r>
              <a:rPr lang="en-US" sz="2000" b="1" dirty="0">
                <a:latin typeface="Arial" pitchFamily="34" charset="0"/>
              </a:rPr>
              <a:t>Membership Service), </a:t>
            </a:r>
            <a:r>
              <a:rPr lang="en-US" sz="2000" b="1" dirty="0">
                <a:latin typeface="Arial" pitchFamily="34" charset="0"/>
                <a:hlinkClick r:id="rId7"/>
              </a:rPr>
              <a:t>http://</a:t>
            </a:r>
            <a:r>
              <a:rPr lang="en-US" sz="2000" b="1" dirty="0" smtClean="0">
                <a:latin typeface="Arial" pitchFamily="34" charset="0"/>
                <a:hlinkClick r:id="rId7"/>
              </a:rPr>
              <a:t>toolkit.globus.org/grid_software/security/voms.php</a:t>
            </a:r>
            <a:r>
              <a:rPr lang="en-US" sz="2000" b="1" dirty="0" smtClean="0">
                <a:latin typeface="Arial" pitchFamily="34" charset="0"/>
              </a:rPr>
              <a:t> </a:t>
            </a:r>
            <a:endParaRPr lang="en-US" sz="2000" b="1"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43</a:t>
            </a:fld>
            <a:endParaRPr lang="en-US" dirty="0"/>
          </a:p>
        </p:txBody>
      </p:sp>
    </p:spTree>
    <p:extLst>
      <p:ext uri="{BB962C8B-B14F-4D97-AF65-F5344CB8AC3E}">
        <p14:creationId xmlns:p14="http://schemas.microsoft.com/office/powerpoint/2010/main" val="22842749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a:t>
            </a:r>
            <a:endParaRPr lang="en-US" sz="3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Benefits: </a:t>
            </a:r>
            <a:r>
              <a:rPr lang="en-US" sz="2400" dirty="0" smtClean="0">
                <a:latin typeface="Arial" pitchFamily="34" charset="0"/>
              </a:rPr>
              <a:t>Direct support for necessarily distributed systems</a:t>
            </a:r>
          </a:p>
          <a:p>
            <a:r>
              <a:rPr lang="en-US" sz="2800" dirty="0" smtClean="0">
                <a:latin typeface="Arial" pitchFamily="34" charset="0"/>
              </a:rPr>
              <a:t>Deployment Mode Considerations</a:t>
            </a:r>
          </a:p>
          <a:p>
            <a:pPr lvl="1"/>
            <a:r>
              <a:rPr lang="en-US" sz="2000" dirty="0" smtClean="0">
                <a:latin typeface="Arial" pitchFamily="34" charset="0"/>
              </a:rPr>
              <a:t>This use case is inherently distributed and across trust boundaries. This can be generally termed Federated Resource Management and is a central concept in grid computing community. The term inter-cloud can also be used to denote this concept.</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44</a:t>
            </a:fld>
            <a:endParaRPr lang="en-US" dirty="0"/>
          </a:p>
        </p:txBody>
      </p:sp>
    </p:spTree>
    <p:extLst>
      <p:ext uri="{BB962C8B-B14F-4D97-AF65-F5344CB8AC3E}">
        <p14:creationId xmlns:p14="http://schemas.microsoft.com/office/powerpoint/2010/main" val="8113656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Standardizations Needed: </a:t>
            </a:r>
            <a:r>
              <a:rPr lang="en-US" sz="2400" dirty="0" smtClean="0">
                <a:latin typeface="Arial" pitchFamily="34" charset="0"/>
              </a:rPr>
              <a:t>To address this use case complexity, an entire set of capabilities need to be standardized, e.g.,</a:t>
            </a:r>
          </a:p>
          <a:p>
            <a:pPr lvl="1"/>
            <a:r>
              <a:rPr lang="en-US" sz="2400" dirty="0" smtClean="0">
                <a:latin typeface="Arial" pitchFamily="34" charset="0"/>
              </a:rPr>
              <a:t>Infrastructure services;</a:t>
            </a:r>
          </a:p>
          <a:p>
            <a:pPr lvl="1"/>
            <a:r>
              <a:rPr lang="en-US" sz="2400" dirty="0" smtClean="0">
                <a:latin typeface="Arial" pitchFamily="34" charset="0"/>
              </a:rPr>
              <a:t>Execution Management services;</a:t>
            </a:r>
          </a:p>
          <a:p>
            <a:pPr lvl="1"/>
            <a:r>
              <a:rPr lang="en-US" sz="2400" dirty="0" smtClean="0">
                <a:latin typeface="Arial" pitchFamily="34" charset="0"/>
              </a:rPr>
              <a:t>Data services;</a:t>
            </a:r>
          </a:p>
          <a:p>
            <a:pPr lvl="1"/>
            <a:r>
              <a:rPr lang="en-US" sz="2400" dirty="0" smtClean="0">
                <a:latin typeface="Arial" pitchFamily="34" charset="0"/>
              </a:rPr>
              <a:t>Resource Management services;</a:t>
            </a:r>
          </a:p>
          <a:p>
            <a:pPr lvl="1"/>
            <a:r>
              <a:rPr lang="en-US" sz="2400" dirty="0" smtClean="0">
                <a:latin typeface="Arial" pitchFamily="34" charset="0"/>
              </a:rPr>
              <a:t>Security services;</a:t>
            </a:r>
          </a:p>
          <a:p>
            <a:pPr lvl="1"/>
            <a:r>
              <a:rPr lang="en-US" sz="2400" dirty="0" smtClean="0">
                <a:latin typeface="Arial" pitchFamily="34" charset="0"/>
              </a:rPr>
              <a:t>Self-management services; and</a:t>
            </a:r>
          </a:p>
          <a:p>
            <a:pPr lvl="1"/>
            <a:r>
              <a:rPr lang="en-US" sz="2400" dirty="0" smtClean="0">
                <a:latin typeface="Arial" pitchFamily="34" charset="0"/>
              </a:rPr>
              <a:t>Information services.</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45</a:t>
            </a:fld>
            <a:endParaRPr lang="en-US" dirty="0"/>
          </a:p>
        </p:txBody>
      </p:sp>
    </p:spTree>
    <p:extLst>
      <p:ext uri="{BB962C8B-B14F-4D97-AF65-F5344CB8AC3E}">
        <p14:creationId xmlns:p14="http://schemas.microsoft.com/office/powerpoint/2010/main" val="11572153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Possible Standards: </a:t>
            </a:r>
          </a:p>
          <a:p>
            <a:r>
              <a:rPr lang="en-US" sz="2400" dirty="0" smtClean="0">
                <a:latin typeface="Arial" pitchFamily="34" charset="0"/>
              </a:rPr>
              <a:t>SOA standards (such as WS-I) and grid standards (such as the OGSA WSRF (Open Grid Service Architecture, Web Services Resource Framework) Basic Profile, OGF  GFD-R-P.072: Grid Forum Document) exist that cover these areas, but issues around stateful resources, callbacks/notifications, and remote content lifetime management has cause these to be eclipsed by the simplicity of Representational State Transfer (REST). </a:t>
            </a:r>
          </a:p>
          <a:p>
            <a:r>
              <a:rPr lang="en-US" sz="2400" dirty="0" smtClean="0">
                <a:latin typeface="Arial" pitchFamily="34" charset="0"/>
              </a:rPr>
              <a:t>Hence, standard, REST-based versions of these capabilities must be developed.</a:t>
            </a:r>
          </a:p>
          <a:p>
            <a:r>
              <a:rPr lang="en-US" sz="2400" dirty="0" smtClean="0">
                <a:latin typeface="Arial" pitchFamily="34" charset="0"/>
              </a:rPr>
              <a:t>Such work is being done in several organizations, including the IEEE. </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46</a:t>
            </a:fld>
            <a:endParaRPr lang="en-US" dirty="0"/>
          </a:p>
        </p:txBody>
      </p:sp>
    </p:spTree>
    <p:extLst>
      <p:ext uri="{BB962C8B-B14F-4D97-AF65-F5344CB8AC3E}">
        <p14:creationId xmlns:p14="http://schemas.microsoft.com/office/powerpoint/2010/main" val="1168217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Possible Standards: </a:t>
            </a:r>
            <a:r>
              <a:rPr lang="en-US" sz="2400" dirty="0" smtClean="0">
                <a:latin typeface="Arial" pitchFamily="34" charset="0"/>
              </a:rPr>
              <a:t>DMTF (The </a:t>
            </a:r>
            <a:r>
              <a:rPr lang="en-US" sz="2400" dirty="0">
                <a:latin typeface="Arial" pitchFamily="34" charset="0"/>
              </a:rPr>
              <a:t>Distributed Management Task Force, </a:t>
            </a:r>
            <a:r>
              <a:rPr lang="en-US" sz="2400" dirty="0">
                <a:latin typeface="Arial" pitchFamily="34" charset="0"/>
                <a:hlinkClick r:id="rId2"/>
              </a:rPr>
              <a:t>http://www.dmtf.org</a:t>
            </a:r>
            <a:r>
              <a:rPr lang="en-US" sz="2400" dirty="0" smtClean="0">
                <a:latin typeface="Arial" pitchFamily="34" charset="0"/>
                <a:hlinkClick r:id="rId2"/>
              </a:rPr>
              <a:t>/</a:t>
            </a:r>
            <a:r>
              <a:rPr lang="en-US" sz="2400" dirty="0" smtClean="0">
                <a:latin typeface="Arial" pitchFamily="34" charset="0"/>
              </a:rPr>
              <a:t>)  and OGF (Open Grid Forum, </a:t>
            </a:r>
            <a:r>
              <a:rPr lang="en-US" sz="2400" dirty="0" smtClean="0">
                <a:latin typeface="Arial" pitchFamily="34" charset="0"/>
                <a:hlinkClick r:id="rId3"/>
              </a:rPr>
              <a:t>http</a:t>
            </a:r>
            <a:r>
              <a:rPr lang="en-US" sz="2400" dirty="0">
                <a:latin typeface="Arial" pitchFamily="34" charset="0"/>
                <a:hlinkClick r:id="rId3"/>
              </a:rPr>
              <a:t>://</a:t>
            </a:r>
            <a:r>
              <a:rPr lang="en-US" sz="2400" dirty="0" smtClean="0">
                <a:latin typeface="Arial" pitchFamily="34" charset="0"/>
                <a:hlinkClick r:id="rId3"/>
              </a:rPr>
              <a:t>www.gridforum.org/gf/group_info/view.php?group=dcifed-wg</a:t>
            </a:r>
            <a:r>
              <a:rPr lang="en-US" sz="2400" dirty="0" smtClean="0">
                <a:latin typeface="Arial" pitchFamily="34" charset="0"/>
              </a:rPr>
              <a:t> )</a:t>
            </a:r>
          </a:p>
          <a:p>
            <a:r>
              <a:rPr lang="en-US" sz="2400" dirty="0" smtClean="0">
                <a:latin typeface="Arial" pitchFamily="34" charset="0"/>
              </a:rPr>
              <a:t>The OGF Distributed Computing Infrastructure Federations Working Group (DCI Federal [F=</a:t>
            </a:r>
            <a:r>
              <a:rPr lang="en-US" sz="2400" dirty="0" err="1" smtClean="0">
                <a:latin typeface="Arial" pitchFamily="34" charset="0"/>
              </a:rPr>
              <a:t>DCIfed</a:t>
            </a:r>
            <a:r>
              <a:rPr lang="en-US" sz="2400" dirty="0" smtClean="0">
                <a:latin typeface="Arial" pitchFamily="34" charset="0"/>
              </a:rPr>
              <a:t>]-WG)  is addressing two usage scenarios: (1) delegation of workload from one domain into the other, covering job description, submission, and monitoring; and (2) leasing of resources, including resource definition, provisioning, and monitoring.</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47</a:t>
            </a:fld>
            <a:endParaRPr lang="en-US" dirty="0"/>
          </a:p>
        </p:txBody>
      </p:sp>
    </p:spTree>
    <p:extLst>
      <p:ext uri="{BB962C8B-B14F-4D97-AF65-F5344CB8AC3E}">
        <p14:creationId xmlns:p14="http://schemas.microsoft.com/office/powerpoint/2010/main" val="26333255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Possible Standards:</a:t>
            </a:r>
            <a:endParaRPr lang="en-US" sz="2400" dirty="0" smtClean="0">
              <a:latin typeface="Arial" pitchFamily="34" charset="0"/>
            </a:endParaRPr>
          </a:p>
          <a:p>
            <a:r>
              <a:rPr lang="en-US" sz="2400" dirty="0" smtClean="0">
                <a:latin typeface="Arial" pitchFamily="34" charset="0"/>
              </a:rPr>
              <a:t>Existing standards to support this include </a:t>
            </a:r>
          </a:p>
          <a:p>
            <a:pPr lvl="1"/>
            <a:r>
              <a:rPr lang="en-US" sz="2400" dirty="0" smtClean="0">
                <a:latin typeface="Arial" pitchFamily="34" charset="0"/>
              </a:rPr>
              <a:t>WS-Agreement</a:t>
            </a:r>
            <a:r>
              <a:rPr lang="en-US" sz="2400" dirty="0">
                <a:latin typeface="Arial" pitchFamily="34" charset="0"/>
              </a:rPr>
              <a:t>, </a:t>
            </a:r>
            <a:r>
              <a:rPr lang="en-US" sz="2400" dirty="0">
                <a:latin typeface="Arial" pitchFamily="34" charset="0"/>
                <a:hlinkClick r:id="rId2"/>
              </a:rPr>
              <a:t>http://</a:t>
            </a:r>
            <a:r>
              <a:rPr lang="en-US" sz="2400" dirty="0" smtClean="0">
                <a:latin typeface="Arial" pitchFamily="34" charset="0"/>
                <a:hlinkClick r:id="rId2"/>
              </a:rPr>
              <a:t>www.ogf.org/documents/GFD.107.pdf</a:t>
            </a:r>
            <a:r>
              <a:rPr lang="en-US" sz="2400" dirty="0" smtClean="0">
                <a:latin typeface="Arial" pitchFamily="34" charset="0"/>
              </a:rPr>
              <a:t> </a:t>
            </a:r>
          </a:p>
          <a:p>
            <a:pPr lvl="1"/>
            <a:r>
              <a:rPr lang="en-US" sz="2400" dirty="0" smtClean="0">
                <a:latin typeface="Arial" pitchFamily="34" charset="0"/>
              </a:rPr>
              <a:t>Job Submission </a:t>
            </a:r>
            <a:r>
              <a:rPr lang="en-US" sz="2400" dirty="0">
                <a:latin typeface="Arial" pitchFamily="34" charset="0"/>
              </a:rPr>
              <a:t>Description Language (JSDL), </a:t>
            </a:r>
            <a:r>
              <a:rPr lang="en-US" sz="2400" dirty="0">
                <a:latin typeface="Arial" pitchFamily="34" charset="0"/>
                <a:hlinkClick r:id="rId3"/>
              </a:rPr>
              <a:t>http://</a:t>
            </a:r>
            <a:r>
              <a:rPr lang="en-US" sz="2400" dirty="0" smtClean="0">
                <a:latin typeface="Arial" pitchFamily="34" charset="0"/>
                <a:hlinkClick r:id="rId3"/>
              </a:rPr>
              <a:t>www.gridforum.org/documents/GFD.56.pdf</a:t>
            </a:r>
            <a:r>
              <a:rPr lang="en-US" sz="2400" dirty="0" smtClean="0">
                <a:latin typeface="Arial" pitchFamily="34" charset="0"/>
              </a:rPr>
              <a:t> </a:t>
            </a:r>
          </a:p>
          <a:p>
            <a:pPr lvl="1"/>
            <a:r>
              <a:rPr lang="en-US" sz="2400" dirty="0" smtClean="0">
                <a:latin typeface="Arial" pitchFamily="34" charset="0"/>
              </a:rPr>
              <a:t>GLUE Information Model</a:t>
            </a:r>
            <a:r>
              <a:rPr lang="en-US" sz="2400" dirty="0">
                <a:latin typeface="Arial" pitchFamily="34" charset="0"/>
              </a:rPr>
              <a:t>, </a:t>
            </a:r>
            <a:r>
              <a:rPr lang="en-US" sz="2400" dirty="0">
                <a:latin typeface="Arial" pitchFamily="34" charset="0"/>
                <a:hlinkClick r:id="rId4"/>
              </a:rPr>
              <a:t>http://</a:t>
            </a:r>
            <a:r>
              <a:rPr lang="en-US" sz="2400" dirty="0" smtClean="0">
                <a:latin typeface="Arial" pitchFamily="34" charset="0"/>
                <a:hlinkClick r:id="rId4"/>
              </a:rPr>
              <a:t>redmine.ogf.org/dmsf_files/102</a:t>
            </a:r>
            <a:r>
              <a:rPr lang="en-US" sz="2400" dirty="0" smtClean="0">
                <a:latin typeface="Arial" pitchFamily="34" charset="0"/>
              </a:rPr>
              <a:t> </a:t>
            </a:r>
          </a:p>
          <a:p>
            <a:pPr lvl="1"/>
            <a:r>
              <a:rPr lang="en-US" sz="2400" dirty="0" smtClean="0">
                <a:latin typeface="Arial" pitchFamily="34" charset="0"/>
              </a:rPr>
              <a:t>OGSA Basic </a:t>
            </a:r>
            <a:r>
              <a:rPr lang="en-US" sz="2400" dirty="0">
                <a:latin typeface="Arial" pitchFamily="34" charset="0"/>
              </a:rPr>
              <a:t>Execution Service, </a:t>
            </a:r>
            <a:r>
              <a:rPr lang="en-US" sz="2400" dirty="0">
                <a:latin typeface="Arial" pitchFamily="34" charset="0"/>
                <a:hlinkClick r:id="rId5"/>
              </a:rPr>
              <a:t>http://</a:t>
            </a:r>
            <a:r>
              <a:rPr lang="en-US" sz="2400" dirty="0" smtClean="0">
                <a:latin typeface="Arial" pitchFamily="34" charset="0"/>
                <a:hlinkClick r:id="rId5"/>
              </a:rPr>
              <a:t>www.ogf.org/documents/GFD.108.pdf</a:t>
            </a:r>
            <a:r>
              <a:rPr lang="en-US" sz="2400" dirty="0" smtClean="0">
                <a:latin typeface="Arial" pitchFamily="34" charset="0"/>
              </a:rPr>
              <a:t> </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48</a:t>
            </a:fld>
            <a:endParaRPr lang="en-US" dirty="0"/>
          </a:p>
        </p:txBody>
      </p:sp>
    </p:spTree>
    <p:extLst>
      <p:ext uri="{BB962C8B-B14F-4D97-AF65-F5344CB8AC3E}">
        <p14:creationId xmlns:p14="http://schemas.microsoft.com/office/powerpoint/2010/main" val="23143703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Possible Standards:</a:t>
            </a:r>
            <a:endParaRPr lang="en-US" sz="2400" dirty="0" smtClean="0">
              <a:latin typeface="Arial" pitchFamily="34" charset="0"/>
            </a:endParaRPr>
          </a:p>
          <a:p>
            <a:r>
              <a:rPr lang="en-US" sz="2400" dirty="0" smtClean="0">
                <a:latin typeface="Arial" pitchFamily="34" charset="0"/>
              </a:rPr>
              <a:t>Existing standards to support this include </a:t>
            </a:r>
          </a:p>
          <a:p>
            <a:pPr lvl="1"/>
            <a:r>
              <a:rPr lang="en-US" sz="2400" dirty="0" smtClean="0">
                <a:latin typeface="Arial" pitchFamily="34" charset="0"/>
              </a:rPr>
              <a:t>OCCI (Open Cloud Computing Interface) – Infrastructure</a:t>
            </a:r>
            <a:r>
              <a:rPr lang="en-US" sz="2400" dirty="0">
                <a:latin typeface="Arial" pitchFamily="34" charset="0"/>
              </a:rPr>
              <a:t>, </a:t>
            </a:r>
            <a:r>
              <a:rPr lang="en-US" sz="2400" dirty="0">
                <a:latin typeface="Arial" pitchFamily="34" charset="0"/>
                <a:hlinkClick r:id="rId2"/>
              </a:rPr>
              <a:t>http://</a:t>
            </a:r>
            <a:r>
              <a:rPr lang="en-US" sz="2400" dirty="0" smtClean="0">
                <a:latin typeface="Arial" pitchFamily="34" charset="0"/>
                <a:hlinkClick r:id="rId2"/>
              </a:rPr>
              <a:t>www.gridforum.org/documents/GFD.184.pdf</a:t>
            </a:r>
            <a:r>
              <a:rPr lang="en-US" sz="2400" dirty="0" smtClean="0">
                <a:latin typeface="Arial" pitchFamily="34" charset="0"/>
              </a:rPr>
              <a:t>, </a:t>
            </a:r>
            <a:r>
              <a:rPr lang="en-US" sz="2400" dirty="0">
                <a:latin typeface="Arial" pitchFamily="34" charset="0"/>
                <a:hlinkClick r:id="rId3"/>
              </a:rPr>
              <a:t>http://occi-wg.org/tag/specification</a:t>
            </a:r>
            <a:r>
              <a:rPr lang="en-US" sz="2400" dirty="0" smtClean="0">
                <a:latin typeface="Arial" pitchFamily="34" charset="0"/>
                <a:hlinkClick r:id="rId3"/>
              </a:rPr>
              <a:t>/</a:t>
            </a:r>
            <a:r>
              <a:rPr lang="en-US" sz="2400" dirty="0" smtClean="0">
                <a:latin typeface="Arial" pitchFamily="34" charset="0"/>
              </a:rPr>
              <a:t> </a:t>
            </a:r>
          </a:p>
          <a:p>
            <a:pPr lvl="1"/>
            <a:r>
              <a:rPr lang="en-US" sz="2400" dirty="0" smtClean="0">
                <a:latin typeface="Arial" pitchFamily="34" charset="0"/>
              </a:rPr>
              <a:t>Usage Record</a:t>
            </a:r>
            <a:r>
              <a:rPr lang="en-US" sz="2400" dirty="0">
                <a:latin typeface="Arial" pitchFamily="34" charset="0"/>
              </a:rPr>
              <a:t>. </a:t>
            </a:r>
            <a:r>
              <a:rPr lang="en-US" sz="2400" dirty="0">
                <a:latin typeface="Arial" pitchFamily="34" charset="0"/>
                <a:hlinkClick r:id="rId4"/>
              </a:rPr>
              <a:t>https://</a:t>
            </a:r>
            <a:r>
              <a:rPr lang="en-US" sz="2400" dirty="0" smtClean="0">
                <a:latin typeface="Arial" pitchFamily="34" charset="0"/>
                <a:hlinkClick r:id="rId4"/>
              </a:rPr>
              <a:t>www.ogf.org/documents/GFD.98.pdf</a:t>
            </a:r>
            <a:r>
              <a:rPr lang="en-US" sz="2400" dirty="0" smtClean="0">
                <a:latin typeface="Arial" pitchFamily="34" charset="0"/>
              </a:rPr>
              <a:t> </a:t>
            </a:r>
          </a:p>
          <a:p>
            <a:pPr lvl="1"/>
            <a:r>
              <a:rPr lang="en-US" sz="2400" dirty="0" smtClean="0">
                <a:latin typeface="Arial" pitchFamily="34" charset="0"/>
              </a:rPr>
              <a:t>Specific Business application data formats may be supported by OAGIS</a:t>
            </a:r>
            <a:r>
              <a:rPr lang="en-US" sz="2000" dirty="0" smtClean="0">
                <a:latin typeface="Arial" pitchFamily="34" charset="0"/>
              </a:rPr>
              <a:t>.</a:t>
            </a:r>
            <a:endParaRPr lang="en-US" sz="20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49</a:t>
            </a:fld>
            <a:endParaRPr lang="en-US" dirty="0"/>
          </a:p>
        </p:txBody>
      </p:sp>
    </p:spTree>
    <p:extLst>
      <p:ext uri="{BB962C8B-B14F-4D97-AF65-F5344CB8AC3E}">
        <p14:creationId xmlns:p14="http://schemas.microsoft.com/office/powerpoint/2010/main" val="3123306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400" b="1" dirty="0">
                <a:latin typeface="Arial" pitchFamily="34" charset="0"/>
              </a:rPr>
              <a:t>Five </a:t>
            </a:r>
            <a:r>
              <a:rPr lang="en-US" sz="2400" b="1" dirty="0">
                <a:solidFill>
                  <a:srgbClr val="FFC000"/>
                </a:solidFill>
                <a:latin typeface="Arial" pitchFamily="34" charset="0"/>
              </a:rPr>
              <a:t>Essential </a:t>
            </a:r>
            <a:r>
              <a:rPr lang="en-US" sz="2400" b="1" dirty="0" smtClean="0">
                <a:solidFill>
                  <a:srgbClr val="FFC000"/>
                </a:solidFill>
                <a:latin typeface="Arial" pitchFamily="34" charset="0"/>
              </a:rPr>
              <a:t>Characteristics</a:t>
            </a:r>
          </a:p>
          <a:p>
            <a:pPr lvl="1"/>
            <a:r>
              <a:rPr lang="en-US" sz="2400" dirty="0" smtClean="0">
                <a:latin typeface="Arial" pitchFamily="34" charset="0"/>
              </a:rPr>
              <a:t>On-demand self-service, Broad network access, Resource pooling, Rapid elasticity, Measured service</a:t>
            </a:r>
            <a:endParaRPr lang="en-US" sz="2400" dirty="0">
              <a:latin typeface="Arial" pitchFamily="34" charset="0"/>
            </a:endParaRPr>
          </a:p>
          <a:p>
            <a:r>
              <a:rPr lang="en-US" sz="2400" b="1" dirty="0" smtClean="0">
                <a:latin typeface="Arial" pitchFamily="34" charset="0"/>
              </a:rPr>
              <a:t>Three </a:t>
            </a:r>
            <a:r>
              <a:rPr lang="en-US" sz="2400" b="1" dirty="0" smtClean="0">
                <a:solidFill>
                  <a:srgbClr val="FFC000"/>
                </a:solidFill>
                <a:latin typeface="Arial" pitchFamily="34" charset="0"/>
              </a:rPr>
              <a:t>Service Models</a:t>
            </a:r>
          </a:p>
          <a:p>
            <a:pPr lvl="1"/>
            <a:r>
              <a:rPr lang="en-US" sz="2400" dirty="0" smtClean="0">
                <a:latin typeface="Arial" pitchFamily="34" charset="0"/>
              </a:rPr>
              <a:t>Software as a Service (</a:t>
            </a:r>
            <a:r>
              <a:rPr lang="en-US" sz="2400" dirty="0" err="1" smtClean="0">
                <a:latin typeface="Arial" pitchFamily="34" charset="0"/>
              </a:rPr>
              <a:t>SaaS</a:t>
            </a:r>
            <a:r>
              <a:rPr lang="en-US" sz="2400" dirty="0" smtClean="0">
                <a:latin typeface="Arial" pitchFamily="34" charset="0"/>
              </a:rPr>
              <a:t>)</a:t>
            </a:r>
          </a:p>
          <a:p>
            <a:pPr lvl="1"/>
            <a:r>
              <a:rPr lang="en-US" sz="2400" dirty="0" smtClean="0">
                <a:latin typeface="Arial" pitchFamily="34" charset="0"/>
              </a:rPr>
              <a:t>Platform as a Service (</a:t>
            </a:r>
            <a:r>
              <a:rPr lang="en-US" sz="2400" dirty="0" err="1" smtClean="0">
                <a:latin typeface="Arial" pitchFamily="34" charset="0"/>
              </a:rPr>
              <a:t>Paas</a:t>
            </a:r>
            <a:r>
              <a:rPr lang="en-US" sz="2400" dirty="0" smtClean="0">
                <a:latin typeface="Arial" pitchFamily="34" charset="0"/>
              </a:rPr>
              <a:t>)</a:t>
            </a:r>
          </a:p>
          <a:p>
            <a:pPr lvl="1"/>
            <a:r>
              <a:rPr lang="en-US" sz="2400" dirty="0" smtClean="0">
                <a:latin typeface="Arial" pitchFamily="34" charset="0"/>
              </a:rPr>
              <a:t>Infrastructure as a Service (</a:t>
            </a:r>
            <a:r>
              <a:rPr lang="en-US" sz="2400" dirty="0" err="1" smtClean="0">
                <a:latin typeface="Arial" pitchFamily="34" charset="0"/>
              </a:rPr>
              <a:t>IaaS</a:t>
            </a:r>
            <a:r>
              <a:rPr lang="en-US" sz="2400" dirty="0" smtClean="0">
                <a:latin typeface="Arial" pitchFamily="34" charset="0"/>
              </a:rPr>
              <a:t>)</a:t>
            </a:r>
          </a:p>
          <a:p>
            <a:r>
              <a:rPr lang="en-US" sz="2400" dirty="0" smtClean="0">
                <a:latin typeface="Arial" pitchFamily="34" charset="0"/>
              </a:rPr>
              <a:t>Four </a:t>
            </a:r>
            <a:r>
              <a:rPr lang="en-US" sz="2400" b="1" dirty="0" smtClean="0">
                <a:solidFill>
                  <a:srgbClr val="FFC000"/>
                </a:solidFill>
                <a:latin typeface="Arial" pitchFamily="34" charset="0"/>
              </a:rPr>
              <a:t>Deployment Models</a:t>
            </a:r>
          </a:p>
          <a:p>
            <a:pPr lvl="1"/>
            <a:r>
              <a:rPr lang="en-US" sz="2400" dirty="0" smtClean="0">
                <a:latin typeface="Arial" pitchFamily="34" charset="0"/>
              </a:rPr>
              <a:t>Private cloud</a:t>
            </a:r>
          </a:p>
          <a:p>
            <a:pPr lvl="1"/>
            <a:r>
              <a:rPr lang="en-US" sz="2400" dirty="0" smtClean="0">
                <a:latin typeface="Arial" pitchFamily="34" charset="0"/>
              </a:rPr>
              <a:t>Community cloud</a:t>
            </a:r>
          </a:p>
          <a:p>
            <a:pPr lvl="1"/>
            <a:r>
              <a:rPr lang="en-US" sz="2400" dirty="0" smtClean="0">
                <a:latin typeface="Arial" pitchFamily="34" charset="0"/>
              </a:rPr>
              <a:t>Public cloud</a:t>
            </a:r>
          </a:p>
          <a:p>
            <a:pPr lvl="1"/>
            <a:r>
              <a:rPr lang="en-US" sz="2400" dirty="0" smtClean="0">
                <a:latin typeface="Arial" pitchFamily="34" charset="0"/>
              </a:rPr>
              <a:t>Hybrid cloud</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a:t>
            </a:fld>
            <a:endParaRPr lang="en-US" dirty="0"/>
          </a:p>
        </p:txBody>
      </p:sp>
    </p:spTree>
    <p:extLst>
      <p:ext uri="{BB962C8B-B14F-4D97-AF65-F5344CB8AC3E}">
        <p14:creationId xmlns:p14="http://schemas.microsoft.com/office/powerpoint/2010/main" val="20309221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6.4.7 Use Case: Orchestrated processes across clouds and Enterprise Systems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990600"/>
            <a:ext cx="8382000" cy="5140325"/>
          </a:xfrm>
        </p:spPr>
        <p:txBody>
          <a:bodyPr/>
          <a:lstStyle/>
          <a:p>
            <a:r>
              <a:rPr lang="en-US" sz="2800" dirty="0" smtClean="0">
                <a:latin typeface="Arial" pitchFamily="34" charset="0"/>
              </a:rPr>
              <a:t>Possible Standards: </a:t>
            </a:r>
            <a:r>
              <a:rPr lang="en-US" sz="2400" dirty="0" smtClean="0">
                <a:latin typeface="Arial" pitchFamily="34" charset="0"/>
              </a:rPr>
              <a:t> </a:t>
            </a:r>
          </a:p>
          <a:p>
            <a:r>
              <a:rPr lang="en-US" sz="2400" b="1" dirty="0" smtClean="0">
                <a:solidFill>
                  <a:srgbClr val="FF0000"/>
                </a:solidFill>
                <a:latin typeface="Arial" pitchFamily="34" charset="0"/>
              </a:rPr>
              <a:t>Workflow and workflow engines</a:t>
            </a:r>
            <a:r>
              <a:rPr lang="en-US" sz="2400" dirty="0" smtClean="0">
                <a:latin typeface="Arial" pitchFamily="34" charset="0"/>
              </a:rPr>
              <a:t> will also need standardization and adoption in the cloud area. </a:t>
            </a:r>
            <a:r>
              <a:rPr lang="en-US" sz="2400" dirty="0" smtClean="0">
                <a:solidFill>
                  <a:srgbClr val="FFC000"/>
                </a:solidFill>
                <a:latin typeface="Arial" pitchFamily="34" charset="0"/>
              </a:rPr>
              <a:t>BPEL</a:t>
            </a:r>
            <a:r>
              <a:rPr lang="en-US" sz="2400" dirty="0" smtClean="0">
                <a:latin typeface="Arial" pitchFamily="34" charset="0"/>
              </a:rPr>
              <a:t> is one existing standards but extensions might be needed to efficiently support scientific and engineering workflows.</a:t>
            </a:r>
          </a:p>
          <a:p>
            <a:r>
              <a:rPr lang="en-US" sz="2400" dirty="0">
                <a:latin typeface="Arial" pitchFamily="34" charset="0"/>
              </a:rPr>
              <a:t>(WS-BPEL 2.0, </a:t>
            </a:r>
            <a:r>
              <a:rPr lang="en-US" sz="2400" dirty="0">
                <a:latin typeface="Arial" pitchFamily="34" charset="0"/>
                <a:hlinkClick r:id="rId2"/>
              </a:rPr>
              <a:t>http://</a:t>
            </a:r>
            <a:r>
              <a:rPr lang="en-US" sz="2400" dirty="0" smtClean="0">
                <a:latin typeface="Arial" pitchFamily="34" charset="0"/>
                <a:hlinkClick r:id="rId2"/>
              </a:rPr>
              <a:t>bpel.xml.org/specifications</a:t>
            </a:r>
            <a:r>
              <a:rPr lang="en-US" sz="2400" dirty="0" smtClean="0">
                <a:latin typeface="Arial" pitchFamily="34" charset="0"/>
              </a:rPr>
              <a:t> )</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50</a:t>
            </a:fld>
            <a:endParaRPr lang="en-US" dirty="0"/>
          </a:p>
        </p:txBody>
      </p:sp>
    </p:spTree>
    <p:extLst>
      <p:ext uri="{BB962C8B-B14F-4D97-AF65-F5344CB8AC3E}">
        <p14:creationId xmlns:p14="http://schemas.microsoft.com/office/powerpoint/2010/main" val="15184691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6.4.8 Use Case: Discovering cloud resources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Benefits: </a:t>
            </a:r>
            <a:r>
              <a:rPr lang="en-US" sz="2400" dirty="0" smtClean="0">
                <a:latin typeface="Arial" pitchFamily="34" charset="0"/>
              </a:rPr>
              <a:t>Selection of appropriate cloud for applications</a:t>
            </a:r>
          </a:p>
          <a:p>
            <a:r>
              <a:rPr lang="en-US" sz="2800" dirty="0" smtClean="0">
                <a:latin typeface="Arial" pitchFamily="34" charset="0"/>
              </a:rPr>
              <a:t>Deployment Mode Considerations : </a:t>
            </a:r>
            <a:r>
              <a:rPr lang="en-US" sz="2400" dirty="0" smtClean="0">
                <a:latin typeface="Arial" pitchFamily="34" charset="0"/>
              </a:rPr>
              <a:t>To support inter-cloud resource discovery, secure federated catalog standards are needed.</a:t>
            </a:r>
            <a:endParaRPr lang="en-US" sz="2800" dirty="0" smtClean="0">
              <a:latin typeface="Arial" pitchFamily="34" charset="0"/>
            </a:endParaRPr>
          </a:p>
          <a:p>
            <a:r>
              <a:rPr lang="en-US" sz="2800" dirty="0" smtClean="0">
                <a:latin typeface="Arial" pitchFamily="34" charset="0"/>
              </a:rPr>
              <a:t>Standardizations Needed: </a:t>
            </a:r>
            <a:r>
              <a:rPr lang="en-US" sz="2400" dirty="0" smtClean="0">
                <a:latin typeface="Arial" pitchFamily="34" charset="0"/>
              </a:rPr>
              <a:t>Description languages for available resources, Catalog interfaces</a:t>
            </a:r>
          </a:p>
          <a:p>
            <a:r>
              <a:rPr lang="en-US" sz="2800" dirty="0" smtClean="0">
                <a:latin typeface="Arial" pitchFamily="34" charset="0"/>
              </a:rPr>
              <a:t>Possible Standards: </a:t>
            </a:r>
          </a:p>
          <a:p>
            <a:pPr lvl="1"/>
            <a:r>
              <a:rPr lang="en-US" sz="2400" dirty="0" smtClean="0">
                <a:latin typeface="Arial" pitchFamily="34" charset="0"/>
              </a:rPr>
              <a:t>This use case actually requires two areas of standardization: (1) description language for the resources to be discovered, and (2) the discovery APIs for the discovery process itself.</a:t>
            </a:r>
          </a:p>
          <a:p>
            <a:pPr lvl="1"/>
            <a:r>
              <a:rPr lang="en-US" sz="2400" dirty="0" smtClean="0">
                <a:latin typeface="Arial" pitchFamily="34" charset="0"/>
              </a:rPr>
              <a:t>Some existing standards and tools cover both areas: </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51</a:t>
            </a:fld>
            <a:endParaRPr lang="en-US" dirty="0"/>
          </a:p>
        </p:txBody>
      </p:sp>
    </p:spTree>
    <p:extLst>
      <p:ext uri="{BB962C8B-B14F-4D97-AF65-F5344CB8AC3E}">
        <p14:creationId xmlns:p14="http://schemas.microsoft.com/office/powerpoint/2010/main" val="37056650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6.4.8 Use Case: Discovering cloud resources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Possible Standards:  …</a:t>
            </a:r>
            <a:r>
              <a:rPr lang="en-US" sz="2400" dirty="0" smtClean="0">
                <a:latin typeface="Arial" pitchFamily="34" charset="0"/>
              </a:rPr>
              <a:t>Some existing standards and tools cover both areas: </a:t>
            </a:r>
          </a:p>
          <a:p>
            <a:pPr lvl="1"/>
            <a:r>
              <a:rPr lang="en-US" sz="2400" dirty="0" smtClean="0">
                <a:solidFill>
                  <a:srgbClr val="FF0000"/>
                </a:solidFill>
                <a:latin typeface="Arial" pitchFamily="34" charset="0"/>
              </a:rPr>
              <a:t>RFD</a:t>
            </a:r>
            <a:r>
              <a:rPr lang="en-US" sz="2400" dirty="0" smtClean="0">
                <a:latin typeface="Arial" pitchFamily="34" charset="0"/>
              </a:rPr>
              <a:t> (Resource Description Framework) is a standard formalism for describing resources as triples consisting of “subject-Predicate-Object</a:t>
            </a:r>
            <a:r>
              <a:rPr lang="en-US" sz="2400" dirty="0">
                <a:latin typeface="Arial" pitchFamily="34" charset="0"/>
              </a:rPr>
              <a:t>”. (</a:t>
            </a:r>
            <a:r>
              <a:rPr lang="en-US" sz="2400" dirty="0">
                <a:latin typeface="Arial" pitchFamily="34" charset="0"/>
                <a:hlinkClick r:id="rId2"/>
              </a:rPr>
              <a:t>http://www.w3.org/TR/rdf-concepts</a:t>
            </a:r>
            <a:r>
              <a:rPr lang="en-US" sz="2400" dirty="0" smtClean="0">
                <a:latin typeface="Arial" pitchFamily="34" charset="0"/>
                <a:hlinkClick r:id="rId2"/>
              </a:rPr>
              <a:t>/</a:t>
            </a:r>
            <a:r>
              <a:rPr lang="en-US" sz="2400" dirty="0" smtClean="0">
                <a:latin typeface="Arial" pitchFamily="34" charset="0"/>
              </a:rPr>
              <a:t> )</a:t>
            </a:r>
          </a:p>
          <a:p>
            <a:pPr lvl="1"/>
            <a:r>
              <a:rPr lang="en-US" sz="2400" dirty="0" smtClean="0">
                <a:latin typeface="Arial" pitchFamily="34" charset="0"/>
              </a:rPr>
              <a:t>The </a:t>
            </a:r>
            <a:r>
              <a:rPr lang="en-US" sz="2400" dirty="0" smtClean="0">
                <a:solidFill>
                  <a:srgbClr val="FF0000"/>
                </a:solidFill>
                <a:latin typeface="Arial" pitchFamily="34" charset="0"/>
              </a:rPr>
              <a:t>Dublin Core</a:t>
            </a:r>
            <a:r>
              <a:rPr lang="en-US" sz="2400" dirty="0" smtClean="0">
                <a:latin typeface="Arial" pitchFamily="34" charset="0"/>
              </a:rPr>
              <a:t> is a small, fundamental set of text elements for describing resources of all types.</a:t>
            </a:r>
          </a:p>
          <a:p>
            <a:pPr lvl="1"/>
            <a:r>
              <a:rPr lang="en-US" sz="2400" dirty="0" smtClean="0">
                <a:latin typeface="Arial" pitchFamily="34" charset="0"/>
              </a:rPr>
              <a:t>It is commonly expressed in RDF. Since the Dublin Core is a “core” set, it is intended to be extensible for a broad range of application domains. Such work is being pursued by the Dublin Core </a:t>
            </a:r>
            <a:r>
              <a:rPr lang="en-US" sz="2400" dirty="0" err="1" smtClean="0">
                <a:latin typeface="Arial" pitchFamily="34" charset="0"/>
              </a:rPr>
              <a:t>Medatdata</a:t>
            </a:r>
            <a:r>
              <a:rPr lang="en-US" sz="2400" dirty="0">
                <a:latin typeface="Arial" pitchFamily="34" charset="0"/>
              </a:rPr>
              <a:t> Initiative, </a:t>
            </a:r>
            <a:r>
              <a:rPr lang="en-US" sz="2400" dirty="0">
                <a:latin typeface="Arial" pitchFamily="34" charset="0"/>
                <a:hlinkClick r:id="rId3"/>
              </a:rPr>
              <a:t>http://dublincore.org</a:t>
            </a:r>
            <a:r>
              <a:rPr lang="en-US" sz="2400" dirty="0" smtClean="0">
                <a:latin typeface="Arial" pitchFamily="34" charset="0"/>
                <a:hlinkClick r:id="rId3"/>
              </a:rPr>
              <a:t>/</a:t>
            </a:r>
            <a:r>
              <a:rPr lang="en-US" sz="2400" dirty="0" smtClean="0">
                <a:latin typeface="Arial" pitchFamily="34" charset="0"/>
              </a:rPr>
              <a:t> .</a:t>
            </a:r>
          </a:p>
          <a:p>
            <a:pPr lvl="1"/>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52</a:t>
            </a:fld>
            <a:endParaRPr lang="en-US" dirty="0"/>
          </a:p>
        </p:txBody>
      </p:sp>
    </p:spTree>
    <p:extLst>
      <p:ext uri="{BB962C8B-B14F-4D97-AF65-F5344CB8AC3E}">
        <p14:creationId xmlns:p14="http://schemas.microsoft.com/office/powerpoint/2010/main" val="41665992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6.4.8 Use Case: Discovering cloud resources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Possible Standards:  …</a:t>
            </a:r>
            <a:r>
              <a:rPr lang="en-US" sz="2400" dirty="0" smtClean="0">
                <a:latin typeface="Arial" pitchFamily="34" charset="0"/>
              </a:rPr>
              <a:t>Some existing standards and tools cover both areas: </a:t>
            </a:r>
          </a:p>
          <a:p>
            <a:pPr lvl="1"/>
            <a:r>
              <a:rPr lang="en-US" sz="2400" dirty="0" err="1" smtClean="0">
                <a:solidFill>
                  <a:srgbClr val="FF0000"/>
                </a:solidFill>
                <a:latin typeface="Arial" pitchFamily="34" charset="0"/>
              </a:rPr>
              <a:t>ebXML</a:t>
            </a:r>
            <a:r>
              <a:rPr lang="en-US" sz="2400" dirty="0" smtClean="0">
                <a:latin typeface="Arial" pitchFamily="34" charset="0"/>
              </a:rPr>
              <a:t> Registry Information Model (</a:t>
            </a:r>
            <a:r>
              <a:rPr lang="en-US" sz="2400" dirty="0" err="1" smtClean="0">
                <a:solidFill>
                  <a:srgbClr val="FF0000"/>
                </a:solidFill>
                <a:latin typeface="Arial" pitchFamily="34" charset="0"/>
              </a:rPr>
              <a:t>ebRIM</a:t>
            </a:r>
            <a:r>
              <a:rPr lang="en-US" sz="2400" dirty="0" smtClean="0">
                <a:latin typeface="Arial" pitchFamily="34" charset="0"/>
              </a:rPr>
              <a:t>) actually defined </a:t>
            </a:r>
            <a:r>
              <a:rPr lang="en-US" sz="2400" dirty="0">
                <a:latin typeface="Arial" pitchFamily="34" charset="0"/>
              </a:rPr>
              <a:t>b</a:t>
            </a:r>
            <a:r>
              <a:rPr lang="en-US" sz="2400" dirty="0" smtClean="0">
                <a:latin typeface="Arial" pitchFamily="34" charset="0"/>
              </a:rPr>
              <a:t>oth a description language and a discovery method, </a:t>
            </a:r>
            <a:r>
              <a:rPr lang="en-US" sz="2400" dirty="0" err="1" smtClean="0">
                <a:latin typeface="Arial" pitchFamily="34" charset="0"/>
              </a:rPr>
              <a:t>ebXML</a:t>
            </a:r>
            <a:r>
              <a:rPr lang="en-US" sz="2400" dirty="0" smtClean="0">
                <a:latin typeface="Arial" pitchFamily="34" charset="0"/>
              </a:rPr>
              <a:t> Registry Services (</a:t>
            </a:r>
            <a:r>
              <a:rPr lang="en-US" sz="2400" dirty="0" err="1" smtClean="0">
                <a:solidFill>
                  <a:srgbClr val="FF0000"/>
                </a:solidFill>
                <a:latin typeface="Arial" pitchFamily="34" charset="0"/>
              </a:rPr>
              <a:t>ebRS</a:t>
            </a:r>
            <a:r>
              <a:rPr lang="en-US" sz="2400" dirty="0">
                <a:latin typeface="Arial" pitchFamily="34" charset="0"/>
              </a:rPr>
              <a:t>); </a:t>
            </a:r>
            <a:r>
              <a:rPr lang="en-US" sz="2400" dirty="0">
                <a:latin typeface="Arial" pitchFamily="34" charset="0"/>
                <a:hlinkClick r:id="rId2"/>
              </a:rPr>
              <a:t>http://www.ebxml.org</a:t>
            </a:r>
            <a:r>
              <a:rPr lang="en-US" sz="2400" dirty="0" smtClean="0">
                <a:latin typeface="Arial" pitchFamily="34" charset="0"/>
                <a:hlinkClick r:id="rId2"/>
              </a:rPr>
              <a:t>/</a:t>
            </a:r>
            <a:r>
              <a:rPr lang="en-US" sz="2400" dirty="0" smtClean="0">
                <a:latin typeface="Arial" pitchFamily="34" charset="0"/>
              </a:rPr>
              <a:t> </a:t>
            </a:r>
          </a:p>
          <a:p>
            <a:pPr lvl="1"/>
            <a:r>
              <a:rPr lang="en-US" sz="2400" dirty="0" smtClean="0">
                <a:latin typeface="Arial" pitchFamily="34" charset="0"/>
              </a:rPr>
              <a:t>ID-WSF (Identity Web </a:t>
            </a:r>
            <a:r>
              <a:rPr lang="en-US" sz="2400" dirty="0">
                <a:latin typeface="Arial" pitchFamily="34" charset="0"/>
              </a:rPr>
              <a:t>Service Framework), </a:t>
            </a:r>
            <a:r>
              <a:rPr lang="en-US" sz="2400" dirty="0">
                <a:latin typeface="Arial" pitchFamily="34" charset="0"/>
                <a:hlinkClick r:id="rId3"/>
              </a:rPr>
              <a:t>http://www.projectliberty.org/resource_center/specifications/liberty_alliance_id_wsf_2_0_specifications</a:t>
            </a:r>
            <a:r>
              <a:rPr lang="en-US" sz="2400" dirty="0" smtClean="0">
                <a:latin typeface="Arial" pitchFamily="34" charset="0"/>
                <a:hlinkClick r:id="rId3"/>
              </a:rPr>
              <a:t>/</a:t>
            </a:r>
            <a:r>
              <a:rPr lang="en-US" sz="2400" dirty="0" smtClean="0">
                <a:latin typeface="Arial" pitchFamily="34" charset="0"/>
              </a:rPr>
              <a:t> </a:t>
            </a:r>
          </a:p>
          <a:p>
            <a:pPr lvl="1"/>
            <a:r>
              <a:rPr lang="en-US" sz="2400" dirty="0" smtClean="0">
                <a:latin typeface="Arial" pitchFamily="34" charset="0"/>
              </a:rPr>
              <a:t>LDAP (Lightweight Directory </a:t>
            </a:r>
            <a:r>
              <a:rPr lang="en-US" sz="2400" dirty="0">
                <a:latin typeface="Arial" pitchFamily="34" charset="0"/>
              </a:rPr>
              <a:t>Access Protocol), </a:t>
            </a:r>
            <a:r>
              <a:rPr lang="en-US" sz="2400" dirty="0">
                <a:latin typeface="Arial" pitchFamily="34" charset="0"/>
                <a:hlinkClick r:id="rId4"/>
              </a:rPr>
              <a:t>http://</a:t>
            </a:r>
            <a:r>
              <a:rPr lang="en-US" sz="2400" dirty="0" smtClean="0">
                <a:latin typeface="Arial" pitchFamily="34" charset="0"/>
                <a:hlinkClick r:id="rId4"/>
              </a:rPr>
              <a:t>www.rfc-editor.org/rfc/rfc4512.txt</a:t>
            </a:r>
            <a:r>
              <a:rPr lang="en-US" sz="2400" dirty="0" smtClean="0">
                <a:latin typeface="Arial" pitchFamily="34" charset="0"/>
              </a:rPr>
              <a:t> </a:t>
            </a:r>
          </a:p>
          <a:p>
            <a:pPr lvl="1"/>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53</a:t>
            </a:fld>
            <a:endParaRPr lang="en-US" dirty="0"/>
          </a:p>
        </p:txBody>
      </p:sp>
    </p:spTree>
    <p:extLst>
      <p:ext uri="{BB962C8B-B14F-4D97-AF65-F5344CB8AC3E}">
        <p14:creationId xmlns:p14="http://schemas.microsoft.com/office/powerpoint/2010/main" val="11285440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6.4.8 Use Case: Discovering cloud resources </a:t>
            </a:r>
            <a:r>
              <a:rPr lang="en-US" sz="2000" b="1" dirty="0" smtClean="0">
                <a:solidFill>
                  <a:schemeClr val="folHlink"/>
                </a:solidFill>
              </a:rPr>
              <a:t>(cont.)</a:t>
            </a:r>
            <a:endParaRPr lang="en-US" sz="2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Possible Standards:  …</a:t>
            </a:r>
            <a:r>
              <a:rPr lang="en-US" sz="2400" dirty="0" smtClean="0">
                <a:latin typeface="Arial" pitchFamily="34" charset="0"/>
              </a:rPr>
              <a:t>Some existing standards and tools cover both areas: </a:t>
            </a:r>
          </a:p>
          <a:p>
            <a:pPr lvl="1"/>
            <a:r>
              <a:rPr lang="en-US" sz="2400" dirty="0" smtClean="0">
                <a:latin typeface="Arial" pitchFamily="34" charset="0"/>
              </a:rPr>
              <a:t>UDDI (Universal Description, Discovery, and Integration), </a:t>
            </a:r>
            <a:r>
              <a:rPr lang="en-US" sz="2400" dirty="0">
                <a:latin typeface="Arial" pitchFamily="34" charset="0"/>
                <a:hlinkClick r:id="rId2"/>
              </a:rPr>
              <a:t>https://</a:t>
            </a:r>
            <a:r>
              <a:rPr lang="en-US" sz="2400" dirty="0" smtClean="0">
                <a:latin typeface="Arial" pitchFamily="34" charset="0"/>
                <a:hlinkClick r:id="rId2"/>
              </a:rPr>
              <a:t>www.oasis-open.org/committees/tc_home.php?wg_abbrev=uddi-spec</a:t>
            </a:r>
            <a:r>
              <a:rPr lang="en-US" sz="2400" dirty="0" smtClean="0">
                <a:latin typeface="Arial" pitchFamily="34" charset="0"/>
              </a:rPr>
              <a:t> </a:t>
            </a:r>
          </a:p>
          <a:p>
            <a:pPr lvl="1"/>
            <a:r>
              <a:rPr lang="en-US" sz="2400" dirty="0" smtClean="0">
                <a:latin typeface="Arial" pitchFamily="34" charset="0"/>
              </a:rPr>
              <a:t>CSW (Catalogue Service),  OGC (Open Geospatial Consortium) standards, </a:t>
            </a:r>
            <a:r>
              <a:rPr lang="en-US" sz="2400" dirty="0">
                <a:latin typeface="Arial" pitchFamily="34" charset="0"/>
                <a:hlinkClick r:id="rId3"/>
              </a:rPr>
              <a:t>http://</a:t>
            </a:r>
            <a:r>
              <a:rPr lang="en-US" sz="2400" dirty="0" smtClean="0">
                <a:latin typeface="Arial" pitchFamily="34" charset="0"/>
                <a:hlinkClick r:id="rId3"/>
              </a:rPr>
              <a:t>www.opengeospatial.org/standards/is</a:t>
            </a:r>
            <a:r>
              <a:rPr lang="en-US" sz="2400" dirty="0" smtClean="0">
                <a:latin typeface="Arial" pitchFamily="34" charset="0"/>
              </a:rPr>
              <a:t> </a:t>
            </a:r>
          </a:p>
          <a:p>
            <a:pPr lvl="1"/>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54</a:t>
            </a:fld>
            <a:endParaRPr lang="en-US" dirty="0"/>
          </a:p>
        </p:txBody>
      </p:sp>
    </p:spTree>
    <p:extLst>
      <p:ext uri="{BB962C8B-B14F-4D97-AF65-F5344CB8AC3E}">
        <p14:creationId xmlns:p14="http://schemas.microsoft.com/office/powerpoint/2010/main" val="25840165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6.4.9 Use Case: Evaluating SLAs and penalties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Benefits: </a:t>
            </a:r>
            <a:r>
              <a:rPr lang="en-US" sz="2400" dirty="0" smtClean="0">
                <a:latin typeface="Arial" pitchFamily="34" charset="0"/>
              </a:rPr>
              <a:t>Selection of appropriate cloud resources</a:t>
            </a:r>
          </a:p>
          <a:p>
            <a:r>
              <a:rPr lang="en-US" sz="2800" dirty="0" smtClean="0">
                <a:latin typeface="Arial" pitchFamily="34" charset="0"/>
              </a:rPr>
              <a:t>Deployment Mode Considerations:</a:t>
            </a:r>
            <a:r>
              <a:rPr lang="en-US" sz="2400" dirty="0" smtClean="0">
                <a:latin typeface="Arial" pitchFamily="34" charset="0"/>
              </a:rPr>
              <a:t> …</a:t>
            </a:r>
            <a:endParaRPr lang="en-US" sz="2800" dirty="0" smtClean="0">
              <a:latin typeface="Arial" pitchFamily="34" charset="0"/>
            </a:endParaRPr>
          </a:p>
          <a:p>
            <a:r>
              <a:rPr lang="en-US" sz="2800" dirty="0" smtClean="0">
                <a:latin typeface="Arial" pitchFamily="34" charset="0"/>
              </a:rPr>
              <a:t>Standardizations Needed: </a:t>
            </a:r>
            <a:r>
              <a:rPr lang="en-US" sz="2400" dirty="0" smtClean="0">
                <a:latin typeface="Arial" pitchFamily="34" charset="0"/>
              </a:rPr>
              <a:t>SLA description language</a:t>
            </a:r>
          </a:p>
          <a:p>
            <a:r>
              <a:rPr lang="en-US" sz="2800" dirty="0" smtClean="0">
                <a:latin typeface="Arial" pitchFamily="34" charset="0"/>
              </a:rPr>
              <a:t>Possible Standards: </a:t>
            </a:r>
          </a:p>
          <a:p>
            <a:pPr lvl="1"/>
            <a:r>
              <a:rPr lang="en-US" sz="2400" dirty="0" smtClean="0">
                <a:latin typeface="Arial" pitchFamily="34" charset="0"/>
              </a:rPr>
              <a:t>WS-Agreement (GFD.107)</a:t>
            </a:r>
          </a:p>
          <a:p>
            <a:pPr lvl="1"/>
            <a:r>
              <a:rPr lang="en-US" sz="2400" dirty="0" smtClean="0">
                <a:latin typeface="Arial" pitchFamily="34" charset="0"/>
              </a:rPr>
              <a:t>WS-Agreement Negotiation (OGF)</a:t>
            </a: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55</a:t>
            </a:fld>
            <a:endParaRPr lang="en-US" dirty="0"/>
          </a:p>
        </p:txBody>
      </p:sp>
    </p:spTree>
    <p:extLst>
      <p:ext uri="{BB962C8B-B14F-4D97-AF65-F5344CB8AC3E}">
        <p14:creationId xmlns:p14="http://schemas.microsoft.com/office/powerpoint/2010/main" val="42304558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52400"/>
            <a:ext cx="8229600" cy="712787"/>
          </a:xfrm>
        </p:spPr>
        <p:txBody>
          <a:bodyPr/>
          <a:lstStyle/>
          <a:p>
            <a:r>
              <a:rPr lang="en-US" sz="3000" b="1" dirty="0" smtClean="0">
                <a:solidFill>
                  <a:schemeClr val="folHlink"/>
                </a:solidFill>
              </a:rPr>
              <a:t>6.4.10 Use Case: Auditing clouds</a:t>
            </a:r>
            <a:endParaRPr lang="en-US" sz="3000" b="1" dirty="0">
              <a:solidFill>
                <a:schemeClr val="folHlink"/>
              </a:solidFill>
            </a:endParaRPr>
          </a:p>
        </p:txBody>
      </p:sp>
      <p:sp>
        <p:nvSpPr>
          <p:cNvPr id="81923" name="Rectangle 3"/>
          <p:cNvSpPr>
            <a:spLocks noGrp="1" noChangeArrowheads="1"/>
          </p:cNvSpPr>
          <p:nvPr>
            <p:ph type="body" idx="1"/>
          </p:nvPr>
        </p:nvSpPr>
        <p:spPr>
          <a:xfrm>
            <a:off x="457200" y="838200"/>
            <a:ext cx="8382000" cy="5292725"/>
          </a:xfrm>
        </p:spPr>
        <p:txBody>
          <a:bodyPr/>
          <a:lstStyle/>
          <a:p>
            <a:r>
              <a:rPr lang="en-US" sz="2800" dirty="0" smtClean="0">
                <a:latin typeface="Arial" pitchFamily="34" charset="0"/>
              </a:rPr>
              <a:t>Benefits: </a:t>
            </a:r>
            <a:r>
              <a:rPr lang="en-US" sz="2400" dirty="0" smtClean="0">
                <a:latin typeface="Arial" pitchFamily="34" charset="0"/>
              </a:rPr>
              <a:t>Ensure regulatory compliance. Verify information assurance.</a:t>
            </a:r>
          </a:p>
          <a:p>
            <a:r>
              <a:rPr lang="en-US" sz="2800" dirty="0" smtClean="0">
                <a:latin typeface="Arial" pitchFamily="34" charset="0"/>
              </a:rPr>
              <a:t>Deployment Mode Considerations</a:t>
            </a:r>
            <a:r>
              <a:rPr lang="en-US" sz="2400" dirty="0" smtClean="0">
                <a:latin typeface="Arial" pitchFamily="34" charset="0"/>
              </a:rPr>
              <a:t>: …</a:t>
            </a:r>
            <a:endParaRPr lang="en-US" sz="2800" dirty="0" smtClean="0">
              <a:latin typeface="Arial" pitchFamily="34" charset="0"/>
            </a:endParaRPr>
          </a:p>
          <a:p>
            <a:r>
              <a:rPr lang="en-US" sz="2800" dirty="0" smtClean="0">
                <a:latin typeface="Arial" pitchFamily="34" charset="0"/>
              </a:rPr>
              <a:t>Standardizations Needed: </a:t>
            </a:r>
            <a:r>
              <a:rPr lang="en-US" sz="2400" dirty="0" smtClean="0">
                <a:latin typeface="Arial" pitchFamily="34" charset="0"/>
              </a:rPr>
              <a:t>Auditing standards and verification check lists</a:t>
            </a:r>
          </a:p>
          <a:p>
            <a:r>
              <a:rPr lang="en-US" sz="2800" dirty="0" smtClean="0">
                <a:latin typeface="Arial" pitchFamily="34" charset="0"/>
              </a:rPr>
              <a:t>Possible Standards: </a:t>
            </a:r>
          </a:p>
          <a:p>
            <a:pPr lvl="1"/>
            <a:r>
              <a:rPr lang="en-US" sz="2400" dirty="0" smtClean="0">
                <a:latin typeface="Arial" pitchFamily="34" charset="0"/>
              </a:rPr>
              <a:t>CSA Cloud Audit</a:t>
            </a:r>
          </a:p>
          <a:p>
            <a:pPr lvl="1"/>
            <a:r>
              <a:rPr lang="en-US" sz="2400" dirty="0" smtClean="0">
                <a:latin typeface="Arial" pitchFamily="34" charset="0"/>
              </a:rPr>
              <a:t>Guidelines for Auditing Grid </a:t>
            </a:r>
            <a:r>
              <a:rPr lang="en-US" sz="2400" smtClean="0">
                <a:latin typeface="Arial" pitchFamily="34" charset="0"/>
              </a:rPr>
              <a:t>Certificate Authorities (OGF GFD.169)</a:t>
            </a:r>
            <a:endParaRPr lang="en-US" sz="2400"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56</a:t>
            </a:fld>
            <a:endParaRPr lang="en-US" dirty="0"/>
          </a:p>
        </p:txBody>
      </p:sp>
    </p:spTree>
    <p:extLst>
      <p:ext uri="{BB962C8B-B14F-4D97-AF65-F5344CB8AC3E}">
        <p14:creationId xmlns:p14="http://schemas.microsoft.com/office/powerpoint/2010/main" val="30212381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3000" b="1" dirty="0" smtClean="0">
                <a:solidFill>
                  <a:schemeClr val="folHlink"/>
                </a:solidFill>
              </a:rPr>
              <a:t>Summary </a:t>
            </a:r>
            <a:r>
              <a:rPr lang="en-US" sz="3000" b="1" smtClean="0">
                <a:solidFill>
                  <a:schemeClr val="folHlink"/>
                </a:solidFill>
              </a:rPr>
              <a:t>&amp; Conclusion</a:t>
            </a:r>
            <a:endParaRPr lang="en-US" sz="30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endParaRPr lang="en-US" dirty="0">
              <a:latin typeface="Arial" pitchFamily="34" charset="0"/>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57</a:t>
            </a:fld>
            <a:endParaRPr lang="en-US" dirty="0"/>
          </a:p>
        </p:txBody>
      </p:sp>
    </p:spTree>
    <p:extLst>
      <p:ext uri="{BB962C8B-B14F-4D97-AF65-F5344CB8AC3E}">
        <p14:creationId xmlns:p14="http://schemas.microsoft.com/office/powerpoint/2010/main" val="3530830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Three Service Models</a:t>
            </a:r>
          </a:p>
          <a:p>
            <a:pPr lvl="1"/>
            <a:r>
              <a:rPr lang="en-US" sz="2400" b="1" dirty="0" smtClean="0">
                <a:solidFill>
                  <a:srgbClr val="FFC000"/>
                </a:solidFill>
                <a:latin typeface="Arial" pitchFamily="34" charset="0"/>
              </a:rPr>
              <a:t>Software as a Service (</a:t>
            </a:r>
            <a:r>
              <a:rPr lang="en-US" sz="2400" b="1" dirty="0" err="1" smtClean="0">
                <a:solidFill>
                  <a:srgbClr val="FFC000"/>
                </a:solidFill>
                <a:latin typeface="Arial" pitchFamily="34" charset="0"/>
              </a:rPr>
              <a:t>SaaS</a:t>
            </a:r>
            <a:r>
              <a:rPr lang="en-US" sz="2400" b="1" dirty="0" smtClean="0">
                <a:solidFill>
                  <a:srgbClr val="FFC000"/>
                </a:solidFill>
                <a:latin typeface="Arial" pitchFamily="34" charset="0"/>
              </a:rPr>
              <a:t>)</a:t>
            </a:r>
          </a:p>
          <a:p>
            <a:pPr lvl="2"/>
            <a:r>
              <a:rPr lang="en-US" sz="2000" dirty="0" smtClean="0">
                <a:latin typeface="Arial" pitchFamily="34" charset="0"/>
              </a:rPr>
              <a:t>The </a:t>
            </a:r>
            <a:r>
              <a:rPr lang="en-US" sz="2000" b="1" dirty="0" smtClean="0">
                <a:solidFill>
                  <a:srgbClr val="FFC000"/>
                </a:solidFill>
                <a:latin typeface="Arial" pitchFamily="34" charset="0"/>
              </a:rPr>
              <a:t>capability provided </a:t>
            </a:r>
            <a:r>
              <a:rPr lang="en-US" sz="2000" dirty="0" smtClean="0">
                <a:latin typeface="Arial" pitchFamily="34" charset="0"/>
              </a:rPr>
              <a:t>to the consumer is to use the provider’s </a:t>
            </a:r>
            <a:r>
              <a:rPr lang="en-US" sz="2000" u="sng" dirty="0" smtClean="0">
                <a:latin typeface="Arial" pitchFamily="34" charset="0"/>
              </a:rPr>
              <a:t>applications running</a:t>
            </a:r>
            <a:r>
              <a:rPr lang="en-US" sz="2000" dirty="0" smtClean="0">
                <a:latin typeface="Arial" pitchFamily="34" charset="0"/>
              </a:rPr>
              <a:t> on a cloud infrastructure.</a:t>
            </a:r>
          </a:p>
          <a:p>
            <a:pPr lvl="2"/>
            <a:r>
              <a:rPr lang="en-US" sz="2000" dirty="0" smtClean="0">
                <a:latin typeface="Arial" pitchFamily="34" charset="0"/>
              </a:rPr>
              <a:t>The </a:t>
            </a:r>
            <a:r>
              <a:rPr lang="en-US" sz="2000" b="1" dirty="0" smtClean="0">
                <a:solidFill>
                  <a:srgbClr val="FFC000"/>
                </a:solidFill>
                <a:latin typeface="Arial" pitchFamily="34" charset="0"/>
              </a:rPr>
              <a:t>applications are accessible </a:t>
            </a:r>
            <a:r>
              <a:rPr lang="en-US" sz="2000" dirty="0" smtClean="0">
                <a:latin typeface="Arial" pitchFamily="34" charset="0"/>
              </a:rPr>
              <a:t>from various client devices through either a thin client interface, such as web browser (e.g., web-based email), or program interface.</a:t>
            </a:r>
          </a:p>
          <a:p>
            <a:pPr lvl="2"/>
            <a:r>
              <a:rPr lang="en-US" sz="2000" dirty="0" smtClean="0">
                <a:latin typeface="Arial" pitchFamily="34" charset="0"/>
              </a:rPr>
              <a:t>The consumer </a:t>
            </a:r>
            <a:r>
              <a:rPr lang="en-US" sz="2000" b="1" dirty="0" smtClean="0">
                <a:solidFill>
                  <a:srgbClr val="FFC000"/>
                </a:solidFill>
                <a:latin typeface="Arial" pitchFamily="34" charset="0"/>
              </a:rPr>
              <a:t>does not </a:t>
            </a:r>
            <a:r>
              <a:rPr lang="en-US" sz="2000" dirty="0" smtClean="0">
                <a:latin typeface="Arial" pitchFamily="34" charset="0"/>
              </a:rPr>
              <a:t>manage or control the underlying cloud infrastructure including network, servers, operating systems, storage, or even individual application capabilities, with the possible exception of limited specific application configuration settings)</a:t>
            </a:r>
          </a:p>
          <a:p>
            <a:pPr lvl="1"/>
            <a:r>
              <a:rPr lang="en-US" sz="2400" b="1" dirty="0" smtClean="0">
                <a:latin typeface="Arial" pitchFamily="34" charset="0"/>
              </a:rPr>
              <a:t>Platform as a Service (</a:t>
            </a:r>
            <a:r>
              <a:rPr lang="en-US" sz="2400" b="1" dirty="0" err="1" smtClean="0">
                <a:latin typeface="Arial" pitchFamily="34" charset="0"/>
              </a:rPr>
              <a:t>Paas</a:t>
            </a:r>
            <a:r>
              <a:rPr lang="en-US" sz="2400" b="1" dirty="0" smtClean="0">
                <a:latin typeface="Arial" pitchFamily="34" charset="0"/>
              </a:rPr>
              <a:t>)</a:t>
            </a:r>
          </a:p>
          <a:p>
            <a:pPr lvl="1"/>
            <a:r>
              <a:rPr lang="en-US" sz="2400" b="1" dirty="0" smtClean="0">
                <a:latin typeface="Arial" pitchFamily="34" charset="0"/>
              </a:rPr>
              <a:t>Infrastructure as a Service (</a:t>
            </a:r>
            <a:r>
              <a:rPr lang="en-US" sz="2400" b="1" dirty="0" err="1" smtClean="0">
                <a:latin typeface="Arial" pitchFamily="34" charset="0"/>
              </a:rPr>
              <a:t>IaaS</a:t>
            </a:r>
            <a:r>
              <a:rPr lang="en-US" sz="2400" b="1" dirty="0" smtClean="0">
                <a:latin typeface="Arial" pitchFamily="34" charset="0"/>
              </a:rPr>
              <a:t>)</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6</a:t>
            </a:fld>
            <a:endParaRPr lang="en-US" dirty="0"/>
          </a:p>
        </p:txBody>
      </p:sp>
    </p:spTree>
    <p:extLst>
      <p:ext uri="{BB962C8B-B14F-4D97-AF65-F5344CB8AC3E}">
        <p14:creationId xmlns:p14="http://schemas.microsoft.com/office/powerpoint/2010/main" val="3764345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76200"/>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228600" y="762000"/>
            <a:ext cx="8610600" cy="5368925"/>
          </a:xfrm>
        </p:spPr>
        <p:txBody>
          <a:bodyPr/>
          <a:lstStyle/>
          <a:p>
            <a:r>
              <a:rPr lang="en-US" sz="2800" dirty="0" smtClean="0">
                <a:latin typeface="Arial" pitchFamily="34" charset="0"/>
              </a:rPr>
              <a:t>Three Service Models</a:t>
            </a:r>
          </a:p>
          <a:p>
            <a:pPr lvl="1"/>
            <a:r>
              <a:rPr lang="en-US" sz="2400" b="1" dirty="0" smtClean="0">
                <a:latin typeface="Arial" pitchFamily="34" charset="0"/>
              </a:rPr>
              <a:t>Software as a Service (</a:t>
            </a:r>
            <a:r>
              <a:rPr lang="en-US" sz="2400" b="1" dirty="0" err="1" smtClean="0">
                <a:latin typeface="Arial" pitchFamily="34" charset="0"/>
              </a:rPr>
              <a:t>SaaS</a:t>
            </a:r>
            <a:r>
              <a:rPr lang="en-US" sz="2400" b="1" dirty="0" smtClean="0">
                <a:latin typeface="Arial" pitchFamily="34" charset="0"/>
              </a:rPr>
              <a:t>)</a:t>
            </a:r>
          </a:p>
          <a:p>
            <a:pPr lvl="1"/>
            <a:r>
              <a:rPr lang="en-US" sz="2400" b="1" dirty="0" smtClean="0">
                <a:solidFill>
                  <a:srgbClr val="FFC000"/>
                </a:solidFill>
                <a:latin typeface="Arial" pitchFamily="34" charset="0"/>
              </a:rPr>
              <a:t>Platform as a Service (</a:t>
            </a:r>
            <a:r>
              <a:rPr lang="en-US" sz="2400" b="1" dirty="0" err="1" smtClean="0">
                <a:solidFill>
                  <a:srgbClr val="FFC000"/>
                </a:solidFill>
                <a:latin typeface="Arial" pitchFamily="34" charset="0"/>
              </a:rPr>
              <a:t>Paas</a:t>
            </a:r>
            <a:r>
              <a:rPr lang="en-US" sz="2400" b="1" dirty="0" smtClean="0">
                <a:solidFill>
                  <a:srgbClr val="FFC000"/>
                </a:solidFill>
                <a:latin typeface="Arial" pitchFamily="34" charset="0"/>
              </a:rPr>
              <a:t>)</a:t>
            </a:r>
          </a:p>
          <a:p>
            <a:pPr lvl="2"/>
            <a:r>
              <a:rPr lang="en-US" sz="2000" dirty="0" smtClean="0">
                <a:latin typeface="Arial" pitchFamily="34" charset="0"/>
              </a:rPr>
              <a:t>The </a:t>
            </a:r>
            <a:r>
              <a:rPr lang="en-US" sz="2000" b="1" dirty="0" smtClean="0">
                <a:solidFill>
                  <a:srgbClr val="FFC000"/>
                </a:solidFill>
                <a:latin typeface="Arial" pitchFamily="34" charset="0"/>
              </a:rPr>
              <a:t>capability provided </a:t>
            </a:r>
            <a:r>
              <a:rPr lang="en-US" sz="2000" dirty="0" smtClean="0">
                <a:latin typeface="Arial" pitchFamily="34" charset="0"/>
              </a:rPr>
              <a:t>to the consumer is to deploy onto the cloud infrastructure </a:t>
            </a:r>
            <a:r>
              <a:rPr lang="en-US" sz="2000" u="sng" dirty="0" smtClean="0">
                <a:effectLst>
                  <a:outerShdw blurRad="38100" dist="38100" dir="2700000" algn="tl">
                    <a:srgbClr val="000000">
                      <a:alpha val="43137"/>
                    </a:srgbClr>
                  </a:outerShdw>
                </a:effectLst>
                <a:latin typeface="Arial" pitchFamily="34" charset="0"/>
              </a:rPr>
              <a:t>consumer-created</a:t>
            </a:r>
            <a:r>
              <a:rPr lang="en-US" sz="2000" dirty="0" smtClean="0">
                <a:latin typeface="Arial" pitchFamily="34" charset="0"/>
              </a:rPr>
              <a:t> or </a:t>
            </a:r>
            <a:r>
              <a:rPr lang="en-US" sz="2000" u="sng" dirty="0" smtClean="0">
                <a:latin typeface="Arial" pitchFamily="34" charset="0"/>
              </a:rPr>
              <a:t>acquired application created</a:t>
            </a:r>
            <a:r>
              <a:rPr lang="en-US" sz="2000" dirty="0" smtClean="0">
                <a:latin typeface="Arial" pitchFamily="34" charset="0"/>
              </a:rPr>
              <a:t> using </a:t>
            </a:r>
            <a:r>
              <a:rPr lang="en-US" sz="2000" u="sng" dirty="0" smtClean="0">
                <a:latin typeface="Arial" pitchFamily="34" charset="0"/>
              </a:rPr>
              <a:t>programming languages</a:t>
            </a:r>
            <a:r>
              <a:rPr lang="en-US" sz="2000" dirty="0" smtClean="0">
                <a:latin typeface="Arial" pitchFamily="34" charset="0"/>
              </a:rPr>
              <a:t>, </a:t>
            </a:r>
            <a:r>
              <a:rPr lang="en-US" sz="2000" u="sng" dirty="0" smtClean="0">
                <a:latin typeface="Arial" pitchFamily="34" charset="0"/>
              </a:rPr>
              <a:t>libraries</a:t>
            </a:r>
            <a:r>
              <a:rPr lang="en-US" sz="2000" dirty="0" smtClean="0">
                <a:latin typeface="Arial" pitchFamily="34" charset="0"/>
              </a:rPr>
              <a:t>, </a:t>
            </a:r>
            <a:r>
              <a:rPr lang="en-US" sz="2000" u="sng" dirty="0" smtClean="0">
                <a:latin typeface="Arial" pitchFamily="34" charset="0"/>
              </a:rPr>
              <a:t>services</a:t>
            </a:r>
            <a:r>
              <a:rPr lang="en-US" sz="2000" dirty="0" smtClean="0">
                <a:latin typeface="Arial" pitchFamily="34" charset="0"/>
              </a:rPr>
              <a:t>, and </a:t>
            </a:r>
            <a:r>
              <a:rPr lang="en-US" sz="2000" u="sng" dirty="0" smtClean="0">
                <a:latin typeface="Arial" pitchFamily="34" charset="0"/>
              </a:rPr>
              <a:t>tools</a:t>
            </a:r>
            <a:r>
              <a:rPr lang="en-US" sz="2000" dirty="0" smtClean="0">
                <a:latin typeface="Arial" pitchFamily="34" charset="0"/>
              </a:rPr>
              <a:t> </a:t>
            </a:r>
            <a:r>
              <a:rPr lang="en-US" sz="2000" b="1" dirty="0" smtClean="0">
                <a:solidFill>
                  <a:srgbClr val="FFC000"/>
                </a:solidFill>
                <a:latin typeface="Arial" pitchFamily="34" charset="0"/>
              </a:rPr>
              <a:t>supported by the provider</a:t>
            </a:r>
            <a:r>
              <a:rPr lang="en-US" sz="2000" dirty="0" smtClean="0">
                <a:latin typeface="Arial" pitchFamily="34" charset="0"/>
              </a:rPr>
              <a:t>.</a:t>
            </a:r>
          </a:p>
          <a:p>
            <a:pPr lvl="2"/>
            <a:r>
              <a:rPr lang="en-US" sz="2000" dirty="0" smtClean="0">
                <a:latin typeface="Arial" pitchFamily="34" charset="0"/>
              </a:rPr>
              <a:t>The consumer </a:t>
            </a:r>
            <a:r>
              <a:rPr lang="en-US" sz="2000" b="1" dirty="0" smtClean="0">
                <a:solidFill>
                  <a:srgbClr val="FFC000"/>
                </a:solidFill>
                <a:latin typeface="Arial" pitchFamily="34" charset="0"/>
              </a:rPr>
              <a:t>does not manage or control </a:t>
            </a:r>
            <a:r>
              <a:rPr lang="en-US" sz="2000" dirty="0" smtClean="0">
                <a:latin typeface="Arial" pitchFamily="34" charset="0"/>
              </a:rPr>
              <a:t>the underlying cloud infrastructure</a:t>
            </a:r>
          </a:p>
          <a:p>
            <a:pPr lvl="2"/>
            <a:r>
              <a:rPr lang="en-US" sz="2000" dirty="0" smtClean="0">
                <a:latin typeface="Arial" pitchFamily="34" charset="0"/>
              </a:rPr>
              <a:t>The consumer </a:t>
            </a:r>
            <a:r>
              <a:rPr lang="en-US" sz="2000" b="1" dirty="0" smtClean="0">
                <a:solidFill>
                  <a:srgbClr val="FFC000"/>
                </a:solidFill>
                <a:latin typeface="Arial" pitchFamily="34" charset="0"/>
              </a:rPr>
              <a:t>has control over </a:t>
            </a:r>
            <a:r>
              <a:rPr lang="en-US" sz="2000" dirty="0" smtClean="0">
                <a:latin typeface="Arial" pitchFamily="34" charset="0"/>
              </a:rPr>
              <a:t>the deployed applications and possibly configuration settings for the application-hosting environment</a:t>
            </a:r>
          </a:p>
          <a:p>
            <a:pPr lvl="1"/>
            <a:r>
              <a:rPr lang="en-US" sz="2400" b="1" dirty="0" smtClean="0">
                <a:latin typeface="Arial" pitchFamily="34" charset="0"/>
              </a:rPr>
              <a:t>Infrastructure as a Service (</a:t>
            </a:r>
            <a:r>
              <a:rPr lang="en-US" sz="2400" b="1" dirty="0" err="1" smtClean="0">
                <a:latin typeface="Arial" pitchFamily="34" charset="0"/>
              </a:rPr>
              <a:t>IaaS</a:t>
            </a:r>
            <a:r>
              <a:rPr lang="en-US" sz="2400" b="1" dirty="0" smtClean="0">
                <a:latin typeface="Arial" pitchFamily="34" charset="0"/>
              </a:rPr>
              <a:t>)</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7</a:t>
            </a:fld>
            <a:endParaRPr lang="en-US" dirty="0"/>
          </a:p>
        </p:txBody>
      </p:sp>
    </p:spTree>
    <p:extLst>
      <p:ext uri="{BB962C8B-B14F-4D97-AF65-F5344CB8AC3E}">
        <p14:creationId xmlns:p14="http://schemas.microsoft.com/office/powerpoint/2010/main" val="2332732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76200"/>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228600" y="762000"/>
            <a:ext cx="8610600" cy="5368925"/>
          </a:xfrm>
        </p:spPr>
        <p:txBody>
          <a:bodyPr/>
          <a:lstStyle/>
          <a:p>
            <a:r>
              <a:rPr lang="en-US" sz="2800" dirty="0" smtClean="0">
                <a:latin typeface="Arial" pitchFamily="34" charset="0"/>
              </a:rPr>
              <a:t>Three Service Models: </a:t>
            </a:r>
            <a:r>
              <a:rPr lang="en-US" sz="2400" b="1" dirty="0" smtClean="0">
                <a:latin typeface="Arial" pitchFamily="34" charset="0"/>
              </a:rPr>
              <a:t>Software as a Service (</a:t>
            </a:r>
            <a:r>
              <a:rPr lang="en-US" sz="2400" b="1" dirty="0" err="1" smtClean="0">
                <a:latin typeface="Arial" pitchFamily="34" charset="0"/>
              </a:rPr>
              <a:t>SaaS</a:t>
            </a:r>
            <a:r>
              <a:rPr lang="en-US" sz="2400" b="1" dirty="0" smtClean="0">
                <a:latin typeface="Arial" pitchFamily="34" charset="0"/>
              </a:rPr>
              <a:t>), Platform as a Service (</a:t>
            </a:r>
            <a:r>
              <a:rPr lang="en-US" sz="2400" b="1" dirty="0" err="1" smtClean="0">
                <a:latin typeface="Arial" pitchFamily="34" charset="0"/>
              </a:rPr>
              <a:t>Paas</a:t>
            </a:r>
            <a:r>
              <a:rPr lang="en-US" sz="2400" b="1" dirty="0" smtClean="0">
                <a:latin typeface="Arial" pitchFamily="34" charset="0"/>
              </a:rPr>
              <a:t>)</a:t>
            </a:r>
            <a:r>
              <a:rPr lang="en-US" sz="2400" dirty="0" smtClean="0">
                <a:latin typeface="Arial" pitchFamily="34" charset="0"/>
              </a:rPr>
              <a:t>, and</a:t>
            </a:r>
          </a:p>
          <a:p>
            <a:pPr lvl="1"/>
            <a:r>
              <a:rPr lang="en-US" sz="2400" b="1" dirty="0" smtClean="0">
                <a:solidFill>
                  <a:srgbClr val="FFC000"/>
                </a:solidFill>
                <a:latin typeface="Arial" pitchFamily="34" charset="0"/>
              </a:rPr>
              <a:t>Infrastructure as a Service (</a:t>
            </a:r>
            <a:r>
              <a:rPr lang="en-US" sz="2400" b="1" dirty="0" err="1" smtClean="0">
                <a:solidFill>
                  <a:srgbClr val="FFC000"/>
                </a:solidFill>
                <a:latin typeface="Arial" pitchFamily="34" charset="0"/>
              </a:rPr>
              <a:t>IaaS</a:t>
            </a:r>
            <a:r>
              <a:rPr lang="en-US" sz="2400" b="1" dirty="0" smtClean="0">
                <a:solidFill>
                  <a:srgbClr val="FFC000"/>
                </a:solidFill>
                <a:latin typeface="Arial" pitchFamily="34" charset="0"/>
              </a:rPr>
              <a:t>)</a:t>
            </a:r>
          </a:p>
          <a:p>
            <a:pPr lvl="2"/>
            <a:r>
              <a:rPr lang="en-US" sz="2000" dirty="0" smtClean="0">
                <a:latin typeface="Arial" pitchFamily="34" charset="0"/>
              </a:rPr>
              <a:t>The </a:t>
            </a:r>
            <a:r>
              <a:rPr lang="en-US" sz="2000" b="1" dirty="0" smtClean="0">
                <a:solidFill>
                  <a:srgbClr val="FFC000"/>
                </a:solidFill>
                <a:effectLst/>
                <a:latin typeface="Arial" pitchFamily="34" charset="0"/>
              </a:rPr>
              <a:t>capability provided</a:t>
            </a:r>
            <a:r>
              <a:rPr lang="en-US" sz="2000" dirty="0" smtClean="0">
                <a:latin typeface="Arial" pitchFamily="34" charset="0"/>
              </a:rPr>
              <a:t> to the consumer is to </a:t>
            </a:r>
            <a:r>
              <a:rPr lang="en-US" sz="2000" u="sng" dirty="0" smtClean="0">
                <a:latin typeface="Arial" pitchFamily="34" charset="0"/>
              </a:rPr>
              <a:t>provision processing</a:t>
            </a:r>
            <a:r>
              <a:rPr lang="en-US" sz="2000" dirty="0" smtClean="0">
                <a:latin typeface="Arial" pitchFamily="34" charset="0"/>
              </a:rPr>
              <a:t>, </a:t>
            </a:r>
            <a:r>
              <a:rPr lang="en-US" sz="2000" u="sng" dirty="0" smtClean="0">
                <a:latin typeface="Arial" pitchFamily="34" charset="0"/>
              </a:rPr>
              <a:t>storage</a:t>
            </a:r>
            <a:r>
              <a:rPr lang="en-US" sz="2000" dirty="0" smtClean="0">
                <a:latin typeface="Arial" pitchFamily="34" charset="0"/>
              </a:rPr>
              <a:t>, </a:t>
            </a:r>
            <a:r>
              <a:rPr lang="en-US" sz="2000" u="sng" dirty="0" smtClean="0">
                <a:latin typeface="Arial" pitchFamily="34" charset="0"/>
              </a:rPr>
              <a:t>networks</a:t>
            </a:r>
            <a:r>
              <a:rPr lang="en-US" sz="2000" dirty="0" smtClean="0">
                <a:latin typeface="Arial" pitchFamily="34" charset="0"/>
              </a:rPr>
              <a:t>, and </a:t>
            </a:r>
            <a:r>
              <a:rPr lang="en-US" sz="2000" u="sng" dirty="0" smtClean="0">
                <a:latin typeface="Arial" pitchFamily="34" charset="0"/>
              </a:rPr>
              <a:t>fundamental computing resources</a:t>
            </a:r>
            <a:r>
              <a:rPr lang="en-US" sz="2000" dirty="0" smtClean="0">
                <a:latin typeface="Arial" pitchFamily="34" charset="0"/>
              </a:rPr>
              <a:t> where the consumer is </a:t>
            </a:r>
            <a:r>
              <a:rPr lang="en-US" sz="2000" u="sng" dirty="0" smtClean="0">
                <a:latin typeface="Arial" pitchFamily="34" charset="0"/>
              </a:rPr>
              <a:t>able to deploy and run arbitrary software</a:t>
            </a:r>
            <a:r>
              <a:rPr lang="en-US" sz="2000" dirty="0" smtClean="0">
                <a:latin typeface="Arial" pitchFamily="34" charset="0"/>
              </a:rPr>
              <a:t> which can include operating systems and applications.</a:t>
            </a:r>
          </a:p>
          <a:p>
            <a:pPr lvl="2"/>
            <a:r>
              <a:rPr lang="en-US" sz="2000" dirty="0" smtClean="0">
                <a:latin typeface="Arial" pitchFamily="34" charset="0"/>
              </a:rPr>
              <a:t>The consumer </a:t>
            </a:r>
            <a:r>
              <a:rPr lang="en-US" sz="2000" b="1" dirty="0" smtClean="0">
                <a:solidFill>
                  <a:srgbClr val="FFC000"/>
                </a:solidFill>
                <a:latin typeface="Arial" pitchFamily="34" charset="0"/>
              </a:rPr>
              <a:t>does not</a:t>
            </a:r>
            <a:r>
              <a:rPr lang="en-US" sz="2000" dirty="0" smtClean="0">
                <a:latin typeface="Arial" pitchFamily="34" charset="0"/>
              </a:rPr>
              <a:t> manage or control the underlying cloud infrastructure but has control over operating systems, storage, and deploying applications; and possibly limited control of select networking components (e.g. host firewalls)</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8</a:t>
            </a:fld>
            <a:endParaRPr lang="en-US" dirty="0"/>
          </a:p>
        </p:txBody>
      </p:sp>
    </p:spTree>
    <p:extLst>
      <p:ext uri="{BB962C8B-B14F-4D97-AF65-F5344CB8AC3E}">
        <p14:creationId xmlns:p14="http://schemas.microsoft.com/office/powerpoint/2010/main" val="2508164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7813"/>
            <a:ext cx="8229600" cy="712787"/>
          </a:xfrm>
        </p:spPr>
        <p:txBody>
          <a:bodyPr/>
          <a:lstStyle/>
          <a:p>
            <a:r>
              <a:rPr lang="en-US" sz="2800" b="1" dirty="0" smtClean="0">
                <a:solidFill>
                  <a:schemeClr val="folHlink"/>
                </a:solidFill>
              </a:rPr>
              <a:t>The NIST Definition of Cloud Computing</a:t>
            </a:r>
            <a:endParaRPr lang="en-US" sz="2800" b="1" dirty="0">
              <a:solidFill>
                <a:schemeClr val="folHlink"/>
              </a:solidFill>
            </a:endParaRPr>
          </a:p>
        </p:txBody>
      </p:sp>
      <p:sp>
        <p:nvSpPr>
          <p:cNvPr id="81923" name="Rectangle 3"/>
          <p:cNvSpPr>
            <a:spLocks noGrp="1" noChangeArrowheads="1"/>
          </p:cNvSpPr>
          <p:nvPr>
            <p:ph type="body" idx="1"/>
          </p:nvPr>
        </p:nvSpPr>
        <p:spPr>
          <a:xfrm>
            <a:off x="457200" y="990600"/>
            <a:ext cx="8229600" cy="5140325"/>
          </a:xfrm>
        </p:spPr>
        <p:txBody>
          <a:bodyPr/>
          <a:lstStyle/>
          <a:p>
            <a:r>
              <a:rPr lang="en-US" sz="2800" dirty="0" smtClean="0">
                <a:latin typeface="Arial" pitchFamily="34" charset="0"/>
              </a:rPr>
              <a:t>Four Deployment Model</a:t>
            </a:r>
          </a:p>
          <a:p>
            <a:pPr lvl="1"/>
            <a:r>
              <a:rPr lang="en-US" sz="2400" b="1" dirty="0" smtClean="0">
                <a:solidFill>
                  <a:srgbClr val="FFC000"/>
                </a:solidFill>
                <a:latin typeface="Arial" pitchFamily="34" charset="0"/>
              </a:rPr>
              <a:t>Private Cloud</a:t>
            </a:r>
          </a:p>
          <a:p>
            <a:pPr lvl="2"/>
            <a:r>
              <a:rPr lang="en-US" sz="2000" b="1" dirty="0" smtClean="0">
                <a:latin typeface="Arial" pitchFamily="34" charset="0"/>
              </a:rPr>
              <a:t>The cloud infrastructure is provisioned for </a:t>
            </a:r>
            <a:r>
              <a:rPr lang="en-US" sz="2000" b="1" u="sng" dirty="0" smtClean="0">
                <a:latin typeface="Arial" pitchFamily="34" charset="0"/>
              </a:rPr>
              <a:t>exclusive use by a single organization comprising multiple consumers</a:t>
            </a:r>
            <a:r>
              <a:rPr lang="en-US" sz="2000" b="1" dirty="0" smtClean="0">
                <a:latin typeface="Arial" pitchFamily="34" charset="0"/>
              </a:rPr>
              <a:t> (e.g. business units).</a:t>
            </a:r>
          </a:p>
          <a:p>
            <a:pPr lvl="2"/>
            <a:r>
              <a:rPr lang="en-US" sz="2000" b="1" dirty="0" smtClean="0">
                <a:latin typeface="Arial" pitchFamily="34" charset="0"/>
              </a:rPr>
              <a:t>It may </a:t>
            </a:r>
            <a:r>
              <a:rPr lang="en-US" sz="2000" b="1" u="sng" dirty="0" smtClean="0">
                <a:latin typeface="Arial" pitchFamily="34" charset="0"/>
              </a:rPr>
              <a:t>owned</a:t>
            </a:r>
            <a:r>
              <a:rPr lang="en-US" sz="2000" b="1" dirty="0" smtClean="0">
                <a:latin typeface="Arial" pitchFamily="34" charset="0"/>
              </a:rPr>
              <a:t>, </a:t>
            </a:r>
            <a:r>
              <a:rPr lang="en-US" sz="2000" b="1" u="sng" dirty="0" smtClean="0">
                <a:latin typeface="Arial" pitchFamily="34" charset="0"/>
              </a:rPr>
              <a:t>managed</a:t>
            </a:r>
            <a:r>
              <a:rPr lang="en-US" sz="2000" b="1" dirty="0" smtClean="0">
                <a:latin typeface="Arial" pitchFamily="34" charset="0"/>
              </a:rPr>
              <a:t>, and </a:t>
            </a:r>
            <a:r>
              <a:rPr lang="en-US" sz="2000" b="1" u="sng" dirty="0" smtClean="0">
                <a:latin typeface="Arial" pitchFamily="34" charset="0"/>
              </a:rPr>
              <a:t>operated</a:t>
            </a:r>
            <a:r>
              <a:rPr lang="en-US" sz="2000" b="1" dirty="0" smtClean="0">
                <a:latin typeface="Arial" pitchFamily="34" charset="0"/>
              </a:rPr>
              <a:t> by the organization, or some combination of them. And</a:t>
            </a:r>
          </a:p>
          <a:p>
            <a:pPr lvl="2"/>
            <a:r>
              <a:rPr lang="en-US" sz="2000" b="1" dirty="0" smtClean="0">
                <a:latin typeface="Arial" pitchFamily="34" charset="0"/>
              </a:rPr>
              <a:t>It may exist </a:t>
            </a:r>
            <a:r>
              <a:rPr lang="en-US" sz="2000" b="1" u="sng" dirty="0" smtClean="0">
                <a:latin typeface="Arial" pitchFamily="34" charset="0"/>
              </a:rPr>
              <a:t>on or off premises</a:t>
            </a:r>
            <a:r>
              <a:rPr lang="en-US" sz="2000" b="1" dirty="0" smtClean="0">
                <a:latin typeface="Arial" pitchFamily="34" charset="0"/>
              </a:rPr>
              <a:t>.</a:t>
            </a:r>
          </a:p>
          <a:p>
            <a:pPr lvl="1"/>
            <a:r>
              <a:rPr lang="en-US" sz="2400" dirty="0">
                <a:latin typeface="Arial" pitchFamily="34" charset="0"/>
              </a:rPr>
              <a:t>Public Cloud</a:t>
            </a:r>
          </a:p>
          <a:p>
            <a:pPr lvl="1"/>
            <a:r>
              <a:rPr lang="en-US" sz="2400" dirty="0" smtClean="0">
                <a:latin typeface="Arial" pitchFamily="34" charset="0"/>
              </a:rPr>
              <a:t>Community Cloud</a:t>
            </a:r>
          </a:p>
          <a:p>
            <a:pPr lvl="1"/>
            <a:r>
              <a:rPr lang="en-US" sz="2400" dirty="0" smtClean="0">
                <a:latin typeface="Arial" pitchFamily="34" charset="0"/>
              </a:rPr>
              <a:t>Hybrid Cloud</a:t>
            </a:r>
          </a:p>
          <a:p>
            <a:pPr lvl="1"/>
            <a:endParaRPr lang="en-US" sz="2400" dirty="0">
              <a:latin typeface="+mj-lt"/>
            </a:endParaRPr>
          </a:p>
        </p:txBody>
      </p:sp>
      <p:sp>
        <p:nvSpPr>
          <p:cNvPr id="2" name="Footer Placeholder 1"/>
          <p:cNvSpPr>
            <a:spLocks noGrp="1"/>
          </p:cNvSpPr>
          <p:nvPr>
            <p:ph type="ftr" sz="quarter" idx="11"/>
          </p:nvPr>
        </p:nvSpPr>
        <p:spPr/>
        <p:txBody>
          <a:bodyPr/>
          <a:lstStyle/>
          <a:p>
            <a:r>
              <a:rPr lang="en-US" smtClean="0"/>
              <a:t>Prof. Paul Lin</a:t>
            </a:r>
            <a:endParaRPr lang="en-US"/>
          </a:p>
        </p:txBody>
      </p:sp>
      <p:sp>
        <p:nvSpPr>
          <p:cNvPr id="3" name="Slide Number Placeholder 2"/>
          <p:cNvSpPr>
            <a:spLocks noGrp="1"/>
          </p:cNvSpPr>
          <p:nvPr>
            <p:ph type="sldNum" sz="quarter" idx="12"/>
          </p:nvPr>
        </p:nvSpPr>
        <p:spPr/>
        <p:txBody>
          <a:bodyPr/>
          <a:lstStyle/>
          <a:p>
            <a:fld id="{6D9DDAC8-96B7-4765-89C9-0F0810BB7E1A}" type="slidenum">
              <a:rPr lang="en-US" smtClean="0"/>
              <a:pPr/>
              <a:t>9</a:t>
            </a:fld>
            <a:endParaRPr lang="en-US" dirty="0"/>
          </a:p>
        </p:txBody>
      </p:sp>
    </p:spTree>
    <p:extLst>
      <p:ext uri="{BB962C8B-B14F-4D97-AF65-F5344CB8AC3E}">
        <p14:creationId xmlns:p14="http://schemas.microsoft.com/office/powerpoint/2010/main" val="3406568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5434</TotalTime>
  <Words>4001</Words>
  <Application>Microsoft Office PowerPoint</Application>
  <PresentationFormat>On-screen Show (4:3)</PresentationFormat>
  <Paragraphs>463</Paragraphs>
  <Slides>57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Times New Roman</vt:lpstr>
      <vt:lpstr>Verdana</vt:lpstr>
      <vt:lpstr>Wingdings</vt:lpstr>
      <vt:lpstr>Globe</vt:lpstr>
      <vt:lpstr>ITC 250/CPET 499 Web Systems </vt:lpstr>
      <vt:lpstr>Topics of Discussion </vt:lpstr>
      <vt:lpstr>ANSI Cloud Definition</vt:lpstr>
      <vt:lpstr>The NIST Definition of Cloud Computing</vt:lpstr>
      <vt:lpstr>The NIST Definition of Cloud Computing</vt:lpstr>
      <vt:lpstr>The NIST Definition of Cloud Computing</vt:lpstr>
      <vt:lpstr>The NIST Definition of Cloud Computing</vt:lpstr>
      <vt:lpstr>The NIST Definition of Cloud Computing</vt:lpstr>
      <vt:lpstr>The NIST Definition of Cloud Computing</vt:lpstr>
      <vt:lpstr>The NIST Definition of Cloud Computing</vt:lpstr>
      <vt:lpstr>The NIST Definition of Cloud Computing</vt:lpstr>
      <vt:lpstr>The NIST Definition of Cloud Computing</vt:lpstr>
      <vt:lpstr>The NIST Cloud Computing Roadmap</vt:lpstr>
      <vt:lpstr>NIST Cloud Actor Definitions: Actors</vt:lpstr>
      <vt:lpstr>NIST Cloud Actor Definitions</vt:lpstr>
      <vt:lpstr>NIST Cloud Actor Definitions</vt:lpstr>
      <vt:lpstr>Cloud Consumer &amp; Cloud Provider Activities Source: Table 2 of NIST Cloud  Computing Standards Roadmap</vt:lpstr>
      <vt:lpstr>Figure 2. Example of Services Available to a Cloud Consumer</vt:lpstr>
      <vt:lpstr>Cloud Consumer &amp; Cloud Provider Activities Revised based on Figure 3 of NIST Cloud  Computing Standards Roadmap</vt:lpstr>
      <vt:lpstr>The NIST Cloud Conceptual Model Figure 12 The Combined Conceptual Reference Diagram, NIST Cloud  Computing Standards Roadmap</vt:lpstr>
      <vt:lpstr>IT Standards Development and Life Cycle (pp. 31) </vt:lpstr>
      <vt:lpstr>Cloud Computing Standards (pp. 43-45) </vt:lpstr>
      <vt:lpstr>Definitions – Appendix B (pp. 60-76) Source: American National Standard Dictionary of Information Technology (ANSDIT) </vt:lpstr>
      <vt:lpstr>Definitions – Appendix B (pp. 60-76) Source: American National Standard Dictionary of Information Technology (ANSDIT) </vt:lpstr>
      <vt:lpstr>Definitions – Appendix B (pp. 60-76) Source: American National Standard Dictionary of Information Technology (ANSDIT) </vt:lpstr>
      <vt:lpstr>Cloud Computing Standards  </vt:lpstr>
      <vt:lpstr>Cloud Computing Standards for Interoperability (page 34) </vt:lpstr>
      <vt:lpstr>Cloud Computing Standards for Interoperability (page 34) </vt:lpstr>
      <vt:lpstr>Cloud Computing Standards for Interoperability (page 35) </vt:lpstr>
      <vt:lpstr>Cloud Computing Standards (pp. 43-45) </vt:lpstr>
      <vt:lpstr>Cloud Computing Standards (pp. 43-45) </vt:lpstr>
      <vt:lpstr>Cloud Computing Standards (pp. 43-45) </vt:lpstr>
      <vt:lpstr>Use Case Analysis  (candidates for standardization)</vt:lpstr>
      <vt:lpstr>10 Use Cases</vt:lpstr>
      <vt:lpstr>10 Use Cases (cont.)</vt:lpstr>
      <vt:lpstr>6.4.1 Use Case: Creating, Accessing, Updating, Deleting data objects in clouds</vt:lpstr>
      <vt:lpstr>6.4.2 Use Case: Moving VMs and virtual appliances between clouds</vt:lpstr>
      <vt:lpstr>6.4.3 Use Case: Selecting the best IaaS cloud vendor, public or private</vt:lpstr>
      <vt:lpstr>6.4.4 Use Case: Portable tools for monitoring and managing clouds</vt:lpstr>
      <vt:lpstr>6.4.4 Use Case: Portable tools for monitoring and managing cloud (continue)</vt:lpstr>
      <vt:lpstr>6.4.5 Use Case: Moving data between clouds</vt:lpstr>
      <vt:lpstr>6.4.6 Use Case: Single sign-on access to multiple clouds</vt:lpstr>
      <vt:lpstr>6.4.6 Use Case: Single sign-on access to multiple clouds</vt:lpstr>
      <vt:lpstr>6.4.7 Use Case: Orchestrated processes across clouds and Enterprise Systems</vt:lpstr>
      <vt:lpstr>6.4.7 Use Case: Orchestrated processes across clouds and Enterprise Systems (cont.)</vt:lpstr>
      <vt:lpstr>6.4.7 Use Case: Orchestrated processes across clouds and Enterprise Systems (cont.)</vt:lpstr>
      <vt:lpstr>6.4.7 Use Case: Orchestrated processes across clouds and Enterprise Systems (cont.)</vt:lpstr>
      <vt:lpstr>6.4.7 Use Case: Orchestrated processes across clouds and Enterprise Systems (cont.)</vt:lpstr>
      <vt:lpstr>6.4.7 Use Case: Orchestrated processes across clouds and Enterprise Systems (cont.)</vt:lpstr>
      <vt:lpstr>6.4.7 Use Case: Orchestrated processes across clouds and Enterprise Systems (cont.)</vt:lpstr>
      <vt:lpstr>6.4.8 Use Case: Discovering cloud resources</vt:lpstr>
      <vt:lpstr>6.4.8 Use Case: Discovering cloud resources (cont.)</vt:lpstr>
      <vt:lpstr>6.4.8 Use Case: Discovering cloud resources (cont.)</vt:lpstr>
      <vt:lpstr>6.4.8 Use Case: Discovering cloud resources (cont.)</vt:lpstr>
      <vt:lpstr>6.4.9 Use Case: Evaluating SLAs and penalties</vt:lpstr>
      <vt:lpstr>6.4.10 Use Case: Auditing clouds</vt:lpstr>
      <vt:lpstr>Summary &amp; 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Mobile Comp Tech &amp; Apps</dc:title>
  <dc:creator>Paul Lin</dc:creator>
  <cp:lastModifiedBy>Lin</cp:lastModifiedBy>
  <cp:revision>244</cp:revision>
  <dcterms:created xsi:type="dcterms:W3CDTF">2000-01-10T19:04:23Z</dcterms:created>
  <dcterms:modified xsi:type="dcterms:W3CDTF">2015-12-08T03:47:36Z</dcterms:modified>
</cp:coreProperties>
</file>