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287" r:id="rId2"/>
    <p:sldId id="620" r:id="rId3"/>
    <p:sldId id="636" r:id="rId4"/>
    <p:sldId id="665" r:id="rId5"/>
    <p:sldId id="682" r:id="rId6"/>
    <p:sldId id="657" r:id="rId7"/>
    <p:sldId id="672" r:id="rId8"/>
    <p:sldId id="673" r:id="rId9"/>
    <p:sldId id="674" r:id="rId10"/>
    <p:sldId id="675" r:id="rId11"/>
    <p:sldId id="676" r:id="rId12"/>
    <p:sldId id="677" r:id="rId13"/>
    <p:sldId id="678" r:id="rId14"/>
    <p:sldId id="679" r:id="rId15"/>
    <p:sldId id="680" r:id="rId16"/>
    <p:sldId id="681" r:id="rId17"/>
    <p:sldId id="666" r:id="rId18"/>
    <p:sldId id="686" r:id="rId19"/>
    <p:sldId id="670" r:id="rId20"/>
    <p:sldId id="649" r:id="rId21"/>
    <p:sldId id="684" r:id="rId22"/>
    <p:sldId id="667" r:id="rId23"/>
    <p:sldId id="671" r:id="rId24"/>
    <p:sldId id="648" r:id="rId25"/>
    <p:sldId id="653" r:id="rId26"/>
    <p:sldId id="654" r:id="rId27"/>
    <p:sldId id="651" r:id="rId28"/>
    <p:sldId id="652" r:id="rId29"/>
    <p:sldId id="633" r:id="rId3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76549" autoAdjust="0"/>
  </p:normalViewPr>
  <p:slideViewPr>
    <p:cSldViewPr>
      <p:cViewPr varScale="1">
        <p:scale>
          <a:sx n="45" d="100"/>
          <a:sy n="45" d="100"/>
        </p:scale>
        <p:origin x="4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-5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3247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0002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591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1501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112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8489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658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51702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9477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3973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450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175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60112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41650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3360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9145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5982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97104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7310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9822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48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96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4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0480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42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8083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29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CE_02WebHhtml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Lectures/3_HTMLBasic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03HTMLBasicsExs/basehref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pple.com/downloads/safari" TargetMode="External"/><Relationship Id="rId3" Type="http://schemas.openxmlformats.org/officeDocument/2006/relationships/hyperlink" Target="https://en.wikipedia.org/wiki/Web_browser" TargetMode="External"/><Relationship Id="rId7" Type="http://schemas.openxmlformats.org/officeDocument/2006/relationships/hyperlink" Target="http://www.opera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chrome/index.html" TargetMode="External"/><Relationship Id="rId5" Type="http://schemas.openxmlformats.org/officeDocument/2006/relationships/hyperlink" Target="http://windows.microsoft.com/en-us/internet-explorer/download-ie" TargetMode="External"/><Relationship Id="rId4" Type="http://schemas.openxmlformats.org/officeDocument/2006/relationships/hyperlink" Target="https://www.mozilla.org/en-US/firefox/new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-browser-review.toptenreviews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statcounter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sj.com/digits/2014/06/05/google-passes-microsoft-in-u-s-browser-market-shar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archives/2014/04/02/april-2014-web-server-survey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rtner.com/newsroom/id/2671315" TargetMode="External"/><Relationship Id="rId4" Type="http://schemas.openxmlformats.org/officeDocument/2006/relationships/hyperlink" Target="http://news.netcraft.com/archives/2014/05/07/may-2014-web-server-survey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2014/REC-html5-2014102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4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TR/2014/REC-html5-20141028/" TargetMode="External"/><Relationship Id="rId4" Type="http://schemas.openxmlformats.org/officeDocument/2006/relationships/hyperlink" Target="http://www.w3.org/MarkUp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Lecture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3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Introduction to HTML and XHTML, 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Web Browsers, and Web Servers</a:t>
            </a: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2 of the Text Book: Programming the World Wide Web,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Robert W. </a:t>
            </a:r>
            <a:r>
              <a:rPr lang="en-US" sz="1800" b="1" dirty="0" err="1" smtClean="0">
                <a:latin typeface="Arial" charset="0"/>
              </a:rPr>
              <a:t>Sebesta</a:t>
            </a:r>
            <a:r>
              <a:rPr lang="en-US" sz="1800" b="1" dirty="0" smtClean="0">
                <a:latin typeface="Arial" charset="0"/>
              </a:rPr>
              <a:t>, 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*Internet &amp; World Wide Web How to Program, 5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Paul </a:t>
            </a:r>
            <a:r>
              <a:rPr lang="en-US" sz="1800" b="1" dirty="0" err="1" smtClean="0">
                <a:latin typeface="Arial" charset="0"/>
              </a:rPr>
              <a:t>Deitel</a:t>
            </a:r>
            <a:r>
              <a:rPr lang="en-US" sz="1800" b="1" dirty="0" smtClean="0">
                <a:latin typeface="Arial" charset="0"/>
              </a:rPr>
              <a:t>, et. al.,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*Webmaster in a Nutshell, by Stephen </a:t>
            </a:r>
            <a:r>
              <a:rPr lang="en-US" sz="1800" b="1" dirty="0" err="1" smtClean="0">
                <a:latin typeface="Arial" charset="0"/>
              </a:rPr>
              <a:t>Spainbour</a:t>
            </a:r>
            <a:r>
              <a:rPr lang="en-US" sz="1800" b="1" dirty="0" smtClean="0">
                <a:latin typeface="Arial" charset="0"/>
              </a:rPr>
              <a:t> &amp; Robert Eckstein, from O’Reilly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*E-Book on Building Web Applications with HTML, 2012, by Paul I. </a:t>
            </a:r>
            <a:r>
              <a:rPr lang="en-US" sz="1800" b="1" dirty="0">
                <a:latin typeface="Arial" charset="0"/>
              </a:rPr>
              <a:t>Lin, </a:t>
            </a:r>
            <a:r>
              <a:rPr lang="en-US" sz="1800" b="1" dirty="0">
                <a:latin typeface="Arial" charset="0"/>
                <a:hlinkClick r:id="rId3"/>
              </a:rPr>
              <a:t>http://www.etcs.ipfw.edu/~</a:t>
            </a:r>
            <a:r>
              <a:rPr lang="en-US" sz="1800" b="1" dirty="0" smtClean="0">
                <a:latin typeface="Arial" charset="0"/>
                <a:hlinkClick r:id="rId3"/>
              </a:rPr>
              <a:t>lin/CECourses/2_HTML/CE_02WebHhtmlindex.html</a:t>
            </a:r>
            <a:r>
              <a:rPr lang="en-US" sz="1800" b="1" dirty="0" smtClean="0">
                <a:latin typeface="Arial" charset="0"/>
              </a:rPr>
              <a:t> </a:t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Standard XHTML Document Structure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Every </a:t>
            </a:r>
            <a:r>
              <a:rPr lang="en-US" sz="2400" dirty="0">
                <a:latin typeface="+mj-lt"/>
              </a:rPr>
              <a:t>XHTML document must begin with: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&lt;!DOCTYPE html&gt;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b="1" dirty="0" smtClean="0">
                <a:latin typeface="+mj-lt"/>
              </a:rPr>
              <a:t>     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&lt;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html&gt;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&lt;head&gt;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&lt;title&gt;</a:t>
            </a:r>
            <a:r>
              <a:rPr lang="en-US" sz="2000" b="1" dirty="0">
                <a:latin typeface="+mj-lt"/>
              </a:rPr>
              <a:t>, and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&lt;body&gt;</a:t>
            </a:r>
            <a:r>
              <a:rPr lang="en-US" sz="2000" b="1" dirty="0">
                <a:latin typeface="+mj-lt"/>
              </a:rPr>
              <a:t> are required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</a:t>
            </a:r>
            <a:r>
              <a:rPr lang="en-US" sz="2400" dirty="0">
                <a:latin typeface="+mj-lt"/>
              </a:rPr>
              <a:t>in every document (in XHTML, not HTML)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whole document must have &lt;html&gt; as its root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html </a:t>
            </a:r>
            <a:r>
              <a:rPr lang="en-US" sz="2400" dirty="0">
                <a:latin typeface="+mj-lt"/>
              </a:rPr>
              <a:t>must have the </a:t>
            </a:r>
            <a:r>
              <a:rPr lang="en-US" sz="2400" dirty="0" err="1">
                <a:latin typeface="+mj-lt"/>
              </a:rPr>
              <a:t>lang</a:t>
            </a:r>
            <a:r>
              <a:rPr lang="en-US" sz="2400" dirty="0">
                <a:latin typeface="+mj-lt"/>
              </a:rPr>
              <a:t> attribute: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&lt;html </a:t>
            </a:r>
            <a:r>
              <a:rPr lang="en-US" sz="2000" b="1" dirty="0" err="1">
                <a:solidFill>
                  <a:srgbClr val="FFC000"/>
                </a:solidFill>
                <a:latin typeface="+mj-lt"/>
              </a:rPr>
              <a:t>lang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 = </a:t>
            </a:r>
            <a:r>
              <a:rPr lang="en-US" sz="20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en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&gt;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>
                <a:latin typeface="+mj-lt"/>
              </a:rPr>
              <a:t>(this one is for English)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document consists of a head and a body 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&lt;title&gt; tag is used to give the document a title,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  <a:cs typeface="Courier New" pitchFamily="49" charset="0"/>
              </a:rPr>
              <a:t>meta</a:t>
            </a:r>
            <a:r>
              <a:rPr lang="en-US" sz="2400" dirty="0">
                <a:latin typeface="+mj-lt"/>
              </a:rPr>
              <a:t> tag is used to provide the character set </a:t>
            </a:r>
            <a:r>
              <a:rPr lang="en-US" sz="2400" dirty="0" smtClean="0">
                <a:latin typeface="+mj-lt"/>
              </a:rPr>
              <a:t>used</a:t>
            </a:r>
            <a:endParaRPr lang="en-US" sz="2400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&lt;meta charset = ″utf-8″ 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/&gt;</a:t>
            </a:r>
          </a:p>
          <a:p>
            <a:pPr>
              <a:defRPr/>
            </a:pPr>
            <a:r>
              <a:rPr lang="en-US" sz="2400" dirty="0" smtClean="0">
                <a:latin typeface="+mj-lt"/>
                <a:cs typeface="Courier New" pitchFamily="49" charset="0"/>
              </a:rPr>
              <a:t>UTF-8: 8-bit Unicode Transformation Format or ASCII characters</a:t>
            </a:r>
            <a:endParaRPr lang="en-US" sz="24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Basic Text Markup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Paragraph elements: &lt;p&gt; tag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>
              <a:latin typeface="+mj-lt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b="1" dirty="0">
                <a:latin typeface="+mj-lt"/>
              </a:rPr>
              <a:t>&lt;!DOCTYPE html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 &lt;!– welcome.html   -- &gt;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&lt;</a:t>
            </a:r>
            <a:r>
              <a:rPr lang="en-US" sz="2000" b="1" dirty="0">
                <a:latin typeface="+mj-lt"/>
              </a:rPr>
              <a:t>html </a:t>
            </a:r>
            <a:r>
              <a:rPr lang="en-US" sz="2000" b="1" dirty="0" err="1">
                <a:latin typeface="+mj-lt"/>
              </a:rPr>
              <a:t>lang</a:t>
            </a:r>
            <a:r>
              <a:rPr lang="en-US" sz="2000" b="1" dirty="0">
                <a:latin typeface="+mj-lt"/>
              </a:rPr>
              <a:t> = </a:t>
            </a:r>
            <a:r>
              <a:rPr lang="en-US" sz="2000" b="1" dirty="0">
                <a:latin typeface="+mj-lt"/>
                <a:cs typeface="Courier New" pitchFamily="49" charset="0"/>
              </a:rPr>
              <a:t>″</a:t>
            </a:r>
            <a:r>
              <a:rPr lang="en-US" sz="2000" b="1" dirty="0">
                <a:latin typeface="+mj-lt"/>
              </a:rPr>
              <a:t>en</a:t>
            </a:r>
            <a:r>
              <a:rPr lang="en-US" sz="2000" b="1" dirty="0">
                <a:latin typeface="+mj-lt"/>
                <a:cs typeface="Courier New" pitchFamily="49" charset="0"/>
              </a:rPr>
              <a:t>″</a:t>
            </a:r>
            <a:r>
              <a:rPr lang="en-US" sz="2000" b="1" dirty="0">
                <a:latin typeface="+mj-lt"/>
              </a:rPr>
              <a:t>&gt;</a:t>
            </a:r>
            <a:r>
              <a:rPr lang="en-US" sz="2000" b="1" dirty="0" smtClean="0">
                <a:latin typeface="+mj-lt"/>
              </a:rPr>
              <a:t>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b="1" dirty="0" smtClean="0">
                <a:latin typeface="+mj-lt"/>
              </a:rPr>
              <a:t>       &lt;</a:t>
            </a:r>
            <a:r>
              <a:rPr lang="en-US" sz="2000" b="1" dirty="0">
                <a:latin typeface="+mj-lt"/>
              </a:rPr>
              <a:t>head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      &lt;</a:t>
            </a:r>
            <a:r>
              <a:rPr lang="en-US" sz="2000" b="1" dirty="0">
                <a:latin typeface="+mj-lt"/>
              </a:rPr>
              <a:t>title</a:t>
            </a:r>
            <a:r>
              <a:rPr lang="en-US" sz="2000" b="1" dirty="0" smtClean="0">
                <a:latin typeface="+mj-lt"/>
              </a:rPr>
              <a:t>&gt; Welcome to our Web site &lt;/title&gt;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+mj-lt"/>
                <a:cs typeface="Courier New" pitchFamily="49" charset="0"/>
              </a:rPr>
              <a:t>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        &lt;</a:t>
            </a:r>
            <a:r>
              <a:rPr lang="en-US" sz="2000" b="1" dirty="0">
                <a:latin typeface="+mj-lt"/>
                <a:cs typeface="Courier New" pitchFamily="49" charset="0"/>
              </a:rPr>
              <a:t>meta charset = ″utf-8″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/&gt;</a:t>
            </a:r>
          </a:p>
          <a:p>
            <a:pPr marL="0" indent="0">
              <a:buNone/>
              <a:defRPr/>
            </a:pPr>
            <a:r>
              <a:rPr lang="en-US" sz="2000" b="1" dirty="0" smtClean="0">
                <a:latin typeface="+mj-lt"/>
                <a:cs typeface="Courier New" pitchFamily="49" charset="0"/>
              </a:rPr>
              <a:t>          &lt;/head&gt;</a:t>
            </a:r>
          </a:p>
          <a:p>
            <a:pPr marL="0" indent="0">
              <a:buNone/>
              <a:defRPr/>
            </a:pPr>
            <a:r>
              <a:rPr lang="en-US" sz="2000" b="1" dirty="0" smtClean="0">
                <a:latin typeface="+mj-lt"/>
                <a:cs typeface="Courier New" pitchFamily="49" charset="0"/>
              </a:rPr>
              <a:t>         &lt;body&gt;</a:t>
            </a:r>
          </a:p>
          <a:p>
            <a:pPr marL="0" indent="0">
              <a:buNone/>
              <a:defRPr/>
            </a:pPr>
            <a:r>
              <a:rPr lang="en-US" sz="2000" b="1" dirty="0" smtClean="0">
                <a:latin typeface="+mj-lt"/>
                <a:cs typeface="Courier New" pitchFamily="49" charset="0"/>
              </a:rPr>
              <a:t>           &lt;p&gt; Greeting from all of us!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+mj-lt"/>
                <a:cs typeface="Courier New" pitchFamily="49" charset="0"/>
              </a:rPr>
              <a:t>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         &lt;/p&gt; </a:t>
            </a:r>
          </a:p>
          <a:p>
            <a:pPr marL="0" indent="0">
              <a:buNone/>
              <a:defRPr/>
            </a:pPr>
            <a:r>
              <a:rPr lang="en-US" sz="2000" b="1" dirty="0" smtClean="0">
                <a:latin typeface="+mj-lt"/>
                <a:cs typeface="Courier New" pitchFamily="49" charset="0"/>
              </a:rPr>
              <a:t>          &lt;/body&gt;</a:t>
            </a:r>
          </a:p>
          <a:p>
            <a:pPr marL="0" indent="0">
              <a:buNone/>
              <a:defRPr/>
            </a:pPr>
            <a:r>
              <a:rPr lang="en-US" sz="2000" b="1" dirty="0" smtClean="0">
                <a:latin typeface="+mj-lt"/>
                <a:cs typeface="Courier New" pitchFamily="49" charset="0"/>
              </a:rPr>
              <a:t>          &lt;/html&gt;</a:t>
            </a:r>
            <a:endParaRPr lang="en-US" sz="20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welcome.html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Microsoft Expression Web 4 – Web page authoring software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&lt;!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DOCTYPE html PUBLIC "-//W3C//DTD XHTML 1.0 Transitional//EN" "http://www.w3.org/TR/xhtml1/DTD/xhtml1-transitional.dtd"&gt;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&lt;html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xmlns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="http://www.w3.org/1999/xhtml"&gt;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head&gt;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&lt;meta content="text/html; charset=utf-8" http-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="Content-Type" /&gt;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&lt;meta content="en-us" http-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="Content-Language" /&gt;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&lt;title&gt;Greeting from all of us&lt;/title&gt;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p&gt;Greeting from all of us&lt;/p&gt;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hlinkClick r:id="rId3"/>
              </a:rPr>
              <a:t>http://www.etcs.ipfw.edu/~</a:t>
            </a:r>
            <a:r>
              <a:rPr lang="en-US" sz="2000" dirty="0" smtClean="0">
                <a:effectLst/>
                <a:hlinkClick r:id="rId3"/>
              </a:rPr>
              <a:t>lin/CECourses/2_HTML/Lectures/3_HTMLBasics.html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htmlstruc.html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Author: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Version: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--&gt;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 Basic html Document Structure/Template &lt;/title&gt;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&lt;body&gt;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Contents of html Document --&gt;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&lt;h1&gt; Basic html Document Structure/Template &lt;/h1&gt;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&lt;/body&gt;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effectLst/>
              </a:rPr>
              <a:t>Structured Markup Tags</a:t>
            </a:r>
            <a:r>
              <a:rPr lang="en-US" sz="2000" dirty="0">
                <a:effectLst/>
              </a:rPr>
              <a:t> (for overall document)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C000"/>
                </a:solidFill>
                <a:effectLst/>
              </a:rPr>
              <a:t>Begin Tag </a:t>
            </a:r>
            <a:r>
              <a:rPr lang="en-US" sz="2000" b="1" dirty="0">
                <a:effectLst/>
              </a:rPr>
              <a:t>	 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End Tag</a:t>
            </a:r>
            <a:r>
              <a:rPr lang="en-US" sz="2000" b="1" dirty="0">
                <a:effectLst/>
              </a:rPr>
              <a:t>	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Meaning</a:t>
            </a:r>
            <a:r>
              <a:rPr lang="en-US" sz="2000" b="1" dirty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dirty="0">
                <a:effectLst/>
              </a:rPr>
              <a:t>&lt;html&gt; 	&lt;/html&gt;	</a:t>
            </a:r>
            <a:r>
              <a:rPr lang="en-US" sz="1800" dirty="0">
                <a:effectLst/>
              </a:rPr>
              <a:t>Placed at the beginning and end </a:t>
            </a:r>
            <a:r>
              <a:rPr lang="en-US" sz="1800" dirty="0" smtClean="0">
                <a:effectLst/>
              </a:rPr>
              <a:t>of</a:t>
            </a:r>
          </a:p>
          <a:p>
            <a:pPr marL="0" indent="0">
              <a:buNone/>
            </a:pPr>
            <a:r>
              <a:rPr lang="en-US" sz="1800" dirty="0">
                <a:effectLst/>
              </a:rPr>
              <a:t> </a:t>
            </a:r>
            <a:r>
              <a:rPr lang="en-US" sz="1800" dirty="0" smtClean="0">
                <a:effectLst/>
              </a:rPr>
              <a:t>                                            </a:t>
            </a:r>
            <a:r>
              <a:rPr lang="en-US" sz="1800" dirty="0">
                <a:effectLst/>
              </a:rPr>
              <a:t>the document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&lt;head&gt; 	&lt;/</a:t>
            </a:r>
            <a:r>
              <a:rPr lang="en-US" sz="2000" dirty="0" smtClean="0">
                <a:effectLst/>
              </a:rPr>
              <a:t>head&gt;       </a:t>
            </a:r>
            <a:r>
              <a:rPr lang="en-US" sz="1800" dirty="0" smtClean="0">
                <a:effectLst/>
              </a:rPr>
              <a:t>Define </a:t>
            </a:r>
            <a:r>
              <a:rPr lang="en-US" sz="1800" dirty="0">
                <a:effectLst/>
              </a:rPr>
              <a:t>the header portion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&lt;title&gt;     &lt;/title&gt;	</a:t>
            </a:r>
            <a:r>
              <a:rPr lang="en-US" sz="2000" dirty="0" smtClean="0">
                <a:effectLst/>
              </a:rPr>
              <a:t>          </a:t>
            </a:r>
            <a:r>
              <a:rPr lang="en-US" sz="1800" dirty="0" smtClean="0">
                <a:effectLst/>
              </a:rPr>
              <a:t>Define </a:t>
            </a:r>
            <a:r>
              <a:rPr lang="en-US" sz="1800" dirty="0">
                <a:effectLst/>
              </a:rPr>
              <a:t>the title of the document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&lt;body&gt;	&lt;/body&gt;	Define document body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&lt;!--        --&gt;         </a:t>
            </a:r>
            <a:r>
              <a:rPr lang="en-US" sz="2000" dirty="0" smtClean="0">
                <a:effectLst/>
              </a:rPr>
              <a:t>             One </a:t>
            </a:r>
            <a:r>
              <a:rPr lang="en-US" sz="2000" dirty="0">
                <a:effectLst/>
              </a:rPr>
              <a:t>line comment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&lt;!-- This is a comment   --&gt;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Optional Elements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&lt;base&gt;	-- Establish the document base </a:t>
            </a:r>
            <a:r>
              <a:rPr lang="en-US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r>
              <a:rPr lang="en-US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meta&gt;	-- Provide keywords, descriptions to search engines, and client pull functions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&lt;link&gt;	-- Link a document to another document or an external style sheet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&lt;script&gt; 	-- Add </a:t>
            </a:r>
            <a:r>
              <a:rPr lang="en-US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JavaScripts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VBScripts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&lt;style&gt; 	-- Add embedded style sheet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Base </a:t>
            </a:r>
            <a:r>
              <a:rPr lang="en-US" sz="3000" b="1" dirty="0">
                <a:solidFill>
                  <a:schemeClr val="folHlink"/>
                </a:solidFill>
              </a:rPr>
              <a:t>Tag Example, </a:t>
            </a:r>
            <a:r>
              <a:rPr lang="en-US" sz="1600" b="1" dirty="0">
                <a:solidFill>
                  <a:schemeClr val="folHlink"/>
                </a:solidFill>
                <a:hlinkClick r:id="rId3"/>
              </a:rPr>
              <a:t>http://www.etcs.ipfw.edu/~</a:t>
            </a:r>
            <a:r>
              <a:rPr lang="en-US" sz="1600" b="1" dirty="0" smtClean="0">
                <a:solidFill>
                  <a:schemeClr val="folHlink"/>
                </a:solidFill>
                <a:hlinkClick r:id="rId3"/>
              </a:rPr>
              <a:t>lin/CECourses/2_HTML/03HTMLBasicsExs/basehref.html</a:t>
            </a:r>
            <a:r>
              <a:rPr lang="en-US" sz="1600" b="1" dirty="0" smtClean="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</a:rPr>
              <a:t>&lt;html&gt;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&lt;!-- basehref.html --&gt;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&lt;title&gt; BASE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 testing &lt;/title&gt;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&lt;head</a:t>
            </a:r>
            <a:r>
              <a:rPr lang="en-US" sz="2000" dirty="0" smtClean="0">
                <a:effectLst/>
              </a:rPr>
              <a:t>&gt;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    &lt;base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="http://www.etcs.ipfw.edu/~lin/html/"&gt;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&lt;/head&gt;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&lt;body&gt;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    &lt;h1&gt;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  &lt;!-- </a:t>
            </a:r>
            <a:r>
              <a:rPr lang="en-US" sz="2000" dirty="0">
                <a:effectLst/>
              </a:rPr>
              <a:t>The file "headers.html" is </a:t>
            </a:r>
            <a:r>
              <a:rPr lang="en-US" sz="2000" dirty="0" smtClean="0">
                <a:effectLst/>
              </a:rPr>
              <a:t>located </a:t>
            </a:r>
            <a:r>
              <a:rPr lang="en-US" sz="2000" dirty="0">
                <a:effectLst/>
              </a:rPr>
              <a:t>in the </a:t>
            </a:r>
            <a:r>
              <a:rPr lang="en-US" sz="2000" dirty="0" smtClean="0">
                <a:effectLst/>
              </a:rPr>
              <a:t>&lt;</a:t>
            </a:r>
            <a:r>
              <a:rPr lang="en-US" sz="2000" dirty="0">
                <a:effectLst/>
              </a:rPr>
              <a:t>BASE </a:t>
            </a:r>
            <a:r>
              <a:rPr lang="en-US" sz="2000" dirty="0" smtClean="0">
                <a:effectLst/>
              </a:rPr>
              <a:t>  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   </a:t>
            </a:r>
            <a:r>
              <a:rPr lang="en-US" sz="2000" dirty="0" err="1" smtClean="0">
                <a:effectLst/>
              </a:rPr>
              <a:t>href</a:t>
            </a:r>
            <a:r>
              <a:rPr lang="en-US" sz="2000" dirty="0">
                <a:effectLst/>
              </a:rPr>
              <a:t>="http://www.etcs.ipfw.edu/~lin/html</a:t>
            </a:r>
            <a:r>
              <a:rPr lang="en-US" sz="2000" dirty="0" smtClean="0">
                <a:effectLst/>
              </a:rPr>
              <a:t>/"&gt; --&gt;    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     &lt;a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="headers.html"&gt; Header Example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       &lt;</a:t>
            </a:r>
            <a:r>
              <a:rPr lang="en-US" sz="2000" dirty="0" err="1">
                <a:effectLst/>
              </a:rPr>
              <a:t>br</a:t>
            </a:r>
            <a:r>
              <a:rPr lang="en-US" sz="2000" dirty="0">
                <a:effectLst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    &lt;/h1&gt;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&lt;/body&gt;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web browser is a software application for retrieving, presenting, and traversing information resources on the World Wide Web, (source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https://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en.wikipedia.org/wiki/Web_browser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)</a:t>
            </a: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hlinkClick r:id="rId3"/>
            </a:endParaRPr>
          </a:p>
          <a:p>
            <a:r>
              <a:rPr lang="en-US" sz="2400" dirty="0">
                <a:effectLst/>
                <a:latin typeface="+mj-lt"/>
              </a:rPr>
              <a:t>The major web browsers are</a:t>
            </a:r>
          </a:p>
          <a:p>
            <a:pPr lvl="1"/>
            <a:r>
              <a:rPr lang="en-US" sz="2000" dirty="0">
                <a:effectLst/>
                <a:latin typeface="+mj-lt"/>
              </a:rPr>
              <a:t>Firefox, </a:t>
            </a:r>
            <a:r>
              <a:rPr lang="en-US" sz="2000" u="sng" dirty="0">
                <a:effectLst/>
                <a:latin typeface="+mj-lt"/>
                <a:hlinkClick r:id="rId4"/>
              </a:rPr>
              <a:t>https://www.mozilla.org/en-US/firefox/new/</a:t>
            </a:r>
            <a:r>
              <a:rPr lang="en-US" sz="2000" dirty="0">
                <a:effectLst/>
                <a:latin typeface="+mj-lt"/>
              </a:rPr>
              <a:t> </a:t>
            </a:r>
          </a:p>
          <a:p>
            <a:pPr lvl="1"/>
            <a:r>
              <a:rPr lang="en-US" sz="2000" dirty="0">
                <a:effectLst/>
                <a:latin typeface="+mj-lt"/>
              </a:rPr>
              <a:t>Internet Explorer (IE 11), </a:t>
            </a:r>
            <a:r>
              <a:rPr lang="en-US" sz="2000" u="sng" dirty="0">
                <a:effectLst/>
                <a:latin typeface="+mj-lt"/>
                <a:hlinkClick r:id="rId5"/>
              </a:rPr>
              <a:t>http://windows.microsoft.com/en-us/internet-explorer/download-ie</a:t>
            </a:r>
            <a:r>
              <a:rPr lang="en-US" sz="2000" dirty="0">
                <a:effectLst/>
                <a:latin typeface="+mj-lt"/>
              </a:rPr>
              <a:t>  </a:t>
            </a:r>
          </a:p>
          <a:p>
            <a:pPr lvl="1"/>
            <a:r>
              <a:rPr lang="en-US" sz="2000" dirty="0">
                <a:effectLst/>
                <a:latin typeface="+mj-lt"/>
              </a:rPr>
              <a:t>Google Chrome, </a:t>
            </a:r>
            <a:r>
              <a:rPr lang="en-US" sz="2000" u="sng" dirty="0">
                <a:effectLst/>
                <a:latin typeface="+mj-lt"/>
                <a:hlinkClick r:id="rId6"/>
              </a:rPr>
              <a:t>http://www.google.com/chrome/index.html</a:t>
            </a:r>
            <a:r>
              <a:rPr lang="en-US" sz="2000" dirty="0">
                <a:effectLst/>
                <a:latin typeface="+mj-lt"/>
              </a:rPr>
              <a:t> </a:t>
            </a:r>
          </a:p>
          <a:p>
            <a:pPr lvl="1"/>
            <a:r>
              <a:rPr lang="en-US" sz="2000" dirty="0">
                <a:effectLst/>
                <a:latin typeface="+mj-lt"/>
              </a:rPr>
              <a:t>Opera, </a:t>
            </a:r>
            <a:r>
              <a:rPr lang="en-US" sz="2000" u="sng" dirty="0">
                <a:effectLst/>
                <a:latin typeface="+mj-lt"/>
                <a:hlinkClick r:id="rId7"/>
              </a:rPr>
              <a:t>www.opera.com</a:t>
            </a:r>
            <a:r>
              <a:rPr lang="en-US" sz="2000" dirty="0">
                <a:effectLst/>
                <a:latin typeface="+mj-lt"/>
              </a:rPr>
              <a:t> </a:t>
            </a:r>
          </a:p>
          <a:p>
            <a:pPr lvl="1"/>
            <a:r>
              <a:rPr lang="en-US" sz="2000" dirty="0">
                <a:effectLst/>
                <a:latin typeface="+mj-lt"/>
              </a:rPr>
              <a:t>Safari, </a:t>
            </a:r>
            <a:r>
              <a:rPr lang="en-US" sz="2000" u="sng" dirty="0">
                <a:effectLst/>
                <a:latin typeface="+mj-lt"/>
                <a:hlinkClick r:id="rId8"/>
              </a:rPr>
              <a:t>https://support.apple.com/downloads/safari</a:t>
            </a:r>
            <a:r>
              <a:rPr lang="en-US" sz="2000" dirty="0">
                <a:effectLst/>
                <a:latin typeface="+mj-lt"/>
              </a:rPr>
              <a:t> </a:t>
            </a:r>
          </a:p>
          <a:p>
            <a:pPr lvl="1"/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dia.org/wiki/</a:t>
            </a:r>
            <a:r>
              <a:rPr lang="en-US" sz="2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Web_browser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2015 </a:t>
            </a:r>
            <a:r>
              <a:rPr lang="en-US" sz="2400" dirty="0">
                <a:effectLst/>
                <a:latin typeface="+mj-lt"/>
              </a:rPr>
              <a:t>Internet Browser Software Product Comparisons, </a:t>
            </a:r>
            <a:r>
              <a:rPr lang="en-US" sz="2000" u="sng" dirty="0">
                <a:effectLst/>
                <a:latin typeface="+mj-lt"/>
                <a:hlinkClick r:id="rId3"/>
              </a:rPr>
              <a:t>http://internet-browser-review.toptenreviews.com/</a:t>
            </a:r>
            <a:r>
              <a:rPr lang="en-US" sz="20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 smtClean="0">
                <a:effectLst/>
              </a:rPr>
              <a:t>StatCounter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>
                <a:effectLst/>
              </a:rPr>
              <a:t>– Web traffic analysis tool, </a:t>
            </a:r>
            <a:r>
              <a:rPr lang="en-US" sz="2400" u="sng" dirty="0">
                <a:effectLst/>
                <a:hlinkClick r:id="rId4"/>
              </a:rPr>
              <a:t>https://statcounter.com/</a:t>
            </a:r>
            <a:r>
              <a:rPr lang="en-US" sz="2400" dirty="0">
                <a:effectLst/>
              </a:rPr>
              <a:t> 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025" y="2405063"/>
            <a:ext cx="38385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Browsers Market Share</a:t>
            </a:r>
          </a:p>
          <a:p>
            <a:pPr lvl="1"/>
            <a:r>
              <a:rPr lang="en-US" sz="2000" b="1" dirty="0" smtClean="0">
                <a:latin typeface="Arial" charset="0"/>
              </a:rPr>
              <a:t>Google Passes Microsoft in U.S. Browser </a:t>
            </a:r>
            <a:r>
              <a:rPr lang="en-US" sz="2000" b="1" dirty="0">
                <a:latin typeface="Arial" charset="0"/>
              </a:rPr>
              <a:t>Market Share, </a:t>
            </a:r>
            <a:r>
              <a:rPr lang="en-US" sz="2000" b="1" dirty="0">
                <a:latin typeface="Arial" charset="0"/>
                <a:hlinkClick r:id="rId3"/>
              </a:rPr>
              <a:t>http://blogs.wsj.com/digits/2014/06/05/google-passes-microsoft-in-u-s-browser-market-share</a:t>
            </a:r>
            <a:r>
              <a:rPr lang="en-US" sz="2000" b="1" dirty="0" smtClean="0">
                <a:latin typeface="Arial" charset="0"/>
                <a:hlinkClick r:id="rId3"/>
              </a:rPr>
              <a:t>/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13692"/>
            <a:ext cx="6711950" cy="447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4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Introduction to HTML Documents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Versions of HTML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HTML5 Standards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Topics on Web Browsers and Web Servers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 Basic Web Site - Design</a:t>
            </a:r>
          </a:p>
          <a:p>
            <a:pPr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 and Supporting Protocols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7" y="860425"/>
            <a:ext cx="6410325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5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400" b="1" dirty="0" smtClean="0">
                <a:latin typeface="Arial" charset="0"/>
              </a:rPr>
              <a:t> object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WindowProxy</a:t>
            </a:r>
            <a:r>
              <a:rPr lang="en-US" sz="2000" b="1" dirty="0" smtClean="0">
                <a:latin typeface="Arial" charset="0"/>
              </a:rPr>
              <a:t> object</a:t>
            </a: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Session History and Navigation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History</a:t>
            </a:r>
            <a:r>
              <a:rPr lang="en-US" sz="2000" b="1" dirty="0" smtClean="0">
                <a:latin typeface="Arial" charset="0"/>
              </a:rPr>
              <a:t> interface, 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Location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r>
              <a:rPr lang="en-US" sz="2400" b="1" dirty="0" smtClean="0">
                <a:latin typeface="Arial" charset="0"/>
              </a:rPr>
              <a:t>Web application APIs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ErrorEvent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Events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Document</a:t>
            </a:r>
            <a:r>
              <a:rPr lang="en-US" sz="2000" b="1" dirty="0" smtClean="0">
                <a:latin typeface="Arial" charset="0"/>
              </a:rPr>
              <a:t> objects and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000" b="1" dirty="0" smtClean="0">
                <a:latin typeface="Arial" charset="0"/>
              </a:rPr>
              <a:t> objects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Dynamic markup insertion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err="1" smtClean="0">
                <a:latin typeface="Arial" charset="0"/>
              </a:rPr>
              <a:t>document.write</a:t>
            </a:r>
            <a:r>
              <a:rPr lang="en-US" sz="2000" b="1" dirty="0" smtClean="0">
                <a:latin typeface="Arial" charset="0"/>
              </a:rPr>
              <a:t>(), </a:t>
            </a:r>
            <a:r>
              <a:rPr lang="en-US" sz="2000" b="1" dirty="0" err="1" smtClean="0">
                <a:latin typeface="Arial" charset="0"/>
              </a:rPr>
              <a:t>ocument.writeln</a:t>
            </a:r>
            <a:r>
              <a:rPr lang="en-US" sz="2000" b="1" dirty="0" smtClean="0">
                <a:latin typeface="Arial" charset="0"/>
              </a:rPr>
              <a:t>()</a:t>
            </a:r>
          </a:p>
          <a:p>
            <a:pPr lvl="1"/>
            <a:r>
              <a:rPr lang="en-US" sz="2000" b="1" dirty="0" smtClean="0">
                <a:latin typeface="Arial" charset="0"/>
              </a:rPr>
              <a:t>Timers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prompts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state and capabilities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interaction</a:t>
            </a:r>
          </a:p>
          <a:p>
            <a:pPr lvl="1"/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Monitoring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Employee Monitoring Software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dirty="0" smtClean="0">
                <a:latin typeface="Arial" charset="0"/>
              </a:rPr>
              <a:t>Program activity</a:t>
            </a:r>
          </a:p>
          <a:p>
            <a:pPr lvl="1"/>
            <a:r>
              <a:rPr lang="en-US" sz="2400" dirty="0" smtClean="0">
                <a:latin typeface="Arial" charset="0"/>
              </a:rPr>
              <a:t>Screen shots</a:t>
            </a:r>
          </a:p>
          <a:p>
            <a:pPr lvl="1"/>
            <a:r>
              <a:rPr lang="en-US" sz="2400" dirty="0" smtClean="0">
                <a:latin typeface="Arial" charset="0"/>
              </a:rPr>
              <a:t>Email/Webmail</a:t>
            </a:r>
          </a:p>
          <a:p>
            <a:pPr lvl="1"/>
            <a:r>
              <a:rPr lang="en-US" sz="2400" dirty="0" smtClean="0">
                <a:latin typeface="Arial" charset="0"/>
              </a:rPr>
              <a:t>Document Tracking</a:t>
            </a:r>
          </a:p>
          <a:p>
            <a:pPr lvl="1"/>
            <a:r>
              <a:rPr lang="en-US" sz="2400" dirty="0" smtClean="0">
                <a:latin typeface="Arial" charset="0"/>
              </a:rPr>
              <a:t>Websites visited</a:t>
            </a:r>
          </a:p>
          <a:p>
            <a:pPr lvl="1"/>
            <a:r>
              <a:rPr lang="en-US" sz="2400" dirty="0" smtClean="0">
                <a:latin typeface="Arial" charset="0"/>
              </a:rPr>
              <a:t>Online Searches</a:t>
            </a:r>
          </a:p>
          <a:p>
            <a:pPr lvl="1"/>
            <a:r>
              <a:rPr lang="en-US" sz="2400" dirty="0" smtClean="0">
                <a:latin typeface="Arial" charset="0"/>
              </a:rPr>
              <a:t>Chat/IM</a:t>
            </a:r>
          </a:p>
          <a:p>
            <a:pPr lvl="1"/>
            <a:r>
              <a:rPr lang="en-US" sz="2400" dirty="0" smtClean="0">
                <a:latin typeface="Arial" charset="0"/>
              </a:rPr>
              <a:t>Detected Keywords</a:t>
            </a:r>
          </a:p>
          <a:p>
            <a:pPr lvl="1"/>
            <a:r>
              <a:rPr lang="en-US" sz="2400" dirty="0" smtClean="0">
                <a:latin typeface="Arial" charset="0"/>
              </a:rPr>
              <a:t>Keystrokes</a:t>
            </a:r>
          </a:p>
          <a:p>
            <a:pPr lvl="1"/>
            <a:r>
              <a:rPr lang="en-US" sz="2400" dirty="0" smtClean="0">
                <a:latin typeface="Arial" charset="0"/>
              </a:rPr>
              <a:t>Logon/Logoff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pPr lvl="0"/>
            <a:r>
              <a:rPr lang="en-US" sz="2400" dirty="0" smtClean="0">
                <a:effectLst/>
                <a:latin typeface="+mj-lt"/>
              </a:rPr>
              <a:t>April </a:t>
            </a:r>
            <a:r>
              <a:rPr lang="en-US" sz="2400" dirty="0">
                <a:effectLst/>
                <a:latin typeface="+mj-lt"/>
              </a:rPr>
              <a:t>2014 Web Server Survey, </a:t>
            </a:r>
            <a:r>
              <a:rPr lang="en-US" sz="2400" u="sng" dirty="0">
                <a:effectLst/>
                <a:latin typeface="+mj-lt"/>
                <a:hlinkClick r:id="rId3"/>
              </a:rPr>
              <a:t>http://news.netcraft.com/archives/2014/04/02/april-2014-web-server-survey.html</a:t>
            </a:r>
            <a:endParaRPr lang="en-US" sz="2400" dirty="0">
              <a:effectLst/>
              <a:latin typeface="+mj-lt"/>
            </a:endParaRPr>
          </a:p>
          <a:p>
            <a:r>
              <a:rPr lang="en-US" sz="2400" b="1" dirty="0" err="1" smtClean="0">
                <a:latin typeface="Arial" charset="0"/>
              </a:rPr>
              <a:t>NetCraft</a:t>
            </a:r>
            <a:r>
              <a:rPr lang="en-US" sz="2400" b="1" dirty="0" smtClean="0">
                <a:latin typeface="Arial" charset="0"/>
              </a:rPr>
              <a:t> May 2014 Web </a:t>
            </a:r>
            <a:r>
              <a:rPr lang="en-US" sz="2400" b="1" dirty="0">
                <a:latin typeface="Arial" charset="0"/>
              </a:rPr>
              <a:t>Server Survey, </a:t>
            </a:r>
            <a:r>
              <a:rPr lang="en-US" sz="2400" b="1" dirty="0">
                <a:latin typeface="Arial" charset="0"/>
                <a:hlinkClick r:id="rId4"/>
              </a:rPr>
              <a:t>http://</a:t>
            </a:r>
            <a:r>
              <a:rPr lang="en-US" sz="2400" b="1" dirty="0" smtClean="0">
                <a:latin typeface="Arial" charset="0"/>
                <a:hlinkClick r:id="rId4"/>
              </a:rPr>
              <a:t>news.netcraft.com/archives/2014/05/07/may-2014-web-server-survey.html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 Microsoft threatening Apache’s market lead</a:t>
            </a:r>
          </a:p>
          <a:p>
            <a:pPr lvl="1"/>
            <a:r>
              <a:rPr lang="en-US" sz="2000" b="1" dirty="0" smtClean="0">
                <a:latin typeface="Arial" charset="0"/>
              </a:rPr>
              <a:t>Total number of web sites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 developers: Market share of all sites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 developers: Market share of active sites</a:t>
            </a:r>
          </a:p>
          <a:p>
            <a:r>
              <a:rPr lang="en-US" sz="2400" b="1" dirty="0" smtClean="0">
                <a:latin typeface="Arial" charset="0"/>
              </a:rPr>
              <a:t>Server </a:t>
            </a:r>
            <a:r>
              <a:rPr lang="en-US" sz="2400" b="1" dirty="0">
                <a:latin typeface="Arial" charset="0"/>
              </a:rPr>
              <a:t>Hardware </a:t>
            </a:r>
            <a:r>
              <a:rPr lang="en-US" sz="2400" b="1" dirty="0" smtClean="0">
                <a:latin typeface="Arial" charset="0"/>
              </a:rPr>
              <a:t>Stat (4Q13), </a:t>
            </a:r>
            <a:r>
              <a:rPr lang="en-US" sz="2400" b="1" dirty="0">
                <a:latin typeface="Arial" charset="0"/>
                <a:hlinkClick r:id="rId5"/>
              </a:rPr>
              <a:t>http://</a:t>
            </a:r>
            <a:r>
              <a:rPr lang="en-US" sz="2400" b="1" dirty="0" smtClean="0">
                <a:latin typeface="Arial" charset="0"/>
                <a:hlinkClick r:id="rId5"/>
              </a:rPr>
              <a:t>www.gartner.com/newsroom/id/2671315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HP 28.1%, IBM 26.5%, Dell 15.2%, Cisco 4.7%, Oracle 4.2%, other Vendors 21.3%.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Client-Server Computing Model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90675"/>
            <a:ext cx="60674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Types of Web Site: E-commerce, Business and Services, Topic sites, personal sites, 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requirements – Analysis Phase</a:t>
            </a:r>
          </a:p>
          <a:p>
            <a:pPr lvl="1"/>
            <a:r>
              <a:rPr lang="en-US" sz="2000" b="1" dirty="0" smtClean="0">
                <a:latin typeface="Arial" charset="0"/>
              </a:rPr>
              <a:t>Modular Design – Design Phase</a:t>
            </a:r>
          </a:p>
          <a:p>
            <a:pPr lvl="2"/>
            <a:r>
              <a:rPr lang="en-US" sz="2000" b="1" dirty="0" smtClean="0">
                <a:latin typeface="Arial" charset="0"/>
              </a:rPr>
              <a:t>Presentation tier, Business logic tier, Data tier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</a:t>
            </a:r>
          </a:p>
          <a:p>
            <a:pPr lvl="2"/>
            <a:r>
              <a:rPr lang="en-US" sz="2000" b="1" dirty="0" smtClean="0">
                <a:latin typeface="Arial" charset="0"/>
              </a:rPr>
              <a:t>Apache, IIS (Microsoft Internet Information Server), IBM </a:t>
            </a:r>
            <a:r>
              <a:rPr lang="en-US" sz="2000" b="1" dirty="0" err="1" smtClean="0">
                <a:latin typeface="Arial" charset="0"/>
              </a:rPr>
              <a:t>WebShpere</a:t>
            </a:r>
            <a:endParaRPr lang="en-US" sz="2000" b="1" dirty="0" smtClean="0">
              <a:latin typeface="Arial" charset="0"/>
            </a:endParaRPr>
          </a:p>
          <a:p>
            <a:pPr lvl="1"/>
            <a:r>
              <a:rPr lang="en-US" sz="2000" b="1" dirty="0">
                <a:latin typeface="Arial" charset="0"/>
              </a:rPr>
              <a:t>Application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Application authoring and 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for Web Site Design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HTML (</a:t>
            </a:r>
            <a:r>
              <a:rPr lang="en-US" sz="2400" dirty="0" err="1" smtClean="0">
                <a:latin typeface="Arial" charset="0"/>
              </a:rPr>
              <a:t>HyperText</a:t>
            </a:r>
            <a:r>
              <a:rPr lang="en-US" sz="2400" dirty="0" smtClean="0">
                <a:latin typeface="Arial" charset="0"/>
              </a:rPr>
              <a:t> Markup Language) Web page authoring</a:t>
            </a:r>
          </a:p>
          <a:p>
            <a:r>
              <a:rPr lang="en-US" sz="2400" dirty="0" smtClean="0">
                <a:latin typeface="Arial" charset="0"/>
              </a:rPr>
              <a:t>XML (</a:t>
            </a:r>
            <a:r>
              <a:rPr lang="en-US" sz="2400" dirty="0" err="1" smtClean="0">
                <a:latin typeface="Arial" charset="0"/>
              </a:rPr>
              <a:t>eXtensible</a:t>
            </a:r>
            <a:r>
              <a:rPr lang="en-US" sz="2400" dirty="0" smtClean="0">
                <a:latin typeface="Arial" charset="0"/>
              </a:rPr>
              <a:t> Markup Language) page authoring</a:t>
            </a:r>
          </a:p>
          <a:p>
            <a:r>
              <a:rPr lang="en-US" sz="2400" dirty="0" smtClean="0">
                <a:latin typeface="Arial" charset="0"/>
              </a:rPr>
              <a:t>Common Gateway Interface programming</a:t>
            </a:r>
          </a:p>
          <a:p>
            <a:r>
              <a:rPr lang="en-US" sz="2400" dirty="0" smtClean="0">
                <a:latin typeface="Arial" charset="0"/>
              </a:rPr>
              <a:t>Generating and parsing HTML and XML</a:t>
            </a:r>
          </a:p>
          <a:p>
            <a:r>
              <a:rPr lang="en-US" sz="2400" dirty="0" smtClean="0">
                <a:latin typeface="Arial" charset="0"/>
              </a:rPr>
              <a:t>Creating dynamic HTML pages</a:t>
            </a:r>
          </a:p>
          <a:p>
            <a:r>
              <a:rPr lang="en-US" sz="2400" dirty="0" smtClean="0">
                <a:latin typeface="Arial" charset="0"/>
              </a:rPr>
              <a:t>HTTP clients and server Apps</a:t>
            </a:r>
          </a:p>
          <a:p>
            <a:r>
              <a:rPr lang="en-US" sz="2400" dirty="0" smtClean="0">
                <a:latin typeface="Arial" charset="0"/>
              </a:rPr>
              <a:t>Web site management</a:t>
            </a:r>
          </a:p>
          <a:p>
            <a:r>
              <a:rPr lang="en-US" sz="2400" dirty="0" smtClean="0">
                <a:latin typeface="Arial" charset="0"/>
              </a:rPr>
              <a:t>Databases and Apps</a:t>
            </a:r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Web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An E-Commerce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requirements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Modular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Application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3" y="990600"/>
            <a:ext cx="2219325" cy="5137889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87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A Company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874"/>
            <a:ext cx="4419599" cy="457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A structured language defines syntax and placement of WWW document for Web browsers.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HTML syntax contains definitions of tags and attributes that allows the separation of the presentation and structure of a document.</a:t>
            </a:r>
          </a:p>
          <a:p>
            <a:pPr lvl="1"/>
            <a:r>
              <a:rPr lang="en-US" sz="2000" b="1" dirty="0" smtClean="0">
                <a:latin typeface="Arial" charset="0"/>
              </a:rPr>
              <a:t>It enables the creation of machine independent WWW documents.</a:t>
            </a:r>
          </a:p>
          <a:p>
            <a:r>
              <a:rPr lang="en-US" sz="2400" dirty="0" smtClean="0">
                <a:latin typeface="Arial" charset="0"/>
              </a:rPr>
              <a:t>References of HTML standards</a:t>
            </a:r>
          </a:p>
          <a:p>
            <a:pPr lvl="1"/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- </a:t>
            </a:r>
            <a:r>
              <a:rPr lang="en-US" sz="2000" u="sng" dirty="0" smtClean="0">
                <a:effectLst/>
                <a:latin typeface="+mj-lt"/>
                <a:hlinkClick r:id="rId3"/>
              </a:rPr>
              <a:t>http</a:t>
            </a:r>
            <a:r>
              <a:rPr lang="en-US" sz="2000" u="sng" dirty="0">
                <a:effectLst/>
                <a:latin typeface="+mj-lt"/>
                <a:hlinkClick r:id="rId3"/>
              </a:rPr>
              <a:t>://www.w3.org/TR/2014/REC-html5-20141028</a:t>
            </a:r>
            <a:r>
              <a:rPr lang="en-US" sz="2000" u="sng" dirty="0" smtClean="0">
                <a:effectLst/>
                <a:latin typeface="+mj-lt"/>
                <a:hlinkClick r:id="rId3"/>
              </a:rPr>
              <a:t>/</a:t>
            </a:r>
            <a:endParaRPr lang="en-US" sz="2000" dirty="0" smtClean="0">
              <a:latin typeface="+mj-lt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z="2400" b="1" dirty="0">
                <a:effectLst/>
                <a:latin typeface="+mj-lt"/>
              </a:rPr>
              <a:t>A 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Web page</a:t>
            </a:r>
            <a:r>
              <a:rPr lang="en-US" sz="2400" b="1" dirty="0">
                <a:effectLst/>
                <a:latin typeface="+mj-lt"/>
              </a:rPr>
              <a:t> normally includes text (content of the page) that mixed with "markup" tags for describing its structure, appearance, and function of the content.</a:t>
            </a:r>
          </a:p>
          <a:p>
            <a:pPr lvl="0"/>
            <a:endParaRPr lang="en-US" sz="2400" b="1" dirty="0" smtClean="0">
              <a:effectLst/>
              <a:latin typeface="+mj-lt"/>
            </a:endParaRPr>
          </a:p>
          <a:p>
            <a:pPr lvl="0"/>
            <a:r>
              <a:rPr lang="en-US" sz="2400" b="1" dirty="0" smtClean="0">
                <a:effectLst/>
                <a:latin typeface="+mj-lt"/>
              </a:rPr>
              <a:t>The </a:t>
            </a:r>
            <a:r>
              <a:rPr lang="en-US" sz="2400" b="1" dirty="0">
                <a:effectLst/>
                <a:latin typeface="+mj-lt"/>
              </a:rPr>
              <a:t>HTML (</a:t>
            </a:r>
            <a:r>
              <a:rPr lang="en-US" sz="2400" b="1" dirty="0" err="1">
                <a:solidFill>
                  <a:srgbClr val="FFC000"/>
                </a:solidFill>
                <a:effectLst/>
                <a:latin typeface="+mj-lt"/>
              </a:rPr>
              <a:t>HyperText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 Markup Language</a:t>
            </a:r>
            <a:r>
              <a:rPr lang="en-US" sz="2400" b="1" dirty="0">
                <a:effectLst/>
                <a:latin typeface="+mj-lt"/>
              </a:rPr>
              <a:t>) language is a document-layout and hyperlink-specification language for encoding Web pages or documents, which may include text, image, and other supported media.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A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 web page</a:t>
            </a:r>
            <a:r>
              <a:rPr lang="en-US" sz="2400" dirty="0" smtClean="0">
                <a:latin typeface="Arial" charset="0"/>
              </a:rPr>
              <a:t> may include the following information</a:t>
            </a:r>
          </a:p>
          <a:p>
            <a:pPr lvl="1"/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its document with appropriate </a:t>
            </a: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layout settings 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as front, color, alignment, numbered and bulleted lists, 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any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hypertext links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other documents, images, and other media; tables and user feedback form</a:t>
            </a: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client-side scripts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</a:t>
            </a: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 </a:t>
            </a:r>
            <a:endParaRPr lang="en-US" sz="2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images and media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objects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Java Applet program, ActiveX, audio, video, and VRML objects</a:t>
            </a: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video, audio, and other formats via Plug Ins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Evolution of HTML Specifications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1993 Original version of HTML was defined with SGML  (Standard Generalized Markup Language)</a:t>
            </a:r>
          </a:p>
          <a:p>
            <a:r>
              <a:rPr lang="en-US" sz="2400" dirty="0" smtClean="0">
                <a:latin typeface="Arial" charset="0"/>
              </a:rPr>
              <a:t>HTML 2.0 - 1995, HTML 3.2 - 1997, </a:t>
            </a:r>
          </a:p>
          <a:p>
            <a:r>
              <a:rPr lang="en-US" sz="2400" dirty="0" smtClean="0">
                <a:latin typeface="Arial" charset="0"/>
              </a:rPr>
              <a:t>HTML 4.0 - 1997, </a:t>
            </a:r>
            <a:r>
              <a:rPr lang="en-US" sz="2400" dirty="0">
                <a:latin typeface="Arial" charset="0"/>
              </a:rPr>
              <a:t>HTML 4.01 </a:t>
            </a:r>
            <a:r>
              <a:rPr lang="en-US" sz="2400" dirty="0" smtClean="0">
                <a:latin typeface="Arial" charset="0"/>
              </a:rPr>
              <a:t>- 1999, </a:t>
            </a:r>
            <a:r>
              <a:rPr lang="en-US" sz="2400" dirty="0">
                <a:latin typeface="Arial" charset="0"/>
                <a:hlinkClick r:id="rId3"/>
              </a:rPr>
              <a:t>http://www.w3.org/TR/html4/</a:t>
            </a:r>
            <a:r>
              <a:rPr lang="en-US" sz="2400" dirty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XHTML 1.0 - 2000</a:t>
            </a:r>
          </a:p>
          <a:p>
            <a:r>
              <a:rPr lang="en-US" sz="2400" dirty="0" smtClean="0">
                <a:latin typeface="Arial" charset="0"/>
              </a:rPr>
              <a:t>XHTML2 </a:t>
            </a:r>
            <a:r>
              <a:rPr lang="en-US" sz="2400" dirty="0">
                <a:latin typeface="Arial" charset="0"/>
              </a:rPr>
              <a:t>Working Group, </a:t>
            </a:r>
            <a:r>
              <a:rPr lang="en-US" sz="2400" dirty="0">
                <a:latin typeface="Arial" charset="0"/>
                <a:hlinkClick r:id="rId4"/>
              </a:rPr>
              <a:t>http://www.w3.org/MarkUp</a:t>
            </a:r>
            <a:r>
              <a:rPr lang="en-US" sz="2400" dirty="0" smtClean="0">
                <a:latin typeface="Arial" charset="0"/>
                <a:hlinkClick r:id="rId4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Drop XHTML 2.0 development effort in 2009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400" b="1" dirty="0">
                <a:solidFill>
                  <a:srgbClr val="FFC000"/>
                </a:solidFill>
                <a:latin typeface="Arial" charset="0"/>
              </a:rPr>
              <a:t>HTML 5 - </a:t>
            </a:r>
            <a:r>
              <a:rPr lang="en-US" sz="2400" u="sng" dirty="0">
                <a:effectLst/>
                <a:latin typeface="+mj-lt"/>
                <a:hlinkClick r:id="rId5"/>
              </a:rPr>
              <a:t>http://www.w3.org/TR/2014/REC-html5-20141028/</a:t>
            </a:r>
            <a:endParaRPr lang="en-US" sz="2400" dirty="0">
              <a:latin typeface="+mj-lt"/>
            </a:endParaRPr>
          </a:p>
          <a:p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sz="2000" b="1" dirty="0">
                <a:latin typeface="Arial" charset="0"/>
              </a:rPr>
              <a:t>– A vocabulary and associated APIs for HTML and </a:t>
            </a:r>
            <a:r>
              <a:rPr lang="en-US" sz="2000" b="1" dirty="0" smtClean="0">
                <a:latin typeface="Arial" charset="0"/>
              </a:rPr>
              <a:t>XHTML</a:t>
            </a:r>
            <a:endParaRPr lang="en-US" sz="2000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Documents</a:t>
            </a:r>
            <a:r>
              <a:rPr lang="en-US" sz="2400" dirty="0" smtClean="0">
                <a:latin typeface="Arial" charset="0"/>
              </a:rPr>
              <a:t> elements are defined by tags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Opening tag</a:t>
            </a:r>
            <a:r>
              <a:rPr lang="en-US" sz="2000" dirty="0" smtClean="0">
                <a:latin typeface="Arial" charset="0"/>
              </a:rPr>
              <a:t>: &lt;</a:t>
            </a:r>
            <a:r>
              <a:rPr lang="en-US" sz="2000" dirty="0" err="1" smtClean="0">
                <a:latin typeface="Arial" charset="0"/>
              </a:rPr>
              <a:t>name_of_the_tag</a:t>
            </a:r>
            <a:r>
              <a:rPr lang="en-US" sz="2000" dirty="0" smtClean="0">
                <a:latin typeface="Arial" charset="0"/>
              </a:rPr>
              <a:t>&gt;</a:t>
            </a:r>
          </a:p>
          <a:p>
            <a:pPr marL="457200" lvl="1" indent="0">
              <a:buNone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   Document Contents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Closing tang</a:t>
            </a:r>
            <a:r>
              <a:rPr lang="en-US" sz="2000" dirty="0" smtClean="0">
                <a:latin typeface="Arial" charset="0"/>
              </a:rPr>
              <a:t>: &lt;/</a:t>
            </a:r>
            <a:r>
              <a:rPr lang="en-US" sz="2000" dirty="0" err="1" smtClean="0">
                <a:latin typeface="Arial" charset="0"/>
              </a:rPr>
              <a:t>name_of_the_tag</a:t>
            </a:r>
            <a:r>
              <a:rPr lang="en-US" sz="2000" dirty="0" smtClean="0">
                <a:latin typeface="Arial" charset="0"/>
              </a:rPr>
              <a:t>&gt;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Comments</a:t>
            </a:r>
            <a:r>
              <a:rPr lang="en-US" sz="2000" dirty="0" smtClean="0">
                <a:latin typeface="Arial" charset="0"/>
              </a:rPr>
              <a:t>: &lt;!-- …… --&gt;</a:t>
            </a:r>
          </a:p>
          <a:p>
            <a:r>
              <a:rPr lang="en-US" sz="2400" b="1" dirty="0" smtClean="0">
                <a:latin typeface="Arial" charset="0"/>
              </a:rPr>
              <a:t>Elements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Content Models</a:t>
            </a:r>
          </a:p>
          <a:p>
            <a:pPr lvl="1"/>
            <a:r>
              <a:rPr lang="en-US" sz="2000" b="1" dirty="0" smtClean="0">
                <a:latin typeface="Arial" charset="0"/>
              </a:rPr>
              <a:t>Global Attributes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root</a:t>
            </a:r>
            <a:r>
              <a:rPr lang="en-US" sz="2000" b="1" dirty="0" smtClean="0">
                <a:latin typeface="Arial" charset="0"/>
              </a:rPr>
              <a:t> element: &lt;html&gt;   &lt;/html&gt;</a:t>
            </a:r>
          </a:p>
          <a:p>
            <a:pPr lvl="1"/>
            <a:r>
              <a:rPr lang="en-US" sz="2000" b="1" dirty="0" smtClean="0">
                <a:latin typeface="Arial" charset="0"/>
              </a:rPr>
              <a:t>Document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Metadata</a:t>
            </a:r>
            <a:r>
              <a:rPr lang="en-US" sz="2000" b="1" dirty="0" smtClean="0">
                <a:latin typeface="Arial" charset="0"/>
              </a:rPr>
              <a:t>: &lt;head&gt; &lt;/head&gt;, &lt;title&gt; &lt;/title&gt;, &lt;base&gt; &lt;/base&gt;, &lt;link&gt; &lt;/link&gt;, &lt;meta&gt; &lt;/meta&gt;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Sections</a:t>
            </a:r>
            <a:r>
              <a:rPr lang="en-US" sz="2000" b="1" dirty="0" smtClean="0">
                <a:latin typeface="Arial" charset="0"/>
              </a:rPr>
              <a:t>: &lt;body&gt;, &lt;article&gt;, &lt;section&gt;, &lt;</a:t>
            </a:r>
            <a:r>
              <a:rPr lang="en-US" sz="2000" b="1" dirty="0" err="1" smtClean="0">
                <a:latin typeface="Arial" charset="0"/>
              </a:rPr>
              <a:t>nav</a:t>
            </a:r>
            <a:r>
              <a:rPr lang="en-US" sz="2000" b="1" dirty="0" smtClean="0">
                <a:latin typeface="Arial" charset="0"/>
              </a:rPr>
              <a:t>&gt;, &lt;aside&gt;, &lt;h1&gt;, &lt;h2&gt;, &lt;h3&gt;, &lt;h4&gt;, &lt;h5&gt;, &lt;h6&gt;, &lt;header&gt;, &lt;footer&gt;, &lt;address&gt;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Grouping</a:t>
            </a:r>
            <a:r>
              <a:rPr lang="en-US" sz="2000" b="1" dirty="0" smtClean="0">
                <a:latin typeface="Arial" charset="0"/>
              </a:rPr>
              <a:t> content: &lt;p&gt;, &lt;</a:t>
            </a:r>
            <a:r>
              <a:rPr lang="en-US" sz="2000" b="1" dirty="0" err="1" smtClean="0">
                <a:latin typeface="Arial" charset="0"/>
              </a:rPr>
              <a:t>hr</a:t>
            </a:r>
            <a:r>
              <a:rPr lang="en-US" sz="2000" b="1" dirty="0" smtClean="0">
                <a:latin typeface="Arial" charset="0"/>
              </a:rPr>
              <a:t>&gt;, &lt;pre&gt;, &lt;</a:t>
            </a:r>
            <a:r>
              <a:rPr lang="en-US" sz="2000" b="1" dirty="0" err="1" smtClean="0">
                <a:latin typeface="Arial" charset="0"/>
              </a:rPr>
              <a:t>blockquote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ol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ul</a:t>
            </a:r>
            <a:r>
              <a:rPr lang="en-US" sz="2000" b="1" dirty="0" smtClean="0">
                <a:latin typeface="Arial" charset="0"/>
              </a:rPr>
              <a:t>&gt;, &lt;li&gt;. &lt;dl&gt;, &lt;</a:t>
            </a:r>
            <a:r>
              <a:rPr lang="en-US" sz="2000" b="1" dirty="0" err="1" smtClean="0">
                <a:latin typeface="Arial" charset="0"/>
              </a:rPr>
              <a:t>dt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dd</a:t>
            </a:r>
            <a:r>
              <a:rPr lang="en-US" sz="2000" b="1" dirty="0" smtClean="0">
                <a:latin typeface="Arial" charset="0"/>
              </a:rPr>
              <a:t>&gt;, &lt;figure&gt;, &lt;</a:t>
            </a:r>
            <a:r>
              <a:rPr lang="en-US" sz="2000" b="1" dirty="0" err="1" smtClean="0">
                <a:latin typeface="Arial" charset="0"/>
              </a:rPr>
              <a:t>figcaption</a:t>
            </a:r>
            <a:r>
              <a:rPr lang="en-US" sz="2000" b="1" dirty="0" smtClean="0">
                <a:latin typeface="Arial" charset="0"/>
              </a:rPr>
              <a:t>&gt;, &lt;div&gt;, &lt;main&gt;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Text-Level Semantics</a:t>
            </a:r>
            <a:r>
              <a:rPr lang="en-US" sz="2000" b="1" dirty="0" smtClean="0">
                <a:latin typeface="Arial" charset="0"/>
              </a:rPr>
              <a:t>: &lt;a&gt;, &lt;</a:t>
            </a:r>
            <a:r>
              <a:rPr lang="en-US" sz="2000" b="1" dirty="0" err="1" smtClean="0">
                <a:latin typeface="Arial" charset="0"/>
              </a:rPr>
              <a:t>em</a:t>
            </a:r>
            <a:r>
              <a:rPr lang="en-US" sz="2000" b="1" dirty="0" smtClean="0">
                <a:latin typeface="Arial" charset="0"/>
              </a:rPr>
              <a:t>&gt;, &lt;strong&gt;, &lt;small&gt;, &lt;s&gt;, &lt;cite&gt;, &lt;q&gt;, &lt;</a:t>
            </a:r>
            <a:r>
              <a:rPr lang="en-US" sz="2000" b="1" dirty="0" err="1" smtClean="0">
                <a:latin typeface="Arial" charset="0"/>
              </a:rPr>
              <a:t>dfn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abbr</a:t>
            </a:r>
            <a:r>
              <a:rPr lang="en-US" sz="2000" b="1" dirty="0" smtClean="0">
                <a:latin typeface="Arial" charset="0"/>
              </a:rPr>
              <a:t>&gt;, &lt;data&gt;, &lt;time&gt;, &lt;code&gt;, &lt;</a:t>
            </a:r>
            <a:r>
              <a:rPr lang="en-US" sz="2000" b="1" dirty="0" err="1" smtClean="0">
                <a:latin typeface="Arial" charset="0"/>
              </a:rPr>
              <a:t>var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samp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kbd</a:t>
            </a:r>
            <a:r>
              <a:rPr lang="en-US" sz="2000" b="1" dirty="0" smtClean="0">
                <a:latin typeface="Arial" charset="0"/>
              </a:rPr>
              <a:t>&gt;, &lt;sub&gt;, &lt;sup&gt;, &lt;</a:t>
            </a:r>
            <a:r>
              <a:rPr lang="en-US" sz="2000" b="1" dirty="0" err="1" smtClean="0">
                <a:latin typeface="Arial" charset="0"/>
              </a:rPr>
              <a:t>i</a:t>
            </a:r>
            <a:r>
              <a:rPr lang="en-US" sz="2000" b="1" dirty="0" smtClean="0">
                <a:latin typeface="Arial" charset="0"/>
              </a:rPr>
              <a:t>&gt;, &lt;b&gt;, &lt;u&gt;, &lt;mark&gt;, &lt;ruby&gt;, &lt;</a:t>
            </a:r>
            <a:r>
              <a:rPr lang="en-US" sz="2000" b="1" dirty="0" err="1" smtClean="0">
                <a:latin typeface="Arial" charset="0"/>
              </a:rPr>
              <a:t>rb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rt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rtc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rp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dbi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bdo</a:t>
            </a:r>
            <a:r>
              <a:rPr lang="en-US" sz="2000" b="1" dirty="0" smtClean="0">
                <a:latin typeface="Arial" charset="0"/>
              </a:rPr>
              <a:t>&gt;, &lt;span&gt;, &lt;</a:t>
            </a:r>
            <a:r>
              <a:rPr lang="en-US" sz="2000" b="1" dirty="0" err="1" smtClean="0">
                <a:latin typeface="Arial" charset="0"/>
              </a:rPr>
              <a:t>br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wbr</a:t>
            </a:r>
            <a:r>
              <a:rPr lang="en-US" sz="20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Edits</a:t>
            </a:r>
            <a:r>
              <a:rPr lang="en-US" sz="2000" b="1" dirty="0" smtClean="0">
                <a:latin typeface="Arial" charset="0"/>
              </a:rPr>
              <a:t>: &lt;ins&gt;   &lt;del&gt;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Embedded contents</a:t>
            </a:r>
            <a:r>
              <a:rPr lang="en-US" sz="2000" b="1" dirty="0" smtClean="0">
                <a:latin typeface="Arial" charset="0"/>
              </a:rPr>
              <a:t>: &lt;</a:t>
            </a:r>
            <a:r>
              <a:rPr lang="en-US" sz="2000" b="1" dirty="0" err="1" smtClean="0">
                <a:latin typeface="Arial" charset="0"/>
              </a:rPr>
              <a:t>img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iframe</a:t>
            </a:r>
            <a:r>
              <a:rPr lang="en-US" sz="2000" b="1" dirty="0" smtClean="0">
                <a:latin typeface="Arial" charset="0"/>
              </a:rPr>
              <a:t>&gt;, &lt;embed&gt;, &lt;object&gt;, &lt;</a:t>
            </a:r>
            <a:r>
              <a:rPr lang="en-US" sz="2000" b="1" dirty="0" err="1" smtClean="0">
                <a:latin typeface="Arial" charset="0"/>
              </a:rPr>
              <a:t>param</a:t>
            </a:r>
            <a:r>
              <a:rPr lang="en-US" sz="2000" b="1" dirty="0" smtClean="0">
                <a:latin typeface="Arial" charset="0"/>
              </a:rPr>
              <a:t>&gt;, &lt;video&gt;, &lt;audio&gt;, &lt;source&gt;, &lt;track&gt;, &lt;map&gt;, &lt;area&gt;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Links</a:t>
            </a:r>
            <a:r>
              <a:rPr lang="en-US" sz="2000" b="1" dirty="0" smtClean="0">
                <a:latin typeface="Arial" charset="0"/>
              </a:rPr>
              <a:t>: &lt;a&gt;, &lt;alternate&gt;, &lt;author&gt;, &lt;bookmark&gt;, &lt;help&gt;, &lt;icon&gt;, &lt;license&gt;, &lt;</a:t>
            </a:r>
            <a:r>
              <a:rPr lang="en-US" sz="2000" b="1" dirty="0" err="1" smtClean="0">
                <a:latin typeface="Arial" charset="0"/>
              </a:rPr>
              <a:t>nofollow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noreferrer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prefectch</a:t>
            </a:r>
            <a:r>
              <a:rPr lang="en-US" sz="2000" b="1" dirty="0" smtClean="0">
                <a:latin typeface="Arial" charset="0"/>
              </a:rPr>
              <a:t>&gt;, &lt;search&gt;, &lt;</a:t>
            </a:r>
            <a:r>
              <a:rPr lang="en-US" sz="2000" b="1" dirty="0" err="1" smtClean="0">
                <a:latin typeface="Arial" charset="0"/>
              </a:rPr>
              <a:t>stylesheet</a:t>
            </a:r>
            <a:r>
              <a:rPr lang="en-US" sz="2000" b="1" dirty="0" smtClean="0">
                <a:latin typeface="Arial" charset="0"/>
              </a:rPr>
              <a:t>&gt;, &lt;tag&gt;, &lt;next&gt;, &lt;</a:t>
            </a:r>
            <a:r>
              <a:rPr lang="en-US" sz="2000" b="1" dirty="0" err="1" smtClean="0">
                <a:latin typeface="Arial" charset="0"/>
              </a:rPr>
              <a:t>prev</a:t>
            </a:r>
            <a:r>
              <a:rPr lang="en-US" sz="20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Tabular Data</a:t>
            </a:r>
            <a:r>
              <a:rPr lang="en-US" sz="2000" b="1" dirty="0" smtClean="0">
                <a:latin typeface="Arial" charset="0"/>
              </a:rPr>
              <a:t>: &lt;table&gt;, &lt;caption&gt;, &lt;</a:t>
            </a:r>
            <a:r>
              <a:rPr lang="en-US" sz="2000" b="1" dirty="0" err="1" smtClean="0">
                <a:latin typeface="Arial" charset="0"/>
              </a:rPr>
              <a:t>colgroup</a:t>
            </a:r>
            <a:r>
              <a:rPr lang="en-US" sz="2000" b="1" dirty="0" smtClean="0">
                <a:latin typeface="Arial" charset="0"/>
              </a:rPr>
              <a:t>&gt;, &lt;col&gt;, &lt;</a:t>
            </a:r>
            <a:r>
              <a:rPr lang="en-US" sz="2000" b="1" dirty="0" err="1" smtClean="0">
                <a:latin typeface="Arial" charset="0"/>
              </a:rPr>
              <a:t>tbody</a:t>
            </a:r>
            <a:r>
              <a:rPr lang="en-US" sz="2000" b="1" dirty="0" smtClean="0">
                <a:latin typeface="Arial" charset="0"/>
              </a:rPr>
              <a:t>&gt;, &lt;thread&gt;, &lt;</a:t>
            </a:r>
            <a:r>
              <a:rPr lang="en-US" sz="2000" b="1" dirty="0" err="1" smtClean="0">
                <a:latin typeface="Arial" charset="0"/>
              </a:rPr>
              <a:t>tfoot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tr</a:t>
            </a:r>
            <a:r>
              <a:rPr lang="en-US" sz="2000" b="1" dirty="0" smtClean="0">
                <a:latin typeface="Arial" charset="0"/>
              </a:rPr>
              <a:t>&gt;, &lt;td&gt;, &lt;</a:t>
            </a:r>
            <a:r>
              <a:rPr lang="en-US" sz="2000" b="1" dirty="0" err="1" smtClean="0">
                <a:latin typeface="Arial" charset="0"/>
              </a:rPr>
              <a:t>th</a:t>
            </a:r>
            <a:r>
              <a:rPr lang="en-US" sz="20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Forms</a:t>
            </a:r>
            <a:r>
              <a:rPr lang="en-US" sz="2000" b="1" dirty="0" smtClean="0">
                <a:latin typeface="Arial" charset="0"/>
              </a:rPr>
              <a:t>: &lt;form&gt;, &lt;label&gt;, &lt;input&gt;, &lt;type&gt;, &lt;button&gt;, &lt;select&gt;, &lt;</a:t>
            </a:r>
            <a:r>
              <a:rPr lang="en-US" sz="2000" b="1" dirty="0" err="1" smtClean="0">
                <a:latin typeface="Arial" charset="0"/>
              </a:rPr>
              <a:t>datalist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optgroup</a:t>
            </a:r>
            <a:r>
              <a:rPr lang="en-US" sz="2000" b="1" dirty="0" smtClean="0">
                <a:latin typeface="Arial" charset="0"/>
              </a:rPr>
              <a:t>&gt;, &lt;option&gt;, &lt;</a:t>
            </a:r>
            <a:r>
              <a:rPr lang="en-US" sz="2000" b="1" dirty="0" err="1" smtClean="0">
                <a:latin typeface="Arial" charset="0"/>
              </a:rPr>
              <a:t>textarea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keygen</a:t>
            </a:r>
            <a:r>
              <a:rPr lang="en-US" sz="2000" b="1" dirty="0" smtClean="0">
                <a:latin typeface="Arial" charset="0"/>
              </a:rPr>
              <a:t>&gt;, &lt;output&gt;, &lt;progress&gt;, &lt;meter&gt;, &lt;</a:t>
            </a:r>
            <a:r>
              <a:rPr lang="en-US" sz="2000" b="1" dirty="0" err="1" smtClean="0">
                <a:latin typeface="Arial" charset="0"/>
              </a:rPr>
              <a:t>fieldset</a:t>
            </a:r>
            <a:r>
              <a:rPr lang="en-US" sz="2000" b="1" dirty="0" smtClean="0">
                <a:latin typeface="Arial" charset="0"/>
              </a:rPr>
              <a:t>&gt;, &lt;legend&gt;, …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Scripting</a:t>
            </a:r>
            <a:r>
              <a:rPr lang="en-US" sz="2000" b="1" dirty="0" smtClean="0">
                <a:latin typeface="Arial" charset="0"/>
              </a:rPr>
              <a:t>: &lt;script&gt;, &lt;</a:t>
            </a:r>
            <a:r>
              <a:rPr lang="en-US" sz="2000" b="1" dirty="0" err="1" smtClean="0">
                <a:latin typeface="Arial" charset="0"/>
              </a:rPr>
              <a:t>noscript</a:t>
            </a:r>
            <a:r>
              <a:rPr lang="en-US" sz="2000" b="1" dirty="0" smtClean="0">
                <a:latin typeface="Arial" charset="0"/>
              </a:rPr>
              <a:t>&gt;, &lt;template&gt;, &lt;canvas&gt;</a:t>
            </a: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13909</TotalTime>
  <Words>2066</Words>
  <Application>Microsoft Office PowerPoint</Application>
  <PresentationFormat>On-screen Show (4:3)</PresentationFormat>
  <Paragraphs>330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Courier New</vt:lpstr>
      <vt:lpstr>Times New Roman</vt:lpstr>
      <vt:lpstr>Verdana</vt:lpstr>
      <vt:lpstr>Wingdings</vt:lpstr>
      <vt:lpstr>Globe</vt:lpstr>
      <vt:lpstr>CPET 499/ITC 250 Web Systems</vt:lpstr>
      <vt:lpstr>Topics</vt:lpstr>
      <vt:lpstr>HTML Documents</vt:lpstr>
      <vt:lpstr>Web Pages - HTML Documents</vt:lpstr>
      <vt:lpstr>Web Pages - HTML Documents</vt:lpstr>
      <vt:lpstr>Evolution of HTML Specifications</vt:lpstr>
      <vt:lpstr>HTML5 Semantics, Structure and APIs</vt:lpstr>
      <vt:lpstr>HTML5 Semantics, Structure and APIs</vt:lpstr>
      <vt:lpstr>HTML5 Semantics, Structure and APIs</vt:lpstr>
      <vt:lpstr>Standard XHTML Document Structure</vt:lpstr>
      <vt:lpstr>Basic Text Markup</vt:lpstr>
      <vt:lpstr>welcome.html</vt:lpstr>
      <vt:lpstr>URL for the Web Page: htmlstruc.html</vt:lpstr>
      <vt:lpstr>URL for the Web Page: htmlstruc.html</vt:lpstr>
      <vt:lpstr>Optional Elements</vt:lpstr>
      <vt:lpstr>Base Tag Example, http://www.etcs.ipfw.edu/~lin/CECourses/2_HTML/03HTMLBasicsExs/basehref.html </vt:lpstr>
      <vt:lpstr>Web Browsers and Web Pages</vt:lpstr>
      <vt:lpstr>Web Browsers and Web Pages</vt:lpstr>
      <vt:lpstr>Web Browsers and Web Server Market Shares</vt:lpstr>
      <vt:lpstr>Web Browser and Supporting Protocols</vt:lpstr>
      <vt:lpstr>Web Browsers and Web Pages</vt:lpstr>
      <vt:lpstr>Web Browsers Monitoring Tools</vt:lpstr>
      <vt:lpstr>Web Server Market Shares</vt:lpstr>
      <vt:lpstr>Web Client-Server Computing Model</vt:lpstr>
      <vt:lpstr>Design &amp; Build A Web Site</vt:lpstr>
      <vt:lpstr>Software for Web Site Design</vt:lpstr>
      <vt:lpstr>Design &amp; Build An E-Commerce Site</vt:lpstr>
      <vt:lpstr>Design A Company Web Site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569</cp:revision>
  <cp:lastPrinted>2011-11-28T20:02:42Z</cp:lastPrinted>
  <dcterms:created xsi:type="dcterms:W3CDTF">2000-01-10T19:04:23Z</dcterms:created>
  <dcterms:modified xsi:type="dcterms:W3CDTF">2015-09-08T20:23:02Z</dcterms:modified>
</cp:coreProperties>
</file>