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87" r:id="rId2"/>
    <p:sldId id="566" r:id="rId3"/>
    <p:sldId id="620" r:id="rId4"/>
    <p:sldId id="612" r:id="rId5"/>
    <p:sldId id="634" r:id="rId6"/>
    <p:sldId id="647" r:id="rId7"/>
    <p:sldId id="644" r:id="rId8"/>
    <p:sldId id="649" r:id="rId9"/>
    <p:sldId id="645" r:id="rId10"/>
    <p:sldId id="650" r:id="rId11"/>
    <p:sldId id="646" r:id="rId12"/>
    <p:sldId id="643" r:id="rId13"/>
    <p:sldId id="622" r:id="rId14"/>
    <p:sldId id="636" r:id="rId15"/>
    <p:sldId id="637" r:id="rId16"/>
    <p:sldId id="638" r:id="rId17"/>
    <p:sldId id="635" r:id="rId18"/>
    <p:sldId id="640" r:id="rId19"/>
    <p:sldId id="641" r:id="rId20"/>
    <p:sldId id="642" r:id="rId21"/>
    <p:sldId id="639" r:id="rId22"/>
    <p:sldId id="621" r:id="rId23"/>
    <p:sldId id="648" r:id="rId24"/>
    <p:sldId id="623" r:id="rId25"/>
    <p:sldId id="633" r:id="rId26"/>
    <p:sldId id="627" r:id="rId27"/>
    <p:sldId id="624" r:id="rId28"/>
    <p:sldId id="614" r:id="rId29"/>
    <p:sldId id="625" r:id="rId30"/>
    <p:sldId id="628" r:id="rId31"/>
    <p:sldId id="631" r:id="rId32"/>
    <p:sldId id="632" r:id="rId33"/>
    <p:sldId id="630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52" d="100"/>
          <a:sy n="52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53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84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235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019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11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199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446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783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556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104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85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39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11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5735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3D4-8739-4AC0-9C03-E285EDAE84E4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820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833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4510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457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114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867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03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136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263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688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28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86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98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89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025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AF343-4D90-409A-A9AF-39D4828AB717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80B53862-4CB4-4F5A-BA10-04A65704407E}" type="slidenum">
              <a:rPr lang="en-US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365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ann.org/en/registrie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ewgtlds.icann.org/en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gtlds.icann.org/en/announcements-and-media/video/overview-e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CPET 499/ITC 250 Web Systems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chemeClr val="folHlink"/>
                </a:solidFill>
                <a:latin typeface="Arial" charset="0"/>
              </a:rPr>
              <a:t>Week 1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Web System Infrastructure, Protocols, and Applications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Dept. of Computer, Electrical, and Information Technology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College of Engineering, Technology, and Computer Science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Multipoint Line Configuration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Multi-drops </a:t>
            </a:r>
          </a:p>
          <a:p>
            <a:r>
              <a:rPr lang="en-US" sz="2800" b="1" dirty="0">
                <a:latin typeface="Arial" charset="0"/>
              </a:rPr>
              <a:t>Sharing a single link:</a:t>
            </a:r>
          </a:p>
          <a:p>
            <a:pPr lvl="1"/>
            <a:r>
              <a:rPr lang="en-US" dirty="0">
                <a:latin typeface="Arial" charset="0"/>
              </a:rPr>
              <a:t>Spatially </a:t>
            </a:r>
          </a:p>
          <a:p>
            <a:pPr lvl="1"/>
            <a:r>
              <a:rPr lang="en-US" dirty="0">
                <a:latin typeface="Arial" charset="0"/>
              </a:rPr>
              <a:t>Time sharing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67082"/>
              </p:ext>
            </p:extLst>
          </p:nvPr>
        </p:nvGraphicFramePr>
        <p:xfrm>
          <a:off x="3505200" y="3886200"/>
          <a:ext cx="28956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VISIO" r:id="rId4" imgW="2273040" imgH="2013120" progId="Visio.Drawing.5">
                  <p:embed/>
                </p:oleObj>
              </mc:Choice>
              <mc:Fallback>
                <p:oleObj name="VISIO" r:id="rId4" imgW="2273040" imgH="20131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2895600" cy="22939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019800" y="1600200"/>
          <a:ext cx="25908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VISIO" r:id="rId6" imgW="1987200" imgH="1727640" progId="Visio.Drawing.5">
                  <p:embed/>
                </p:oleObj>
              </mc:Choice>
              <mc:Fallback>
                <p:oleObj name="VISIO" r:id="rId6" imgW="1987200" imgH="17276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00200"/>
                        <a:ext cx="2590800" cy="2251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FDF6-2497-4157-8F49-ACB630D0E7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Wide Area Networks </a:t>
            </a:r>
            <a:r>
              <a:rPr lang="en-US" sz="3000" b="1" dirty="0" smtClean="0">
                <a:solidFill>
                  <a:schemeClr val="folHlink"/>
                </a:solidFill>
              </a:rPr>
              <a:t>(WANs)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43360"/>
              </p:ext>
            </p:extLst>
          </p:nvPr>
        </p:nvGraphicFramePr>
        <p:xfrm>
          <a:off x="2590800" y="1371600"/>
          <a:ext cx="439896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4" imgW="4143474" imgH="3524269" progId="Visio.Drawing.11">
                  <p:embed/>
                </p:oleObj>
              </mc:Choice>
              <mc:Fallback>
                <p:oleObj name="Visio" r:id="rId4" imgW="4143474" imgH="35242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4398962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Suite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TCP/IP </a:t>
            </a:r>
            <a:r>
              <a:rPr lang="en-US" sz="2400" b="1" dirty="0" smtClean="0">
                <a:latin typeface="Arial" charset="0"/>
              </a:rPr>
              <a:t>(Transmission Control Protocol/Internetworking Protocol) Layering Model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TCP/IP Applications</a:t>
            </a:r>
          </a:p>
          <a:p>
            <a:r>
              <a:rPr lang="en-US" sz="2400" b="1" dirty="0">
                <a:latin typeface="Arial" charset="0"/>
              </a:rPr>
              <a:t>Domain Names</a:t>
            </a:r>
          </a:p>
          <a:p>
            <a:r>
              <a:rPr lang="en-US" sz="2400" b="1" dirty="0">
                <a:latin typeface="Arial" charset="0"/>
              </a:rPr>
              <a:t>TELNET</a:t>
            </a:r>
          </a:p>
          <a:p>
            <a:r>
              <a:rPr lang="en-US" sz="2400" b="1" dirty="0" smtClean="0">
                <a:latin typeface="Arial" charset="0"/>
              </a:rPr>
              <a:t>FTP (File Transfer Protocol)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HTTP (</a:t>
            </a:r>
            <a:r>
              <a:rPr lang="en-US" sz="2400" b="1" dirty="0" err="1" smtClean="0">
                <a:latin typeface="Arial" charset="0"/>
              </a:rPr>
              <a:t>HyperText</a:t>
            </a:r>
            <a:r>
              <a:rPr lang="en-US" sz="2400" b="1" dirty="0" smtClean="0">
                <a:latin typeface="Arial" charset="0"/>
              </a:rPr>
              <a:t> Transfer Protocol)</a:t>
            </a:r>
          </a:p>
          <a:p>
            <a:r>
              <a:rPr lang="en-US" sz="2400" b="1" dirty="0" smtClean="0">
                <a:latin typeface="Arial" charset="0"/>
              </a:rPr>
              <a:t>HTTPS (secure</a:t>
            </a:r>
            <a:r>
              <a:rPr lang="en-US" sz="2400" b="1" dirty="0" smtClean="0">
                <a:latin typeface="Arial" charset="0"/>
              </a:rPr>
              <a:t>)</a:t>
            </a:r>
          </a:p>
          <a:p>
            <a:r>
              <a:rPr lang="en-US" sz="2400" b="1" dirty="0" smtClean="0">
                <a:latin typeface="Arial" charset="0"/>
              </a:rPr>
              <a:t>And more</a:t>
            </a: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Applications and Addressing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effectLst/>
                <a:latin typeface="Arial" charset="0"/>
                <a:cs typeface="Arial" charset="0"/>
              </a:rPr>
              <a:t>Email addressing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Web server addressing (domain name, IP address)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TELNET addressing (Web)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FTP address</a:t>
            </a:r>
            <a:endParaRPr lang="en-US" sz="2400" b="1" dirty="0">
              <a:effectLst/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Email </a:t>
            </a:r>
            <a:r>
              <a:rPr lang="en-US" sz="20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text</a:t>
            </a:r>
            <a:endParaRPr lang="en-US" sz="2000" b="1" dirty="0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HTML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(Hypertext Markup Language) document </a:t>
            </a:r>
            <a:endParaRPr lang="en-US" sz="2000" b="1" dirty="0">
              <a:effectLst/>
              <a:latin typeface="Arial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Hypertext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 -- a technique used to link one word or phrase to another word or phrase in a virtual digital publishing 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system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Hypermedia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-- a technique used in the Web documents to link one media to another media in the forms of words, color graphics, video clip, </a:t>
            </a:r>
            <a:r>
              <a:rPr lang="en-US" sz="2000" b="1" dirty="0" err="1">
                <a:effectLst/>
                <a:latin typeface="Arial" charset="0"/>
                <a:cs typeface="Arial" charset="0"/>
              </a:rPr>
              <a:t>etc</a:t>
            </a:r>
            <a:endParaRPr lang="en-US" sz="2000" b="1" dirty="0">
              <a:effectLst/>
              <a:latin typeface="Arial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RTF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 (Rich Text) - a super ASCII format established by Microsoft in 1980, can be imported to many other systems such as all Windows word processors, and Macs. </a:t>
            </a:r>
            <a:endParaRPr lang="en-US" sz="2000" b="1" dirty="0" smtClean="0">
              <a:effectLst/>
              <a:latin typeface="Arial" charset="0"/>
              <a:cs typeface="Arial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Postscript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 - a highly sophisticated and precise page description language that is used for formatting and typesetting the print media. It is a proprietary format owned by Adobes</a:t>
            </a:r>
            <a:endParaRPr lang="en-US" sz="2000" b="1" dirty="0">
              <a:effectLst/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MIME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(Multipurpose Internet Mail Extension) for sending binary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data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Color Graphics File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GIF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Graphics Interchange Format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JPEG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Joint Photographic Experts Group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Video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Digital motion video</a:t>
            </a: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mov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– QuickTime Movie (plug-in player)</a:t>
            </a:r>
            <a:endParaRPr lang="en-US" sz="2400" b="1" dirty="0">
              <a:effectLst/>
              <a:latin typeface="Arial" charset="0"/>
            </a:endParaRP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avi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– Audio/Video Interleaved (1992, Microsoft)</a:t>
            </a:r>
            <a:endParaRPr lang="en-US" sz="2400" b="1" dirty="0">
              <a:effectLst/>
              <a:latin typeface="Arial" charset="0"/>
            </a:endParaRP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.mpg – a multimedia standard supporting video, audio, and streaming by Moving Picture Expert Group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Embedded Programs: JavaScript,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Java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Applet</a:t>
            </a:r>
            <a:endParaRPr lang="en-US" sz="2400" b="1" dirty="0">
              <a:effectLst/>
              <a:latin typeface="Arial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FFC000"/>
                </a:solidFill>
                <a:effectLst/>
                <a:latin typeface="Arial" charset="0"/>
                <a:cs typeface="Arial" charset="0"/>
              </a:rPr>
              <a:t>Audio File formats: 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effectLst/>
                <a:latin typeface="Arial" charset="0"/>
                <a:cs typeface="Arial" charset="0"/>
              </a:rPr>
              <a:t>w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av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– Waveform Audio File for 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PC (uncompressed, CD-quality sound file)</a:t>
            </a:r>
            <a:endParaRPr lang="en-US" sz="2000" b="1" dirty="0">
              <a:effectLst/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000" b="1" dirty="0" smtClean="0">
                <a:effectLst/>
                <a:latin typeface="Arial" charset="0"/>
                <a:cs typeface="Arial" charset="0"/>
              </a:rPr>
              <a:t>mp3 – the MPEG Layer 3 format (Moving Picture Experts Group)</a:t>
            </a:r>
            <a:endParaRPr lang="en-US" sz="2000" b="1" dirty="0">
              <a:effectLst/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000" b="1" dirty="0" err="1" smtClean="0">
                <a:effectLst/>
                <a:latin typeface="Arial" charset="0"/>
                <a:cs typeface="Arial" charset="0"/>
              </a:rPr>
              <a:t>aiff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– Audio Interchange File Format for the MAC</a:t>
            </a:r>
          </a:p>
          <a:p>
            <a:pPr>
              <a:buClr>
                <a:schemeClr val="tx1"/>
              </a:buClr>
            </a:pPr>
            <a:r>
              <a:rPr lang="en-US" sz="2000" b="1" dirty="0" err="1" smtClean="0">
                <a:effectLst/>
                <a:latin typeface="Arial" charset="0"/>
                <a:cs typeface="Arial" charset="0"/>
              </a:rPr>
              <a:t>avi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 – Audio, Video Interleaved</a:t>
            </a:r>
            <a:endParaRPr lang="en-US" sz="2000" b="1" dirty="0">
              <a:effectLst/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000" b="1" dirty="0" smtClean="0">
                <a:effectLst/>
                <a:latin typeface="Arial" charset="0"/>
                <a:cs typeface="Arial" charset="0"/>
              </a:rPr>
              <a:t>au – standard audio file format used by Sun, Unix and Java</a:t>
            </a:r>
          </a:p>
          <a:p>
            <a:pPr>
              <a:buClr>
                <a:schemeClr val="tx1"/>
              </a:buClr>
            </a:pPr>
            <a:r>
              <a:rPr lang="en-US" sz="2000" b="1" dirty="0" smtClean="0">
                <a:effectLst/>
                <a:latin typeface="Arial" charset="0"/>
                <a:cs typeface="Arial" charset="0"/>
              </a:rPr>
              <a:t>midi: Music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Instrument Digital </a:t>
            </a:r>
            <a:r>
              <a:rPr lang="en-US" sz="2000" b="1" dirty="0" smtClean="0">
                <a:effectLst/>
                <a:latin typeface="Arial" charset="0"/>
                <a:cs typeface="Arial" charset="0"/>
              </a:rPr>
              <a:t>Interface,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non-streaming audio file</a:t>
            </a:r>
            <a:endParaRPr lang="en-US" sz="2000" b="1" dirty="0">
              <a:effectLst/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000" b="1" dirty="0" smtClean="0">
                <a:effectLst/>
                <a:latin typeface="Arial" charset="0"/>
                <a:cs typeface="Arial" charset="0"/>
              </a:rPr>
              <a:t>Real </a:t>
            </a:r>
            <a:r>
              <a:rPr lang="en-US" sz="2000" b="1" dirty="0">
                <a:effectLst/>
                <a:latin typeface="Arial" charset="0"/>
                <a:cs typeface="Arial" charset="0"/>
              </a:rPr>
              <a:t>Audio/Video (not-in-real-time audio/ video) - steaming audio/video</a:t>
            </a:r>
            <a:endParaRPr lang="en-US" sz="2000" b="1" dirty="0">
              <a:effectLst/>
              <a:latin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E-commerce</a:t>
            </a:r>
          </a:p>
          <a:p>
            <a:pPr lvl="1"/>
            <a:r>
              <a:rPr lang="en-US" sz="2000" b="1" dirty="0">
                <a:latin typeface="Arial" charset="0"/>
                <a:cs typeface="Arial" charset="0"/>
              </a:rPr>
              <a:t>high availability and security</a:t>
            </a:r>
            <a:endParaRPr lang="en-US" sz="2000" b="1" dirty="0">
              <a:latin typeface="Arial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Messaging/Groupware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Content monitoring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Security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Network Management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Servers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Web server </a:t>
            </a: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File 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and Print 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server</a:t>
            </a: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Database server</a:t>
            </a: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Mail 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server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Intranet: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network within an enterprise uses TCP/IP, HTTP, and other Internet protocols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Extranet: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b="1" dirty="0" smtClean="0">
                <a:latin typeface="Arial" charset="0"/>
                <a:cs typeface="Arial" charset="0"/>
              </a:rPr>
              <a:t>A </a:t>
            </a:r>
            <a:r>
              <a:rPr lang="en-US" sz="2000" b="1" dirty="0">
                <a:latin typeface="Arial" charset="0"/>
                <a:cs typeface="Arial" charset="0"/>
              </a:rPr>
              <a:t>private secure extension of an enterprise via a corporate intranet that allows you and your customer, vendors, and other business partners to communicate and do business using standard Internet technology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Virtual Private 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Network (VPN)</a:t>
            </a:r>
            <a:endParaRPr lang="en-US" sz="2400" b="1" dirty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latin typeface="Arial" charset="0"/>
                <a:cs typeface="Arial" charset="0"/>
              </a:rPr>
              <a:t>A private network uses public telecommunication infrastructure. Privacy is maintained by the use of tunneling protocol, encryption, and other security procedures.</a:t>
            </a:r>
            <a:endParaRPr lang="en-US" sz="20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E-Commerce: B2C (Business to Customer), B2B (Business to Business)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E-Health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Smart Power Grid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Electronics </a:t>
            </a:r>
            <a:r>
              <a:rPr lang="en-US" sz="2400" dirty="0">
                <a:latin typeface="Arial" charset="0"/>
                <a:cs typeface="Arial" charset="0"/>
              </a:rPr>
              <a:t>publishing with multimedia technology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Database applications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Application Service Provider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Customer Relationship Management (</a:t>
            </a:r>
            <a:r>
              <a:rPr lang="en-US" sz="2400" dirty="0" smtClean="0">
                <a:latin typeface="Arial" charset="0"/>
                <a:cs typeface="Arial" charset="0"/>
              </a:rPr>
              <a:t>CRM)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Supply </a:t>
            </a:r>
            <a:r>
              <a:rPr lang="en-US" sz="2400" dirty="0">
                <a:latin typeface="Arial" charset="0"/>
                <a:cs typeface="Arial" charset="0"/>
              </a:rPr>
              <a:t>Chain Management (</a:t>
            </a:r>
            <a:r>
              <a:rPr lang="en-US" sz="2400" dirty="0" smtClean="0">
                <a:latin typeface="Arial" charset="0"/>
                <a:cs typeface="Arial" charset="0"/>
              </a:rPr>
              <a:t>SCM)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Enterprise </a:t>
            </a:r>
            <a:r>
              <a:rPr lang="en-US" sz="2400" dirty="0">
                <a:latin typeface="Arial" charset="0"/>
                <a:cs typeface="Arial" charset="0"/>
              </a:rPr>
              <a:t>Management (ERP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Connected smart infrastructure (smartphone, </a:t>
            </a:r>
            <a:r>
              <a:rPr lang="en-US" sz="2400" dirty="0" err="1" smtClean="0">
                <a:latin typeface="Arial" charset="0"/>
                <a:cs typeface="Arial" charset="0"/>
              </a:rPr>
              <a:t>IoTs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etc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The Internet</a:t>
            </a:r>
            <a:r>
              <a:rPr lang="en-US" sz="2400" dirty="0" smtClean="0">
                <a:latin typeface="Arial" charset="0"/>
              </a:rPr>
              <a:t>: Technology Background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</a:rPr>
              <a:t>Internet, Web, Packet Switching, TCP/IP Architecture, IP Addresses; Domain Names, DNS, and URLs; Client/Server Computing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TCP/IP Protocols and </a:t>
            </a:r>
            <a:r>
              <a:rPr lang="en-US" sz="2400" dirty="0" smtClean="0">
                <a:latin typeface="Arial" charset="0"/>
              </a:rPr>
              <a:t>Application </a:t>
            </a:r>
            <a:r>
              <a:rPr lang="en-US" sz="2400" dirty="0">
                <a:latin typeface="Arial" charset="0"/>
              </a:rPr>
              <a:t>Programs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New Client: Mobile Platforms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Cloud Computing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Network Architecture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Service Providers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Internets, Extranet, Wi-Fi, Wireless, Internet 2, etc.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Distance </a:t>
            </a:r>
            <a:r>
              <a:rPr lang="en-US" sz="2400" dirty="0">
                <a:latin typeface="Arial" charset="0"/>
                <a:cs typeface="Arial" charset="0"/>
              </a:rPr>
              <a:t>Education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Email/Messaging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Teleconferencing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Entertainment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Content </a:t>
            </a:r>
            <a:r>
              <a:rPr lang="en-US" sz="2400" dirty="0" smtClean="0">
                <a:latin typeface="Arial" charset="0"/>
                <a:cs typeface="Arial" charset="0"/>
              </a:rPr>
              <a:t>Delivery/Advertisement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Machine Control and </a:t>
            </a:r>
            <a:r>
              <a:rPr lang="en-US" sz="2400" dirty="0" smtClean="0">
                <a:latin typeface="Arial" charset="0"/>
                <a:cs typeface="Arial" charset="0"/>
              </a:rPr>
              <a:t>Monitoring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Cloud-based Services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Layer Model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Five Layers</a:t>
            </a:r>
            <a:r>
              <a:rPr lang="en-US" sz="2400" dirty="0" smtClean="0">
                <a:latin typeface="Arial" charset="0"/>
              </a:rPr>
              <a:t> (Encapsulation of data units)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5: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Application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Message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4: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Segment or User Datagram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3: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Network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Datagram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2: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Frame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Data Link Layer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1: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Physical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Bits</a:t>
            </a:r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06433"/>
              </p:ext>
            </p:extLst>
          </p:nvPr>
        </p:nvGraphicFramePr>
        <p:xfrm>
          <a:off x="5767387" y="1600200"/>
          <a:ext cx="2005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Visio" r:id="rId4" imgW="2188780" imgH="6827640" progId="Visio.Drawing.11">
                  <p:embed/>
                </p:oleObj>
              </mc:Choice>
              <mc:Fallback>
                <p:oleObj name="Visio" r:id="rId4" imgW="2188780" imgH="6827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7" y="1600200"/>
                        <a:ext cx="2005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and 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Internet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b="1" dirty="0" smtClean="0">
                <a:latin typeface="Arial" charset="0"/>
              </a:rPr>
              <a:t>A </a:t>
            </a:r>
            <a:r>
              <a:rPr lang="en-US" sz="2000" b="1" dirty="0">
                <a:latin typeface="Arial" charset="0"/>
              </a:rPr>
              <a:t>virtual network system that is formed by using routers to connect physical networks around the </a:t>
            </a:r>
            <a:r>
              <a:rPr lang="en-US" sz="2000" b="1" dirty="0" smtClean="0">
                <a:latin typeface="Arial" charset="0"/>
              </a:rPr>
              <a:t>world</a:t>
            </a:r>
            <a:endParaRPr lang="en-US" sz="2000" b="1" dirty="0"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Routers</a:t>
            </a:r>
          </a:p>
          <a:p>
            <a:pPr lvl="1"/>
            <a:r>
              <a:rPr lang="en-US" sz="2000" b="1" dirty="0" smtClean="0">
                <a:latin typeface="Arial" charset="0"/>
              </a:rPr>
              <a:t>Special </a:t>
            </a:r>
            <a:r>
              <a:rPr lang="en-US" sz="2000" b="1" dirty="0">
                <a:latin typeface="Arial" charset="0"/>
              </a:rPr>
              <a:t>purpose computers dedicated to interconnecting heterogeneous </a:t>
            </a:r>
            <a:r>
              <a:rPr lang="en-US" sz="2000" b="1" dirty="0" smtClean="0">
                <a:latin typeface="Arial" charset="0"/>
              </a:rPr>
              <a:t>networks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Internet Activities Board (IAB)</a:t>
            </a:r>
          </a:p>
          <a:p>
            <a:pPr lvl="1"/>
            <a:r>
              <a:rPr lang="en-US" sz="2000" dirty="0">
                <a:latin typeface="Arial" charset="0"/>
              </a:rPr>
              <a:t>The Internet Engineering Task Force (IETF)</a:t>
            </a:r>
          </a:p>
          <a:p>
            <a:pPr lvl="1"/>
            <a:r>
              <a:rPr lang="en-US" sz="2000" dirty="0">
                <a:latin typeface="Arial" charset="0"/>
              </a:rPr>
              <a:t>The Internet Research Task Force (IRTF)</a:t>
            </a:r>
          </a:p>
          <a:p>
            <a:pPr lvl="1"/>
            <a:r>
              <a:rPr lang="en-US" sz="2000" dirty="0">
                <a:latin typeface="Arial" charset="0"/>
              </a:rPr>
              <a:t>Request For Comments (RFC) process</a:t>
            </a:r>
          </a:p>
          <a:p>
            <a:pPr lvl="1"/>
            <a:r>
              <a:rPr lang="en-US" sz="2000" dirty="0">
                <a:latin typeface="Arial" charset="0"/>
              </a:rPr>
              <a:t>Proposed Standard - Draft Standard - Full-fledged Standard</a:t>
            </a:r>
          </a:p>
          <a:p>
            <a:pPr lvl="1"/>
            <a:r>
              <a:rPr lang="en-US" sz="2000" dirty="0">
                <a:latin typeface="Arial" charset="0"/>
              </a:rPr>
              <a:t>http://www.w3.org</a:t>
            </a: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Layered Tasks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6596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Sender, Receiver, and Carrier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Hierarchy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Preparation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Sending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Delivering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Services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Higher layer uses lower layer service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Arial" charset="0"/>
            </a:endParaRP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041867"/>
              </p:ext>
            </p:extLst>
          </p:nvPr>
        </p:nvGraphicFramePr>
        <p:xfrm>
          <a:off x="4147502" y="2057400"/>
          <a:ext cx="48577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Visio" r:id="rId4" imgW="4424161" imgH="3540485" progId="Visio.Drawing.11">
                  <p:embed/>
                </p:oleObj>
              </mc:Choice>
              <mc:Fallback>
                <p:oleObj name="Visio" r:id="rId4" imgW="4424161" imgH="35404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502" y="2057400"/>
                        <a:ext cx="485775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267200" cy="457200"/>
          </a:xfrm>
        </p:spPr>
        <p:txBody>
          <a:bodyPr/>
          <a:lstStyle/>
          <a:p>
            <a:r>
              <a:rPr lang="en-US" smtClean="0"/>
              <a:t>Web Systems, Paul I. Lin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543800" y="6148388"/>
            <a:ext cx="990600" cy="381000"/>
          </a:xfrm>
        </p:spPr>
        <p:txBody>
          <a:bodyPr/>
          <a:lstStyle/>
          <a:p>
            <a:pPr lvl="1"/>
            <a:fld id="{80B53862-4CB4-4F5A-BA10-04A65704407E}" type="slidenum">
              <a:rPr lang="en-US" sz="1000" b="0" smtClean="0"/>
              <a:pPr lvl="1"/>
              <a:t>23</a:t>
            </a:fld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84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(echo service)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Telnet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(RFC 854)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Remote Login terminal </a:t>
            </a:r>
            <a:r>
              <a:rPr lang="en-US" sz="2000" dirty="0">
                <a:latin typeface="Arial" charset="0"/>
              </a:rPr>
              <a:t>emulation protocol that enable clients to log on to remote hosts on the </a:t>
            </a:r>
            <a:r>
              <a:rPr lang="en-US" sz="2000" dirty="0" smtClean="0">
                <a:latin typeface="Arial" charset="0"/>
              </a:rPr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Provide access to a computer connected to the network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FTP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– File Transfer Protocol, (RFC 959)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RFC 959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File </a:t>
            </a:r>
            <a:r>
              <a:rPr lang="en-US" sz="2000" dirty="0">
                <a:latin typeface="Arial" charset="0"/>
              </a:rPr>
              <a:t>transfer applications that enables users to transfer files between </a:t>
            </a:r>
            <a:r>
              <a:rPr lang="en-US" sz="2000" dirty="0" smtClean="0">
                <a:latin typeface="Arial" charset="0"/>
              </a:rPr>
              <a:t>hosts across network</a:t>
            </a:r>
          </a:p>
          <a:p>
            <a:pPr lvl="1"/>
            <a:r>
              <a:rPr lang="en-US" sz="2000" dirty="0">
                <a:latin typeface="Arial" charset="0"/>
              </a:rPr>
              <a:t>Provides two virtual connections:</a:t>
            </a:r>
          </a:p>
          <a:p>
            <a:pPr lvl="2"/>
            <a:r>
              <a:rPr lang="en-US" sz="2000" dirty="0">
                <a:latin typeface="Arial" charset="0"/>
              </a:rPr>
              <a:t>Data transfer or exchange (port 20, TCP)</a:t>
            </a:r>
          </a:p>
          <a:p>
            <a:pPr lvl="2"/>
            <a:r>
              <a:rPr lang="en-US" sz="2000" dirty="0">
                <a:latin typeface="Arial" charset="0"/>
              </a:rPr>
              <a:t>Control (commands, replies, process updates; port 21, TCP)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SMTP</a:t>
            </a:r>
            <a:r>
              <a:rPr lang="en-US" sz="2400" dirty="0" smtClean="0">
                <a:latin typeface="Arial" charset="0"/>
              </a:rPr>
              <a:t> (Simple Mail Transfer Protocol, RFC 821) </a:t>
            </a:r>
          </a:p>
          <a:p>
            <a:pPr lvl="1"/>
            <a:r>
              <a:rPr lang="en-US" sz="2000" dirty="0" smtClean="0">
                <a:latin typeface="Arial" charset="0"/>
              </a:rPr>
              <a:t>Mail service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SNMP</a:t>
            </a:r>
            <a:r>
              <a:rPr lang="en-US" sz="2400" dirty="0" smtClean="0">
                <a:latin typeface="Arial" charset="0"/>
              </a:rPr>
              <a:t> (Simple Network Management Protocol)</a:t>
            </a:r>
          </a:p>
          <a:p>
            <a:pPr lvl="1"/>
            <a:r>
              <a:rPr lang="en-US" sz="2000" dirty="0" smtClean="0">
                <a:latin typeface="Arial" charset="0"/>
              </a:rPr>
              <a:t>RFC 821</a:t>
            </a:r>
          </a:p>
          <a:p>
            <a:pPr lvl="1"/>
            <a:r>
              <a:rPr lang="en-US" sz="2000" dirty="0" smtClean="0">
                <a:latin typeface="Arial" charset="0"/>
              </a:rPr>
              <a:t>Simple </a:t>
            </a:r>
            <a:r>
              <a:rPr lang="en-US" sz="2000" dirty="0">
                <a:latin typeface="Arial" charset="0"/>
              </a:rPr>
              <a:t>Network Management Protocol) - used to remotely manage and monitor network devices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DNS</a:t>
            </a:r>
            <a:r>
              <a:rPr lang="en-US" sz="2400" dirty="0">
                <a:latin typeface="Arial" charset="0"/>
              </a:rPr>
              <a:t> (Domain Name Services) - domain names to IP address translation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HTTP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HyperText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Transfer Protocol)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Establish a connection between the client and server</a:t>
            </a:r>
          </a:p>
          <a:p>
            <a:pPr lvl="1"/>
            <a:r>
              <a:rPr lang="en-US" sz="2000" dirty="0" smtClean="0">
                <a:latin typeface="Arial" charset="0"/>
              </a:rPr>
              <a:t>For </a:t>
            </a:r>
            <a:r>
              <a:rPr lang="en-US" sz="2000" dirty="0">
                <a:latin typeface="Arial" charset="0"/>
              </a:rPr>
              <a:t>transferring hypertext (mixed media) documents through WWW </a:t>
            </a:r>
            <a:endParaRPr lang="en-US" sz="20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Use TCP/IP to support communications between Web servers and Web clients</a:t>
            </a:r>
          </a:p>
          <a:p>
            <a:pPr lvl="1"/>
            <a:r>
              <a:rPr lang="en-US" sz="2000" dirty="0" smtClean="0">
                <a:latin typeface="Arial" charset="0"/>
              </a:rPr>
              <a:t>HTTP Communications:</a:t>
            </a:r>
            <a:endParaRPr lang="en-US" sz="2000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 Request  from a Web client (client </a:t>
            </a:r>
            <a:r>
              <a:rPr lang="en-US" sz="2000" noProof="1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</a:rPr>
              <a:t> Server)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 Response from the Web server (server </a:t>
            </a:r>
            <a:r>
              <a:rPr lang="en-US" sz="2000" noProof="1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</a:rPr>
              <a:t> client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Close or terminate the connection</a:t>
            </a:r>
            <a:endParaRPr lang="en-US" sz="2000" dirty="0"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NFS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(Network File System) - File Access Protocol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POP</a:t>
            </a:r>
            <a:r>
              <a:rPr lang="en-US" sz="2400" dirty="0" smtClean="0">
                <a:latin typeface="Arial" charset="0"/>
              </a:rPr>
              <a:t> (Post </a:t>
            </a:r>
            <a:r>
              <a:rPr lang="en-US" sz="2400" dirty="0">
                <a:latin typeface="Arial" charset="0"/>
              </a:rPr>
              <a:t>Office </a:t>
            </a:r>
            <a:r>
              <a:rPr lang="en-US" sz="2400" dirty="0" smtClean="0">
                <a:latin typeface="Arial" charset="0"/>
              </a:rPr>
              <a:t>Protocol)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Network News Transfer </a:t>
            </a:r>
            <a:r>
              <a:rPr lang="en-US" sz="2400" dirty="0" smtClean="0">
                <a:latin typeface="Arial" charset="0"/>
              </a:rPr>
              <a:t>Protocol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RPC</a:t>
            </a:r>
            <a:r>
              <a:rPr lang="en-US" sz="2400" dirty="0">
                <a:latin typeface="Arial" charset="0"/>
              </a:rPr>
              <a:t> (Remote Procedure Call) - Transfer Procedure (function) Call to another machine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TFTP</a:t>
            </a:r>
            <a:r>
              <a:rPr lang="en-US" sz="2400" dirty="0">
                <a:latin typeface="Arial" charset="0"/>
              </a:rPr>
              <a:t> (Trivial File Transfer Protocol))</a:t>
            </a:r>
          </a:p>
          <a:p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Transport Layer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1"/>
            <a:r>
              <a:rPr lang="en-US" sz="2400" dirty="0">
                <a:latin typeface="Arial" charset="0"/>
              </a:rPr>
              <a:t>Specify how to ensure reliable </a:t>
            </a:r>
            <a:r>
              <a:rPr lang="en-US" sz="2400" dirty="0" smtClean="0">
                <a:latin typeface="Arial" charset="0"/>
              </a:rPr>
              <a:t>transfer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Defines two protocols</a:t>
            </a:r>
          </a:p>
          <a:p>
            <a:pPr lvl="2"/>
            <a:r>
              <a:rPr lang="en-US" dirty="0">
                <a:latin typeface="Arial" charset="0"/>
              </a:rPr>
              <a:t>Transmission Control Protocol (connection oriented, reliable)</a:t>
            </a:r>
          </a:p>
          <a:p>
            <a:pPr lvl="2"/>
            <a:r>
              <a:rPr lang="en-US" dirty="0">
                <a:latin typeface="Arial" charset="0"/>
              </a:rPr>
              <a:t>User Datagram Protocol (connectionless, not reliable)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Human-friendly reference names associated with IP address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For TCP/IP based network system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Standardized in hierarchical fashion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An example: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www.purdue.edu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- Top level domain name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purdue</a:t>
            </a:r>
            <a:r>
              <a:rPr lang="en-US" sz="2400" dirty="0">
                <a:latin typeface="Arial" charset="0"/>
              </a:rPr>
              <a:t> 	- main or network specific domain name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 	- Web server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The Development of Web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Web pages - Markup </a:t>
            </a:r>
            <a:r>
              <a:rPr lang="en-US" sz="2000" dirty="0" smtClean="0">
                <a:latin typeface="Arial" charset="0"/>
              </a:rPr>
              <a:t>Languages: HTML, XML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E-mail, Instant Messaging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Search Engine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Online Forums and Chat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Streaming Media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Cookies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Web 2.0 and Services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Podcasting, Wikis, Music and Video Services, VoIP, IPTV, Online software, Web Services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Mobile Apps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 System (DNS)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DNS identifies each host on the Internet</a:t>
            </a:r>
          </a:p>
          <a:p>
            <a:r>
              <a:rPr lang="en-US" sz="2400" dirty="0">
                <a:latin typeface="Arial" charset="0"/>
              </a:rPr>
              <a:t>Similar to the Telephone Number System (country code, area code, number)</a:t>
            </a:r>
          </a:p>
          <a:p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Name Server using Client-Server model</a:t>
            </a:r>
          </a:p>
          <a:p>
            <a:r>
              <a:rPr lang="en-US" sz="2400" dirty="0">
                <a:latin typeface="Arial" charset="0"/>
              </a:rPr>
              <a:t>Tree Structure (Root, Leaves): </a:t>
            </a:r>
          </a:p>
          <a:p>
            <a:pPr lvl="1"/>
            <a:r>
              <a:rPr lang="en-US" sz="2400" dirty="0">
                <a:latin typeface="Arial" charset="0"/>
              </a:rPr>
              <a:t>Organization (Generic) domain</a:t>
            </a:r>
          </a:p>
          <a:p>
            <a:pPr lvl="1"/>
            <a:r>
              <a:rPr lang="en-US" sz="2400" dirty="0">
                <a:latin typeface="Arial" charset="0"/>
              </a:rPr>
              <a:t>Country domain</a:t>
            </a:r>
          </a:p>
          <a:p>
            <a:pPr lvl="1"/>
            <a:r>
              <a:rPr lang="en-US" sz="2400" dirty="0">
                <a:latin typeface="Arial" charset="0"/>
              </a:rPr>
              <a:t>Reverse</a:t>
            </a:r>
          </a:p>
          <a:p>
            <a:r>
              <a:rPr lang="en-US" sz="2400" dirty="0" smtClean="0">
                <a:latin typeface="Arial" charset="0"/>
              </a:rPr>
              <a:t>Unique </a:t>
            </a:r>
            <a:r>
              <a:rPr lang="en-US" sz="2400" dirty="0">
                <a:latin typeface="Arial" charset="0"/>
              </a:rPr>
              <a:t>Domain Name </a:t>
            </a:r>
            <a:r>
              <a:rPr lang="en-US" sz="2400" noProof="1">
                <a:latin typeface="Arial" charset="0"/>
                <a:sym typeface="Wingdings" pitchFamily="2" charset="2"/>
              </a:rPr>
              <a:t></a:t>
            </a:r>
            <a:r>
              <a:rPr lang="en-US" sz="2400" dirty="0">
                <a:latin typeface="Arial" charset="0"/>
              </a:rPr>
              <a:t> Unique IP address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ICANN (Internet Corporation for Assigned Names and </a:t>
            </a:r>
            <a:r>
              <a:rPr lang="en-US" sz="2400" dirty="0">
                <a:latin typeface="Arial" charset="0"/>
              </a:rPr>
              <a:t>Numbers), </a:t>
            </a:r>
            <a:r>
              <a:rPr lang="en-US" sz="2400" dirty="0">
                <a:latin typeface="Arial" charset="0"/>
                <a:hlinkClick r:id="rId3"/>
              </a:rPr>
              <a:t>http://www.icann.org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The authority governs global Internet domain name system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com	Commercial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Educational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gov</a:t>
            </a:r>
            <a:r>
              <a:rPr lang="en-US" sz="2400" dirty="0">
                <a:latin typeface="Arial" charset="0"/>
              </a:rPr>
              <a:t>	Government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		International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mil		Military Groups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net	</a:t>
            </a:r>
            <a:r>
              <a:rPr lang="en-US" sz="2400" dirty="0" smtClean="0">
                <a:latin typeface="Arial" charset="0"/>
              </a:rPr>
              <a:t>	Network </a:t>
            </a:r>
            <a:r>
              <a:rPr lang="en-US" sz="2400" dirty="0">
                <a:latin typeface="Arial" charset="0"/>
              </a:rPr>
              <a:t>Support Center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org	</a:t>
            </a:r>
            <a:r>
              <a:rPr lang="en-US" sz="2400" dirty="0" smtClean="0">
                <a:latin typeface="Arial" charset="0"/>
              </a:rPr>
              <a:t>	Non-profit Organizations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</a:t>
            </a:r>
            <a:r>
              <a:rPr lang="en-US" sz="2400" dirty="0">
                <a:latin typeface="Arial" charset="0"/>
              </a:rPr>
              <a:t>) Program, </a:t>
            </a:r>
            <a:r>
              <a:rPr lang="en-US" sz="2400" dirty="0">
                <a:latin typeface="Arial" charset="0"/>
                <a:hlinkClick r:id="rId4"/>
              </a:rPr>
              <a:t>http://www.icann.org/en/registries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November 16, 2000: ICANN, the authority that governs global Internet domain name system, has approved seven new domains extensions, in addition to .com, </a:t>
            </a:r>
            <a:r>
              <a:rPr lang="en-US" sz="2400" dirty="0" err="1">
                <a:latin typeface="Arial" charset="0"/>
              </a:rPr>
              <a:t>.net</a:t>
            </a:r>
            <a:r>
              <a:rPr lang="en-US" sz="2400" dirty="0">
                <a:latin typeface="Arial" charset="0"/>
              </a:rPr>
              <a:t> and .org:  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	biz</a:t>
            </a:r>
            <a:r>
              <a:rPr lang="en-US" sz="2400" dirty="0">
                <a:latin typeface="Arial" charset="0"/>
              </a:rPr>
              <a:t>, info, name, pro, aero, coop, museum</a:t>
            </a:r>
          </a:p>
          <a:p>
            <a:r>
              <a:rPr lang="en-US" sz="2400" dirty="0" smtClean="0">
                <a:latin typeface="Arial" charset="0"/>
              </a:rPr>
              <a:t>New </a:t>
            </a: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Domains), </a:t>
            </a:r>
            <a:r>
              <a:rPr lang="en-US" sz="2400" dirty="0">
                <a:latin typeface="Arial" charset="0"/>
                <a:hlinkClick r:id="rId3"/>
              </a:rPr>
              <a:t>http://newgtlds.icann.org/en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 </a:t>
            </a:r>
          </a:p>
          <a:p>
            <a:pPr lvl="1"/>
            <a:r>
              <a:rPr lang="en-US" sz="2000" dirty="0" smtClean="0">
                <a:latin typeface="Arial" charset="0"/>
              </a:rPr>
              <a:t>Overview (Video), </a:t>
            </a:r>
            <a:r>
              <a:rPr lang="en-US" sz="2000" dirty="0">
                <a:latin typeface="Arial" charset="0"/>
                <a:hlinkClick r:id="rId4"/>
              </a:rPr>
              <a:t>http://</a:t>
            </a:r>
            <a:r>
              <a:rPr lang="en-US" sz="2000" dirty="0" smtClean="0">
                <a:latin typeface="Arial" charset="0"/>
                <a:hlinkClick r:id="rId4"/>
              </a:rPr>
              <a:t>newgtlds.icann.org/en/announcements-and-media/video/overview-en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Internet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dirty="0">
                <a:latin typeface="Arial" charset="0"/>
                <a:cs typeface="Times New Roman" pitchFamily="18" charset="0"/>
              </a:rPr>
              <a:t>TCP/IP networked, distributed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collection of computer networks spread around the world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sz="2400" dirty="0">
                <a:latin typeface="Arial" charset="0"/>
                <a:cs typeface="Times New Roman" pitchFamily="18" charset="0"/>
              </a:rPr>
              <a:t>name for a group of worldwide client/server-based information system for sharing resources and for communications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global, interactive, dynamic, cross-platform, distributed, hypertext and hypermedia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Examples of Internet-enabled Services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Email, File </a:t>
            </a:r>
            <a:r>
              <a:rPr lang="en-US" sz="2400" dirty="0">
                <a:latin typeface="Arial" charset="0"/>
                <a:cs typeface="Times New Roman" pitchFamily="18" charset="0"/>
              </a:rPr>
              <a:t>downloading and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uploading, WWW </a:t>
            </a:r>
            <a:r>
              <a:rPr lang="en-US" sz="2400" dirty="0">
                <a:latin typeface="Arial" charset="0"/>
                <a:cs typeface="Times New Roman" pitchFamily="18" charset="0"/>
              </a:rPr>
              <a:t>Client/Server applications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Computer Networking &amp; Communications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Examples of </a:t>
            </a:r>
            <a:r>
              <a:rPr lang="en-US" sz="2400" dirty="0" smtClean="0">
                <a:latin typeface="Arial" charset="0"/>
              </a:rPr>
              <a:t>Data and Information:</a:t>
            </a:r>
            <a:endParaRPr lang="en-US" sz="24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Voice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Multimedia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Medical </a:t>
            </a:r>
            <a:r>
              <a:rPr lang="en-US" sz="2400" dirty="0">
                <a:latin typeface="Arial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Images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Web pages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Document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etc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14500"/>
            <a:ext cx="3133725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945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38862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smtClean="0">
                <a:latin typeface="Arial" charset="0"/>
              </a:rPr>
              <a:t>co</a:t>
            </a:r>
            <a:r>
              <a:rPr lang="en-US" sz="2400" dirty="0" smtClean="0">
                <a:latin typeface="Arial" charset="0"/>
              </a:rPr>
              <a:t>llection </a:t>
            </a:r>
            <a:r>
              <a:rPr lang="en-US" sz="2400" dirty="0" smtClean="0">
                <a:latin typeface="Arial" charset="0"/>
              </a:rPr>
              <a:t>of </a:t>
            </a:r>
            <a:r>
              <a:rPr lang="en-US" sz="2400" dirty="0" smtClean="0">
                <a:latin typeface="Arial" charset="0"/>
              </a:rPr>
              <a:t>LANs, </a:t>
            </a:r>
            <a:r>
              <a:rPr lang="en-US" sz="2400" dirty="0" err="1" smtClean="0">
                <a:latin typeface="Arial" charset="0"/>
              </a:rPr>
              <a:t>WiFi</a:t>
            </a:r>
            <a:r>
              <a:rPr lang="en-US" sz="2400" dirty="0" smtClean="0">
                <a:latin typeface="Arial" charset="0"/>
              </a:rPr>
              <a:t>,  </a:t>
            </a:r>
            <a:r>
              <a:rPr lang="en-US" sz="2400" dirty="0" smtClean="0">
                <a:latin typeface="Arial" charset="0"/>
              </a:rPr>
              <a:t>and WANs </a:t>
            </a:r>
            <a:r>
              <a:rPr lang="en-US" sz="2400" dirty="0" smtClean="0">
                <a:latin typeface="Arial" charset="0"/>
              </a:rPr>
              <a:t>systems </a:t>
            </a:r>
            <a:r>
              <a:rPr lang="en-US" sz="2400" dirty="0" smtClean="0">
                <a:latin typeface="Arial" charset="0"/>
              </a:rPr>
              <a:t>and </a:t>
            </a:r>
            <a:r>
              <a:rPr lang="en-US" sz="2400" dirty="0" smtClean="0">
                <a:latin typeface="Arial" charset="0"/>
              </a:rPr>
              <a:t>network enabled devices and/or computers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Standard Protocols and Applications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1752600"/>
          <a:ext cx="41148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Visio" r:id="rId4" imgW="2641058" imgH="2376179" progId="Visio.Drawing.11">
                  <p:embed/>
                </p:oleObj>
              </mc:Choice>
              <mc:Fallback>
                <p:oleObj name="Visio" r:id="rId4" imgW="2641058" imgH="23761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41148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Networking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Involves</a:t>
            </a:r>
            <a:endParaRPr lang="en-US" sz="28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Connections </a:t>
            </a:r>
            <a:r>
              <a:rPr lang="en-US" sz="2400" dirty="0">
                <a:latin typeface="Arial" charset="0"/>
              </a:rPr>
              <a:t>of Computers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Networking Protocols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Transmission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Networking Devices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14800" y="1219200"/>
            <a:ext cx="4143375" cy="4291013"/>
            <a:chOff x="4648200" y="1219200"/>
            <a:chExt cx="4143375" cy="4291013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722655"/>
                </p:ext>
              </p:extLst>
            </p:nvPr>
          </p:nvGraphicFramePr>
          <p:xfrm>
            <a:off x="4648200" y="1371600"/>
            <a:ext cx="1905000" cy="157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Visio" r:id="rId4" imgW="2319632" imgH="1907010" progId="Visio.Drawing.11">
                    <p:embed/>
                  </p:oleObj>
                </mc:Choice>
                <mc:Fallback>
                  <p:oleObj name="Visio" r:id="rId4" imgW="2319632" imgH="190701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371600"/>
                          <a:ext cx="1905000" cy="157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7178964"/>
                </p:ext>
              </p:extLst>
            </p:nvPr>
          </p:nvGraphicFramePr>
          <p:xfrm>
            <a:off x="7086600" y="1219200"/>
            <a:ext cx="1379538" cy="204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Visio" r:id="rId6" imgW="1738440" imgH="2580480" progId="Visio.Drawing.11">
                    <p:embed/>
                  </p:oleObj>
                </mc:Choice>
                <mc:Fallback>
                  <p:oleObj name="Visio" r:id="rId6" imgW="1738440" imgH="25804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219200"/>
                          <a:ext cx="1379538" cy="204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731436"/>
                </p:ext>
              </p:extLst>
            </p:nvPr>
          </p:nvGraphicFramePr>
          <p:xfrm>
            <a:off x="4724400" y="3352800"/>
            <a:ext cx="1951038" cy="126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Visio" r:id="rId8" imgW="1951200" imgH="1265760" progId="Visio.Drawing.11">
                    <p:embed/>
                  </p:oleObj>
                </mc:Choice>
                <mc:Fallback>
                  <p:oleObj name="Visio" r:id="rId8" imgW="1951200" imgH="126576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352800"/>
                          <a:ext cx="1951038" cy="1265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704866"/>
                </p:ext>
              </p:extLst>
            </p:nvPr>
          </p:nvGraphicFramePr>
          <p:xfrm>
            <a:off x="7315200" y="3581400"/>
            <a:ext cx="1476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Visio" r:id="rId10" imgW="3228120" imgH="4215600" progId="Visio.Drawing.11">
                    <p:embed/>
                  </p:oleObj>
                </mc:Choice>
                <mc:Fallback>
                  <p:oleObj name="Visio" r:id="rId10" imgW="3228120" imgH="42156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581400"/>
                          <a:ext cx="1476375" cy="1928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8893"/>
              </p:ext>
            </p:extLst>
          </p:nvPr>
        </p:nvGraphicFramePr>
        <p:xfrm>
          <a:off x="4572000" y="5334000"/>
          <a:ext cx="348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Visio" r:id="rId12" imgW="3483360" imgH="731880" progId="Visio.Drawing.11">
                  <p:embed/>
                </p:oleObj>
              </mc:Choice>
              <mc:Fallback>
                <p:oleObj name="Visio" r:id="rId12" imgW="3483360" imgH="731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348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Computer Networks &amp; Distributed Computer Systems</a:t>
            </a:r>
            <a:endParaRPr lang="en-US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11337"/>
            <a:ext cx="3810000" cy="41148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Distributed Processing</a:t>
            </a:r>
          </a:p>
          <a:p>
            <a:pPr lvl="1"/>
            <a:r>
              <a:rPr lang="en-US" sz="2400" b="1" dirty="0">
                <a:latin typeface="Arial" charset="0"/>
              </a:rPr>
              <a:t>Loosely connected computer networks</a:t>
            </a:r>
          </a:p>
          <a:p>
            <a:pPr lvl="1"/>
            <a:r>
              <a:rPr lang="en-US" sz="2400" b="1" dirty="0">
                <a:latin typeface="Arial" charset="0"/>
              </a:rPr>
              <a:t>Many computers collaborating with each other</a:t>
            </a:r>
          </a:p>
          <a:p>
            <a:pPr lvl="1"/>
            <a:r>
              <a:rPr lang="en-US" sz="2400" b="1" dirty="0">
                <a:latin typeface="Arial" charset="0"/>
              </a:rPr>
              <a:t>Client-Server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1371600"/>
          <a:ext cx="46482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Visio" r:id="rId3" imgW="4031849" imgH="3555980" progId="Visio.Drawing.11">
                  <p:embed/>
                </p:oleObj>
              </mc:Choice>
              <mc:Fallback>
                <p:oleObj name="Visio" r:id="rId3" imgW="4031849" imgH="3555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46482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0B53862-4CB4-4F5A-BA10-04A65704407E}" type="slidenum">
              <a:rPr lang="en-US" smtClean="0"/>
              <a:pPr lvl="1"/>
              <a:t>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36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Local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157943"/>
              </p:ext>
            </p:extLst>
          </p:nvPr>
        </p:nvGraphicFramePr>
        <p:xfrm>
          <a:off x="2209800" y="1339850"/>
          <a:ext cx="4445433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4" imgW="3129822" imgH="2865180" progId="Visio.Drawing.11">
                  <p:embed/>
                </p:oleObj>
              </mc:Choice>
              <mc:Fallback>
                <p:oleObj name="Visio" r:id="rId4" imgW="3129822" imgH="286518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39850"/>
                        <a:ext cx="4445433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13879</TotalTime>
  <Words>1699</Words>
  <Application>Microsoft Office PowerPoint</Application>
  <PresentationFormat>On-screen Show (4:3)</PresentationFormat>
  <Paragraphs>372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Times New Roman</vt:lpstr>
      <vt:lpstr>Verdana</vt:lpstr>
      <vt:lpstr>Wingdings</vt:lpstr>
      <vt:lpstr>Globe</vt:lpstr>
      <vt:lpstr>Visio</vt:lpstr>
      <vt:lpstr>VISIO</vt:lpstr>
      <vt:lpstr>CPET 499/ITC 250 Web Systems</vt:lpstr>
      <vt:lpstr>Topics</vt:lpstr>
      <vt:lpstr>Topics</vt:lpstr>
      <vt:lpstr>Internet</vt:lpstr>
      <vt:lpstr>Computer Networking &amp; Communications</vt:lpstr>
      <vt:lpstr>Internet </vt:lpstr>
      <vt:lpstr>Networking </vt:lpstr>
      <vt:lpstr>Computer Networks &amp; Distributed Computer Systems</vt:lpstr>
      <vt:lpstr>Local Area Networks </vt:lpstr>
      <vt:lpstr>Multipoint Line Configuration</vt:lpstr>
      <vt:lpstr>Wide Area Networks (WANs)</vt:lpstr>
      <vt:lpstr>TCP/IP Protocol Suite</vt:lpstr>
      <vt:lpstr>Internet Applications and Addressing</vt:lpstr>
      <vt:lpstr>Internet Content/File Types</vt:lpstr>
      <vt:lpstr>Internet Content/File Types</vt:lpstr>
      <vt:lpstr>Internet Content/File Types</vt:lpstr>
      <vt:lpstr>Enterprise Applications</vt:lpstr>
      <vt:lpstr>Enterprise Applications</vt:lpstr>
      <vt:lpstr>Internet Web-Enabled Applications</vt:lpstr>
      <vt:lpstr>Internet Web-Enabled Applications</vt:lpstr>
      <vt:lpstr>TCP/IP Layer Model</vt:lpstr>
      <vt:lpstr>TCP/IP and Internet</vt:lpstr>
      <vt:lpstr>Layered Tasks</vt:lpstr>
      <vt:lpstr>TCP/IP Applications</vt:lpstr>
      <vt:lpstr>TCP/IP Applications</vt:lpstr>
      <vt:lpstr>TCP/IP Applications</vt:lpstr>
      <vt:lpstr>TCP/IP Applications</vt:lpstr>
      <vt:lpstr>Transport Layer</vt:lpstr>
      <vt:lpstr>Domain Names</vt:lpstr>
      <vt:lpstr>Domain Name System (DNS)</vt:lpstr>
      <vt:lpstr>Domain Organization</vt:lpstr>
      <vt:lpstr>Domain Organization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522</cp:revision>
  <cp:lastPrinted>2011-11-28T20:02:42Z</cp:lastPrinted>
  <dcterms:created xsi:type="dcterms:W3CDTF">2000-01-10T19:04:23Z</dcterms:created>
  <dcterms:modified xsi:type="dcterms:W3CDTF">2015-08-25T16:50:04Z</dcterms:modified>
</cp:coreProperties>
</file>