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8" r:id="rId10"/>
    <p:sldId id="263" r:id="rId11"/>
    <p:sldId id="264"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52" d="100"/>
          <a:sy n="52" d="100"/>
        </p:scale>
        <p:origin x="48" y="2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11/24/2015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11/24/2015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kb.mailchimp.com/article/how-to-code-html-emai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nms-cgi.sourceforge.net/" TargetMode="External"/><Relationship Id="rId2" Type="http://schemas.openxmlformats.org/officeDocument/2006/relationships/hyperlink" Target="http://www.scriptarchive.com/formmail.html" TargetMode="External"/><Relationship Id="rId1" Type="http://schemas.openxmlformats.org/officeDocument/2006/relationships/slideLayout" Target="../slideLayouts/slideLayout2.xml"/><Relationship Id="rId4" Type="http://schemas.openxmlformats.org/officeDocument/2006/relationships/hyperlink" Target="http://www.brainjar.com/asp/formmail/default3.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84382"/>
            <a:ext cx="8825658" cy="2237509"/>
          </a:xfrm>
        </p:spPr>
        <p:txBody>
          <a:bodyPr/>
          <a:lstStyle/>
          <a:p>
            <a:r>
              <a:rPr lang="en-US" sz="6600" dirty="0" err="1" smtClean="0"/>
              <a:t>FormMail</a:t>
            </a:r>
            <a:r>
              <a:rPr lang="en-US" sz="6600" dirty="0" smtClean="0"/>
              <a:t> for ASP.NET</a:t>
            </a:r>
            <a:endParaRPr lang="en-US" sz="6600" dirty="0"/>
          </a:p>
        </p:txBody>
      </p:sp>
      <p:sp>
        <p:nvSpPr>
          <p:cNvPr id="3" name="Subtitle 2"/>
          <p:cNvSpPr>
            <a:spLocks noGrp="1"/>
          </p:cNvSpPr>
          <p:nvPr>
            <p:ph type="subTitle" idx="1"/>
          </p:nvPr>
        </p:nvSpPr>
        <p:spPr>
          <a:xfrm>
            <a:off x="1154955" y="4294909"/>
            <a:ext cx="8825658" cy="1343891"/>
          </a:xfrm>
        </p:spPr>
        <p:txBody>
          <a:bodyPr>
            <a:normAutofit/>
          </a:bodyPr>
          <a:lstStyle/>
          <a:p>
            <a:r>
              <a:rPr lang="en-US" cap="none" dirty="0" smtClean="0">
                <a:solidFill>
                  <a:schemeClr val="tx2"/>
                </a:solidFill>
              </a:rPr>
              <a:t>Alex Gust</a:t>
            </a:r>
          </a:p>
          <a:p>
            <a:r>
              <a:rPr lang="en-US" cap="none" dirty="0" smtClean="0">
                <a:solidFill>
                  <a:schemeClr val="tx2"/>
                </a:solidFill>
              </a:rPr>
              <a:t>CPET 499 Web Systems</a:t>
            </a:r>
          </a:p>
          <a:p>
            <a:r>
              <a:rPr lang="en-US" cap="none" dirty="0" smtClean="0">
                <a:solidFill>
                  <a:schemeClr val="tx2"/>
                </a:solidFill>
              </a:rPr>
              <a:t>October 31, 2014</a:t>
            </a:r>
            <a:endParaRPr lang="en-US" cap="none" dirty="0">
              <a:solidFill>
                <a:schemeClr val="tx2"/>
              </a:solidFill>
            </a:endParaRPr>
          </a:p>
        </p:txBody>
      </p:sp>
    </p:spTree>
    <p:extLst>
      <p:ext uri="{BB962C8B-B14F-4D97-AF65-F5344CB8AC3E}">
        <p14:creationId xmlns:p14="http://schemas.microsoft.com/office/powerpoint/2010/main" val="238677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pic>
        <p:nvPicPr>
          <p:cNvPr id="4" name="Picture 3"/>
          <p:cNvPicPr>
            <a:picLocks noChangeAspect="1"/>
          </p:cNvPicPr>
          <p:nvPr/>
        </p:nvPicPr>
        <p:blipFill>
          <a:blip r:embed="rId2"/>
          <a:stretch>
            <a:fillRect/>
          </a:stretch>
        </p:blipFill>
        <p:spPr>
          <a:xfrm>
            <a:off x="120074" y="2757490"/>
            <a:ext cx="11933382" cy="2739234"/>
          </a:xfrm>
          <a:prstGeom prst="rect">
            <a:avLst/>
          </a:prstGeom>
        </p:spPr>
      </p:pic>
    </p:spTree>
    <p:extLst>
      <p:ext uri="{BB962C8B-B14F-4D97-AF65-F5344CB8AC3E}">
        <p14:creationId xmlns:p14="http://schemas.microsoft.com/office/powerpoint/2010/main" val="3006507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a:t>
            </a:r>
            <a:endParaRPr lang="en-US" dirty="0"/>
          </a:p>
        </p:txBody>
      </p:sp>
      <p:sp>
        <p:nvSpPr>
          <p:cNvPr id="3" name="Content Placeholder 2"/>
          <p:cNvSpPr>
            <a:spLocks noGrp="1"/>
          </p:cNvSpPr>
          <p:nvPr>
            <p:ph idx="1"/>
          </p:nvPr>
        </p:nvSpPr>
        <p:spPr>
          <a:xfrm>
            <a:off x="1103312" y="3149600"/>
            <a:ext cx="8946541" cy="3098799"/>
          </a:xfrm>
        </p:spPr>
        <p:txBody>
          <a:bodyPr/>
          <a:lstStyle/>
          <a:p>
            <a:r>
              <a:rPr lang="en-US" dirty="0" smtClean="0"/>
              <a:t>Assuming 2 hours per working day, no work on weekends</a:t>
            </a:r>
          </a:p>
          <a:p>
            <a:r>
              <a:rPr lang="en-US" dirty="0" smtClean="0"/>
              <a:t>Tasks total: 31 hours</a:t>
            </a:r>
            <a:endParaRPr lang="en-US" dirty="0"/>
          </a:p>
        </p:txBody>
      </p:sp>
    </p:spTree>
    <p:extLst>
      <p:ext uri="{BB962C8B-B14F-4D97-AF65-F5344CB8AC3E}">
        <p14:creationId xmlns:p14="http://schemas.microsoft.com/office/powerpoint/2010/main" val="3620117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CSS &amp; Email Clients</a:t>
            </a:r>
            <a:endParaRPr lang="en-US" dirty="0"/>
          </a:p>
        </p:txBody>
      </p:sp>
      <p:sp>
        <p:nvSpPr>
          <p:cNvPr id="3" name="Content Placeholder 2"/>
          <p:cNvSpPr>
            <a:spLocks noGrp="1"/>
          </p:cNvSpPr>
          <p:nvPr>
            <p:ph idx="1"/>
          </p:nvPr>
        </p:nvSpPr>
        <p:spPr/>
        <p:txBody>
          <a:bodyPr/>
          <a:lstStyle/>
          <a:p>
            <a:r>
              <a:rPr lang="en-US" dirty="0" smtClean="0">
                <a:hlinkClick r:id="rId2"/>
              </a:rPr>
              <a:t>http</a:t>
            </a:r>
            <a:r>
              <a:rPr lang="en-US" dirty="0">
                <a:hlinkClick r:id="rId2"/>
              </a:rPr>
              <a:t>://kb.mailchimp.com/article/how-to-code-html-emails</a:t>
            </a:r>
            <a:endParaRPr lang="en-US" dirty="0"/>
          </a:p>
          <a:p>
            <a:r>
              <a:rPr lang="en-US" dirty="0"/>
              <a:t>Some basic tips:</a:t>
            </a:r>
          </a:p>
          <a:p>
            <a:r>
              <a:rPr lang="en-US" dirty="0"/>
              <a:t>Use tables for layout.</a:t>
            </a:r>
          </a:p>
          <a:p>
            <a:r>
              <a:rPr lang="en-US" dirty="0"/>
              <a:t>Set your widest table to be maximum of 600px wide.</a:t>
            </a:r>
          </a:p>
          <a:p>
            <a:r>
              <a:rPr lang="en-US" dirty="0"/>
              <a:t>Don't try and use JavaScript or Flash</a:t>
            </a:r>
          </a:p>
          <a:p>
            <a:r>
              <a:rPr lang="en-US" dirty="0"/>
              <a:t>Don't use CSS in a style tag as some mail clients will discard it.</a:t>
            </a:r>
          </a:p>
          <a:p>
            <a:r>
              <a:rPr lang="en-US" dirty="0"/>
              <a:t>Use inline CSS styles only.</a:t>
            </a:r>
          </a:p>
          <a:p>
            <a:endParaRPr lang="en-US" dirty="0"/>
          </a:p>
        </p:txBody>
      </p:sp>
    </p:spTree>
    <p:extLst>
      <p:ext uri="{BB962C8B-B14F-4D97-AF65-F5344CB8AC3E}">
        <p14:creationId xmlns:p14="http://schemas.microsoft.com/office/powerpoint/2010/main" val="417161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141" y="2262909"/>
            <a:ext cx="5519361" cy="3868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Displaying photo.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isplaying photo.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lex\OneDrive\CPET499\iphone_emai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839" y="2023701"/>
            <a:ext cx="2449247" cy="4347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174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Background</a:t>
            </a:r>
            <a:endParaRPr lang="en-US" dirty="0"/>
          </a:p>
        </p:txBody>
      </p:sp>
      <p:sp>
        <p:nvSpPr>
          <p:cNvPr id="3" name="Content Placeholder 2"/>
          <p:cNvSpPr>
            <a:spLocks noGrp="1"/>
          </p:cNvSpPr>
          <p:nvPr>
            <p:ph idx="1"/>
          </p:nvPr>
        </p:nvSpPr>
        <p:spPr>
          <a:xfrm>
            <a:off x="1103312" y="1939636"/>
            <a:ext cx="8946541" cy="4308763"/>
          </a:xfrm>
        </p:spPr>
        <p:txBody>
          <a:bodyPr/>
          <a:lstStyle/>
          <a:p>
            <a:r>
              <a:rPr lang="en-US" dirty="0" smtClean="0"/>
              <a:t>A </a:t>
            </a:r>
            <a:r>
              <a:rPr lang="en-US" b="1" dirty="0">
                <a:solidFill>
                  <a:srgbClr val="FF0000"/>
                </a:solidFill>
              </a:rPr>
              <a:t>form mail application </a:t>
            </a:r>
            <a:r>
              <a:rPr lang="en-US" dirty="0"/>
              <a:t>can be used alongside static web sites or sites with client-side logic only to allow forms to be processed and sent via email to a specified recipient.  </a:t>
            </a:r>
          </a:p>
          <a:p>
            <a:r>
              <a:rPr lang="en-US" dirty="0"/>
              <a:t>Forms are typically processed using </a:t>
            </a:r>
            <a:r>
              <a:rPr lang="en-US" b="1" dirty="0">
                <a:solidFill>
                  <a:srgbClr val="FF0000"/>
                </a:solidFill>
              </a:rPr>
              <a:t>server-side logic</a:t>
            </a:r>
            <a:r>
              <a:rPr lang="en-US" dirty="0"/>
              <a:t> in the form of PHP, </a:t>
            </a:r>
            <a:r>
              <a:rPr lang="en-US" dirty="0" err="1"/>
              <a:t>ASP.Net</a:t>
            </a:r>
            <a:r>
              <a:rPr lang="en-US" dirty="0"/>
              <a:t>, or similar technologies.  Many simple web sites, however, also need the ability to collect information via web forms</a:t>
            </a:r>
            <a:r>
              <a:rPr lang="en-US" dirty="0" smtClean="0"/>
              <a:t>.</a:t>
            </a:r>
          </a:p>
          <a:p>
            <a:r>
              <a:rPr lang="en-US" dirty="0" smtClean="0"/>
              <a:t>A </a:t>
            </a:r>
            <a:r>
              <a:rPr lang="en-US" dirty="0"/>
              <a:t>form mail application is a </a:t>
            </a:r>
            <a:r>
              <a:rPr lang="en-US" b="1" dirty="0">
                <a:solidFill>
                  <a:srgbClr val="FF0000"/>
                </a:solidFill>
              </a:rPr>
              <a:t>self-contained script or program </a:t>
            </a:r>
            <a:r>
              <a:rPr lang="en-US" dirty="0"/>
              <a:t>that resides in an executable directory of the web server, and can accept POST data from an HTML page.  Once the POST data is received, the form mail application will compile the information in a readable format and then email it to a specified recipient</a:t>
            </a:r>
          </a:p>
        </p:txBody>
      </p:sp>
    </p:spTree>
    <p:extLst>
      <p:ext uri="{BB962C8B-B14F-4D97-AF65-F5344CB8AC3E}">
        <p14:creationId xmlns:p14="http://schemas.microsoft.com/office/powerpoint/2010/main" val="1339003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Business Case</a:t>
            </a:r>
            <a:endParaRPr lang="en-US" sz="3200" dirty="0"/>
          </a:p>
        </p:txBody>
      </p:sp>
      <p:sp>
        <p:nvSpPr>
          <p:cNvPr id="3" name="Content Placeholder 2"/>
          <p:cNvSpPr>
            <a:spLocks noGrp="1"/>
          </p:cNvSpPr>
          <p:nvPr>
            <p:ph idx="1"/>
          </p:nvPr>
        </p:nvSpPr>
        <p:spPr/>
        <p:txBody>
          <a:bodyPr>
            <a:normAutofit fontScale="77500" lnSpcReduction="20000"/>
          </a:bodyPr>
          <a:lstStyle/>
          <a:p>
            <a:r>
              <a:rPr lang="en-US" sz="2800" dirty="0"/>
              <a:t>There are many form mail applications available on the web, including ones for ASP, but none were found based on </a:t>
            </a:r>
            <a:r>
              <a:rPr lang="en-US" sz="2800" dirty="0" err="1"/>
              <a:t>ASP.Net</a:t>
            </a:r>
            <a:r>
              <a:rPr lang="en-US" sz="2800" dirty="0"/>
              <a:t>, specifically version 4.  One was found based on VB Script, however Microsoft has discontinued supporting VB Script, their most recent server-side scripting language.</a:t>
            </a:r>
          </a:p>
          <a:p>
            <a:r>
              <a:rPr lang="en-US" dirty="0"/>
              <a:t>Most popular existing </a:t>
            </a:r>
            <a:r>
              <a:rPr lang="en-US" dirty="0" err="1"/>
              <a:t>FormMail</a:t>
            </a:r>
            <a:r>
              <a:rPr lang="en-US" dirty="0"/>
              <a:t> scripts on the web, and reasons for obsolescence:</a:t>
            </a:r>
          </a:p>
          <a:p>
            <a:pPr lvl="1"/>
            <a:r>
              <a:rPr lang="en-US" dirty="0"/>
              <a:t>Matt’s </a:t>
            </a:r>
            <a:r>
              <a:rPr lang="en-US" dirty="0" err="1"/>
              <a:t>FormMail</a:t>
            </a:r>
            <a:r>
              <a:rPr lang="en-US" dirty="0"/>
              <a:t/>
            </a:r>
            <a:br>
              <a:rPr lang="en-US" dirty="0"/>
            </a:br>
            <a:r>
              <a:rPr lang="en-US" dirty="0"/>
              <a:t>Uses Perl, No longer developed, Insecure</a:t>
            </a:r>
            <a:br>
              <a:rPr lang="en-US" dirty="0"/>
            </a:br>
            <a:r>
              <a:rPr lang="en-US" u="sng" dirty="0">
                <a:hlinkClick r:id="rId2"/>
              </a:rPr>
              <a:t>http://www.scriptarchive.com/formmail.html</a:t>
            </a:r>
            <a:endParaRPr lang="en-US" dirty="0"/>
          </a:p>
          <a:p>
            <a:pPr lvl="1"/>
            <a:r>
              <a:rPr lang="en-US" dirty="0"/>
              <a:t>NMS </a:t>
            </a:r>
            <a:r>
              <a:rPr lang="en-US" dirty="0" err="1"/>
              <a:t>FormMail</a:t>
            </a:r>
            <a:r>
              <a:rPr lang="en-US" dirty="0"/>
              <a:t/>
            </a:r>
            <a:br>
              <a:rPr lang="en-US" dirty="0"/>
            </a:br>
            <a:r>
              <a:rPr lang="en-US" dirty="0"/>
              <a:t>Uses Perl, last updated in 2006</a:t>
            </a:r>
            <a:br>
              <a:rPr lang="en-US" dirty="0"/>
            </a:br>
            <a:r>
              <a:rPr lang="en-US" u="sng" dirty="0">
                <a:hlinkClick r:id="rId3"/>
              </a:rPr>
              <a:t>http://nms-cgi.sourceforge.net/</a:t>
            </a:r>
            <a:endParaRPr lang="en-US" dirty="0"/>
          </a:p>
          <a:p>
            <a:pPr lvl="1"/>
            <a:r>
              <a:rPr lang="en-US" dirty="0"/>
              <a:t>ASP </a:t>
            </a:r>
            <a:r>
              <a:rPr lang="en-US" dirty="0" err="1"/>
              <a:t>FormMail</a:t>
            </a:r>
            <a:r>
              <a:rPr lang="en-US" dirty="0"/>
              <a:t/>
            </a:r>
            <a:br>
              <a:rPr lang="en-US" dirty="0"/>
            </a:br>
            <a:r>
              <a:rPr lang="en-US" dirty="0"/>
              <a:t>Uses classic ASP and VBScript, technologies no longer supported by Microsoft</a:t>
            </a:r>
            <a:br>
              <a:rPr lang="en-US" dirty="0"/>
            </a:br>
            <a:r>
              <a:rPr lang="en-US" u="sng" dirty="0">
                <a:hlinkClick r:id="rId4"/>
              </a:rPr>
              <a:t>http://www.brainjar.com/asp/formmail/default3.asp</a:t>
            </a:r>
            <a:endParaRPr lang="en-US" dirty="0"/>
          </a:p>
          <a:p>
            <a:endParaRPr lang="en-US" dirty="0"/>
          </a:p>
        </p:txBody>
      </p:sp>
    </p:spTree>
    <p:extLst>
      <p:ext uri="{BB962C8B-B14F-4D97-AF65-F5344CB8AC3E}">
        <p14:creationId xmlns:p14="http://schemas.microsoft.com/office/powerpoint/2010/main" val="3993721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br>
              <a:rPr lang="en-US" dirty="0" smtClean="0"/>
            </a:br>
            <a:r>
              <a:rPr lang="en-US" sz="3200" dirty="0" smtClean="0"/>
              <a:t>Proposed Solution</a:t>
            </a:r>
            <a:endParaRPr lang="en-US" dirty="0"/>
          </a:p>
        </p:txBody>
      </p:sp>
      <p:sp>
        <p:nvSpPr>
          <p:cNvPr id="3" name="Content Placeholder 2"/>
          <p:cNvSpPr>
            <a:spLocks noGrp="1"/>
          </p:cNvSpPr>
          <p:nvPr>
            <p:ph idx="1"/>
          </p:nvPr>
        </p:nvSpPr>
        <p:spPr>
          <a:xfrm>
            <a:off x="1103312" y="2752436"/>
            <a:ext cx="8946541" cy="3495963"/>
          </a:xfrm>
        </p:spPr>
        <p:txBody>
          <a:bodyPr>
            <a:normAutofit lnSpcReduction="10000"/>
          </a:bodyPr>
          <a:lstStyle/>
          <a:p>
            <a:r>
              <a:rPr lang="en-US" sz="2800" dirty="0" smtClean="0"/>
              <a:t>Build </a:t>
            </a:r>
            <a:r>
              <a:rPr lang="en-US" sz="2800" dirty="0"/>
              <a:t>a portable, reusable form mail application based on C# and the windows hosting platform running </a:t>
            </a:r>
            <a:r>
              <a:rPr lang="en-US" sz="2800" dirty="0" err="1"/>
              <a:t>.Net</a:t>
            </a:r>
            <a:r>
              <a:rPr lang="en-US" sz="2800" dirty="0"/>
              <a:t> 4.  </a:t>
            </a:r>
            <a:endParaRPr lang="en-US" sz="2800" dirty="0" smtClean="0"/>
          </a:p>
          <a:p>
            <a:r>
              <a:rPr lang="en-US" sz="2800" dirty="0" smtClean="0"/>
              <a:t>Newer </a:t>
            </a:r>
            <a:r>
              <a:rPr lang="en-US" sz="2800" dirty="0" err="1"/>
              <a:t>.Net</a:t>
            </a:r>
            <a:r>
              <a:rPr lang="en-US" sz="2800" dirty="0"/>
              <a:t> libraries are to be utilized (in the </a:t>
            </a:r>
            <a:r>
              <a:rPr lang="en-US" sz="2800" dirty="0" err="1"/>
              <a:t>System.Net.Mail</a:t>
            </a:r>
            <a:r>
              <a:rPr lang="en-US" sz="2800" dirty="0"/>
              <a:t> namespace).  </a:t>
            </a:r>
            <a:endParaRPr lang="en-US" sz="2800" dirty="0" smtClean="0"/>
          </a:p>
          <a:p>
            <a:r>
              <a:rPr lang="en-US" sz="2800" dirty="0" smtClean="0"/>
              <a:t>The </a:t>
            </a:r>
            <a:r>
              <a:rPr lang="en-US" sz="2800" dirty="0"/>
              <a:t>completed </a:t>
            </a:r>
            <a:r>
              <a:rPr lang="en-US" sz="2800" dirty="0" err="1"/>
              <a:t>FormMail</a:t>
            </a:r>
            <a:r>
              <a:rPr lang="en-US" sz="2800" dirty="0"/>
              <a:t> application shall be published to the Internet and made available for free download.</a:t>
            </a:r>
          </a:p>
          <a:p>
            <a:endParaRPr lang="en-US" dirty="0"/>
          </a:p>
        </p:txBody>
      </p:sp>
    </p:spTree>
    <p:extLst>
      <p:ext uri="{BB962C8B-B14F-4D97-AF65-F5344CB8AC3E}">
        <p14:creationId xmlns:p14="http://schemas.microsoft.com/office/powerpoint/2010/main" val="4085598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Infrastructure Diagram</a:t>
            </a:r>
            <a:endParaRPr lang="en-US" sz="4400" dirty="0"/>
          </a:p>
        </p:txBody>
      </p:sp>
      <p:pic>
        <p:nvPicPr>
          <p:cNvPr id="5" name="Picture 4"/>
          <p:cNvPicPr>
            <a:picLocks noChangeAspect="1"/>
          </p:cNvPicPr>
          <p:nvPr/>
        </p:nvPicPr>
        <p:blipFill>
          <a:blip r:embed="rId2"/>
          <a:stretch>
            <a:fillRect/>
          </a:stretch>
        </p:blipFill>
        <p:spPr>
          <a:xfrm>
            <a:off x="1492742" y="1523999"/>
            <a:ext cx="7117858" cy="5162927"/>
          </a:xfrm>
          <a:prstGeom prst="rect">
            <a:avLst/>
          </a:prstGeom>
          <a:solidFill>
            <a:srgbClr val="FFFF00"/>
          </a:solidFill>
        </p:spPr>
      </p:pic>
    </p:spTree>
    <p:extLst>
      <p:ext uri="{BB962C8B-B14F-4D97-AF65-F5344CB8AC3E}">
        <p14:creationId xmlns:p14="http://schemas.microsoft.com/office/powerpoint/2010/main" val="4243916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Diagram</a:t>
            </a:r>
            <a:endParaRPr lang="en-US" dirty="0"/>
          </a:p>
        </p:txBody>
      </p:sp>
      <p:pic>
        <p:nvPicPr>
          <p:cNvPr id="4" name="Picture 3"/>
          <p:cNvPicPr>
            <a:picLocks noChangeAspect="1"/>
          </p:cNvPicPr>
          <p:nvPr/>
        </p:nvPicPr>
        <p:blipFill>
          <a:blip r:embed="rId2"/>
          <a:stretch>
            <a:fillRect/>
          </a:stretch>
        </p:blipFill>
        <p:spPr>
          <a:xfrm>
            <a:off x="1508761" y="1208602"/>
            <a:ext cx="8275320" cy="5784540"/>
          </a:xfrm>
          <a:prstGeom prst="rect">
            <a:avLst/>
          </a:prstGeom>
          <a:solidFill>
            <a:srgbClr val="FFC000"/>
          </a:solidFill>
        </p:spPr>
      </p:pic>
    </p:spTree>
    <p:extLst>
      <p:ext uri="{BB962C8B-B14F-4D97-AF65-F5344CB8AC3E}">
        <p14:creationId xmlns:p14="http://schemas.microsoft.com/office/powerpoint/2010/main" val="389847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1103312" y="1524000"/>
            <a:ext cx="8946541" cy="4724399"/>
          </a:xfrm>
        </p:spPr>
        <p:txBody>
          <a:bodyPr>
            <a:normAutofit fontScale="70000" lnSpcReduction="20000"/>
          </a:bodyPr>
          <a:lstStyle/>
          <a:p>
            <a:pPr lvl="1"/>
            <a:r>
              <a:rPr lang="en-US" dirty="0"/>
              <a:t>The </a:t>
            </a:r>
            <a:r>
              <a:rPr lang="en-US" dirty="0" err="1"/>
              <a:t>FormMail</a:t>
            </a:r>
            <a:r>
              <a:rPr lang="en-US" dirty="0"/>
              <a:t> Application </a:t>
            </a:r>
            <a:r>
              <a:rPr lang="en-US" dirty="0" smtClean="0"/>
              <a:t>shall be </a:t>
            </a:r>
            <a:r>
              <a:rPr lang="en-US" dirty="0"/>
              <a:t>built as a </a:t>
            </a:r>
            <a:r>
              <a:rPr lang="en-US" dirty="0" err="1"/>
              <a:t>.</a:t>
            </a:r>
            <a:r>
              <a:rPr lang="en-US" b="1" dirty="0" err="1">
                <a:solidFill>
                  <a:srgbClr val="FF0000"/>
                </a:solidFill>
              </a:rPr>
              <a:t>Net</a:t>
            </a:r>
            <a:r>
              <a:rPr lang="en-US" b="1" dirty="0">
                <a:solidFill>
                  <a:srgbClr val="FF0000"/>
                </a:solidFill>
              </a:rPr>
              <a:t> application</a:t>
            </a:r>
            <a:r>
              <a:rPr lang="en-US" dirty="0"/>
              <a:t>, either with a </a:t>
            </a:r>
            <a:r>
              <a:rPr lang="en-US" b="1" dirty="0">
                <a:solidFill>
                  <a:srgbClr val="FF0000"/>
                </a:solidFill>
              </a:rPr>
              <a:t>compiled DLL file</a:t>
            </a:r>
            <a:r>
              <a:rPr lang="en-US" dirty="0"/>
              <a:t>, or, preferably as a single </a:t>
            </a:r>
            <a:r>
              <a:rPr lang="en-US" dirty="0" err="1"/>
              <a:t>uncompiled</a:t>
            </a:r>
            <a:r>
              <a:rPr lang="en-US" dirty="0"/>
              <a:t> </a:t>
            </a:r>
            <a:r>
              <a:rPr lang="en-US" b="1" dirty="0">
                <a:solidFill>
                  <a:srgbClr val="FF0000"/>
                </a:solidFill>
              </a:rPr>
              <a:t>ASPX file </a:t>
            </a:r>
            <a:r>
              <a:rPr lang="en-US" dirty="0"/>
              <a:t>containing all code.</a:t>
            </a:r>
          </a:p>
          <a:p>
            <a:pPr lvl="1"/>
            <a:r>
              <a:rPr lang="en-US" dirty="0"/>
              <a:t>The application shall be user configurable based on either POST data, or a text configuration file.</a:t>
            </a:r>
          </a:p>
          <a:p>
            <a:pPr lvl="2"/>
            <a:r>
              <a:rPr lang="en-US" dirty="0"/>
              <a:t>User may specify form fields to include (or exclude) in the generated email.</a:t>
            </a:r>
          </a:p>
          <a:p>
            <a:pPr lvl="2"/>
            <a:r>
              <a:rPr lang="en-US" dirty="0"/>
              <a:t>User may specify form fields that are required for form to be submitted.</a:t>
            </a:r>
          </a:p>
          <a:p>
            <a:pPr lvl="2"/>
            <a:r>
              <a:rPr lang="en-US" dirty="0"/>
              <a:t>User may specify HTML pages to which the user is redirected after successful or failed form submission.</a:t>
            </a:r>
          </a:p>
          <a:p>
            <a:pPr lvl="1"/>
            <a:r>
              <a:rPr lang="en-US" dirty="0"/>
              <a:t>The application shall support external SMTP servers with authentication, or via the local server (assuming it too supports SMTP with authentication</a:t>
            </a:r>
          </a:p>
          <a:p>
            <a:pPr lvl="1"/>
            <a:r>
              <a:rPr lang="en-US" dirty="0"/>
              <a:t>Installation procedure should be simple – i.e. copying files to a web server and setting appropriate execute permissions.</a:t>
            </a:r>
          </a:p>
          <a:p>
            <a:pPr lvl="1"/>
            <a:r>
              <a:rPr lang="en-US" dirty="0"/>
              <a:t>Security measures </a:t>
            </a:r>
            <a:r>
              <a:rPr lang="en-US" dirty="0" smtClean="0"/>
              <a:t>shall be </a:t>
            </a:r>
            <a:r>
              <a:rPr lang="en-US" dirty="0"/>
              <a:t>implemented to prevent the </a:t>
            </a:r>
            <a:r>
              <a:rPr lang="en-US" dirty="0" err="1"/>
              <a:t>FormMail</a:t>
            </a:r>
            <a:r>
              <a:rPr lang="en-US" dirty="0"/>
              <a:t> application from being abused by spammers or anyone external to the web server on which it runs.</a:t>
            </a:r>
          </a:p>
          <a:p>
            <a:pPr lvl="1"/>
            <a:r>
              <a:rPr lang="en-US" dirty="0"/>
              <a:t>The form mail application shall not have a user-facing component, but shall make its data available in the form of a further POST or GET request, or by means of redirection to a user specified page.</a:t>
            </a:r>
          </a:p>
          <a:p>
            <a:pPr lvl="1"/>
            <a:r>
              <a:rPr lang="en-US" dirty="0"/>
              <a:t>The application shall be accommodating to Text Boxes, Radio Buttons, and Check Boxes on the user form.  Small to medium sized forms are supported (Approximately 5 – 20 fields).</a:t>
            </a:r>
          </a:p>
          <a:p>
            <a:pPr lvl="1"/>
            <a:r>
              <a:rPr lang="en-US" dirty="0"/>
              <a:t>Emailed output shall accommodate short text strings, long text strings (Greater than 254 characters, but less than 10,000 characters), and multiple entry controls (Such as Radio Buttons).</a:t>
            </a:r>
          </a:p>
          <a:p>
            <a:pPr lvl="1"/>
            <a:r>
              <a:rPr lang="en-US" dirty="0"/>
              <a:t>Emailed output shall be in HTML format and viewable on both desktop and mobile email clients.  Mobile design will implement a reflexive CSS design to display without horizontal scrolling.</a:t>
            </a:r>
          </a:p>
          <a:p>
            <a:endParaRPr lang="en-US" dirty="0"/>
          </a:p>
        </p:txBody>
      </p:sp>
    </p:spTree>
    <p:extLst>
      <p:ext uri="{BB962C8B-B14F-4D97-AF65-F5344CB8AC3E}">
        <p14:creationId xmlns:p14="http://schemas.microsoft.com/office/powerpoint/2010/main" val="425771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List</a:t>
            </a:r>
            <a:endParaRPr lang="en-US" dirty="0"/>
          </a:p>
        </p:txBody>
      </p:sp>
      <p:sp>
        <p:nvSpPr>
          <p:cNvPr id="3" name="Content Placeholder 2"/>
          <p:cNvSpPr>
            <a:spLocks noGrp="1"/>
          </p:cNvSpPr>
          <p:nvPr>
            <p:ph idx="1"/>
          </p:nvPr>
        </p:nvSpPr>
        <p:spPr>
          <a:xfrm>
            <a:off x="3371274" y="960582"/>
            <a:ext cx="8239526" cy="5698836"/>
          </a:xfrm>
        </p:spPr>
        <p:txBody>
          <a:bodyPr>
            <a:normAutofit fontScale="77500" lnSpcReduction="20000"/>
          </a:bodyPr>
          <a:lstStyle/>
          <a:p>
            <a:pPr marL="457200" indent="-457200">
              <a:buFont typeface="+mj-lt"/>
              <a:buAutoNum type="arabicPeriod"/>
            </a:pPr>
            <a:r>
              <a:rPr lang="en-US" dirty="0"/>
              <a:t>Design CSS </a:t>
            </a:r>
            <a:r>
              <a:rPr lang="en-US" dirty="0" smtClean="0"/>
              <a:t>for email</a:t>
            </a:r>
          </a:p>
          <a:p>
            <a:pPr marL="800100" lvl="1" indent="-342900">
              <a:buFont typeface="+mj-lt"/>
              <a:buAutoNum type="arabicPeriod"/>
            </a:pPr>
            <a:r>
              <a:rPr lang="en-US" dirty="0" smtClean="0"/>
              <a:t>Build design suitable for desktop viewing</a:t>
            </a:r>
          </a:p>
          <a:p>
            <a:pPr marL="800100" lvl="1" indent="-342900">
              <a:buFont typeface="+mj-lt"/>
              <a:buAutoNum type="arabicPeriod"/>
            </a:pPr>
            <a:r>
              <a:rPr lang="en-US" dirty="0" smtClean="0"/>
              <a:t>Build design suitable for mobile viewing</a:t>
            </a:r>
            <a:endParaRPr lang="en-US" dirty="0"/>
          </a:p>
          <a:p>
            <a:pPr marL="457200" indent="-457200">
              <a:buFont typeface="+mj-lt"/>
              <a:buAutoNum type="arabicPeriod"/>
            </a:pPr>
            <a:r>
              <a:rPr lang="en-US" dirty="0"/>
              <a:t>Build Sample HTML Contact </a:t>
            </a:r>
            <a:r>
              <a:rPr lang="en-US" dirty="0" smtClean="0"/>
              <a:t>Form</a:t>
            </a:r>
          </a:p>
          <a:p>
            <a:pPr marL="800100" lvl="1" indent="-342900">
              <a:buFont typeface="+mj-lt"/>
              <a:buAutoNum type="arabicPeriod"/>
            </a:pPr>
            <a:r>
              <a:rPr lang="en-US" dirty="0" smtClean="0"/>
              <a:t>Build form with textboxes only</a:t>
            </a:r>
          </a:p>
          <a:p>
            <a:pPr marL="800100" lvl="1" indent="-342900">
              <a:buFont typeface="+mj-lt"/>
              <a:buAutoNum type="arabicPeriod"/>
            </a:pPr>
            <a:r>
              <a:rPr lang="en-US" dirty="0" smtClean="0"/>
              <a:t>Add radio buttons and check boxes</a:t>
            </a:r>
            <a:endParaRPr lang="en-US" dirty="0"/>
          </a:p>
          <a:p>
            <a:pPr marL="457200" indent="-457200">
              <a:buFont typeface="+mj-lt"/>
              <a:buAutoNum type="arabicPeriod"/>
            </a:pPr>
            <a:r>
              <a:rPr lang="en-US" dirty="0"/>
              <a:t>Design Form Processing Class</a:t>
            </a:r>
          </a:p>
          <a:p>
            <a:pPr marL="457200" indent="-457200">
              <a:buFont typeface="+mj-lt"/>
              <a:buAutoNum type="arabicPeriod"/>
            </a:pPr>
            <a:r>
              <a:rPr lang="en-US" dirty="0"/>
              <a:t>Design Email Generating Class</a:t>
            </a:r>
          </a:p>
          <a:p>
            <a:pPr marL="457200" indent="-457200">
              <a:buFont typeface="+mj-lt"/>
              <a:buAutoNum type="arabicPeriod"/>
            </a:pPr>
            <a:r>
              <a:rPr lang="en-US" dirty="0"/>
              <a:t>Test functionality against various web </a:t>
            </a:r>
            <a:r>
              <a:rPr lang="en-US" dirty="0" smtClean="0"/>
              <a:t>forms</a:t>
            </a:r>
          </a:p>
          <a:p>
            <a:pPr marL="800100" lvl="1" indent="-342900">
              <a:buFont typeface="+mj-lt"/>
              <a:buAutoNum type="arabicPeriod"/>
            </a:pPr>
            <a:r>
              <a:rPr lang="en-US" dirty="0" smtClean="0"/>
              <a:t>Test against text boxes, radio buttons and check boxes</a:t>
            </a:r>
            <a:endParaRPr lang="en-US" dirty="0"/>
          </a:p>
          <a:p>
            <a:pPr marL="457200" indent="-457200">
              <a:buFont typeface="+mj-lt"/>
              <a:buAutoNum type="arabicPeriod"/>
            </a:pPr>
            <a:r>
              <a:rPr lang="en-US" dirty="0"/>
              <a:t>Transfer Web Project Classes to single ASPX page</a:t>
            </a:r>
          </a:p>
          <a:p>
            <a:pPr marL="457200" indent="-457200">
              <a:buFont typeface="+mj-lt"/>
              <a:buAutoNum type="arabicPeriod"/>
            </a:pPr>
            <a:r>
              <a:rPr lang="en-US" dirty="0"/>
              <a:t>Move User Customizable Fields to User Editable </a:t>
            </a:r>
            <a:r>
              <a:rPr lang="en-US" dirty="0" err="1"/>
              <a:t>Config</a:t>
            </a:r>
            <a:r>
              <a:rPr lang="en-US" dirty="0"/>
              <a:t> </a:t>
            </a:r>
            <a:r>
              <a:rPr lang="en-US" dirty="0" smtClean="0"/>
              <a:t>Area</a:t>
            </a:r>
            <a:endParaRPr lang="en-US" dirty="0"/>
          </a:p>
          <a:p>
            <a:pPr marL="457200" indent="-457200">
              <a:buFont typeface="+mj-lt"/>
              <a:buAutoNum type="arabicPeriod"/>
            </a:pPr>
            <a:r>
              <a:rPr lang="en-US" dirty="0"/>
              <a:t>Transfer from </a:t>
            </a:r>
            <a:r>
              <a:rPr lang="en-US" dirty="0" smtClean="0"/>
              <a:t>Development (Visual Studio machine) </a:t>
            </a:r>
            <a:r>
              <a:rPr lang="en-US" dirty="0"/>
              <a:t>to Testing </a:t>
            </a:r>
            <a:r>
              <a:rPr lang="en-US" dirty="0" smtClean="0"/>
              <a:t>Server (IIS Only)</a:t>
            </a:r>
            <a:endParaRPr lang="en-US" dirty="0"/>
          </a:p>
          <a:p>
            <a:pPr marL="457200" indent="-457200">
              <a:buFont typeface="+mj-lt"/>
              <a:buAutoNum type="arabicPeriod"/>
            </a:pPr>
            <a:r>
              <a:rPr lang="en-US" dirty="0"/>
              <a:t>Test functionality against various web </a:t>
            </a:r>
            <a:r>
              <a:rPr lang="en-US" dirty="0" smtClean="0"/>
              <a:t>forms</a:t>
            </a:r>
          </a:p>
          <a:p>
            <a:pPr marL="800100" lvl="1" indent="-342900">
              <a:buFont typeface="+mj-lt"/>
              <a:buAutoNum type="arabicPeriod"/>
            </a:pPr>
            <a:r>
              <a:rPr lang="en-US" dirty="0"/>
              <a:t>Test against text boxes, radio buttons and check </a:t>
            </a:r>
            <a:r>
              <a:rPr lang="en-US" dirty="0" smtClean="0"/>
              <a:t>boxes</a:t>
            </a:r>
            <a:endParaRPr lang="en-US" dirty="0"/>
          </a:p>
          <a:p>
            <a:pPr marL="457200" indent="-457200">
              <a:buFont typeface="+mj-lt"/>
              <a:buAutoNum type="arabicPeriod"/>
            </a:pPr>
            <a:r>
              <a:rPr lang="en-US" dirty="0" smtClean="0"/>
              <a:t>Create </a:t>
            </a:r>
            <a:r>
              <a:rPr lang="en-US" dirty="0"/>
              <a:t>Installation Instructions</a:t>
            </a:r>
          </a:p>
          <a:p>
            <a:pPr marL="457200" indent="-457200">
              <a:buFont typeface="+mj-lt"/>
              <a:buAutoNum type="arabicPeriod"/>
            </a:pPr>
            <a:r>
              <a:rPr lang="en-US" dirty="0"/>
              <a:t>Publish to online blog</a:t>
            </a:r>
          </a:p>
          <a:p>
            <a:endParaRPr lang="en-US" dirty="0"/>
          </a:p>
        </p:txBody>
      </p:sp>
    </p:spTree>
    <p:extLst>
      <p:ext uri="{BB962C8B-B14F-4D97-AF65-F5344CB8AC3E}">
        <p14:creationId xmlns:p14="http://schemas.microsoft.com/office/powerpoint/2010/main" val="1089891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List </a:t>
            </a:r>
            <a:r>
              <a:rPr lang="en-US" sz="1400" dirty="0" smtClean="0"/>
              <a:t>(continue)</a:t>
            </a:r>
            <a:endParaRPr lang="en-US" sz="1400" dirty="0"/>
          </a:p>
        </p:txBody>
      </p:sp>
      <p:sp>
        <p:nvSpPr>
          <p:cNvPr id="3" name="Content Placeholder 2"/>
          <p:cNvSpPr>
            <a:spLocks noGrp="1"/>
          </p:cNvSpPr>
          <p:nvPr>
            <p:ph idx="1"/>
          </p:nvPr>
        </p:nvSpPr>
        <p:spPr>
          <a:xfrm>
            <a:off x="3371274" y="960582"/>
            <a:ext cx="8239526" cy="5698836"/>
          </a:xfrm>
        </p:spPr>
        <p:txBody>
          <a:bodyPr>
            <a:normAutofit fontScale="77500" lnSpcReduction="20000"/>
          </a:bodyPr>
          <a:lstStyle/>
          <a:p>
            <a:pPr marL="457200" indent="-457200">
              <a:buFont typeface="+mj-lt"/>
              <a:buAutoNum type="arabicPeriod"/>
            </a:pPr>
            <a:r>
              <a:rPr lang="en-US" dirty="0"/>
              <a:t>Design CSS </a:t>
            </a:r>
            <a:r>
              <a:rPr lang="en-US" dirty="0" smtClean="0"/>
              <a:t>for email</a:t>
            </a:r>
          </a:p>
          <a:p>
            <a:pPr marL="800100" lvl="1" indent="-342900">
              <a:buFont typeface="+mj-lt"/>
              <a:buAutoNum type="alphaLcParenR"/>
            </a:pPr>
            <a:r>
              <a:rPr lang="en-US" dirty="0" smtClean="0"/>
              <a:t>Build design suitable for desktop viewing</a:t>
            </a:r>
          </a:p>
          <a:p>
            <a:pPr marL="800100" lvl="1" indent="-342900">
              <a:buFont typeface="+mj-lt"/>
              <a:buAutoNum type="alphaLcParenR"/>
            </a:pPr>
            <a:r>
              <a:rPr lang="en-US" dirty="0" smtClean="0"/>
              <a:t>Build design suitable for mobile viewing</a:t>
            </a:r>
            <a:endParaRPr lang="en-US" dirty="0"/>
          </a:p>
          <a:p>
            <a:pPr marL="457200" indent="-457200">
              <a:buFont typeface="+mj-lt"/>
              <a:buAutoNum type="arabicPeriod"/>
            </a:pPr>
            <a:r>
              <a:rPr lang="en-US" dirty="0"/>
              <a:t>Build Sample HTML Contact </a:t>
            </a:r>
            <a:r>
              <a:rPr lang="en-US" dirty="0" smtClean="0"/>
              <a:t>Form</a:t>
            </a:r>
          </a:p>
          <a:p>
            <a:pPr marL="800100" lvl="1" indent="-342900">
              <a:buFont typeface="+mj-lt"/>
              <a:buAutoNum type="alphaLcParenR"/>
            </a:pPr>
            <a:r>
              <a:rPr lang="en-US" dirty="0" smtClean="0"/>
              <a:t>Build form with textboxes only</a:t>
            </a:r>
          </a:p>
          <a:p>
            <a:pPr marL="800100" lvl="1" indent="-342900">
              <a:buFont typeface="+mj-lt"/>
              <a:buAutoNum type="alphaLcParenR"/>
            </a:pPr>
            <a:r>
              <a:rPr lang="en-US" dirty="0" smtClean="0"/>
              <a:t>Add radio buttons and check boxes</a:t>
            </a:r>
            <a:endParaRPr lang="en-US" dirty="0"/>
          </a:p>
          <a:p>
            <a:pPr marL="457200" indent="-457200">
              <a:buFont typeface="+mj-lt"/>
              <a:buAutoNum type="arabicPeriod"/>
            </a:pPr>
            <a:r>
              <a:rPr lang="en-US" dirty="0"/>
              <a:t>Design Form Processing Class</a:t>
            </a:r>
          </a:p>
          <a:p>
            <a:pPr marL="457200" indent="-457200">
              <a:buFont typeface="+mj-lt"/>
              <a:buAutoNum type="arabicPeriod"/>
            </a:pPr>
            <a:r>
              <a:rPr lang="en-US" dirty="0"/>
              <a:t>Design Email Generating Class</a:t>
            </a:r>
          </a:p>
          <a:p>
            <a:pPr marL="457200" indent="-457200">
              <a:buFont typeface="+mj-lt"/>
              <a:buAutoNum type="arabicPeriod"/>
            </a:pPr>
            <a:r>
              <a:rPr lang="en-US" dirty="0"/>
              <a:t>Test functionality against various web </a:t>
            </a:r>
            <a:r>
              <a:rPr lang="en-US" dirty="0" smtClean="0"/>
              <a:t>forms</a:t>
            </a:r>
          </a:p>
          <a:p>
            <a:pPr marL="800100" lvl="1" indent="-342900">
              <a:buFont typeface="+mj-lt"/>
              <a:buAutoNum type="arabicPeriod"/>
            </a:pPr>
            <a:r>
              <a:rPr lang="en-US" dirty="0" smtClean="0"/>
              <a:t>Test against text boxes, radio buttons and check boxes</a:t>
            </a:r>
            <a:endParaRPr lang="en-US" dirty="0"/>
          </a:p>
          <a:p>
            <a:pPr marL="457200" indent="-457200">
              <a:buFont typeface="+mj-lt"/>
              <a:buAutoNum type="arabicPeriod"/>
            </a:pPr>
            <a:r>
              <a:rPr lang="en-US" dirty="0"/>
              <a:t>Transfer Web Project Classes to single ASPX page</a:t>
            </a:r>
          </a:p>
          <a:p>
            <a:pPr marL="457200" indent="-457200">
              <a:buFont typeface="+mj-lt"/>
              <a:buAutoNum type="arabicPeriod"/>
            </a:pPr>
            <a:r>
              <a:rPr lang="en-US" dirty="0"/>
              <a:t>Move User Customizable Fields to User Editable </a:t>
            </a:r>
            <a:r>
              <a:rPr lang="en-US" dirty="0" err="1"/>
              <a:t>Config</a:t>
            </a:r>
            <a:r>
              <a:rPr lang="en-US" dirty="0"/>
              <a:t> </a:t>
            </a:r>
            <a:r>
              <a:rPr lang="en-US" dirty="0" smtClean="0"/>
              <a:t>Area</a:t>
            </a:r>
            <a:endParaRPr lang="en-US" dirty="0"/>
          </a:p>
          <a:p>
            <a:pPr marL="457200" indent="-457200">
              <a:buFont typeface="+mj-lt"/>
              <a:buAutoNum type="arabicPeriod"/>
            </a:pPr>
            <a:r>
              <a:rPr lang="en-US" dirty="0"/>
              <a:t>Transfer from </a:t>
            </a:r>
            <a:r>
              <a:rPr lang="en-US" dirty="0" smtClean="0"/>
              <a:t>Development (Visual Studio machine) </a:t>
            </a:r>
            <a:r>
              <a:rPr lang="en-US" dirty="0"/>
              <a:t>to Testing </a:t>
            </a:r>
            <a:r>
              <a:rPr lang="en-US" dirty="0" smtClean="0"/>
              <a:t>Server (IIS Only)</a:t>
            </a:r>
            <a:endParaRPr lang="en-US" dirty="0"/>
          </a:p>
          <a:p>
            <a:pPr marL="457200" indent="-457200">
              <a:buFont typeface="+mj-lt"/>
              <a:buAutoNum type="arabicPeriod"/>
            </a:pPr>
            <a:r>
              <a:rPr lang="en-US" dirty="0"/>
              <a:t>Test functionality against various web </a:t>
            </a:r>
            <a:r>
              <a:rPr lang="en-US" dirty="0" smtClean="0"/>
              <a:t>forms</a:t>
            </a:r>
          </a:p>
          <a:p>
            <a:pPr lvl="1"/>
            <a:r>
              <a:rPr lang="en-US" dirty="0"/>
              <a:t>Test against text boxes, radio buttons and check </a:t>
            </a:r>
            <a:r>
              <a:rPr lang="en-US" dirty="0" smtClean="0"/>
              <a:t>boxes</a:t>
            </a:r>
            <a:endParaRPr lang="en-US" dirty="0"/>
          </a:p>
          <a:p>
            <a:pPr marL="457200" indent="-457200">
              <a:buFont typeface="+mj-lt"/>
              <a:buAutoNum type="arabicPeriod"/>
            </a:pPr>
            <a:r>
              <a:rPr lang="en-US" dirty="0" smtClean="0"/>
              <a:t>Create </a:t>
            </a:r>
            <a:r>
              <a:rPr lang="en-US" dirty="0"/>
              <a:t>Installation Instructions</a:t>
            </a:r>
          </a:p>
          <a:p>
            <a:pPr marL="457200" indent="-457200">
              <a:buFont typeface="+mj-lt"/>
              <a:buAutoNum type="arabicPeriod"/>
            </a:pPr>
            <a:r>
              <a:rPr lang="en-US" dirty="0"/>
              <a:t>Publish to online blog</a:t>
            </a:r>
          </a:p>
          <a:p>
            <a:endParaRPr lang="en-US" dirty="0"/>
          </a:p>
        </p:txBody>
      </p:sp>
    </p:spTree>
    <p:extLst>
      <p:ext uri="{BB962C8B-B14F-4D97-AF65-F5344CB8AC3E}">
        <p14:creationId xmlns:p14="http://schemas.microsoft.com/office/powerpoint/2010/main" val="2507482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360</TotalTime>
  <Words>878</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FormMail for ASP.NET</vt:lpstr>
      <vt:lpstr>Executive Summary Background</vt:lpstr>
      <vt:lpstr>Executive Summary Business Case</vt:lpstr>
      <vt:lpstr>Executive Summary Proposed Solution</vt:lpstr>
      <vt:lpstr>Infrastructure Diagram</vt:lpstr>
      <vt:lpstr>Interaction Diagram</vt:lpstr>
      <vt:lpstr>Requirements</vt:lpstr>
      <vt:lpstr>Task List</vt:lpstr>
      <vt:lpstr>Task List (continue)</vt:lpstr>
      <vt:lpstr>Schedule</vt:lpstr>
      <vt:lpstr>Cost</vt:lpstr>
      <vt:lpstr>CSS &amp; Email Clients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FormMail for ASP.NET</dc:title>
  <dc:creator>Alex Gust</dc:creator>
  <cp:lastModifiedBy>Lin</cp:lastModifiedBy>
  <cp:revision>9</cp:revision>
  <dcterms:created xsi:type="dcterms:W3CDTF">2014-10-31T12:53:54Z</dcterms:created>
  <dcterms:modified xsi:type="dcterms:W3CDTF">2015-11-24T18:11:38Z</dcterms:modified>
</cp:coreProperties>
</file>