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71" r:id="rId4"/>
    <p:sldId id="257" r:id="rId5"/>
    <p:sldId id="272" r:id="rId6"/>
    <p:sldId id="273" r:id="rId7"/>
    <p:sldId id="274" r:id="rId8"/>
    <p:sldId id="275" r:id="rId9"/>
    <p:sldId id="281" r:id="rId10"/>
    <p:sldId id="279" r:id="rId11"/>
    <p:sldId id="277" r:id="rId12"/>
    <p:sldId id="282" r:id="rId13"/>
    <p:sldId id="284" r:id="rId14"/>
    <p:sldId id="285" r:id="rId15"/>
    <p:sldId id="288" r:id="rId16"/>
    <p:sldId id="289" r:id="rId17"/>
    <p:sldId id="291" r:id="rId18"/>
    <p:sldId id="292" r:id="rId19"/>
    <p:sldId id="293" r:id="rId20"/>
    <p:sldId id="295" r:id="rId21"/>
    <p:sldId id="294" r:id="rId22"/>
    <p:sldId id="296" r:id="rId23"/>
    <p:sldId id="299" r:id="rId24"/>
    <p:sldId id="297" r:id="rId25"/>
    <p:sldId id="301" r:id="rId26"/>
    <p:sldId id="300" r:id="rId27"/>
    <p:sldId id="298" r:id="rId28"/>
    <p:sldId id="302" r:id="rId29"/>
    <p:sldId id="303" r:id="rId30"/>
    <p:sldId id="305" r:id="rId31"/>
    <p:sldId id="306" r:id="rId32"/>
    <p:sldId id="307" r:id="rId33"/>
    <p:sldId id="309" r:id="rId34"/>
    <p:sldId id="310" r:id="rId35"/>
    <p:sldId id="311" r:id="rId36"/>
    <p:sldId id="312" r:id="rId37"/>
    <p:sldId id="317" r:id="rId38"/>
    <p:sldId id="318" r:id="rId39"/>
    <p:sldId id="319" r:id="rId40"/>
    <p:sldId id="320" r:id="rId41"/>
    <p:sldId id="314" r:id="rId42"/>
    <p:sldId id="316" r:id="rId43"/>
    <p:sldId id="321" r:id="rId44"/>
    <p:sldId id="325" r:id="rId45"/>
    <p:sldId id="322" r:id="rId46"/>
    <p:sldId id="326" r:id="rId47"/>
    <p:sldId id="323" r:id="rId48"/>
    <p:sldId id="330" r:id="rId49"/>
    <p:sldId id="331" r:id="rId50"/>
    <p:sldId id="332" r:id="rId51"/>
    <p:sldId id="328" r:id="rId52"/>
    <p:sldId id="334" r:id="rId53"/>
    <p:sldId id="333" r:id="rId54"/>
    <p:sldId id="335" r:id="rId55"/>
    <p:sldId id="339" r:id="rId56"/>
    <p:sldId id="336" r:id="rId57"/>
    <p:sldId id="340" r:id="rId58"/>
    <p:sldId id="341" r:id="rId59"/>
    <p:sldId id="342" r:id="rId60"/>
    <p:sldId id="337" r:id="rId61"/>
    <p:sldId id="343" r:id="rId62"/>
    <p:sldId id="338" r:id="rId63"/>
    <p:sldId id="349" r:id="rId64"/>
    <p:sldId id="350" r:id="rId65"/>
    <p:sldId id="345" r:id="rId66"/>
    <p:sldId id="351" r:id="rId67"/>
    <p:sldId id="352" r:id="rId68"/>
    <p:sldId id="346" r:id="rId69"/>
    <p:sldId id="354" r:id="rId70"/>
    <p:sldId id="357" r:id="rId71"/>
    <p:sldId id="358" r:id="rId72"/>
    <p:sldId id="356" r:id="rId73"/>
    <p:sldId id="359" r:id="rId74"/>
    <p:sldId id="360" r:id="rId75"/>
    <p:sldId id="362" r:id="rId76"/>
    <p:sldId id="365" r:id="rId77"/>
    <p:sldId id="366" r:id="rId78"/>
    <p:sldId id="369" r:id="rId79"/>
    <p:sldId id="370" r:id="rId80"/>
    <p:sldId id="371" r:id="rId81"/>
    <p:sldId id="372" r:id="rId82"/>
    <p:sldId id="373" r:id="rId83"/>
    <p:sldId id="374" r:id="rId84"/>
    <p:sldId id="375" r:id="rId85"/>
    <p:sldId id="376" r:id="rId86"/>
    <p:sldId id="378" r:id="rId87"/>
    <p:sldId id="380" r:id="rId88"/>
    <p:sldId id="381" r:id="rId89"/>
    <p:sldId id="384" r:id="rId90"/>
    <p:sldId id="387" r:id="rId91"/>
    <p:sldId id="386" r:id="rId92"/>
    <p:sldId id="388" r:id="rId93"/>
    <p:sldId id="389" r:id="rId94"/>
    <p:sldId id="390" r:id="rId95"/>
    <p:sldId id="391" r:id="rId96"/>
    <p:sldId id="392" r:id="rId97"/>
    <p:sldId id="395" r:id="rId98"/>
    <p:sldId id="397" r:id="rId99"/>
    <p:sldId id="396" r:id="rId100"/>
    <p:sldId id="399" r:id="rId101"/>
    <p:sldId id="398" r:id="rId102"/>
    <p:sldId id="401" r:id="rId103"/>
    <p:sldId id="403" r:id="rId104"/>
    <p:sldId id="404" r:id="rId105"/>
    <p:sldId id="402" r:id="rId106"/>
    <p:sldId id="405" r:id="rId107"/>
    <p:sldId id="406" r:id="rId108"/>
    <p:sldId id="407" r:id="rId109"/>
    <p:sldId id="409" r:id="rId11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41402EF-72EA-4F86-9227-E1922CEE125F}">
          <p14:sldIdLst>
            <p14:sldId id="256"/>
            <p14:sldId id="267"/>
          </p14:sldIdLst>
        </p14:section>
        <p14:section name="Definitions and history" id="{50620021-50DD-4550-94C9-A02DBA5222F5}">
          <p14:sldIdLst>
            <p14:sldId id="271"/>
            <p14:sldId id="257"/>
            <p14:sldId id="272"/>
            <p14:sldId id="273"/>
            <p14:sldId id="274"/>
            <p14:sldId id="275"/>
            <p14:sldId id="281"/>
            <p14:sldId id="279"/>
            <p14:sldId id="277"/>
            <p14:sldId id="282"/>
            <p14:sldId id="284"/>
            <p14:sldId id="285"/>
            <p14:sldId id="288"/>
            <p14:sldId id="289"/>
            <p14:sldId id="291"/>
            <p14:sldId id="292"/>
            <p14:sldId id="293"/>
            <p14:sldId id="295"/>
            <p14:sldId id="294"/>
            <p14:sldId id="296"/>
            <p14:sldId id="299"/>
            <p14:sldId id="297"/>
            <p14:sldId id="301"/>
            <p14:sldId id="300"/>
            <p14:sldId id="298"/>
            <p14:sldId id="302"/>
            <p14:sldId id="303"/>
          </p14:sldIdLst>
        </p14:section>
        <p14:section name="Internet protocols" id="{67AEE477-5D57-4389-98F9-5BAD13F27A51}">
          <p14:sldIdLst>
            <p14:sldId id="305"/>
            <p14:sldId id="306"/>
            <p14:sldId id="307"/>
            <p14:sldId id="309"/>
            <p14:sldId id="310"/>
            <p14:sldId id="311"/>
            <p14:sldId id="312"/>
            <p14:sldId id="317"/>
            <p14:sldId id="318"/>
            <p14:sldId id="319"/>
            <p14:sldId id="320"/>
            <p14:sldId id="314"/>
            <p14:sldId id="316"/>
            <p14:sldId id="321"/>
            <p14:sldId id="325"/>
            <p14:sldId id="322"/>
          </p14:sldIdLst>
        </p14:section>
        <p14:section name="Client-Server MODEL" id="{8A45823D-DBC2-47CC-A283-3A17822A0095}">
          <p14:sldIdLst>
            <p14:sldId id="326"/>
            <p14:sldId id="323"/>
            <p14:sldId id="330"/>
            <p14:sldId id="331"/>
            <p14:sldId id="332"/>
            <p14:sldId id="328"/>
            <p14:sldId id="334"/>
            <p14:sldId id="333"/>
            <p14:sldId id="335"/>
            <p14:sldId id="339"/>
            <p14:sldId id="336"/>
            <p14:sldId id="340"/>
            <p14:sldId id="341"/>
            <p14:sldId id="342"/>
            <p14:sldId id="337"/>
            <p14:sldId id="343"/>
            <p14:sldId id="338"/>
            <p14:sldId id="349"/>
          </p14:sldIdLst>
        </p14:section>
        <p14:section name="Where is the Internet" id="{DBDF69C8-DE11-4965-9FE7-5F1354FA231C}">
          <p14:sldIdLst>
            <p14:sldId id="350"/>
            <p14:sldId id="345"/>
            <p14:sldId id="351"/>
            <p14:sldId id="352"/>
            <p14:sldId id="346"/>
            <p14:sldId id="354"/>
            <p14:sldId id="357"/>
            <p14:sldId id="358"/>
            <p14:sldId id="356"/>
            <p14:sldId id="359"/>
            <p14:sldId id="360"/>
            <p14:sldId id="362"/>
            <p14:sldId id="365"/>
            <p14:sldId id="366"/>
            <p14:sldId id="369"/>
            <p14:sldId id="370"/>
            <p14:sldId id="371"/>
            <p14:sldId id="372"/>
            <p14:sldId id="373"/>
            <p14:sldId id="374"/>
          </p14:sldIdLst>
        </p14:section>
        <p14:section name="DOMAIN NAME SYSTEM" id="{AF5E0986-0422-48DE-919B-1F6C0D4C4C02}">
          <p14:sldIdLst>
            <p14:sldId id="375"/>
            <p14:sldId id="376"/>
            <p14:sldId id="378"/>
            <p14:sldId id="380"/>
            <p14:sldId id="381"/>
            <p14:sldId id="384"/>
            <p14:sldId id="387"/>
            <p14:sldId id="386"/>
            <p14:sldId id="388"/>
          </p14:sldIdLst>
        </p14:section>
        <p14:section name="Uniform Resource Locators (URL)" id="{50D6BD50-4189-4990-AB29-AA0D1A4D44C1}">
          <p14:sldIdLst>
            <p14:sldId id="389"/>
            <p14:sldId id="390"/>
            <p14:sldId id="391"/>
          </p14:sldIdLst>
        </p14:section>
        <p14:section name="HTTP" id="{C321E4ED-1404-448E-83FE-50C8CA85A382}">
          <p14:sldIdLst>
            <p14:sldId id="392"/>
            <p14:sldId id="395"/>
            <p14:sldId id="397"/>
            <p14:sldId id="396"/>
            <p14:sldId id="399"/>
            <p14:sldId id="398"/>
            <p14:sldId id="401"/>
            <p14:sldId id="403"/>
          </p14:sldIdLst>
        </p14:section>
        <p14:section name="web Servers" id="{70BCDC33-9E04-4407-A91C-CFD04F9BE041}">
          <p14:sldIdLst>
            <p14:sldId id="404"/>
            <p14:sldId id="402"/>
            <p14:sldId id="405"/>
            <p14:sldId id="406"/>
            <p14:sldId id="407"/>
          </p14:sldIdLst>
        </p14:section>
        <p14:section name="What you've learned" id="{EC2AEC13-DF67-44FA-9B9F-610A765D0710}">
          <p14:sldIdLst>
            <p14:sldId id="409"/>
          </p14:sldIdLst>
        </p14:section>
      </p14:sectionLst>
    </p:ext>
    <p:ext uri="{EFAFB233-063F-42B5-8137-9DF3F51BA10A}">
      <p15:sldGuideLst xmlns:p15="http://schemas.microsoft.com/office/powerpoint/2012/main">
        <p15:guide id="1" orient="horz" pos="2880">
          <p15:clr>
            <a:srgbClr val="A4A3A4"/>
          </p15:clr>
        </p15:guide>
        <p15:guide id="2" orient="horz" pos="1440">
          <p15:clr>
            <a:srgbClr val="A4A3A4"/>
          </p15:clr>
        </p15:guide>
        <p15:guide id="3" orient="horz">
          <p15:clr>
            <a:srgbClr val="A4A3A4"/>
          </p15:clr>
        </p15:guide>
        <p15:guide id="4" pos="3840">
          <p15:clr>
            <a:srgbClr val="A4A3A4"/>
          </p15:clr>
        </p15:guide>
        <p15:guide id="5"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88" autoAdjust="0"/>
  </p:normalViewPr>
  <p:slideViewPr>
    <p:cSldViewPr showGuides="1">
      <p:cViewPr varScale="1">
        <p:scale>
          <a:sx n="54" d="100"/>
          <a:sy n="54" d="100"/>
        </p:scale>
        <p:origin x="78" y="234"/>
      </p:cViewPr>
      <p:guideLst>
        <p:guide orient="horz" pos="2880"/>
        <p:guide orient="horz" pos="1440"/>
        <p:guide orient="horz"/>
        <p:guide pos="3840"/>
        <p:guide pos="1920"/>
      </p:guideLst>
    </p:cSldViewPr>
  </p:slideViewPr>
  <p:outlineViewPr>
    <p:cViewPr>
      <p:scale>
        <a:sx n="33" d="100"/>
        <a:sy n="33" d="100"/>
      </p:scale>
      <p:origin x="0" y="47826"/>
    </p:cViewPr>
  </p:outlineViewPr>
  <p:notesTextViewPr>
    <p:cViewPr>
      <p:scale>
        <a:sx n="100" d="100"/>
        <a:sy n="100" d="100"/>
      </p:scale>
      <p:origin x="0" y="0"/>
    </p:cViewPr>
  </p:notesTextViewPr>
  <p:sorterViewPr>
    <p:cViewPr>
      <p:scale>
        <a:sx n="80" d="100"/>
        <a:sy n="80" d="100"/>
      </p:scale>
      <p:origin x="0" y="325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685800"/>
            <a:ext cx="5486400" cy="2819400"/>
          </a:xfrm>
        </p:spPr>
        <p:txBody>
          <a:bodyPr>
            <a:noAutofit/>
          </a:bodyPr>
          <a:lstStyle>
            <a:lvl1pPr algn="l">
              <a:lnSpc>
                <a:spcPts val="6200"/>
              </a:lnSpc>
              <a:defRPr sz="5400">
                <a:latin typeface="Rockwell"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38200" y="4225160"/>
            <a:ext cx="5486400" cy="533400"/>
          </a:xfrm>
        </p:spPr>
        <p:txBody>
          <a:bodyPr>
            <a:normAutofit/>
          </a:bodyPr>
          <a:lstStyle>
            <a:lvl1pPr marL="0" indent="0" algn="l">
              <a:buNone/>
              <a:defRPr sz="2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8746D3AE-9A6B-4724-B938-46259D069CC8}" type="slidenum">
              <a:rPr lang="en-US" smtClean="0"/>
              <a:pPr/>
              <a:t>‹#›</a:t>
            </a:fld>
            <a:endParaRPr lang="en-US"/>
          </a:p>
        </p:txBody>
      </p:sp>
      <p:sp>
        <p:nvSpPr>
          <p:cNvPr id="5" name="Rectangle 4"/>
          <p:cNvSpPr/>
          <p:nvPr userDrawn="1"/>
        </p:nvSpPr>
        <p:spPr>
          <a:xfrm>
            <a:off x="8610600" y="0"/>
            <a:ext cx="533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477000"/>
            <a:ext cx="8839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5203947" y="6096000"/>
            <a:ext cx="3940053" cy="369332"/>
          </a:xfrm>
          <a:prstGeom prst="rect">
            <a:avLst/>
          </a:prstGeom>
          <a:noFill/>
        </p:spPr>
        <p:txBody>
          <a:bodyPr wrap="none" rtlCol="0">
            <a:spAutoFit/>
          </a:bodyPr>
          <a:lstStyle/>
          <a:p>
            <a:pPr algn="r"/>
            <a:r>
              <a:rPr lang="en-US" sz="1800" dirty="0" smtClean="0">
                <a:solidFill>
                  <a:schemeClr val="accent1"/>
                </a:solidFill>
                <a:latin typeface="Rockwell" pitchFamily="18" charset="0"/>
              </a:rPr>
              <a:t>Fundamentals</a:t>
            </a:r>
            <a:r>
              <a:rPr lang="en-US" sz="1800" baseline="0" dirty="0" smtClean="0">
                <a:latin typeface="Rockwell" pitchFamily="18" charset="0"/>
              </a:rPr>
              <a:t> </a:t>
            </a:r>
            <a:r>
              <a:rPr lang="en-US" sz="1800" baseline="0" dirty="0" smtClean="0">
                <a:solidFill>
                  <a:schemeClr val="bg2"/>
                </a:solidFill>
                <a:latin typeface="Rockwell" pitchFamily="18" charset="0"/>
              </a:rPr>
              <a:t>of Web Development</a:t>
            </a:r>
            <a:endParaRPr lang="en-US" sz="1800" dirty="0">
              <a:solidFill>
                <a:schemeClr val="bg2"/>
              </a:solidFill>
              <a:latin typeface="Rockwell" pitchFamily="18" charset="0"/>
            </a:endParaRPr>
          </a:p>
        </p:txBody>
      </p:sp>
      <p:sp>
        <p:nvSpPr>
          <p:cNvPr id="10" name="Rectangle 9"/>
          <p:cNvSpPr/>
          <p:nvPr userDrawn="1"/>
        </p:nvSpPr>
        <p:spPr>
          <a:xfrm>
            <a:off x="0" y="6477000"/>
            <a:ext cx="9144000" cy="381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0" y="6096000"/>
            <a:ext cx="3771802" cy="369332"/>
          </a:xfrm>
          <a:prstGeom prst="rect">
            <a:avLst/>
          </a:prstGeom>
          <a:noFill/>
        </p:spPr>
        <p:txBody>
          <a:bodyPr wrap="none" rtlCol="0">
            <a:spAutoFit/>
          </a:bodyPr>
          <a:lstStyle/>
          <a:p>
            <a:r>
              <a:rPr lang="en-US" sz="1800" dirty="0" smtClean="0">
                <a:solidFill>
                  <a:schemeClr val="accent1"/>
                </a:solidFill>
                <a:latin typeface="Rockwell" pitchFamily="18" charset="0"/>
              </a:rPr>
              <a:t>Randy Connolly </a:t>
            </a:r>
            <a:r>
              <a:rPr lang="en-US" sz="1800" baseline="0" dirty="0" smtClean="0">
                <a:solidFill>
                  <a:schemeClr val="bg2"/>
                </a:solidFill>
                <a:latin typeface="Rockwell" pitchFamily="18" charset="0"/>
              </a:rPr>
              <a:t>and</a:t>
            </a:r>
            <a:r>
              <a:rPr lang="en-US" sz="1800" baseline="0" dirty="0" smtClean="0">
                <a:latin typeface="Rockwell" pitchFamily="18" charset="0"/>
              </a:rPr>
              <a:t> </a:t>
            </a:r>
            <a:r>
              <a:rPr lang="en-US" sz="1800" baseline="0" dirty="0" smtClean="0">
                <a:solidFill>
                  <a:schemeClr val="accent1"/>
                </a:solidFill>
                <a:latin typeface="Rockwell" pitchFamily="18" charset="0"/>
              </a:rPr>
              <a:t>Ricardo Hoar</a:t>
            </a:r>
            <a:endParaRPr lang="en-US" sz="1800" dirty="0">
              <a:solidFill>
                <a:schemeClr val="accent1"/>
              </a:solidFill>
              <a:latin typeface="Rockwell" pitchFamily="18" charset="0"/>
            </a:endParaRPr>
          </a:p>
        </p:txBody>
      </p:sp>
      <p:sp>
        <p:nvSpPr>
          <p:cNvPr id="12" name="TextBox 11"/>
          <p:cNvSpPr txBox="1"/>
          <p:nvPr userDrawn="1"/>
        </p:nvSpPr>
        <p:spPr>
          <a:xfrm>
            <a:off x="5257800" y="6453003"/>
            <a:ext cx="3886200" cy="461665"/>
          </a:xfrm>
          <a:prstGeom prst="rect">
            <a:avLst/>
          </a:prstGeom>
          <a:noFill/>
        </p:spPr>
        <p:txBody>
          <a:bodyPr wrap="square" rtlCol="0">
            <a:spAutoFit/>
          </a:bodyPr>
          <a:lstStyle/>
          <a:p>
            <a:pPr algn="r"/>
            <a:r>
              <a:rPr lang="en-US" sz="1200" kern="1200" dirty="0" smtClean="0">
                <a:solidFill>
                  <a:schemeClr val="bg1"/>
                </a:solidFill>
                <a:latin typeface="+mn-lt"/>
                <a:ea typeface="+mn-ea"/>
                <a:cs typeface="+mn-cs"/>
              </a:rPr>
              <a:t>© 2015 Pearson</a:t>
            </a:r>
          </a:p>
          <a:p>
            <a:pPr algn="r"/>
            <a:r>
              <a:rPr lang="en-US" sz="1200" kern="1200" dirty="0" smtClean="0">
                <a:solidFill>
                  <a:schemeClr val="bg1"/>
                </a:solidFill>
                <a:latin typeface="+mn-lt"/>
                <a:ea typeface="+mn-ea"/>
                <a:cs typeface="+mn-cs"/>
              </a:rPr>
              <a:t>http://www.funwebdev.com</a:t>
            </a:r>
            <a:endParaRPr lang="en-US" sz="1200" kern="1200" dirty="0">
              <a:solidFill>
                <a:schemeClr val="bg1"/>
              </a:solidFill>
              <a:latin typeface="+mn-lt"/>
              <a:ea typeface="+mn-ea"/>
              <a:cs typeface="+mn-cs"/>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8/24/2016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8/24/2016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8/24/2016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98438"/>
            <a:ext cx="7772400" cy="1020762"/>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3048000" y="1676400"/>
            <a:ext cx="5638800" cy="4525963"/>
          </a:xfrm>
        </p:spPr>
        <p:txBody>
          <a:bodyPr/>
          <a:lstStyle>
            <a:lvl1pPr marL="0" indent="0">
              <a:buNone/>
              <a:defRPr sz="2400">
                <a:solidFill>
                  <a:schemeClr val="tx1"/>
                </a:solidFill>
              </a:defRPr>
            </a:lvl1pPr>
            <a:lvl2pPr marL="461963" indent="-4763">
              <a:buNone/>
              <a:defRPr sz="2000">
                <a:solidFill>
                  <a:schemeClr val="tx1"/>
                </a:solidFill>
              </a:defRPr>
            </a:lvl2pPr>
            <a:lvl3pPr marL="914400" indent="0">
              <a:buNone/>
              <a:defRPr sz="1800">
                <a:solidFill>
                  <a:schemeClr val="tx1"/>
                </a:solidFill>
              </a:defRPr>
            </a:lvl3pPr>
            <a:lvl4pPr marL="1376363" indent="-4763">
              <a:buNone/>
              <a:defRPr sz="1600">
                <a:solidFill>
                  <a:schemeClr val="tx1"/>
                </a:solidFill>
              </a:defRPr>
            </a:lvl4pPr>
            <a:lvl5pPr marL="1828800" indent="0">
              <a:buNone/>
              <a:defRPr sz="1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8746D3AE-9A6B-4724-B938-46259D069CC8}" type="slidenum">
              <a:rPr lang="en-US" smtClean="0"/>
              <a:pPr/>
              <a:t>‹#›</a:t>
            </a:fld>
            <a:endParaRPr lang="en-US"/>
          </a:p>
        </p:txBody>
      </p:sp>
      <p:sp>
        <p:nvSpPr>
          <p:cNvPr id="12" name="Content Placeholder 11"/>
          <p:cNvSpPr>
            <a:spLocks noGrp="1"/>
          </p:cNvSpPr>
          <p:nvPr>
            <p:ph sz="quarter" idx="13" hasCustomPrompt="1"/>
          </p:nvPr>
        </p:nvSpPr>
        <p:spPr>
          <a:xfrm>
            <a:off x="914400" y="838200"/>
            <a:ext cx="6629400" cy="304800"/>
          </a:xfrm>
        </p:spPr>
        <p:txBody>
          <a:bodyPr>
            <a:normAutofit/>
          </a:bodyPr>
          <a:lstStyle>
            <a:lvl1pPr>
              <a:buNone/>
              <a:defRPr sz="1500">
                <a:latin typeface="Rockwell" pitchFamily="18" charset="0"/>
              </a:defRPr>
            </a:lvl1pPr>
          </a:lstStyle>
          <a:p>
            <a:pPr lvl="0"/>
            <a:r>
              <a:rPr lang="en-US" dirty="0" smtClean="0"/>
              <a:t>Enter subtitle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22238"/>
            <a:ext cx="7772400" cy="1020762"/>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914400" y="1646237"/>
            <a:ext cx="6400800" cy="4525963"/>
          </a:xfrm>
        </p:spPr>
        <p:txBody>
          <a:bodyPr/>
          <a:lstStyle>
            <a:lvl1pPr marL="0" indent="0">
              <a:spcAft>
                <a:spcPts val="1200"/>
              </a:spcAft>
              <a:buNone/>
              <a:defRPr sz="2200">
                <a:solidFill>
                  <a:schemeClr val="tx1"/>
                </a:solidFill>
              </a:defRPr>
            </a:lvl1pPr>
            <a:lvl2pPr marL="461963" indent="-4763">
              <a:spcAft>
                <a:spcPts val="1200"/>
              </a:spcAft>
              <a:buNone/>
              <a:defRPr sz="2000">
                <a:solidFill>
                  <a:schemeClr val="tx1"/>
                </a:solidFill>
              </a:defRPr>
            </a:lvl2pPr>
            <a:lvl3pPr marL="914400" indent="0">
              <a:buNone/>
              <a:defRPr sz="1800">
                <a:solidFill>
                  <a:schemeClr val="tx1"/>
                </a:solidFill>
              </a:defRPr>
            </a:lvl3pPr>
            <a:lvl4pPr marL="1376363" indent="-4763">
              <a:buNone/>
              <a:defRPr sz="1600">
                <a:solidFill>
                  <a:schemeClr val="tx1"/>
                </a:solidFill>
              </a:defRPr>
            </a:lvl4pPr>
            <a:lvl5pPr marL="1828800" indent="0">
              <a:buNone/>
              <a:defRPr sz="14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8746D3AE-9A6B-4724-B938-46259D069CC8}" type="slidenum">
              <a:rPr lang="en-US" smtClean="0"/>
              <a:pPr/>
              <a:t>‹#›</a:t>
            </a:fld>
            <a:endParaRPr lang="en-US"/>
          </a:p>
        </p:txBody>
      </p:sp>
      <p:sp>
        <p:nvSpPr>
          <p:cNvPr id="12" name="Content Placeholder 11"/>
          <p:cNvSpPr>
            <a:spLocks noGrp="1"/>
          </p:cNvSpPr>
          <p:nvPr>
            <p:ph sz="quarter" idx="13" hasCustomPrompt="1"/>
          </p:nvPr>
        </p:nvSpPr>
        <p:spPr>
          <a:xfrm>
            <a:off x="914400" y="838200"/>
            <a:ext cx="6400800" cy="304800"/>
          </a:xfrm>
        </p:spPr>
        <p:txBody>
          <a:bodyPr>
            <a:normAutofit/>
          </a:bodyPr>
          <a:lstStyle>
            <a:lvl1pPr>
              <a:buNone/>
              <a:defRPr sz="1500">
                <a:latin typeface="Rockwell" pitchFamily="18" charset="0"/>
              </a:defRPr>
            </a:lvl1pPr>
          </a:lstStyle>
          <a:p>
            <a:pPr lvl="0"/>
            <a:r>
              <a:rPr lang="en-US" dirty="0" smtClean="0"/>
              <a:t>Enter subtitle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0"/>
            <a:ext cx="8037513" cy="838200"/>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457200" y="3962400"/>
            <a:ext cx="7772400" cy="1500187"/>
          </a:xfrm>
        </p:spPr>
        <p:txBody>
          <a:bodyPr anchor="b"/>
          <a:lstStyle>
            <a:lvl1pPr marL="0" indent="0">
              <a:buNone/>
              <a:defRPr sz="2000">
                <a:solidFill>
                  <a:schemeClr val="tx1">
                    <a:tint val="75000"/>
                  </a:schemeClr>
                </a:solidFill>
                <a:latin typeface="Rockwell Condensed"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06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8/24/2016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8/24/2016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8/24/2016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8/24/2016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8746D3AE-9A6B-4724-B938-46259D069CC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8/24/2016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F3E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152400"/>
            <a:ext cx="7924800" cy="1066800"/>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1143000"/>
            <a:ext cx="716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8915400" y="0"/>
            <a:ext cx="228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839200" y="0"/>
            <a:ext cx="76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915400" y="6553200"/>
            <a:ext cx="228600" cy="304800"/>
          </a:xfrm>
          <a:prstGeom prst="rect">
            <a:avLst/>
          </a:prstGeom>
        </p:spPr>
        <p:txBody>
          <a:bodyPr vert="horz" lIns="0" tIns="0" rIns="0" bIns="0" rtlCol="0" anchor="ctr"/>
          <a:lstStyle>
            <a:lvl1pPr algn="r">
              <a:defRPr sz="900">
                <a:solidFill>
                  <a:schemeClr val="tx1">
                    <a:tint val="75000"/>
                  </a:schemeClr>
                </a:solidFill>
              </a:defRPr>
            </a:lvl1pPr>
          </a:lstStyle>
          <a:p>
            <a:fld id="{8746D3AE-9A6B-4724-B938-46259D069CC8}" type="slidenum">
              <a:rPr lang="en-US" smtClean="0"/>
              <a:pPr/>
              <a:t>‹#›</a:t>
            </a:fld>
            <a:endParaRPr lang="en-US"/>
          </a:p>
        </p:txBody>
      </p:sp>
      <p:cxnSp>
        <p:nvCxnSpPr>
          <p:cNvPr id="10" name="Straight Connector 9"/>
          <p:cNvCxnSpPr/>
          <p:nvPr/>
        </p:nvCxnSpPr>
        <p:spPr>
          <a:xfrm flipH="1">
            <a:off x="457200" y="6553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867400" y="6581001"/>
            <a:ext cx="2684517" cy="276999"/>
          </a:xfrm>
          <a:prstGeom prst="rect">
            <a:avLst/>
          </a:prstGeom>
          <a:noFill/>
        </p:spPr>
        <p:txBody>
          <a:bodyPr wrap="none" rtlCol="0">
            <a:spAutoFit/>
          </a:bodyPr>
          <a:lstStyle/>
          <a:p>
            <a:pPr algn="r"/>
            <a:r>
              <a:rPr lang="en-US" sz="1200" dirty="0" smtClean="0">
                <a:solidFill>
                  <a:schemeClr val="accent1"/>
                </a:solidFill>
                <a:latin typeface="Rockwell" pitchFamily="18" charset="0"/>
              </a:rPr>
              <a:t>Fundamentals</a:t>
            </a:r>
            <a:r>
              <a:rPr lang="en-US" sz="1200" baseline="0" dirty="0" smtClean="0">
                <a:latin typeface="Rockwell" pitchFamily="18" charset="0"/>
              </a:rPr>
              <a:t> of Web Development</a:t>
            </a:r>
            <a:endParaRPr lang="en-US" sz="1200" dirty="0">
              <a:latin typeface="Rockwell" pitchFamily="18" charset="0"/>
            </a:endParaRPr>
          </a:p>
        </p:txBody>
      </p:sp>
      <p:sp>
        <p:nvSpPr>
          <p:cNvPr id="9" name="TextBox 8"/>
          <p:cNvSpPr txBox="1"/>
          <p:nvPr/>
        </p:nvSpPr>
        <p:spPr>
          <a:xfrm>
            <a:off x="363483" y="6581001"/>
            <a:ext cx="2574487" cy="276999"/>
          </a:xfrm>
          <a:prstGeom prst="rect">
            <a:avLst/>
          </a:prstGeom>
          <a:noFill/>
        </p:spPr>
        <p:txBody>
          <a:bodyPr wrap="none" rtlCol="0">
            <a:spAutoFit/>
          </a:bodyPr>
          <a:lstStyle/>
          <a:p>
            <a:r>
              <a:rPr lang="en-US" sz="1200" dirty="0" smtClean="0">
                <a:solidFill>
                  <a:schemeClr val="accent1"/>
                </a:solidFill>
                <a:latin typeface="Rockwell" pitchFamily="18" charset="0"/>
              </a:rPr>
              <a:t>Randy Connolly </a:t>
            </a:r>
            <a:r>
              <a:rPr lang="en-US" sz="1200" baseline="0" dirty="0" smtClean="0">
                <a:solidFill>
                  <a:schemeClr val="tx1"/>
                </a:solidFill>
                <a:latin typeface="Rockwell" pitchFamily="18" charset="0"/>
              </a:rPr>
              <a:t>and</a:t>
            </a:r>
            <a:r>
              <a:rPr lang="en-US" sz="1200" baseline="0" dirty="0" smtClean="0">
                <a:latin typeface="Rockwell" pitchFamily="18" charset="0"/>
              </a:rPr>
              <a:t> </a:t>
            </a:r>
            <a:r>
              <a:rPr lang="en-US" sz="1200" baseline="0" dirty="0" smtClean="0">
                <a:solidFill>
                  <a:schemeClr val="accent1"/>
                </a:solidFill>
                <a:latin typeface="Rockwell" pitchFamily="18" charset="0"/>
              </a:rPr>
              <a:t>Ricardo Hoar</a:t>
            </a:r>
            <a:endParaRPr lang="en-US" sz="1200" dirty="0">
              <a:solidFill>
                <a:schemeClr val="accent1"/>
              </a:solidFill>
              <a:latin typeface="Rockwell"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spcBef>
          <a:spcPct val="0"/>
        </a:spcBef>
        <a:buNone/>
        <a:defRPr sz="4400" kern="1200">
          <a:solidFill>
            <a:schemeClr val="tx1"/>
          </a:solidFill>
          <a:latin typeface="Rockwell" pitchFamily="18" charset="0"/>
          <a:ea typeface="+mj-ea"/>
          <a:cs typeface="+mj-cs"/>
        </a:defRPr>
      </a:lvl1pPr>
    </p:titleStyle>
    <p:bodyStyle>
      <a:lvl1pPr marL="342900" indent="-342900" algn="l" defTabSz="914400" rtl="0" eaLnBrk="1" latinLnBrk="0" hangingPunct="1">
        <a:spcBef>
          <a:spcPct val="20000"/>
        </a:spcBef>
        <a:buClr>
          <a:schemeClr val="accent3">
            <a:lumMod val="75000"/>
          </a:schemeClr>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8.xml"/><Relationship Id="rId1" Type="http://schemas.openxmlformats.org/officeDocument/2006/relationships/vmlDrawing" Target="../drawings/vmlDrawing2.vml"/><Relationship Id="rId4" Type="http://schemas.openxmlformats.org/officeDocument/2006/relationships/image" Target="../media/image9.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7.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4.vml"/><Relationship Id="rId4" Type="http://schemas.openxmlformats.org/officeDocument/2006/relationships/image" Target="../media/image30.emf"/></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vmlDrawing" Target="../drawings/vmlDrawing5.vml"/><Relationship Id="rId4" Type="http://schemas.openxmlformats.org/officeDocument/2006/relationships/image" Target="../media/image31.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85800"/>
            <a:ext cx="7315200" cy="2819400"/>
          </a:xfrm>
        </p:spPr>
        <p:txBody>
          <a:bodyPr/>
          <a:lstStyle/>
          <a:p>
            <a:r>
              <a:rPr lang="en-US" dirty="0" smtClean="0"/>
              <a:t>How the Web </a:t>
            </a:r>
            <a:r>
              <a:rPr lang="en-US" dirty="0" smtClean="0">
                <a:solidFill>
                  <a:schemeClr val="accent1"/>
                </a:solidFill>
              </a:rPr>
              <a:t>Works</a:t>
            </a:r>
            <a:endParaRPr lang="en-US" dirty="0">
              <a:solidFill>
                <a:schemeClr val="accent1"/>
              </a:solidFill>
            </a:endParaRPr>
          </a:p>
        </p:txBody>
      </p:sp>
      <p:sp>
        <p:nvSpPr>
          <p:cNvPr id="3" name="Subtitle 2"/>
          <p:cNvSpPr>
            <a:spLocks noGrp="1"/>
          </p:cNvSpPr>
          <p:nvPr>
            <p:ph type="subTitle" idx="1"/>
          </p:nvPr>
        </p:nvSpPr>
        <p:spPr>
          <a:xfrm>
            <a:off x="838200" y="4079696"/>
            <a:ext cx="5486400" cy="533400"/>
          </a:xfrm>
        </p:spPr>
        <p:txBody>
          <a:bodyPr>
            <a:noAutofit/>
          </a:bodyPr>
          <a:lstStyle/>
          <a:p>
            <a:r>
              <a:rPr lang="en-US" sz="3600" dirty="0" smtClean="0"/>
              <a:t>Chapter 1</a:t>
            </a:r>
            <a:endParaRPr lang="en-US" sz="3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Packet Switching</a:t>
            </a:r>
            <a:endParaRPr lang="en-US" dirty="0"/>
          </a:p>
        </p:txBody>
      </p:sp>
      <p:sp>
        <p:nvSpPr>
          <p:cNvPr id="3" name="Content Placeholder 2"/>
          <p:cNvSpPr>
            <a:spLocks noGrp="1"/>
          </p:cNvSpPr>
          <p:nvPr>
            <p:ph idx="1"/>
          </p:nvPr>
        </p:nvSpPr>
        <p:spPr/>
        <p:txBody>
          <a:bodyPr/>
          <a:lstStyle/>
          <a:p>
            <a:r>
              <a:rPr lang="en-US" dirty="0" smtClean="0"/>
              <a:t>While </a:t>
            </a:r>
            <a:r>
              <a:rPr lang="en-US" b="1" dirty="0" smtClean="0"/>
              <a:t>packet switching </a:t>
            </a:r>
            <a:r>
              <a:rPr lang="en-US" dirty="0" smtClean="0"/>
              <a:t>may seem a more complicated and inefficient approach than </a:t>
            </a:r>
            <a:r>
              <a:rPr lang="en-US" b="1" dirty="0" smtClean="0"/>
              <a:t>circuit switching</a:t>
            </a:r>
            <a:r>
              <a:rPr lang="en-US" dirty="0" smtClean="0"/>
              <a:t>, it is:</a:t>
            </a:r>
          </a:p>
          <a:p>
            <a:pPr marL="180000" lvl="1" indent="457200">
              <a:buClr>
                <a:schemeClr val="accent3">
                  <a:lumMod val="60000"/>
                  <a:lumOff val="40000"/>
                </a:schemeClr>
              </a:buClr>
              <a:buFont typeface="Wingdings" pitchFamily="2" charset="2"/>
              <a:buChar char="§"/>
            </a:pPr>
            <a:r>
              <a:rPr lang="en-US" sz="2200" dirty="0" smtClean="0"/>
              <a:t>more robust (it is not reliant on a single pathway that may fail) and </a:t>
            </a:r>
          </a:p>
          <a:p>
            <a:pPr marL="180000" lvl="1" indent="457200">
              <a:buClr>
                <a:schemeClr val="accent3">
                  <a:lumMod val="60000"/>
                  <a:lumOff val="40000"/>
                </a:schemeClr>
              </a:buClr>
              <a:buFont typeface="Wingdings" pitchFamily="2" charset="2"/>
              <a:buChar char="§"/>
            </a:pPr>
            <a:r>
              <a:rPr lang="en-US" sz="2200" dirty="0" smtClean="0"/>
              <a:t>a more efficient use of network resources (since a circuit can communicate multiple connections).</a:t>
            </a:r>
          </a:p>
        </p:txBody>
      </p:sp>
      <p:sp>
        <p:nvSpPr>
          <p:cNvPr id="4" name="Content Placeholder 3"/>
          <p:cNvSpPr>
            <a:spLocks noGrp="1"/>
          </p:cNvSpPr>
          <p:nvPr>
            <p:ph sz="quarter" idx="13"/>
          </p:nvPr>
        </p:nvSpPr>
        <p:spPr/>
        <p:txBody>
          <a:bodyPr>
            <a:normAutofit lnSpcReduction="10000"/>
          </a:bodyPr>
          <a:lstStyle/>
          <a:p>
            <a:r>
              <a:rPr lang="en-US" dirty="0" smtClean="0"/>
              <a:t>Isn’t this more complicated?</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Browser parsing HTML and making subsequent requests</a:t>
            </a:r>
            <a:endParaRPr lang="en-US" dirty="0"/>
          </a:p>
        </p:txBody>
      </p:sp>
      <p:pic>
        <p:nvPicPr>
          <p:cNvPr id="269314" name="Picture 2" descr="C:\Users\ricardo\Desktop\ch1-3\CH01\4071501032.eps.png"/>
          <p:cNvPicPr>
            <a:picLocks noChangeAspect="1" noChangeArrowheads="1"/>
          </p:cNvPicPr>
          <p:nvPr/>
        </p:nvPicPr>
        <p:blipFill>
          <a:blip r:embed="rId2" cstate="print"/>
          <a:srcRect/>
          <a:stretch>
            <a:fillRect/>
          </a:stretch>
        </p:blipFill>
        <p:spPr bwMode="auto">
          <a:xfrm>
            <a:off x="467544" y="1412776"/>
            <a:ext cx="7556616" cy="4907905"/>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Browser Tools for HTTP</a:t>
            </a:r>
            <a:endParaRPr lang="en-US" dirty="0"/>
          </a:p>
        </p:txBody>
      </p:sp>
      <p:sp>
        <p:nvSpPr>
          <p:cNvPr id="3" name="Content Placeholder 2"/>
          <p:cNvSpPr>
            <a:spLocks noGrp="1"/>
          </p:cNvSpPr>
          <p:nvPr>
            <p:ph idx="1"/>
          </p:nvPr>
        </p:nvSpPr>
        <p:spPr/>
        <p:txBody>
          <a:bodyPr/>
          <a:lstStyle/>
          <a:p>
            <a:r>
              <a:rPr lang="en-US" dirty="0" smtClean="0"/>
              <a:t>Modern browsers provide the developer with tools that can help us understand the HTTP traffic for a given page.</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pic>
        <p:nvPicPr>
          <p:cNvPr id="226306" name="Picture 2" descr="T:\CompSci\Research\web development textbook\manuscript\chapter01\images\figure01-36.tif"/>
          <p:cNvPicPr>
            <a:picLocks noChangeAspect="1" noChangeArrowheads="1"/>
          </p:cNvPicPr>
          <p:nvPr/>
        </p:nvPicPr>
        <p:blipFill>
          <a:blip r:embed="rId2" cstate="print"/>
          <a:srcRect/>
          <a:stretch>
            <a:fillRect/>
          </a:stretch>
        </p:blipFill>
        <p:spPr bwMode="auto">
          <a:xfrm>
            <a:off x="1066800" y="2895600"/>
            <a:ext cx="5463328" cy="3581400"/>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HTTP Request Methods</a:t>
            </a:r>
            <a:endParaRPr lang="en-US" dirty="0"/>
          </a:p>
        </p:txBody>
      </p:sp>
      <p:sp>
        <p:nvSpPr>
          <p:cNvPr id="3" name="Content Placeholder 2"/>
          <p:cNvSpPr>
            <a:spLocks noGrp="1"/>
          </p:cNvSpPr>
          <p:nvPr>
            <p:ph idx="1"/>
          </p:nvPr>
        </p:nvSpPr>
        <p:spPr/>
        <p:txBody>
          <a:bodyPr/>
          <a:lstStyle/>
          <a:p>
            <a:r>
              <a:rPr lang="en-US" dirty="0" smtClean="0"/>
              <a:t>The HTTP protocol defines several different types of requests, each with a different intent and characteristics. </a:t>
            </a:r>
          </a:p>
          <a:p>
            <a:r>
              <a:rPr lang="en-US" dirty="0" smtClean="0"/>
              <a:t>The most common requests are the GET and POST request, along with the HEAD request. </a:t>
            </a:r>
          </a:p>
          <a:p>
            <a:r>
              <a:rPr lang="en-US" dirty="0" smtClean="0"/>
              <a:t>Other requests, such as PUT, DELETE, CONNECT, TRACE and OPTIONS are seldom used, and are not covered here.</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versus POST requests</a:t>
            </a:r>
            <a:endParaRPr lang="en-US" dirty="0"/>
          </a:p>
        </p:txBody>
      </p:sp>
      <p:pic>
        <p:nvPicPr>
          <p:cNvPr id="270338" name="Picture 2" descr="C:\Users\ricardo\Desktop\ch1-3\CH01\4071501035.eps.png"/>
          <p:cNvPicPr>
            <a:picLocks noChangeAspect="1" noChangeArrowheads="1"/>
          </p:cNvPicPr>
          <p:nvPr/>
        </p:nvPicPr>
        <p:blipFill>
          <a:blip r:embed="rId2" cstate="print"/>
          <a:srcRect/>
          <a:stretch>
            <a:fillRect/>
          </a:stretch>
        </p:blipFill>
        <p:spPr bwMode="auto">
          <a:xfrm>
            <a:off x="539552" y="1196751"/>
            <a:ext cx="7920880" cy="5131685"/>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Web </a:t>
            </a:r>
            <a:r>
              <a:rPr lang="en-US" dirty="0" smtClean="0">
                <a:solidFill>
                  <a:schemeClr val="tx2"/>
                </a:solidFill>
              </a:rPr>
              <a:t>Servers</a:t>
            </a:r>
            <a:endParaRPr lang="en-US" dirty="0">
              <a:solidFill>
                <a:schemeClr val="tx2"/>
              </a:solidFill>
            </a:endParaRPr>
          </a:p>
        </p:txBody>
      </p:sp>
      <p:sp>
        <p:nvSpPr>
          <p:cNvPr id="4" name="Text Placeholder 3"/>
          <p:cNvSpPr>
            <a:spLocks noGrp="1"/>
          </p:cNvSpPr>
          <p:nvPr>
            <p:ph type="body" idx="1"/>
          </p:nvPr>
        </p:nvSpPr>
        <p:spPr/>
        <p:txBody>
          <a:bodyPr/>
          <a:lstStyle/>
          <a:p>
            <a:r>
              <a:rPr lang="en-US" dirty="0" smtClean="0"/>
              <a:t>Section </a:t>
            </a:r>
            <a:r>
              <a:rPr lang="en-US" dirty="0" smtClean="0">
                <a:solidFill>
                  <a:schemeClr val="accent1"/>
                </a:solidFill>
              </a:rPr>
              <a:t>8</a:t>
            </a:r>
            <a:r>
              <a:rPr lang="en-US" dirty="0" smtClean="0"/>
              <a:t> of </a:t>
            </a:r>
            <a:r>
              <a:rPr lang="en-US" dirty="0" smtClean="0">
                <a:solidFill>
                  <a:schemeClr val="tx1"/>
                </a:solidFill>
              </a:rPr>
              <a:t>8</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Servers</a:t>
            </a:r>
            <a:endParaRPr lang="en-US" dirty="0"/>
          </a:p>
        </p:txBody>
      </p:sp>
      <p:sp>
        <p:nvSpPr>
          <p:cNvPr id="3" name="Content Placeholder 2"/>
          <p:cNvSpPr>
            <a:spLocks noGrp="1"/>
          </p:cNvSpPr>
          <p:nvPr>
            <p:ph idx="1"/>
          </p:nvPr>
        </p:nvSpPr>
        <p:spPr/>
        <p:txBody>
          <a:bodyPr/>
          <a:lstStyle/>
          <a:p>
            <a:r>
              <a:rPr lang="en-US" dirty="0" smtClean="0"/>
              <a:t>A </a:t>
            </a:r>
            <a:r>
              <a:rPr lang="en-US" b="1" dirty="0" smtClean="0">
                <a:solidFill>
                  <a:schemeClr val="accent1"/>
                </a:solidFill>
              </a:rPr>
              <a:t>web server</a:t>
            </a:r>
            <a:r>
              <a:rPr lang="en-US" dirty="0" smtClean="0">
                <a:solidFill>
                  <a:schemeClr val="accent1"/>
                </a:solidFill>
              </a:rPr>
              <a:t> </a:t>
            </a:r>
            <a:r>
              <a:rPr lang="en-US" dirty="0" smtClean="0"/>
              <a:t>is, at a fundamental level, nothing more than a computer that responds to HTTP requests. </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Stack</a:t>
            </a:r>
            <a:endParaRPr lang="en-US" dirty="0"/>
          </a:p>
        </p:txBody>
      </p:sp>
      <p:sp>
        <p:nvSpPr>
          <p:cNvPr id="3" name="Content Placeholder 2"/>
          <p:cNvSpPr>
            <a:spLocks noGrp="1"/>
          </p:cNvSpPr>
          <p:nvPr>
            <p:ph idx="1"/>
          </p:nvPr>
        </p:nvSpPr>
        <p:spPr/>
        <p:txBody>
          <a:bodyPr/>
          <a:lstStyle/>
          <a:p>
            <a:r>
              <a:rPr lang="en-US" dirty="0" smtClean="0"/>
              <a:t>Regardless of the physical characteristics of the server, one must choose an application stack to run a website.</a:t>
            </a:r>
          </a:p>
          <a:p>
            <a:r>
              <a:rPr lang="en-US" dirty="0" smtClean="0"/>
              <a:t>This stack will include an operating system, web server software, a database and a scripting language to process dynamic requests. </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LAMP Software Stack</a:t>
            </a:r>
            <a:endParaRPr lang="en-US" dirty="0"/>
          </a:p>
        </p:txBody>
      </p:sp>
      <p:sp>
        <p:nvSpPr>
          <p:cNvPr id="3" name="Content Placeholder 2"/>
          <p:cNvSpPr>
            <a:spLocks noGrp="1"/>
          </p:cNvSpPr>
          <p:nvPr>
            <p:ph idx="1"/>
          </p:nvPr>
        </p:nvSpPr>
        <p:spPr/>
        <p:txBody>
          <a:bodyPr/>
          <a:lstStyle/>
          <a:p>
            <a:r>
              <a:rPr lang="en-US" dirty="0" smtClean="0"/>
              <a:t>Throughout this textbook we will rely on the </a:t>
            </a:r>
            <a:r>
              <a:rPr lang="en-US" b="1" dirty="0" smtClean="0">
                <a:solidFill>
                  <a:schemeClr val="accent1"/>
                </a:solidFill>
              </a:rPr>
              <a:t>LAMP software stack</a:t>
            </a:r>
            <a:r>
              <a:rPr lang="en-US" dirty="0" smtClean="0"/>
              <a:t>, which refers to the </a:t>
            </a:r>
            <a:r>
              <a:rPr lang="en-US" dirty="0" smtClean="0">
                <a:solidFill>
                  <a:schemeClr val="accent1"/>
                </a:solidFill>
              </a:rPr>
              <a:t>L</a:t>
            </a:r>
            <a:r>
              <a:rPr lang="en-US" dirty="0" smtClean="0"/>
              <a:t>inux operating system, </a:t>
            </a:r>
            <a:r>
              <a:rPr lang="en-US" dirty="0" smtClean="0">
                <a:solidFill>
                  <a:schemeClr val="accent1"/>
                </a:solidFill>
              </a:rPr>
              <a:t>A</a:t>
            </a:r>
            <a:r>
              <a:rPr lang="en-US" dirty="0" smtClean="0"/>
              <a:t>pache web server, </a:t>
            </a:r>
            <a:r>
              <a:rPr lang="en-US" dirty="0" err="1" smtClean="0">
                <a:solidFill>
                  <a:schemeClr val="accent1"/>
                </a:solidFill>
              </a:rPr>
              <a:t>M</a:t>
            </a:r>
            <a:r>
              <a:rPr lang="en-US" dirty="0" err="1" smtClean="0"/>
              <a:t>ySQL</a:t>
            </a:r>
            <a:r>
              <a:rPr lang="en-US" dirty="0" smtClean="0"/>
              <a:t> database, and </a:t>
            </a:r>
            <a:r>
              <a:rPr lang="en-US" dirty="0" smtClean="0">
                <a:solidFill>
                  <a:schemeClr val="accent1"/>
                </a:solidFill>
              </a:rPr>
              <a:t>P</a:t>
            </a:r>
            <a:r>
              <a:rPr lang="en-US" dirty="0" smtClean="0"/>
              <a:t>HP scripting language</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WISA software stack</a:t>
            </a:r>
            <a:endParaRPr lang="en-US" dirty="0"/>
          </a:p>
        </p:txBody>
      </p:sp>
      <p:sp>
        <p:nvSpPr>
          <p:cNvPr id="3" name="Content Placeholder 2"/>
          <p:cNvSpPr>
            <a:spLocks noGrp="1"/>
          </p:cNvSpPr>
          <p:nvPr>
            <p:ph idx="1"/>
          </p:nvPr>
        </p:nvSpPr>
        <p:spPr/>
        <p:txBody>
          <a:bodyPr/>
          <a:lstStyle/>
          <a:p>
            <a:r>
              <a:rPr lang="en-US" dirty="0" smtClean="0"/>
              <a:t>Many corporations, for instance, make use of the Microsoft </a:t>
            </a:r>
            <a:r>
              <a:rPr lang="en-US" b="1" dirty="0" smtClean="0">
                <a:solidFill>
                  <a:schemeClr val="accent1"/>
                </a:solidFill>
              </a:rPr>
              <a:t>WISA software stack</a:t>
            </a:r>
            <a:r>
              <a:rPr lang="en-US" dirty="0" smtClean="0"/>
              <a:t>, which refers to </a:t>
            </a:r>
            <a:r>
              <a:rPr lang="en-US" dirty="0" smtClean="0">
                <a:solidFill>
                  <a:schemeClr val="accent1"/>
                </a:solidFill>
              </a:rPr>
              <a:t>W</a:t>
            </a:r>
            <a:r>
              <a:rPr lang="en-US" dirty="0" smtClean="0"/>
              <a:t>indows operating system, </a:t>
            </a:r>
            <a:r>
              <a:rPr lang="en-US" dirty="0" smtClean="0">
                <a:solidFill>
                  <a:schemeClr val="accent1"/>
                </a:solidFill>
              </a:rPr>
              <a:t>I</a:t>
            </a:r>
            <a:r>
              <a:rPr lang="en-US" dirty="0" smtClean="0"/>
              <a:t>IS web server, </a:t>
            </a:r>
            <a:r>
              <a:rPr lang="en-US" dirty="0" smtClean="0">
                <a:solidFill>
                  <a:schemeClr val="accent1"/>
                </a:solidFill>
              </a:rPr>
              <a:t>S</a:t>
            </a:r>
            <a:r>
              <a:rPr lang="en-US" dirty="0" smtClean="0"/>
              <a:t>QL Server database, and the </a:t>
            </a:r>
            <a:r>
              <a:rPr lang="en-US" dirty="0" smtClean="0">
                <a:solidFill>
                  <a:schemeClr val="accent1"/>
                </a:solidFill>
              </a:rPr>
              <a:t>A</a:t>
            </a:r>
            <a:r>
              <a:rPr lang="en-US" dirty="0" smtClean="0"/>
              <a:t>SP.NET server-side development technologies.</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You’ve Learned</a:t>
            </a:r>
            <a:endParaRPr lang="en-US" dirty="0"/>
          </a:p>
        </p:txBody>
      </p:sp>
      <p:sp>
        <p:nvSpPr>
          <p:cNvPr id="6" name="Rounded Rectangle 5"/>
          <p:cNvSpPr/>
          <p:nvPr/>
        </p:nvSpPr>
        <p:spPr>
          <a:xfrm>
            <a:off x="914400" y="9144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648200" y="9144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76400" y="1076980"/>
            <a:ext cx="2646558" cy="954107"/>
          </a:xfrm>
          <a:prstGeom prst="rect">
            <a:avLst/>
          </a:prstGeom>
          <a:noFill/>
        </p:spPr>
        <p:txBody>
          <a:bodyPr wrap="square" rtlCol="0">
            <a:spAutoFit/>
          </a:bodyPr>
          <a:lstStyle/>
          <a:p>
            <a:r>
              <a:rPr lang="en-US" sz="2800" dirty="0" smtClean="0">
                <a:solidFill>
                  <a:schemeClr val="bg2"/>
                </a:solidFill>
                <a:latin typeface="Rockwell Condensed" pitchFamily="18" charset="0"/>
              </a:rPr>
              <a:t>Definitions </a:t>
            </a:r>
            <a:r>
              <a:rPr lang="en-US" sz="2800" dirty="0" smtClean="0">
                <a:solidFill>
                  <a:schemeClr val="accent5"/>
                </a:solidFill>
                <a:latin typeface="Rockwell Condensed" pitchFamily="18" charset="0"/>
              </a:rPr>
              <a:t>and</a:t>
            </a:r>
            <a:r>
              <a:rPr lang="en-US" sz="2800" dirty="0" smtClean="0">
                <a:solidFill>
                  <a:schemeClr val="bg2"/>
                </a:solidFill>
                <a:latin typeface="Rockwell Condensed" pitchFamily="18" charset="0"/>
              </a:rPr>
              <a:t> History</a:t>
            </a:r>
            <a:endParaRPr lang="en-US" sz="2800" dirty="0">
              <a:solidFill>
                <a:schemeClr val="bg2"/>
              </a:solidFill>
              <a:latin typeface="Rockwell Condensed" pitchFamily="18" charset="0"/>
            </a:endParaRPr>
          </a:p>
        </p:txBody>
      </p:sp>
      <p:sp>
        <p:nvSpPr>
          <p:cNvPr id="9" name="TextBox 8"/>
          <p:cNvSpPr txBox="1"/>
          <p:nvPr/>
        </p:nvSpPr>
        <p:spPr>
          <a:xfrm>
            <a:off x="5410201" y="1076980"/>
            <a:ext cx="2590800" cy="523220"/>
          </a:xfrm>
          <a:prstGeom prst="rect">
            <a:avLst/>
          </a:prstGeom>
          <a:noFill/>
        </p:spPr>
        <p:txBody>
          <a:bodyPr wrap="square" rtlCol="0">
            <a:spAutoFit/>
          </a:bodyPr>
          <a:lstStyle/>
          <a:p>
            <a:r>
              <a:rPr lang="en-US" sz="2800" dirty="0" smtClean="0">
                <a:solidFill>
                  <a:schemeClr val="bg2"/>
                </a:solidFill>
                <a:latin typeface="Rockwell Condensed" pitchFamily="18" charset="0"/>
              </a:rPr>
              <a:t>Internet </a:t>
            </a:r>
            <a:r>
              <a:rPr lang="en-US" sz="2800" dirty="0" smtClean="0">
                <a:solidFill>
                  <a:schemeClr val="accent5"/>
                </a:solidFill>
                <a:latin typeface="Rockwell Condensed" pitchFamily="18" charset="0"/>
              </a:rPr>
              <a:t>Protocols</a:t>
            </a:r>
            <a:endParaRPr lang="en-US" sz="2800" dirty="0">
              <a:solidFill>
                <a:schemeClr val="accent5"/>
              </a:solidFill>
              <a:latin typeface="Rockwell Condensed" pitchFamily="18" charset="0"/>
            </a:endParaRPr>
          </a:p>
        </p:txBody>
      </p:sp>
      <p:sp>
        <p:nvSpPr>
          <p:cNvPr id="10" name="Rounded Rectangle 9"/>
          <p:cNvSpPr/>
          <p:nvPr/>
        </p:nvSpPr>
        <p:spPr>
          <a:xfrm>
            <a:off x="914400" y="23622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676400" y="2524780"/>
            <a:ext cx="2590800" cy="523220"/>
          </a:xfrm>
          <a:prstGeom prst="rect">
            <a:avLst/>
          </a:prstGeom>
          <a:noFill/>
        </p:spPr>
        <p:txBody>
          <a:bodyPr wrap="square" rtlCol="0">
            <a:spAutoFit/>
          </a:bodyPr>
          <a:lstStyle/>
          <a:p>
            <a:r>
              <a:rPr lang="en-US" sz="2800" dirty="0" smtClean="0">
                <a:solidFill>
                  <a:schemeClr val="accent5"/>
                </a:solidFill>
                <a:latin typeface="Rockwell Condensed" pitchFamily="18" charset="0"/>
              </a:rPr>
              <a:t>Client-Server</a:t>
            </a:r>
            <a:r>
              <a:rPr lang="en-US" sz="2800" dirty="0" smtClean="0">
                <a:solidFill>
                  <a:schemeClr val="tx2"/>
                </a:solidFill>
                <a:latin typeface="Rockwell Condensed" pitchFamily="18" charset="0"/>
              </a:rPr>
              <a:t> </a:t>
            </a:r>
            <a:r>
              <a:rPr lang="en-US" sz="2800" dirty="0" smtClean="0">
                <a:solidFill>
                  <a:schemeClr val="bg2"/>
                </a:solidFill>
                <a:latin typeface="Rockwell Condensed" pitchFamily="18" charset="0"/>
              </a:rPr>
              <a:t>Model</a:t>
            </a:r>
            <a:endParaRPr lang="en-US" sz="2800" dirty="0">
              <a:solidFill>
                <a:schemeClr val="bg2"/>
              </a:solidFill>
              <a:latin typeface="Rockwell Condensed" pitchFamily="18" charset="0"/>
            </a:endParaRPr>
          </a:p>
        </p:txBody>
      </p:sp>
      <p:sp>
        <p:nvSpPr>
          <p:cNvPr id="12" name="Rounded Rectangle 11"/>
          <p:cNvSpPr/>
          <p:nvPr/>
        </p:nvSpPr>
        <p:spPr>
          <a:xfrm>
            <a:off x="4648200" y="23622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410201" y="2524780"/>
            <a:ext cx="2590800" cy="954107"/>
          </a:xfrm>
          <a:prstGeom prst="rect">
            <a:avLst/>
          </a:prstGeom>
          <a:noFill/>
        </p:spPr>
        <p:txBody>
          <a:bodyPr wrap="square" rtlCol="0">
            <a:spAutoFit/>
          </a:bodyPr>
          <a:lstStyle/>
          <a:p>
            <a:r>
              <a:rPr lang="en-US" sz="2800" dirty="0" smtClean="0">
                <a:solidFill>
                  <a:schemeClr val="accent5"/>
                </a:solidFill>
                <a:latin typeface="Rockwell Condensed" pitchFamily="18" charset="0"/>
              </a:rPr>
              <a:t>Where</a:t>
            </a:r>
            <a:r>
              <a:rPr lang="en-US" sz="2800" dirty="0" smtClean="0">
                <a:solidFill>
                  <a:schemeClr val="tx2"/>
                </a:solidFill>
                <a:latin typeface="Rockwell Condensed" pitchFamily="18" charset="0"/>
              </a:rPr>
              <a:t> </a:t>
            </a:r>
            <a:r>
              <a:rPr lang="en-US" sz="2800" dirty="0" smtClean="0">
                <a:solidFill>
                  <a:schemeClr val="bg2"/>
                </a:solidFill>
                <a:latin typeface="Rockwell Condensed" pitchFamily="18" charset="0"/>
              </a:rPr>
              <a:t>is the Internet?</a:t>
            </a:r>
            <a:endParaRPr lang="en-US" sz="2800" dirty="0">
              <a:solidFill>
                <a:schemeClr val="bg2"/>
              </a:solidFill>
              <a:latin typeface="Rockwell Condensed" pitchFamily="18" charset="0"/>
            </a:endParaRPr>
          </a:p>
        </p:txBody>
      </p:sp>
      <p:sp>
        <p:nvSpPr>
          <p:cNvPr id="14" name="Rounded Rectangle 13"/>
          <p:cNvSpPr/>
          <p:nvPr/>
        </p:nvSpPr>
        <p:spPr>
          <a:xfrm>
            <a:off x="914400" y="38100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76400" y="3972580"/>
            <a:ext cx="2743199" cy="523220"/>
          </a:xfrm>
          <a:prstGeom prst="rect">
            <a:avLst/>
          </a:prstGeom>
          <a:noFill/>
        </p:spPr>
        <p:txBody>
          <a:bodyPr wrap="square" rtlCol="0">
            <a:spAutoFit/>
          </a:bodyPr>
          <a:lstStyle/>
          <a:p>
            <a:r>
              <a:rPr lang="en-US" sz="2800" dirty="0" smtClean="0">
                <a:solidFill>
                  <a:schemeClr val="accent5"/>
                </a:solidFill>
                <a:latin typeface="Rockwell Condensed" pitchFamily="18" charset="0"/>
              </a:rPr>
              <a:t>Domain</a:t>
            </a:r>
            <a:r>
              <a:rPr lang="en-US" sz="2800" dirty="0" smtClean="0">
                <a:solidFill>
                  <a:schemeClr val="bg2"/>
                </a:solidFill>
                <a:latin typeface="Rockwell Condensed" pitchFamily="18" charset="0"/>
              </a:rPr>
              <a:t> Name System</a:t>
            </a:r>
            <a:endParaRPr lang="en-US" sz="2800" dirty="0">
              <a:solidFill>
                <a:schemeClr val="bg2"/>
              </a:solidFill>
              <a:latin typeface="Rockwell Condensed" pitchFamily="18" charset="0"/>
            </a:endParaRPr>
          </a:p>
        </p:txBody>
      </p:sp>
      <p:sp>
        <p:nvSpPr>
          <p:cNvPr id="16" name="Rounded Rectangle 15"/>
          <p:cNvSpPr/>
          <p:nvPr/>
        </p:nvSpPr>
        <p:spPr>
          <a:xfrm>
            <a:off x="4648200" y="38100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410201" y="3972580"/>
            <a:ext cx="2590800" cy="954107"/>
          </a:xfrm>
          <a:prstGeom prst="rect">
            <a:avLst/>
          </a:prstGeom>
          <a:noFill/>
        </p:spPr>
        <p:txBody>
          <a:bodyPr wrap="square" rtlCol="0">
            <a:spAutoFit/>
          </a:bodyPr>
          <a:lstStyle/>
          <a:p>
            <a:r>
              <a:rPr lang="en-US" sz="2800" dirty="0" smtClean="0">
                <a:solidFill>
                  <a:schemeClr val="bg2"/>
                </a:solidFill>
                <a:latin typeface="Rockwell Condensed" pitchFamily="18" charset="0"/>
              </a:rPr>
              <a:t>Uniform Resource Locators (</a:t>
            </a:r>
            <a:r>
              <a:rPr lang="en-US" sz="2800" dirty="0" smtClean="0">
                <a:solidFill>
                  <a:schemeClr val="accent5"/>
                </a:solidFill>
                <a:latin typeface="Rockwell Condensed" pitchFamily="18" charset="0"/>
              </a:rPr>
              <a:t>URL</a:t>
            </a:r>
            <a:r>
              <a:rPr lang="en-US" sz="2800" dirty="0" smtClean="0">
                <a:solidFill>
                  <a:schemeClr val="bg2"/>
                </a:solidFill>
                <a:latin typeface="Rockwell Condensed" pitchFamily="18" charset="0"/>
              </a:rPr>
              <a:t>)</a:t>
            </a:r>
            <a:endParaRPr lang="en-US" sz="2800" dirty="0">
              <a:solidFill>
                <a:schemeClr val="tx2"/>
              </a:solidFill>
              <a:latin typeface="Rockwell Condensed" pitchFamily="18" charset="0"/>
            </a:endParaRPr>
          </a:p>
        </p:txBody>
      </p:sp>
      <p:sp>
        <p:nvSpPr>
          <p:cNvPr id="20" name="TextBox 19"/>
          <p:cNvSpPr txBox="1"/>
          <p:nvPr/>
        </p:nvSpPr>
        <p:spPr>
          <a:xfrm>
            <a:off x="914400" y="9144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1</a:t>
            </a:r>
            <a:endParaRPr lang="en-US" sz="7200" dirty="0">
              <a:solidFill>
                <a:schemeClr val="bg1"/>
              </a:solidFill>
              <a:latin typeface="Rockwell Extra Bold" pitchFamily="18" charset="0"/>
            </a:endParaRPr>
          </a:p>
        </p:txBody>
      </p:sp>
      <p:sp>
        <p:nvSpPr>
          <p:cNvPr id="21" name="TextBox 20"/>
          <p:cNvSpPr txBox="1"/>
          <p:nvPr/>
        </p:nvSpPr>
        <p:spPr>
          <a:xfrm>
            <a:off x="4648200" y="9144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2</a:t>
            </a:r>
            <a:endParaRPr lang="en-US" sz="7200" dirty="0">
              <a:solidFill>
                <a:schemeClr val="bg1"/>
              </a:solidFill>
              <a:latin typeface="Rockwell Extra Bold" pitchFamily="18" charset="0"/>
            </a:endParaRPr>
          </a:p>
        </p:txBody>
      </p:sp>
      <p:sp>
        <p:nvSpPr>
          <p:cNvPr id="22" name="TextBox 21"/>
          <p:cNvSpPr txBox="1"/>
          <p:nvPr/>
        </p:nvSpPr>
        <p:spPr>
          <a:xfrm>
            <a:off x="914400" y="2381071"/>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3</a:t>
            </a:r>
            <a:endParaRPr lang="en-US" sz="7200" dirty="0">
              <a:solidFill>
                <a:schemeClr val="bg1"/>
              </a:solidFill>
              <a:latin typeface="Rockwell Extra Bold" pitchFamily="18" charset="0"/>
            </a:endParaRPr>
          </a:p>
        </p:txBody>
      </p:sp>
      <p:sp>
        <p:nvSpPr>
          <p:cNvPr id="23" name="TextBox 22"/>
          <p:cNvSpPr txBox="1"/>
          <p:nvPr/>
        </p:nvSpPr>
        <p:spPr>
          <a:xfrm>
            <a:off x="4648200" y="2381071"/>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4</a:t>
            </a:r>
            <a:endParaRPr lang="en-US" sz="7200" dirty="0">
              <a:solidFill>
                <a:schemeClr val="bg1"/>
              </a:solidFill>
              <a:latin typeface="Rockwell Extra Bold" pitchFamily="18" charset="0"/>
            </a:endParaRPr>
          </a:p>
        </p:txBody>
      </p:sp>
      <p:sp>
        <p:nvSpPr>
          <p:cNvPr id="24" name="TextBox 23"/>
          <p:cNvSpPr txBox="1"/>
          <p:nvPr/>
        </p:nvSpPr>
        <p:spPr>
          <a:xfrm>
            <a:off x="914400" y="38100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5</a:t>
            </a:r>
            <a:endParaRPr lang="en-US" sz="7200" dirty="0">
              <a:solidFill>
                <a:schemeClr val="bg1"/>
              </a:solidFill>
              <a:latin typeface="Rockwell Extra Bold" pitchFamily="18" charset="0"/>
            </a:endParaRPr>
          </a:p>
        </p:txBody>
      </p:sp>
      <p:sp>
        <p:nvSpPr>
          <p:cNvPr id="25" name="TextBox 24"/>
          <p:cNvSpPr txBox="1"/>
          <p:nvPr/>
        </p:nvSpPr>
        <p:spPr>
          <a:xfrm>
            <a:off x="4648200" y="38100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6</a:t>
            </a:r>
            <a:endParaRPr lang="en-US" sz="7200" dirty="0">
              <a:solidFill>
                <a:schemeClr val="bg1"/>
              </a:solidFill>
              <a:latin typeface="Rockwell Extra Bold" pitchFamily="18" charset="0"/>
            </a:endParaRPr>
          </a:p>
        </p:txBody>
      </p:sp>
      <p:sp>
        <p:nvSpPr>
          <p:cNvPr id="26" name="Rounded Rectangle 25"/>
          <p:cNvSpPr/>
          <p:nvPr/>
        </p:nvSpPr>
        <p:spPr>
          <a:xfrm>
            <a:off x="914400" y="52578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676400" y="5420380"/>
            <a:ext cx="2743199" cy="954107"/>
          </a:xfrm>
          <a:prstGeom prst="rect">
            <a:avLst/>
          </a:prstGeom>
          <a:noFill/>
        </p:spPr>
        <p:txBody>
          <a:bodyPr wrap="square" rtlCol="0">
            <a:spAutoFit/>
          </a:bodyPr>
          <a:lstStyle/>
          <a:p>
            <a:r>
              <a:rPr lang="en-US" sz="2800" dirty="0" smtClean="0">
                <a:solidFill>
                  <a:schemeClr val="bg2"/>
                </a:solidFill>
                <a:latin typeface="Rockwell Condensed" pitchFamily="18" charset="0"/>
              </a:rPr>
              <a:t>Hypertext Transfer Protocol (</a:t>
            </a:r>
            <a:r>
              <a:rPr lang="en-US" sz="2800" dirty="0" smtClean="0">
                <a:solidFill>
                  <a:schemeClr val="accent5"/>
                </a:solidFill>
                <a:latin typeface="Rockwell Condensed" pitchFamily="18" charset="0"/>
              </a:rPr>
              <a:t>HTTP</a:t>
            </a:r>
            <a:r>
              <a:rPr lang="en-US" sz="2800" dirty="0" smtClean="0">
                <a:solidFill>
                  <a:schemeClr val="bg2"/>
                </a:solidFill>
                <a:latin typeface="Rockwell Condensed" pitchFamily="18" charset="0"/>
              </a:rPr>
              <a:t>)</a:t>
            </a:r>
            <a:endParaRPr lang="en-US" sz="2800" dirty="0">
              <a:solidFill>
                <a:schemeClr val="tx2"/>
              </a:solidFill>
              <a:latin typeface="Rockwell Condensed" pitchFamily="18" charset="0"/>
            </a:endParaRPr>
          </a:p>
        </p:txBody>
      </p:sp>
      <p:sp>
        <p:nvSpPr>
          <p:cNvPr id="28" name="TextBox 27"/>
          <p:cNvSpPr txBox="1"/>
          <p:nvPr/>
        </p:nvSpPr>
        <p:spPr>
          <a:xfrm>
            <a:off x="914400" y="52578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7</a:t>
            </a:r>
            <a:endParaRPr lang="en-US" sz="7200" dirty="0">
              <a:solidFill>
                <a:schemeClr val="bg1"/>
              </a:solidFill>
              <a:latin typeface="Rockwell Extra Bold" pitchFamily="18" charset="0"/>
            </a:endParaRPr>
          </a:p>
        </p:txBody>
      </p:sp>
      <p:sp>
        <p:nvSpPr>
          <p:cNvPr id="29" name="Rounded Rectangle 28"/>
          <p:cNvSpPr/>
          <p:nvPr/>
        </p:nvSpPr>
        <p:spPr>
          <a:xfrm>
            <a:off x="4668748" y="52578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410201" y="5420380"/>
            <a:ext cx="2590800" cy="523220"/>
          </a:xfrm>
          <a:prstGeom prst="rect">
            <a:avLst/>
          </a:prstGeom>
          <a:noFill/>
        </p:spPr>
        <p:txBody>
          <a:bodyPr wrap="square" rtlCol="0">
            <a:spAutoFit/>
          </a:bodyPr>
          <a:lstStyle/>
          <a:p>
            <a:r>
              <a:rPr lang="en-US" sz="2800" dirty="0" smtClean="0">
                <a:solidFill>
                  <a:schemeClr val="accent5"/>
                </a:solidFill>
                <a:latin typeface="Rockwell Condensed" pitchFamily="18" charset="0"/>
              </a:rPr>
              <a:t>Web</a:t>
            </a:r>
            <a:r>
              <a:rPr lang="en-US" sz="2800" dirty="0" smtClean="0">
                <a:solidFill>
                  <a:schemeClr val="bg2"/>
                </a:solidFill>
                <a:latin typeface="Rockwell Condensed" pitchFamily="18" charset="0"/>
              </a:rPr>
              <a:t> Servers</a:t>
            </a:r>
            <a:endParaRPr lang="en-US" sz="2800" dirty="0">
              <a:solidFill>
                <a:schemeClr val="tx2"/>
              </a:solidFill>
              <a:latin typeface="Rockwell Condensed" pitchFamily="18" charset="0"/>
            </a:endParaRPr>
          </a:p>
        </p:txBody>
      </p:sp>
      <p:sp>
        <p:nvSpPr>
          <p:cNvPr id="31" name="TextBox 30"/>
          <p:cNvSpPr txBox="1"/>
          <p:nvPr/>
        </p:nvSpPr>
        <p:spPr>
          <a:xfrm>
            <a:off x="4668748" y="52578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8</a:t>
            </a:r>
            <a:endParaRPr lang="en-US" sz="7200" dirty="0">
              <a:solidFill>
                <a:schemeClr val="bg1"/>
              </a:solidFill>
              <a:latin typeface="Rockwell Extra Bold"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 History of the Internet</a:t>
            </a:r>
            <a:endParaRPr lang="en-US" dirty="0"/>
          </a:p>
        </p:txBody>
      </p:sp>
      <p:sp>
        <p:nvSpPr>
          <p:cNvPr id="3" name="Content Placeholder 2"/>
          <p:cNvSpPr>
            <a:spLocks noGrp="1"/>
          </p:cNvSpPr>
          <p:nvPr>
            <p:ph idx="1"/>
          </p:nvPr>
        </p:nvSpPr>
        <p:spPr/>
        <p:txBody>
          <a:bodyPr>
            <a:normAutofit/>
          </a:bodyPr>
          <a:lstStyle/>
          <a:p>
            <a:r>
              <a:rPr lang="en-US" dirty="0" smtClean="0"/>
              <a:t>The early ARPANET network was funded and controlled by the United States government, and was used exclusively for academic and scientific purposes. </a:t>
            </a:r>
          </a:p>
          <a:p>
            <a:r>
              <a:rPr lang="en-US" dirty="0" smtClean="0"/>
              <a:t>The early network started small with just a handful of connected campuses in 1969 and grew to a few hundred by the early 1980s.</a:t>
            </a:r>
          </a:p>
        </p:txBody>
      </p:sp>
      <p:sp>
        <p:nvSpPr>
          <p:cNvPr id="4" name="Content Placeholder 3"/>
          <p:cNvSpPr>
            <a:spLocks noGrp="1"/>
          </p:cNvSpPr>
          <p:nvPr>
            <p:ph sz="quarter" idx="13"/>
          </p:nvPr>
        </p:nvSpPr>
        <p:spPr/>
        <p:txBody>
          <a:bodyPr>
            <a:normAutofit lnSpcReduction="10000"/>
          </a:bodyPr>
          <a:lstStyle/>
          <a:p>
            <a:r>
              <a:rPr lang="en-US" dirty="0" smtClean="0"/>
              <a:t>Perhaps not short enough</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TCP/IP</a:t>
            </a:r>
            <a:endParaRPr lang="en-US" dirty="0"/>
          </a:p>
        </p:txBody>
      </p:sp>
      <p:sp>
        <p:nvSpPr>
          <p:cNvPr id="3" name="Content Placeholder 2"/>
          <p:cNvSpPr>
            <a:spLocks noGrp="1"/>
          </p:cNvSpPr>
          <p:nvPr>
            <p:ph idx="1"/>
          </p:nvPr>
        </p:nvSpPr>
        <p:spPr/>
        <p:txBody>
          <a:bodyPr>
            <a:normAutofit/>
          </a:bodyPr>
          <a:lstStyle/>
          <a:p>
            <a:r>
              <a:rPr lang="en-US" dirty="0" smtClean="0"/>
              <a:t>To promote the growth and unification of the disparate networks a suite of protocols was invented to unify the networks together.</a:t>
            </a:r>
          </a:p>
          <a:p>
            <a:r>
              <a:rPr lang="en-US" dirty="0" smtClean="0"/>
              <a:t>By 1981, new networks built in the US began to adopt the </a:t>
            </a:r>
            <a:r>
              <a:rPr lang="en-US" b="1" dirty="0" smtClean="0">
                <a:solidFill>
                  <a:schemeClr val="accent1"/>
                </a:solidFill>
              </a:rPr>
              <a:t>TCP/IP</a:t>
            </a:r>
            <a:r>
              <a:rPr lang="en-US" dirty="0" smtClean="0"/>
              <a:t> (</a:t>
            </a:r>
            <a:r>
              <a:rPr lang="en-US" b="1" dirty="0" smtClean="0">
                <a:solidFill>
                  <a:schemeClr val="accent1"/>
                </a:solidFill>
              </a:rPr>
              <a:t>Transmission Control Protocol / Internet Protocol</a:t>
            </a:r>
            <a:r>
              <a:rPr lang="en-US" dirty="0" smtClean="0"/>
              <a:t>) communication model (discussed in the next section), while older networks were transitioned over to it. </a:t>
            </a:r>
          </a:p>
        </p:txBody>
      </p:sp>
      <p:sp>
        <p:nvSpPr>
          <p:cNvPr id="4" name="Content Placeholder 3"/>
          <p:cNvSpPr>
            <a:spLocks noGrp="1"/>
          </p:cNvSpPr>
          <p:nvPr>
            <p:ph sz="quarter" idx="13"/>
          </p:nvPr>
        </p:nvSpPr>
        <p:spPr/>
        <p:txBody>
          <a:bodyPr>
            <a:normAutofit lnSpcReduction="10000"/>
          </a:bodyPr>
          <a:lstStyle/>
          <a:p>
            <a:r>
              <a:rPr lang="en-US" dirty="0" smtClean="0"/>
              <a:t>Rides to the rescue</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 Berners-Lee </a:t>
            </a:r>
            <a:endParaRPr lang="en-US" dirty="0"/>
          </a:p>
        </p:txBody>
      </p:sp>
      <p:sp>
        <p:nvSpPr>
          <p:cNvPr id="3" name="Content Placeholder 2"/>
          <p:cNvSpPr>
            <a:spLocks noGrp="1"/>
          </p:cNvSpPr>
          <p:nvPr>
            <p:ph idx="1"/>
          </p:nvPr>
        </p:nvSpPr>
        <p:spPr/>
        <p:txBody>
          <a:bodyPr/>
          <a:lstStyle/>
          <a:p>
            <a:r>
              <a:rPr lang="en-US" dirty="0" smtClean="0"/>
              <a:t>The invention of the WWW is usually attributed to the British Tim Berners-Lee, who, along with the Belgian Robert </a:t>
            </a:r>
            <a:r>
              <a:rPr lang="en-US" dirty="0" err="1" smtClean="0"/>
              <a:t>Cailliau</a:t>
            </a:r>
            <a:r>
              <a:rPr lang="en-US" dirty="0" smtClean="0"/>
              <a:t>, published a proposal in 1990 for a hypertext system while both were working at CERN in Switzerland. </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I meant </a:t>
            </a:r>
            <a:r>
              <a:rPr lang="en-US" dirty="0" smtClean="0">
                <a:solidFill>
                  <a:schemeClr val="accent1"/>
                </a:solidFill>
              </a:rPr>
              <a:t>Sir</a:t>
            </a:r>
            <a:r>
              <a:rPr lang="en-US" dirty="0" smtClean="0"/>
              <a:t> Tim Berners-Lee</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Features of the Web</a:t>
            </a:r>
            <a:endParaRPr lang="en-US" dirty="0"/>
          </a:p>
        </p:txBody>
      </p:sp>
      <p:sp>
        <p:nvSpPr>
          <p:cNvPr id="3" name="Content Placeholder 2"/>
          <p:cNvSpPr>
            <a:spLocks noGrp="1"/>
          </p:cNvSpPr>
          <p:nvPr>
            <p:ph idx="1"/>
          </p:nvPr>
        </p:nvSpPr>
        <p:spPr/>
        <p:txBody>
          <a:bodyPr>
            <a:normAutofit fontScale="92500"/>
          </a:bodyPr>
          <a:lstStyle/>
          <a:p>
            <a:r>
              <a:rPr lang="en-US" dirty="0" smtClean="0"/>
              <a:t>Shortly after that initial proposal Berners-Lee developed the main features of the web:</a:t>
            </a:r>
          </a:p>
          <a:p>
            <a:pPr marL="457200" indent="-457200">
              <a:buFont typeface="+mj-lt"/>
              <a:buAutoNum type="arabicPeriod"/>
            </a:pPr>
            <a:r>
              <a:rPr lang="en-US" dirty="0" smtClean="0"/>
              <a:t>A URL to uniquely identify a resource on the WWW.</a:t>
            </a:r>
          </a:p>
          <a:p>
            <a:pPr marL="457200" indent="-457200">
              <a:buFont typeface="+mj-lt"/>
              <a:buAutoNum type="arabicPeriod"/>
            </a:pPr>
            <a:r>
              <a:rPr lang="en-US" dirty="0" smtClean="0"/>
              <a:t>The HTTP protocol to describe how requests and responses operate.</a:t>
            </a:r>
          </a:p>
          <a:p>
            <a:pPr marL="457200" indent="-457200">
              <a:buFont typeface="+mj-lt"/>
              <a:buAutoNum type="arabicPeriod"/>
            </a:pPr>
            <a:r>
              <a:rPr lang="en-US" dirty="0" smtClean="0"/>
              <a:t>A software program (later called web server software) that can respond to HTTP requests.</a:t>
            </a:r>
          </a:p>
          <a:p>
            <a:pPr marL="457200" indent="-457200">
              <a:buFont typeface="+mj-lt"/>
              <a:buAutoNum type="arabicPeriod"/>
            </a:pPr>
            <a:r>
              <a:rPr lang="en-US" dirty="0" smtClean="0"/>
              <a:t>HTML to publish documents.</a:t>
            </a:r>
          </a:p>
          <a:p>
            <a:pPr marL="457200" indent="-457200">
              <a:buFont typeface="+mj-lt"/>
              <a:buAutoNum type="arabicPeriod"/>
            </a:pPr>
            <a:r>
              <a:rPr lang="en-US" dirty="0" smtClean="0"/>
              <a:t>A program (later called a browser) to make HTTP requests from URLs and that can display the HTML it receives.</a:t>
            </a:r>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W3C</a:t>
            </a:r>
            <a:endParaRPr lang="en-US" dirty="0"/>
          </a:p>
        </p:txBody>
      </p:sp>
      <p:sp>
        <p:nvSpPr>
          <p:cNvPr id="3" name="Content Placeholder 2"/>
          <p:cNvSpPr>
            <a:spLocks noGrp="1"/>
          </p:cNvSpPr>
          <p:nvPr>
            <p:ph idx="1"/>
          </p:nvPr>
        </p:nvSpPr>
        <p:spPr/>
        <p:txBody>
          <a:bodyPr/>
          <a:lstStyle/>
          <a:p>
            <a:r>
              <a:rPr lang="en-US" dirty="0" smtClean="0"/>
              <a:t>Also in late 1994, Berners-Lee helped found the </a:t>
            </a:r>
            <a:r>
              <a:rPr lang="en-US" b="1" dirty="0" smtClean="0">
                <a:solidFill>
                  <a:schemeClr val="accent1"/>
                </a:solidFill>
              </a:rPr>
              <a:t>World Wide Web Consortium</a:t>
            </a:r>
            <a:r>
              <a:rPr lang="en-US" dirty="0" smtClean="0">
                <a:solidFill>
                  <a:schemeClr val="accent1"/>
                </a:solidFill>
              </a:rPr>
              <a:t> (</a:t>
            </a:r>
            <a:r>
              <a:rPr lang="en-US" b="1" dirty="0" smtClean="0">
                <a:solidFill>
                  <a:schemeClr val="accent1"/>
                </a:solidFill>
              </a:rPr>
              <a:t>W3C</a:t>
            </a:r>
            <a:r>
              <a:rPr lang="en-US" dirty="0" smtClean="0">
                <a:solidFill>
                  <a:schemeClr val="accent1"/>
                </a:solidFill>
              </a:rPr>
              <a:t>)</a:t>
            </a:r>
            <a:r>
              <a:rPr lang="en-US" dirty="0" smtClean="0"/>
              <a:t>, which would soon become the international standards organization that would oversee the growth of the web. </a:t>
            </a:r>
          </a:p>
          <a:p>
            <a:r>
              <a:rPr lang="en-US" dirty="0" smtClean="0"/>
              <a:t>This growth was very much facilitated by the decision of CERN to not patent the work and ideas done by its employee and instead left the web protocols and code-base royalty free.</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The World Wide Web Consortium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2238"/>
            <a:ext cx="8229600" cy="1020762"/>
          </a:xfrm>
        </p:spPr>
        <p:txBody>
          <a:bodyPr>
            <a:noAutofit/>
          </a:bodyPr>
          <a:lstStyle/>
          <a:p>
            <a:r>
              <a:rPr lang="en-US" sz="3400" dirty="0" smtClean="0"/>
              <a:t>Web Apps Compared to Desktop Apps</a:t>
            </a:r>
            <a:endParaRPr lang="en-US" sz="3400" dirty="0"/>
          </a:p>
        </p:txBody>
      </p:sp>
      <p:sp>
        <p:nvSpPr>
          <p:cNvPr id="3" name="Content Placeholder 2"/>
          <p:cNvSpPr>
            <a:spLocks noGrp="1"/>
          </p:cNvSpPr>
          <p:nvPr>
            <p:ph idx="1"/>
          </p:nvPr>
        </p:nvSpPr>
        <p:spPr/>
        <p:txBody>
          <a:bodyPr/>
          <a:lstStyle/>
          <a:p>
            <a:r>
              <a:rPr lang="en-US" dirty="0" smtClean="0"/>
              <a:t>Some of the advantages of web applications include:</a:t>
            </a:r>
          </a:p>
          <a:p>
            <a:pPr lvl="1"/>
            <a:r>
              <a:rPr lang="en-US" dirty="0" smtClean="0"/>
              <a:t>Accessible from any </a:t>
            </a:r>
            <a:r>
              <a:rPr lang="en-US" dirty="0" smtClean="0"/>
              <a:t>Internet-enabled </a:t>
            </a:r>
            <a:r>
              <a:rPr lang="en-US" dirty="0" smtClean="0"/>
              <a:t>computer.</a:t>
            </a:r>
          </a:p>
          <a:p>
            <a:pPr lvl="1"/>
            <a:r>
              <a:rPr lang="en-US" dirty="0" smtClean="0"/>
              <a:t>Usable with different operating systems and browser platforms.</a:t>
            </a:r>
          </a:p>
          <a:p>
            <a:pPr lvl="1"/>
            <a:r>
              <a:rPr lang="en-US" dirty="0" smtClean="0"/>
              <a:t>Easier to roll out program updates since only need to update software on server and not on every desktop in organization.</a:t>
            </a:r>
          </a:p>
          <a:p>
            <a:pPr lvl="1"/>
            <a:r>
              <a:rPr lang="en-US" dirty="0" smtClean="0"/>
              <a:t>Centralized storage on the server means fewer concerns about local storage (which is important for sensitive information such as health care data).</a:t>
            </a:r>
          </a:p>
        </p:txBody>
      </p:sp>
      <p:sp>
        <p:nvSpPr>
          <p:cNvPr id="4" name="Content Placeholder 3"/>
          <p:cNvSpPr>
            <a:spLocks noGrp="1"/>
          </p:cNvSpPr>
          <p:nvPr>
            <p:ph sz="quarter" idx="13"/>
          </p:nvPr>
        </p:nvSpPr>
        <p:spPr/>
        <p:txBody>
          <a:bodyPr>
            <a:normAutofit lnSpcReduction="10000"/>
          </a:bodyPr>
          <a:lstStyle/>
          <a:p>
            <a:r>
              <a:rPr lang="en-US" dirty="0" smtClean="0"/>
              <a:t>First the advantages of web apps</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2238"/>
            <a:ext cx="8229600" cy="1020762"/>
          </a:xfrm>
        </p:spPr>
        <p:txBody>
          <a:bodyPr>
            <a:noAutofit/>
          </a:bodyPr>
          <a:lstStyle/>
          <a:p>
            <a:r>
              <a:rPr lang="en-US" sz="3400" dirty="0" smtClean="0"/>
              <a:t>Web Apps Compared to Desktop Apps</a:t>
            </a:r>
            <a:endParaRPr lang="en-US" sz="3400" dirty="0"/>
          </a:p>
        </p:txBody>
      </p:sp>
      <p:sp>
        <p:nvSpPr>
          <p:cNvPr id="3" name="Content Placeholder 2"/>
          <p:cNvSpPr>
            <a:spLocks noGrp="1"/>
          </p:cNvSpPr>
          <p:nvPr>
            <p:ph idx="1"/>
          </p:nvPr>
        </p:nvSpPr>
        <p:spPr/>
        <p:txBody>
          <a:bodyPr>
            <a:normAutofit fontScale="92500" lnSpcReduction="10000"/>
          </a:bodyPr>
          <a:lstStyle/>
          <a:p>
            <a:r>
              <a:rPr lang="en-US" dirty="0" smtClean="0"/>
              <a:t>Some of the disadvantages of web applications include:</a:t>
            </a:r>
          </a:p>
          <a:p>
            <a:pPr lvl="1"/>
            <a:r>
              <a:rPr lang="en-US" dirty="0" smtClean="0"/>
              <a:t>Requirement to have an active </a:t>
            </a:r>
            <a:r>
              <a:rPr lang="en-US" dirty="0" smtClean="0"/>
              <a:t>Internet </a:t>
            </a:r>
            <a:r>
              <a:rPr lang="en-US" dirty="0" smtClean="0"/>
              <a:t>connection (the </a:t>
            </a:r>
            <a:r>
              <a:rPr lang="en-US" dirty="0" smtClean="0"/>
              <a:t>Internet </a:t>
            </a:r>
            <a:r>
              <a:rPr lang="en-US" dirty="0" smtClean="0"/>
              <a:t>is not always available everywhere at all times).</a:t>
            </a:r>
          </a:p>
          <a:p>
            <a:pPr lvl="1"/>
            <a:r>
              <a:rPr lang="en-US" dirty="0" smtClean="0"/>
              <a:t>Security concerns about sensitive private data being transmitted over the </a:t>
            </a:r>
            <a:r>
              <a:rPr lang="en-US" dirty="0" smtClean="0"/>
              <a:t>Internet.</a:t>
            </a:r>
            <a:endParaRPr lang="en-US" dirty="0" smtClean="0"/>
          </a:p>
          <a:p>
            <a:pPr lvl="1"/>
            <a:r>
              <a:rPr lang="en-US" dirty="0" smtClean="0"/>
              <a:t>Concerns over the storage, licensing and use of uploaded data.</a:t>
            </a:r>
          </a:p>
          <a:p>
            <a:pPr lvl="1"/>
            <a:r>
              <a:rPr lang="en-US" dirty="0" smtClean="0"/>
              <a:t>Problems with certain websites on certain browsers not looking quite right.</a:t>
            </a:r>
          </a:p>
          <a:p>
            <a:pPr lvl="1"/>
            <a:r>
              <a:rPr lang="en-US" dirty="0" smtClean="0"/>
              <a:t>Limited access to the operating system can prevent software and hardware from being installed or accessed (like Adobe Flash on </a:t>
            </a:r>
            <a:r>
              <a:rPr lang="en-US" dirty="0" err="1" smtClean="0"/>
              <a:t>iOS</a:t>
            </a:r>
            <a:r>
              <a:rPr lang="en-US" dirty="0" smtClean="0"/>
              <a:t>).</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Now the disadvantages of web apps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“Intranet”?</a:t>
            </a:r>
            <a:endParaRPr lang="en-US" dirty="0"/>
          </a:p>
        </p:txBody>
      </p:sp>
      <p:sp>
        <p:nvSpPr>
          <p:cNvPr id="3" name="Content Placeholder 2"/>
          <p:cNvSpPr>
            <a:spLocks noGrp="1"/>
          </p:cNvSpPr>
          <p:nvPr>
            <p:ph idx="1"/>
          </p:nvPr>
        </p:nvSpPr>
        <p:spPr/>
        <p:txBody>
          <a:bodyPr/>
          <a:lstStyle/>
          <a:p>
            <a:r>
              <a:rPr lang="en-US" dirty="0" smtClean="0"/>
              <a:t>One of the more common terms you might encounter in web development is the term </a:t>
            </a:r>
            <a:r>
              <a:rPr lang="en-US" dirty="0" smtClean="0"/>
              <a:t>“</a:t>
            </a:r>
            <a:r>
              <a:rPr lang="en-US" b="1" dirty="0" smtClean="0">
                <a:solidFill>
                  <a:schemeClr val="accent1"/>
                </a:solidFill>
              </a:rPr>
              <a:t>Intranet</a:t>
            </a:r>
            <a:r>
              <a:rPr lang="en-US" dirty="0" smtClean="0"/>
              <a:t>” </a:t>
            </a:r>
            <a:r>
              <a:rPr lang="en-US" dirty="0" smtClean="0"/>
              <a:t>(with an “</a:t>
            </a:r>
            <a:r>
              <a:rPr lang="en-US" b="1" dirty="0" smtClean="0">
                <a:solidFill>
                  <a:schemeClr val="accent1"/>
                </a:solidFill>
              </a:rPr>
              <a:t>a</a:t>
            </a:r>
            <a:r>
              <a:rPr lang="en-US" dirty="0" smtClean="0"/>
              <a:t>”), which refers to an </a:t>
            </a:r>
            <a:r>
              <a:rPr lang="en-US" dirty="0" smtClean="0"/>
              <a:t>Internet </a:t>
            </a:r>
            <a:r>
              <a:rPr lang="en-US" dirty="0" smtClean="0"/>
              <a:t>network that is local to an organization or business. </a:t>
            </a:r>
          </a:p>
          <a:p>
            <a:r>
              <a:rPr lang="en-US" dirty="0" smtClean="0"/>
              <a:t>Intranet resources are often private, meaning that only employees (or authorized external parties such as customers or suppliers) have access to those resources. </a:t>
            </a:r>
          </a:p>
          <a:p>
            <a:r>
              <a:rPr lang="en-US" dirty="0" smtClean="0"/>
              <a:t>Thus Internet (with an “</a:t>
            </a:r>
            <a:r>
              <a:rPr lang="en-US" dirty="0" smtClean="0">
                <a:solidFill>
                  <a:schemeClr val="accent1"/>
                </a:solidFill>
              </a:rPr>
              <a:t>e</a:t>
            </a:r>
            <a:r>
              <a:rPr lang="en-US" dirty="0" smtClean="0"/>
              <a:t>”) is a broader term that encompasses both private </a:t>
            </a:r>
            <a:r>
              <a:rPr lang="en-US" dirty="0" smtClean="0"/>
              <a:t>(Intranet) </a:t>
            </a:r>
            <a:r>
              <a:rPr lang="en-US" dirty="0" smtClean="0"/>
              <a:t>and public networked resources. </a:t>
            </a:r>
          </a:p>
          <a:p>
            <a:endParaRPr lang="en-US" dirty="0"/>
          </a:p>
        </p:txBody>
      </p:sp>
      <p:sp>
        <p:nvSpPr>
          <p:cNvPr id="4" name="Content Placeholder 3"/>
          <p:cNvSpPr>
            <a:spLocks noGrp="1"/>
          </p:cNvSpPr>
          <p:nvPr>
            <p:ph sz="quarter" idx="13"/>
          </p:nvPr>
        </p:nvSpPr>
        <p:spPr/>
        <p:txBody>
          <a:bodyPr>
            <a:normAutofit lnSpcReduction="10000"/>
          </a:bodyPr>
          <a:lstStyle/>
          <a:p>
            <a:r>
              <a:rPr lang="en-US" dirty="0" smtClean="0"/>
              <a:t>A short digression</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“Intranet”?</a:t>
            </a:r>
            <a:endParaRPr lang="en-US" dirty="0"/>
          </a:p>
        </p:txBody>
      </p:sp>
      <p:sp>
        <p:nvSpPr>
          <p:cNvPr id="3" name="Content Placeholder 2"/>
          <p:cNvSpPr>
            <a:spLocks noGrp="1"/>
          </p:cNvSpPr>
          <p:nvPr>
            <p:ph idx="1"/>
          </p:nvPr>
        </p:nvSpPr>
        <p:spPr/>
        <p:txBody>
          <a:bodyPr>
            <a:normAutofit fontScale="92500"/>
          </a:bodyPr>
          <a:lstStyle/>
          <a:p>
            <a:r>
              <a:rPr lang="en-US" dirty="0" smtClean="0"/>
              <a:t>Intranets are typically protected from unauthorized external access via security features such as firewalls or private IP ranges. </a:t>
            </a:r>
          </a:p>
          <a:p>
            <a:r>
              <a:rPr lang="en-US" dirty="0" smtClean="0"/>
              <a:t>Because </a:t>
            </a:r>
            <a:r>
              <a:rPr lang="en-US" dirty="0" smtClean="0"/>
              <a:t>Intranets </a:t>
            </a:r>
            <a:r>
              <a:rPr lang="en-US" dirty="0" smtClean="0"/>
              <a:t>are private, search engines such as Google have limited or no access to content within a private </a:t>
            </a:r>
            <a:r>
              <a:rPr lang="en-US" dirty="0" smtClean="0"/>
              <a:t>Intranet. </a:t>
            </a:r>
            <a:endParaRPr lang="en-US" dirty="0" smtClean="0"/>
          </a:p>
          <a:p>
            <a:r>
              <a:rPr lang="en-US" dirty="0" smtClean="0"/>
              <a:t>Due to this private nature, it is difficult to accurately gauge, for instance, how many web pages exist within </a:t>
            </a:r>
            <a:r>
              <a:rPr lang="en-US" dirty="0" smtClean="0"/>
              <a:t>Intranets</a:t>
            </a:r>
            <a:r>
              <a:rPr lang="en-US" dirty="0" smtClean="0"/>
              <a:t>, and what technologies are more common in them. </a:t>
            </a:r>
          </a:p>
          <a:p>
            <a:pPr lvl="1"/>
            <a:r>
              <a:rPr lang="en-US" dirty="0" smtClean="0"/>
              <a:t>Some especially expansive estimates guess that almost half of all web resources are hidden in private </a:t>
            </a:r>
            <a:r>
              <a:rPr lang="en-US" dirty="0" smtClean="0"/>
              <a:t>Intranets</a:t>
            </a:r>
            <a:r>
              <a:rPr lang="en-US" dirty="0" smtClean="0"/>
              <a:t>.</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Objectives</a:t>
            </a:r>
            <a:endParaRPr lang="en-US" dirty="0"/>
          </a:p>
        </p:txBody>
      </p:sp>
      <p:sp>
        <p:nvSpPr>
          <p:cNvPr id="6" name="Rounded Rectangle 5"/>
          <p:cNvSpPr/>
          <p:nvPr/>
        </p:nvSpPr>
        <p:spPr>
          <a:xfrm>
            <a:off x="914400" y="9144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648200" y="9144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76400" y="1076980"/>
            <a:ext cx="2646558" cy="954107"/>
          </a:xfrm>
          <a:prstGeom prst="rect">
            <a:avLst/>
          </a:prstGeom>
          <a:noFill/>
        </p:spPr>
        <p:txBody>
          <a:bodyPr wrap="square" rtlCol="0">
            <a:spAutoFit/>
          </a:bodyPr>
          <a:lstStyle/>
          <a:p>
            <a:r>
              <a:rPr lang="en-US" sz="2800" dirty="0" smtClean="0">
                <a:solidFill>
                  <a:schemeClr val="bg2"/>
                </a:solidFill>
                <a:latin typeface="Rockwell Condensed" pitchFamily="18" charset="0"/>
              </a:rPr>
              <a:t>Definitions </a:t>
            </a:r>
            <a:r>
              <a:rPr lang="en-US" sz="2800" dirty="0" smtClean="0">
                <a:solidFill>
                  <a:schemeClr val="accent5"/>
                </a:solidFill>
                <a:latin typeface="Rockwell Condensed" pitchFamily="18" charset="0"/>
              </a:rPr>
              <a:t>and</a:t>
            </a:r>
            <a:r>
              <a:rPr lang="en-US" sz="2800" dirty="0" smtClean="0">
                <a:solidFill>
                  <a:schemeClr val="bg2"/>
                </a:solidFill>
                <a:latin typeface="Rockwell Condensed" pitchFamily="18" charset="0"/>
              </a:rPr>
              <a:t> History</a:t>
            </a:r>
            <a:endParaRPr lang="en-US" sz="2800" dirty="0">
              <a:solidFill>
                <a:schemeClr val="bg2"/>
              </a:solidFill>
              <a:latin typeface="Rockwell Condensed" pitchFamily="18" charset="0"/>
            </a:endParaRPr>
          </a:p>
        </p:txBody>
      </p:sp>
      <p:sp>
        <p:nvSpPr>
          <p:cNvPr id="9" name="TextBox 8"/>
          <p:cNvSpPr txBox="1"/>
          <p:nvPr/>
        </p:nvSpPr>
        <p:spPr>
          <a:xfrm>
            <a:off x="5410201" y="1076980"/>
            <a:ext cx="2590800" cy="523220"/>
          </a:xfrm>
          <a:prstGeom prst="rect">
            <a:avLst/>
          </a:prstGeom>
          <a:noFill/>
        </p:spPr>
        <p:txBody>
          <a:bodyPr wrap="square" rtlCol="0">
            <a:spAutoFit/>
          </a:bodyPr>
          <a:lstStyle/>
          <a:p>
            <a:r>
              <a:rPr lang="en-US" sz="2800" dirty="0" smtClean="0">
                <a:solidFill>
                  <a:schemeClr val="bg2"/>
                </a:solidFill>
                <a:latin typeface="Rockwell Condensed" pitchFamily="18" charset="0"/>
              </a:rPr>
              <a:t>Internet </a:t>
            </a:r>
            <a:r>
              <a:rPr lang="en-US" sz="2800" dirty="0" smtClean="0">
                <a:solidFill>
                  <a:schemeClr val="accent5"/>
                </a:solidFill>
                <a:latin typeface="Rockwell Condensed" pitchFamily="18" charset="0"/>
              </a:rPr>
              <a:t>Protocols</a:t>
            </a:r>
            <a:endParaRPr lang="en-US" sz="2800" dirty="0">
              <a:solidFill>
                <a:schemeClr val="accent5"/>
              </a:solidFill>
              <a:latin typeface="Rockwell Condensed" pitchFamily="18" charset="0"/>
            </a:endParaRPr>
          </a:p>
        </p:txBody>
      </p:sp>
      <p:sp>
        <p:nvSpPr>
          <p:cNvPr id="10" name="Rounded Rectangle 9"/>
          <p:cNvSpPr/>
          <p:nvPr/>
        </p:nvSpPr>
        <p:spPr>
          <a:xfrm>
            <a:off x="914400" y="23622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676400" y="2524780"/>
            <a:ext cx="2590800" cy="523220"/>
          </a:xfrm>
          <a:prstGeom prst="rect">
            <a:avLst/>
          </a:prstGeom>
          <a:noFill/>
        </p:spPr>
        <p:txBody>
          <a:bodyPr wrap="square" rtlCol="0">
            <a:spAutoFit/>
          </a:bodyPr>
          <a:lstStyle/>
          <a:p>
            <a:r>
              <a:rPr lang="en-US" sz="2800" dirty="0" smtClean="0">
                <a:solidFill>
                  <a:schemeClr val="accent5"/>
                </a:solidFill>
                <a:latin typeface="Rockwell Condensed" pitchFamily="18" charset="0"/>
              </a:rPr>
              <a:t>Client-Server</a:t>
            </a:r>
            <a:r>
              <a:rPr lang="en-US" sz="2800" dirty="0" smtClean="0">
                <a:solidFill>
                  <a:schemeClr val="tx2"/>
                </a:solidFill>
                <a:latin typeface="Rockwell Condensed" pitchFamily="18" charset="0"/>
              </a:rPr>
              <a:t> </a:t>
            </a:r>
            <a:r>
              <a:rPr lang="en-US" sz="2800" dirty="0" smtClean="0">
                <a:solidFill>
                  <a:schemeClr val="bg2"/>
                </a:solidFill>
                <a:latin typeface="Rockwell Condensed" pitchFamily="18" charset="0"/>
              </a:rPr>
              <a:t>Model</a:t>
            </a:r>
            <a:endParaRPr lang="en-US" sz="2800" dirty="0">
              <a:solidFill>
                <a:schemeClr val="bg2"/>
              </a:solidFill>
              <a:latin typeface="Rockwell Condensed" pitchFamily="18" charset="0"/>
            </a:endParaRPr>
          </a:p>
        </p:txBody>
      </p:sp>
      <p:sp>
        <p:nvSpPr>
          <p:cNvPr id="12" name="Rounded Rectangle 11"/>
          <p:cNvSpPr/>
          <p:nvPr/>
        </p:nvSpPr>
        <p:spPr>
          <a:xfrm>
            <a:off x="4648200" y="23622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410201" y="2524780"/>
            <a:ext cx="2590800" cy="954107"/>
          </a:xfrm>
          <a:prstGeom prst="rect">
            <a:avLst/>
          </a:prstGeom>
          <a:noFill/>
        </p:spPr>
        <p:txBody>
          <a:bodyPr wrap="square" rtlCol="0">
            <a:spAutoFit/>
          </a:bodyPr>
          <a:lstStyle/>
          <a:p>
            <a:r>
              <a:rPr lang="en-US" sz="2800" dirty="0" smtClean="0">
                <a:solidFill>
                  <a:schemeClr val="accent5"/>
                </a:solidFill>
                <a:latin typeface="Rockwell Condensed" pitchFamily="18" charset="0"/>
              </a:rPr>
              <a:t>Where</a:t>
            </a:r>
            <a:r>
              <a:rPr lang="en-US" sz="2800" dirty="0" smtClean="0">
                <a:solidFill>
                  <a:schemeClr val="tx2"/>
                </a:solidFill>
                <a:latin typeface="Rockwell Condensed" pitchFamily="18" charset="0"/>
              </a:rPr>
              <a:t> </a:t>
            </a:r>
            <a:r>
              <a:rPr lang="en-US" sz="2800" dirty="0" smtClean="0">
                <a:solidFill>
                  <a:schemeClr val="bg2"/>
                </a:solidFill>
                <a:latin typeface="Rockwell Condensed" pitchFamily="18" charset="0"/>
              </a:rPr>
              <a:t>is the Internet?</a:t>
            </a:r>
            <a:endParaRPr lang="en-US" sz="2800" dirty="0">
              <a:solidFill>
                <a:schemeClr val="bg2"/>
              </a:solidFill>
              <a:latin typeface="Rockwell Condensed" pitchFamily="18" charset="0"/>
            </a:endParaRPr>
          </a:p>
        </p:txBody>
      </p:sp>
      <p:sp>
        <p:nvSpPr>
          <p:cNvPr id="14" name="Rounded Rectangle 13"/>
          <p:cNvSpPr/>
          <p:nvPr/>
        </p:nvSpPr>
        <p:spPr>
          <a:xfrm>
            <a:off x="914400" y="38100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76400" y="3972580"/>
            <a:ext cx="2743199" cy="523220"/>
          </a:xfrm>
          <a:prstGeom prst="rect">
            <a:avLst/>
          </a:prstGeom>
          <a:noFill/>
        </p:spPr>
        <p:txBody>
          <a:bodyPr wrap="square" rtlCol="0">
            <a:spAutoFit/>
          </a:bodyPr>
          <a:lstStyle/>
          <a:p>
            <a:r>
              <a:rPr lang="en-US" sz="2800" dirty="0" smtClean="0">
                <a:solidFill>
                  <a:schemeClr val="accent5"/>
                </a:solidFill>
                <a:latin typeface="Rockwell Condensed" pitchFamily="18" charset="0"/>
              </a:rPr>
              <a:t>Domain</a:t>
            </a:r>
            <a:r>
              <a:rPr lang="en-US" sz="2800" dirty="0" smtClean="0">
                <a:solidFill>
                  <a:schemeClr val="bg2"/>
                </a:solidFill>
                <a:latin typeface="Rockwell Condensed" pitchFamily="18" charset="0"/>
              </a:rPr>
              <a:t> Name System</a:t>
            </a:r>
            <a:endParaRPr lang="en-US" sz="2800" dirty="0">
              <a:solidFill>
                <a:schemeClr val="bg2"/>
              </a:solidFill>
              <a:latin typeface="Rockwell Condensed" pitchFamily="18" charset="0"/>
            </a:endParaRPr>
          </a:p>
        </p:txBody>
      </p:sp>
      <p:sp>
        <p:nvSpPr>
          <p:cNvPr id="16" name="Rounded Rectangle 15"/>
          <p:cNvSpPr/>
          <p:nvPr/>
        </p:nvSpPr>
        <p:spPr>
          <a:xfrm>
            <a:off x="4648200" y="38100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410201" y="3972580"/>
            <a:ext cx="2590800" cy="954107"/>
          </a:xfrm>
          <a:prstGeom prst="rect">
            <a:avLst/>
          </a:prstGeom>
          <a:noFill/>
        </p:spPr>
        <p:txBody>
          <a:bodyPr wrap="square" rtlCol="0">
            <a:spAutoFit/>
          </a:bodyPr>
          <a:lstStyle/>
          <a:p>
            <a:r>
              <a:rPr lang="en-US" sz="2800" dirty="0" smtClean="0">
                <a:solidFill>
                  <a:schemeClr val="bg2"/>
                </a:solidFill>
                <a:latin typeface="Rockwell Condensed" pitchFamily="18" charset="0"/>
              </a:rPr>
              <a:t>Uniform Resource Locators (</a:t>
            </a:r>
            <a:r>
              <a:rPr lang="en-US" sz="2800" dirty="0" smtClean="0">
                <a:solidFill>
                  <a:schemeClr val="accent5"/>
                </a:solidFill>
                <a:latin typeface="Rockwell Condensed" pitchFamily="18" charset="0"/>
              </a:rPr>
              <a:t>URL</a:t>
            </a:r>
            <a:r>
              <a:rPr lang="en-US" sz="2800" dirty="0" smtClean="0">
                <a:solidFill>
                  <a:schemeClr val="bg2"/>
                </a:solidFill>
                <a:latin typeface="Rockwell Condensed" pitchFamily="18" charset="0"/>
              </a:rPr>
              <a:t>)</a:t>
            </a:r>
            <a:endParaRPr lang="en-US" sz="2800" dirty="0">
              <a:solidFill>
                <a:schemeClr val="tx2"/>
              </a:solidFill>
              <a:latin typeface="Rockwell Condensed" pitchFamily="18" charset="0"/>
            </a:endParaRPr>
          </a:p>
        </p:txBody>
      </p:sp>
      <p:sp>
        <p:nvSpPr>
          <p:cNvPr id="20" name="TextBox 19"/>
          <p:cNvSpPr txBox="1"/>
          <p:nvPr/>
        </p:nvSpPr>
        <p:spPr>
          <a:xfrm>
            <a:off x="914400" y="9144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1</a:t>
            </a:r>
            <a:endParaRPr lang="en-US" sz="7200" dirty="0">
              <a:solidFill>
                <a:schemeClr val="bg1"/>
              </a:solidFill>
              <a:latin typeface="Rockwell Extra Bold" pitchFamily="18" charset="0"/>
            </a:endParaRPr>
          </a:p>
        </p:txBody>
      </p:sp>
      <p:sp>
        <p:nvSpPr>
          <p:cNvPr id="21" name="TextBox 20"/>
          <p:cNvSpPr txBox="1"/>
          <p:nvPr/>
        </p:nvSpPr>
        <p:spPr>
          <a:xfrm>
            <a:off x="4648200" y="9144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2</a:t>
            </a:r>
            <a:endParaRPr lang="en-US" sz="7200" dirty="0">
              <a:solidFill>
                <a:schemeClr val="bg1"/>
              </a:solidFill>
              <a:latin typeface="Rockwell Extra Bold" pitchFamily="18" charset="0"/>
            </a:endParaRPr>
          </a:p>
        </p:txBody>
      </p:sp>
      <p:sp>
        <p:nvSpPr>
          <p:cNvPr id="22" name="TextBox 21"/>
          <p:cNvSpPr txBox="1"/>
          <p:nvPr/>
        </p:nvSpPr>
        <p:spPr>
          <a:xfrm>
            <a:off x="914400" y="2381071"/>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3</a:t>
            </a:r>
            <a:endParaRPr lang="en-US" sz="7200" dirty="0">
              <a:solidFill>
                <a:schemeClr val="bg1"/>
              </a:solidFill>
              <a:latin typeface="Rockwell Extra Bold" pitchFamily="18" charset="0"/>
            </a:endParaRPr>
          </a:p>
        </p:txBody>
      </p:sp>
      <p:sp>
        <p:nvSpPr>
          <p:cNvPr id="23" name="TextBox 22"/>
          <p:cNvSpPr txBox="1"/>
          <p:nvPr/>
        </p:nvSpPr>
        <p:spPr>
          <a:xfrm>
            <a:off x="4648200" y="2381071"/>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4</a:t>
            </a:r>
            <a:endParaRPr lang="en-US" sz="7200" dirty="0">
              <a:solidFill>
                <a:schemeClr val="bg1"/>
              </a:solidFill>
              <a:latin typeface="Rockwell Extra Bold" pitchFamily="18" charset="0"/>
            </a:endParaRPr>
          </a:p>
        </p:txBody>
      </p:sp>
      <p:sp>
        <p:nvSpPr>
          <p:cNvPr id="24" name="TextBox 23"/>
          <p:cNvSpPr txBox="1"/>
          <p:nvPr/>
        </p:nvSpPr>
        <p:spPr>
          <a:xfrm>
            <a:off x="914400" y="38100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5</a:t>
            </a:r>
            <a:endParaRPr lang="en-US" sz="7200" dirty="0">
              <a:solidFill>
                <a:schemeClr val="bg1"/>
              </a:solidFill>
              <a:latin typeface="Rockwell Extra Bold" pitchFamily="18" charset="0"/>
            </a:endParaRPr>
          </a:p>
        </p:txBody>
      </p:sp>
      <p:sp>
        <p:nvSpPr>
          <p:cNvPr id="25" name="TextBox 24"/>
          <p:cNvSpPr txBox="1"/>
          <p:nvPr/>
        </p:nvSpPr>
        <p:spPr>
          <a:xfrm>
            <a:off x="4648200" y="38100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6</a:t>
            </a:r>
            <a:endParaRPr lang="en-US" sz="7200" dirty="0">
              <a:solidFill>
                <a:schemeClr val="bg1"/>
              </a:solidFill>
              <a:latin typeface="Rockwell Extra Bold" pitchFamily="18" charset="0"/>
            </a:endParaRPr>
          </a:p>
        </p:txBody>
      </p:sp>
      <p:sp>
        <p:nvSpPr>
          <p:cNvPr id="26" name="Rounded Rectangle 25"/>
          <p:cNvSpPr/>
          <p:nvPr/>
        </p:nvSpPr>
        <p:spPr>
          <a:xfrm>
            <a:off x="914400" y="52578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676400" y="5420380"/>
            <a:ext cx="2743199" cy="954107"/>
          </a:xfrm>
          <a:prstGeom prst="rect">
            <a:avLst/>
          </a:prstGeom>
          <a:noFill/>
        </p:spPr>
        <p:txBody>
          <a:bodyPr wrap="square" rtlCol="0">
            <a:spAutoFit/>
          </a:bodyPr>
          <a:lstStyle/>
          <a:p>
            <a:r>
              <a:rPr lang="en-US" sz="2800" dirty="0" smtClean="0">
                <a:solidFill>
                  <a:schemeClr val="bg2"/>
                </a:solidFill>
                <a:latin typeface="Rockwell Condensed" pitchFamily="18" charset="0"/>
              </a:rPr>
              <a:t>Hypertext Transfer Protocol (</a:t>
            </a:r>
            <a:r>
              <a:rPr lang="en-US" sz="2800" dirty="0" smtClean="0">
                <a:solidFill>
                  <a:schemeClr val="accent5"/>
                </a:solidFill>
                <a:latin typeface="Rockwell Condensed" pitchFamily="18" charset="0"/>
              </a:rPr>
              <a:t>HTTP</a:t>
            </a:r>
            <a:r>
              <a:rPr lang="en-US" sz="2800" dirty="0" smtClean="0">
                <a:solidFill>
                  <a:schemeClr val="bg2"/>
                </a:solidFill>
                <a:latin typeface="Rockwell Condensed" pitchFamily="18" charset="0"/>
              </a:rPr>
              <a:t>)</a:t>
            </a:r>
            <a:endParaRPr lang="en-US" sz="2800" dirty="0">
              <a:solidFill>
                <a:schemeClr val="tx2"/>
              </a:solidFill>
              <a:latin typeface="Rockwell Condensed" pitchFamily="18" charset="0"/>
            </a:endParaRPr>
          </a:p>
        </p:txBody>
      </p:sp>
      <p:sp>
        <p:nvSpPr>
          <p:cNvPr id="28" name="TextBox 27"/>
          <p:cNvSpPr txBox="1"/>
          <p:nvPr/>
        </p:nvSpPr>
        <p:spPr>
          <a:xfrm>
            <a:off x="914400" y="52578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7</a:t>
            </a:r>
            <a:endParaRPr lang="en-US" sz="7200" dirty="0">
              <a:solidFill>
                <a:schemeClr val="bg1"/>
              </a:solidFill>
              <a:latin typeface="Rockwell Extra Bold" pitchFamily="18" charset="0"/>
            </a:endParaRPr>
          </a:p>
        </p:txBody>
      </p:sp>
      <p:sp>
        <p:nvSpPr>
          <p:cNvPr id="29" name="Rounded Rectangle 28"/>
          <p:cNvSpPr/>
          <p:nvPr/>
        </p:nvSpPr>
        <p:spPr>
          <a:xfrm>
            <a:off x="4668748" y="52578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410201" y="5420380"/>
            <a:ext cx="2590800" cy="523220"/>
          </a:xfrm>
          <a:prstGeom prst="rect">
            <a:avLst/>
          </a:prstGeom>
          <a:noFill/>
        </p:spPr>
        <p:txBody>
          <a:bodyPr wrap="square" rtlCol="0">
            <a:spAutoFit/>
          </a:bodyPr>
          <a:lstStyle/>
          <a:p>
            <a:r>
              <a:rPr lang="en-US" sz="2800" dirty="0" smtClean="0">
                <a:solidFill>
                  <a:schemeClr val="accent5"/>
                </a:solidFill>
                <a:latin typeface="Rockwell Condensed" pitchFamily="18" charset="0"/>
              </a:rPr>
              <a:t>Web</a:t>
            </a:r>
            <a:r>
              <a:rPr lang="en-US" sz="2800" dirty="0" smtClean="0">
                <a:solidFill>
                  <a:schemeClr val="bg2"/>
                </a:solidFill>
                <a:latin typeface="Rockwell Condensed" pitchFamily="18" charset="0"/>
              </a:rPr>
              <a:t> Servers</a:t>
            </a:r>
            <a:endParaRPr lang="en-US" sz="2800" dirty="0">
              <a:solidFill>
                <a:schemeClr val="tx2"/>
              </a:solidFill>
              <a:latin typeface="Rockwell Condensed" pitchFamily="18" charset="0"/>
            </a:endParaRPr>
          </a:p>
        </p:txBody>
      </p:sp>
      <p:sp>
        <p:nvSpPr>
          <p:cNvPr id="31" name="TextBox 30"/>
          <p:cNvSpPr txBox="1"/>
          <p:nvPr/>
        </p:nvSpPr>
        <p:spPr>
          <a:xfrm>
            <a:off x="4668748" y="5257800"/>
            <a:ext cx="685800" cy="1200329"/>
          </a:xfrm>
          <a:prstGeom prst="rect">
            <a:avLst/>
          </a:prstGeom>
          <a:noFill/>
        </p:spPr>
        <p:txBody>
          <a:bodyPr wrap="square" rtlCol="0">
            <a:spAutoFit/>
          </a:bodyPr>
          <a:lstStyle/>
          <a:p>
            <a:r>
              <a:rPr lang="en-US" sz="7200" dirty="0" smtClean="0">
                <a:solidFill>
                  <a:schemeClr val="bg1"/>
                </a:solidFill>
                <a:latin typeface="Rockwell Extra Bold" pitchFamily="18" charset="0"/>
              </a:rPr>
              <a:t>8</a:t>
            </a:r>
            <a:endParaRPr lang="en-US" sz="7200" dirty="0">
              <a:solidFill>
                <a:schemeClr val="bg1"/>
              </a:solidFill>
              <a:latin typeface="Rockwell Extra Bold"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67000" y="0"/>
            <a:ext cx="6477000" cy="1066800"/>
          </a:xfrm>
        </p:spPr>
        <p:txBody>
          <a:bodyPr/>
          <a:lstStyle/>
          <a:p>
            <a:r>
              <a:rPr lang="en-US" dirty="0" smtClean="0"/>
              <a:t>Intranet </a:t>
            </a:r>
            <a:r>
              <a:rPr lang="en-US" dirty="0" smtClean="0">
                <a:solidFill>
                  <a:schemeClr val="accent1"/>
                </a:solidFill>
              </a:rPr>
              <a:t>versus</a:t>
            </a:r>
            <a:r>
              <a:rPr lang="en-US" dirty="0" smtClean="0"/>
              <a:t> Internet</a:t>
            </a:r>
            <a:endParaRPr lang="en-US" dirty="0"/>
          </a:p>
        </p:txBody>
      </p:sp>
      <p:pic>
        <p:nvPicPr>
          <p:cNvPr id="141313" name="Picture 1" descr="C:\Users\ricardo\Desktop\ch1-3\CH01\4071501005.eps.png"/>
          <p:cNvPicPr>
            <a:picLocks noChangeAspect="1" noChangeArrowheads="1"/>
          </p:cNvPicPr>
          <p:nvPr/>
        </p:nvPicPr>
        <p:blipFill>
          <a:blip r:embed="rId2" cstate="print"/>
          <a:srcRect/>
          <a:stretch>
            <a:fillRect/>
          </a:stretch>
        </p:blipFill>
        <p:spPr bwMode="auto">
          <a:xfrm>
            <a:off x="386928" y="836712"/>
            <a:ext cx="7929488" cy="541052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Intranets and the Job Market</a:t>
            </a:r>
            <a:endParaRPr lang="en-US" dirty="0"/>
          </a:p>
        </p:txBody>
      </p:sp>
      <p:sp>
        <p:nvSpPr>
          <p:cNvPr id="3" name="Content Placeholder 2"/>
          <p:cNvSpPr>
            <a:spLocks noGrp="1"/>
          </p:cNvSpPr>
          <p:nvPr>
            <p:ph idx="1"/>
          </p:nvPr>
        </p:nvSpPr>
        <p:spPr/>
        <p:txBody>
          <a:bodyPr>
            <a:normAutofit/>
          </a:bodyPr>
          <a:lstStyle/>
          <a:p>
            <a:r>
              <a:rPr lang="en-US" dirty="0" smtClean="0"/>
              <a:t>Being aware of </a:t>
            </a:r>
            <a:r>
              <a:rPr lang="en-US" dirty="0" smtClean="0"/>
              <a:t>Intranets </a:t>
            </a:r>
            <a:r>
              <a:rPr lang="en-US" dirty="0" smtClean="0"/>
              <a:t>is also important when one considers the job market and market usage of different web technologies. </a:t>
            </a:r>
          </a:p>
          <a:p>
            <a:r>
              <a:rPr lang="en-US" dirty="0" smtClean="0"/>
              <a:t>If one focuses just on the public </a:t>
            </a:r>
            <a:r>
              <a:rPr lang="en-US" dirty="0" smtClean="0"/>
              <a:t>Internet, </a:t>
            </a:r>
            <a:r>
              <a:rPr lang="en-US" dirty="0" smtClean="0"/>
              <a:t>it will appear that, for instance, PHP, MySQL, and WordPress, are absolutely dominant in their market share. </a:t>
            </a:r>
          </a:p>
          <a:p>
            <a:r>
              <a:rPr lang="en-US" dirty="0" smtClean="0"/>
              <a:t>But when one adds in the private world of corporate </a:t>
            </a:r>
            <a:r>
              <a:rPr lang="en-US" dirty="0" smtClean="0"/>
              <a:t>Intranets</a:t>
            </a:r>
            <a:r>
              <a:rPr lang="en-US" dirty="0" smtClean="0"/>
              <a:t>, other technologies such as ASP.NET, JSP, SharePoint, Oracle, SAP, and IBM WebSphere, are just as important.</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Static Web Sites</a:t>
            </a:r>
            <a:endParaRPr lang="en-US" dirty="0"/>
          </a:p>
        </p:txBody>
      </p:sp>
      <p:sp>
        <p:nvSpPr>
          <p:cNvPr id="3" name="Content Placeholder 2"/>
          <p:cNvSpPr>
            <a:spLocks noGrp="1"/>
          </p:cNvSpPr>
          <p:nvPr>
            <p:ph idx="1"/>
          </p:nvPr>
        </p:nvSpPr>
        <p:spPr/>
        <p:txBody>
          <a:bodyPr>
            <a:normAutofit lnSpcReduction="10000"/>
          </a:bodyPr>
          <a:lstStyle/>
          <a:p>
            <a:r>
              <a:rPr lang="en-US" dirty="0" smtClean="0"/>
              <a:t>In the earliest days of the web, a </a:t>
            </a:r>
            <a:r>
              <a:rPr lang="en-US" b="1" dirty="0" smtClean="0">
                <a:solidFill>
                  <a:schemeClr val="accent1"/>
                </a:solidFill>
              </a:rPr>
              <a:t>webmaster</a:t>
            </a:r>
            <a:r>
              <a:rPr lang="en-US" dirty="0" smtClean="0"/>
              <a:t> (the term popular in the 1990s for the person who was responsible for creating and supporting a web site) would publish web pages, and periodically update them. </a:t>
            </a:r>
          </a:p>
          <a:p>
            <a:r>
              <a:rPr lang="en-US" dirty="0" smtClean="0"/>
              <a:t>In those early days, the skills needed to create a web site were pretty basic: one needed knowledge of the HTML markup language and perhaps familiarity with editing and creating images.</a:t>
            </a:r>
          </a:p>
          <a:p>
            <a:r>
              <a:rPr lang="en-US" dirty="0" smtClean="0"/>
              <a:t>This type of web site is commonly referred to as a </a:t>
            </a:r>
            <a:r>
              <a:rPr lang="en-US" b="1" dirty="0" smtClean="0">
                <a:solidFill>
                  <a:schemeClr val="accent1"/>
                </a:solidFill>
              </a:rPr>
              <a:t>static web site</a:t>
            </a:r>
            <a:r>
              <a:rPr lang="en-US" dirty="0" smtClean="0"/>
              <a:t>, in that it consists only of HTML pages that look identical for all users at all times.</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Partying Like It’s 1995</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Static Web Sites</a:t>
            </a:r>
            <a:endParaRPr lang="en-US" dirty="0"/>
          </a:p>
        </p:txBody>
      </p:sp>
      <p:pic>
        <p:nvPicPr>
          <p:cNvPr id="138241" name="Picture 1" descr="C:\Users\ricardo\Desktop\ch1-3\CH01\4071501006.eps.png"/>
          <p:cNvPicPr>
            <a:picLocks noChangeAspect="1" noChangeArrowheads="1"/>
          </p:cNvPicPr>
          <p:nvPr/>
        </p:nvPicPr>
        <p:blipFill>
          <a:blip r:embed="rId2" cstate="print"/>
          <a:srcRect/>
          <a:stretch>
            <a:fillRect/>
          </a:stretch>
        </p:blipFill>
        <p:spPr bwMode="auto">
          <a:xfrm>
            <a:off x="1187624" y="1268760"/>
            <a:ext cx="6709023" cy="4963731"/>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Web Sites</a:t>
            </a:r>
            <a:endParaRPr lang="en-US" dirty="0"/>
          </a:p>
        </p:txBody>
      </p:sp>
      <p:sp>
        <p:nvSpPr>
          <p:cNvPr id="3" name="Content Placeholder 2"/>
          <p:cNvSpPr>
            <a:spLocks noGrp="1"/>
          </p:cNvSpPr>
          <p:nvPr>
            <p:ph idx="1"/>
          </p:nvPr>
        </p:nvSpPr>
        <p:spPr/>
        <p:txBody>
          <a:bodyPr>
            <a:normAutofit/>
          </a:bodyPr>
          <a:lstStyle/>
          <a:p>
            <a:r>
              <a:rPr lang="en-US" dirty="0" smtClean="0"/>
              <a:t>Within a few years of the invention of the web, sites began to get more complicated as more and more sites began to use programs running on web servers to generate content dynamically. </a:t>
            </a:r>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Web Sites</a:t>
            </a:r>
            <a:endParaRPr lang="en-US" dirty="0"/>
          </a:p>
        </p:txBody>
      </p:sp>
      <p:pic>
        <p:nvPicPr>
          <p:cNvPr id="136193" name="Picture 1" descr="C:\Users\ricardo\Desktop\ch1-3\CH01\4071501007.eps.png"/>
          <p:cNvPicPr>
            <a:picLocks noChangeAspect="1" noChangeArrowheads="1"/>
          </p:cNvPicPr>
          <p:nvPr/>
        </p:nvPicPr>
        <p:blipFill>
          <a:blip r:embed="rId2" cstate="print"/>
          <a:srcRect/>
          <a:stretch>
            <a:fillRect/>
          </a:stretch>
        </p:blipFill>
        <p:spPr bwMode="auto">
          <a:xfrm>
            <a:off x="683568" y="908720"/>
            <a:ext cx="7690351" cy="5469979"/>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Web Sites</a:t>
            </a:r>
            <a:endParaRPr lang="en-US" dirty="0"/>
          </a:p>
        </p:txBody>
      </p:sp>
      <p:sp>
        <p:nvSpPr>
          <p:cNvPr id="3" name="Content Placeholder 2"/>
          <p:cNvSpPr>
            <a:spLocks noGrp="1"/>
          </p:cNvSpPr>
          <p:nvPr>
            <p:ph idx="1"/>
          </p:nvPr>
        </p:nvSpPr>
        <p:spPr/>
        <p:txBody>
          <a:bodyPr>
            <a:normAutofit/>
          </a:bodyPr>
          <a:lstStyle/>
          <a:p>
            <a:r>
              <a:rPr lang="en-US" dirty="0" smtClean="0"/>
              <a:t>These server-based programs would read content from databases, interface with existing enterprise computer systems, communicate with financial institutions, and then output HTML that would be sent back to the users’ browsers. </a:t>
            </a:r>
          </a:p>
          <a:p>
            <a:r>
              <a:rPr lang="en-US" dirty="0" smtClean="0"/>
              <a:t>This type of web site is called here in this book a </a:t>
            </a:r>
            <a:r>
              <a:rPr lang="en-US" b="1" dirty="0" smtClean="0">
                <a:solidFill>
                  <a:schemeClr val="accent1"/>
                </a:solidFill>
              </a:rPr>
              <a:t>dynamic web site</a:t>
            </a:r>
            <a:r>
              <a:rPr lang="en-US" dirty="0" smtClean="0">
                <a:solidFill>
                  <a:schemeClr val="accent1"/>
                </a:solidFill>
              </a:rPr>
              <a:t> </a:t>
            </a:r>
            <a:r>
              <a:rPr lang="en-US" dirty="0" smtClean="0"/>
              <a:t>because the page content is being created at run-time by a program created by a programmer; this page content can vary for user to user.</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What are they?</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2.0 and Beyond</a:t>
            </a:r>
            <a:endParaRPr lang="en-US" dirty="0"/>
          </a:p>
        </p:txBody>
      </p:sp>
      <p:sp>
        <p:nvSpPr>
          <p:cNvPr id="3" name="Content Placeholder 2"/>
          <p:cNvSpPr>
            <a:spLocks noGrp="1"/>
          </p:cNvSpPr>
          <p:nvPr>
            <p:ph idx="1"/>
          </p:nvPr>
        </p:nvSpPr>
        <p:spPr/>
        <p:txBody>
          <a:bodyPr>
            <a:normAutofit/>
          </a:bodyPr>
          <a:lstStyle/>
          <a:p>
            <a:r>
              <a:rPr lang="en-US" dirty="0" smtClean="0"/>
              <a:t>In the mid 2000s, a new buzz-word entered the computer lexicon: </a:t>
            </a:r>
            <a:r>
              <a:rPr lang="en-US" b="1" dirty="0" smtClean="0">
                <a:solidFill>
                  <a:schemeClr val="accent1"/>
                </a:solidFill>
              </a:rPr>
              <a:t>web 2.0</a:t>
            </a:r>
            <a:r>
              <a:rPr lang="en-US" dirty="0" smtClean="0"/>
              <a:t>. </a:t>
            </a:r>
          </a:p>
          <a:p>
            <a:r>
              <a:rPr lang="en-US" dirty="0" smtClean="0"/>
              <a:t>This term had two meanings, one for users and one for developers. </a:t>
            </a:r>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2.0</a:t>
            </a:r>
            <a:endParaRPr lang="en-US" dirty="0"/>
          </a:p>
        </p:txBody>
      </p:sp>
      <p:sp>
        <p:nvSpPr>
          <p:cNvPr id="3" name="Content Placeholder 2"/>
          <p:cNvSpPr>
            <a:spLocks noGrp="1"/>
          </p:cNvSpPr>
          <p:nvPr>
            <p:ph idx="1"/>
          </p:nvPr>
        </p:nvSpPr>
        <p:spPr/>
        <p:txBody>
          <a:bodyPr/>
          <a:lstStyle/>
          <a:p>
            <a:r>
              <a:rPr lang="en-US" dirty="0" smtClean="0"/>
              <a:t>For the users, Web 2.0 referred to an interactive experience where users could contribute </a:t>
            </a:r>
            <a:r>
              <a:rPr lang="en-US" i="1" dirty="0" smtClean="0"/>
              <a:t>and</a:t>
            </a:r>
            <a:r>
              <a:rPr lang="en-US" dirty="0" smtClean="0"/>
              <a:t> consume web content, thus creating a more user-driven web experience.</a:t>
            </a:r>
          </a:p>
        </p:txBody>
      </p:sp>
      <p:sp>
        <p:nvSpPr>
          <p:cNvPr id="4" name="Content Placeholder 3"/>
          <p:cNvSpPr>
            <a:spLocks noGrp="1"/>
          </p:cNvSpPr>
          <p:nvPr>
            <p:ph sz="quarter" idx="13"/>
          </p:nvPr>
        </p:nvSpPr>
        <p:spPr/>
        <p:txBody>
          <a:bodyPr>
            <a:normAutofit lnSpcReduction="10000"/>
          </a:bodyPr>
          <a:lstStyle/>
          <a:p>
            <a:r>
              <a:rPr lang="en-US" dirty="0" smtClean="0"/>
              <a:t>Its meaning for users</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2.0</a:t>
            </a:r>
            <a:endParaRPr lang="en-US" dirty="0"/>
          </a:p>
        </p:txBody>
      </p:sp>
      <p:sp>
        <p:nvSpPr>
          <p:cNvPr id="3" name="Content Placeholder 2"/>
          <p:cNvSpPr>
            <a:spLocks noGrp="1"/>
          </p:cNvSpPr>
          <p:nvPr>
            <p:ph idx="1"/>
          </p:nvPr>
        </p:nvSpPr>
        <p:spPr/>
        <p:txBody>
          <a:bodyPr/>
          <a:lstStyle/>
          <a:p>
            <a:r>
              <a:rPr lang="en-US" dirty="0" smtClean="0"/>
              <a:t>For software developers, Web 2.0 also referred to a change in the paradigm of how dynamic web sites are created. </a:t>
            </a:r>
          </a:p>
          <a:p>
            <a:r>
              <a:rPr lang="en-US" dirty="0" smtClean="0"/>
              <a:t>Programming logic, which previously existed only on the server, began to migrate to the browser. </a:t>
            </a:r>
          </a:p>
          <a:p>
            <a:r>
              <a:rPr lang="en-US" dirty="0" smtClean="0"/>
              <a:t>This required learning Javascript, a rather tricky programming language that runs in the browser, as well as mastering the rather difficult programming techniques involved in asynchronous communication. </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Its meaning for developers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Definitions </a:t>
            </a:r>
            <a:r>
              <a:rPr lang="en-US" dirty="0" smtClean="0">
                <a:solidFill>
                  <a:schemeClr val="tx2"/>
                </a:solidFill>
              </a:rPr>
              <a:t>and</a:t>
            </a:r>
            <a:r>
              <a:rPr lang="en-US" dirty="0" smtClean="0"/>
              <a:t> history</a:t>
            </a:r>
            <a:endParaRPr lang="en-US" dirty="0"/>
          </a:p>
        </p:txBody>
      </p:sp>
      <p:sp>
        <p:nvSpPr>
          <p:cNvPr id="4" name="Text Placeholder 3"/>
          <p:cNvSpPr>
            <a:spLocks noGrp="1"/>
          </p:cNvSpPr>
          <p:nvPr>
            <p:ph type="body" idx="1"/>
          </p:nvPr>
        </p:nvSpPr>
        <p:spPr/>
        <p:txBody>
          <a:bodyPr/>
          <a:lstStyle/>
          <a:p>
            <a:r>
              <a:rPr lang="en-US" dirty="0" smtClean="0"/>
              <a:t>Section </a:t>
            </a:r>
            <a:r>
              <a:rPr lang="en-US" dirty="0" smtClean="0">
                <a:solidFill>
                  <a:schemeClr val="accent1"/>
                </a:solidFill>
              </a:rPr>
              <a:t>1</a:t>
            </a:r>
            <a:r>
              <a:rPr lang="en-US" dirty="0" smtClean="0"/>
              <a:t> of </a:t>
            </a:r>
            <a:r>
              <a:rPr lang="en-US" dirty="0" smtClean="0">
                <a:solidFill>
                  <a:schemeClr val="tx1"/>
                </a:solidFill>
              </a:rPr>
              <a:t>8</a:t>
            </a:r>
            <a:endParaRPr lang="en-US" dirty="0">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Internet </a:t>
            </a:r>
            <a:r>
              <a:rPr lang="en-US" dirty="0" smtClean="0">
                <a:solidFill>
                  <a:schemeClr val="tx2"/>
                </a:solidFill>
              </a:rPr>
              <a:t>protocols</a:t>
            </a:r>
            <a:endParaRPr lang="en-US" dirty="0"/>
          </a:p>
        </p:txBody>
      </p:sp>
      <p:sp>
        <p:nvSpPr>
          <p:cNvPr id="4" name="Text Placeholder 3"/>
          <p:cNvSpPr>
            <a:spLocks noGrp="1"/>
          </p:cNvSpPr>
          <p:nvPr>
            <p:ph type="body" idx="1"/>
          </p:nvPr>
        </p:nvSpPr>
        <p:spPr/>
        <p:txBody>
          <a:bodyPr/>
          <a:lstStyle/>
          <a:p>
            <a:r>
              <a:rPr lang="en-US" dirty="0" smtClean="0"/>
              <a:t>Section </a:t>
            </a:r>
            <a:r>
              <a:rPr lang="en-US" dirty="0" smtClean="0">
                <a:solidFill>
                  <a:schemeClr val="accent1"/>
                </a:solidFill>
              </a:rPr>
              <a:t>2</a:t>
            </a:r>
            <a:r>
              <a:rPr lang="en-US" dirty="0" smtClean="0"/>
              <a:t> of </a:t>
            </a:r>
            <a:r>
              <a:rPr lang="en-US" dirty="0" smtClean="0">
                <a:solidFill>
                  <a:schemeClr val="tx1"/>
                </a:solidFill>
              </a:rPr>
              <a:t>8</a:t>
            </a:r>
            <a:endParaRPr lang="en-US" dirty="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What’s a Protocol?</a:t>
            </a:r>
            <a:endParaRPr lang="en-US" dirty="0"/>
          </a:p>
        </p:txBody>
      </p:sp>
      <p:sp>
        <p:nvSpPr>
          <p:cNvPr id="6" name="Content Placeholder 5"/>
          <p:cNvSpPr>
            <a:spLocks noGrp="1"/>
          </p:cNvSpPr>
          <p:nvPr>
            <p:ph idx="1"/>
          </p:nvPr>
        </p:nvSpPr>
        <p:spPr/>
        <p:txBody>
          <a:bodyPr/>
          <a:lstStyle/>
          <a:p>
            <a:r>
              <a:rPr lang="en-US" dirty="0" smtClean="0"/>
              <a:t>The </a:t>
            </a:r>
            <a:r>
              <a:rPr lang="en-US" dirty="0" smtClean="0"/>
              <a:t>Internet </a:t>
            </a:r>
            <a:r>
              <a:rPr lang="en-US" dirty="0" smtClean="0"/>
              <a:t>exists today because of a suite of interrelated communications protocols. </a:t>
            </a:r>
          </a:p>
          <a:p>
            <a:r>
              <a:rPr lang="en-US" dirty="0" smtClean="0"/>
              <a:t>A </a:t>
            </a:r>
            <a:r>
              <a:rPr lang="en-US" b="1" dirty="0" smtClean="0">
                <a:solidFill>
                  <a:schemeClr val="accent1"/>
                </a:solidFill>
              </a:rPr>
              <a:t>protocol</a:t>
            </a:r>
            <a:r>
              <a:rPr lang="en-US" dirty="0" smtClean="0"/>
              <a:t> is a set of rules that partners in communication use when they communicate. </a:t>
            </a:r>
          </a:p>
          <a:p>
            <a:endParaRPr lang="en-US" dirty="0"/>
          </a:p>
        </p:txBody>
      </p:sp>
      <p:sp>
        <p:nvSpPr>
          <p:cNvPr id="7" name="Content Placeholder 6"/>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Layered Architecture</a:t>
            </a:r>
            <a:endParaRPr lang="en-US" dirty="0"/>
          </a:p>
        </p:txBody>
      </p:sp>
      <p:sp>
        <p:nvSpPr>
          <p:cNvPr id="3" name="Content Placeholder 2"/>
          <p:cNvSpPr>
            <a:spLocks noGrp="1"/>
          </p:cNvSpPr>
          <p:nvPr>
            <p:ph idx="1"/>
          </p:nvPr>
        </p:nvSpPr>
        <p:spPr/>
        <p:txBody>
          <a:bodyPr/>
          <a:lstStyle/>
          <a:p>
            <a:r>
              <a:rPr lang="en-US" dirty="0" smtClean="0"/>
              <a:t>The TCP/IP Internet protocols were originally abstracted as a four-layer stack. </a:t>
            </a:r>
          </a:p>
          <a:p>
            <a:r>
              <a:rPr lang="en-US" dirty="0" smtClean="0"/>
              <a:t>Later abstractions subdivide it further into five or seven layers. </a:t>
            </a:r>
          </a:p>
          <a:p>
            <a:r>
              <a:rPr lang="en-US" dirty="0" smtClean="0"/>
              <a:t>Since we are focused on the top layer anyhow, we will use the earliest and simplest </a:t>
            </a:r>
            <a:r>
              <a:rPr lang="en-US" b="1" dirty="0" smtClean="0">
                <a:solidFill>
                  <a:schemeClr val="accent1"/>
                </a:solidFill>
              </a:rPr>
              <a:t>four-layer network model</a:t>
            </a:r>
            <a:r>
              <a:rPr lang="en-US" dirty="0" smtClean="0"/>
              <a:t>.</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Layer Network Model</a:t>
            </a:r>
            <a:endParaRPr lang="en-US" dirty="0"/>
          </a:p>
        </p:txBody>
      </p:sp>
      <p:pic>
        <p:nvPicPr>
          <p:cNvPr id="128004" name="Picture 4" descr="C:\Users\ricardo\Desktop\ch1-3\CH01\4071501008.eps.png"/>
          <p:cNvPicPr>
            <a:picLocks noChangeAspect="1" noChangeArrowheads="1"/>
          </p:cNvPicPr>
          <p:nvPr/>
        </p:nvPicPr>
        <p:blipFill>
          <a:blip r:embed="rId2" cstate="print"/>
          <a:srcRect/>
          <a:stretch>
            <a:fillRect/>
          </a:stretch>
        </p:blipFill>
        <p:spPr bwMode="auto">
          <a:xfrm>
            <a:off x="1491068" y="1258441"/>
            <a:ext cx="5720105" cy="4906863"/>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 Layer</a:t>
            </a:r>
            <a:endParaRPr lang="en-US" dirty="0"/>
          </a:p>
        </p:txBody>
      </p:sp>
      <p:sp>
        <p:nvSpPr>
          <p:cNvPr id="3" name="Content Placeholder 2"/>
          <p:cNvSpPr>
            <a:spLocks noGrp="1"/>
          </p:cNvSpPr>
          <p:nvPr>
            <p:ph idx="1"/>
          </p:nvPr>
        </p:nvSpPr>
        <p:spPr/>
        <p:txBody>
          <a:bodyPr/>
          <a:lstStyle/>
          <a:p>
            <a:r>
              <a:rPr lang="en-US" dirty="0" smtClean="0"/>
              <a:t>The </a:t>
            </a:r>
            <a:r>
              <a:rPr lang="en-US" b="1" dirty="0" smtClean="0">
                <a:solidFill>
                  <a:schemeClr val="accent1"/>
                </a:solidFill>
              </a:rPr>
              <a:t>link layer </a:t>
            </a:r>
            <a:r>
              <a:rPr lang="en-US" dirty="0" smtClean="0"/>
              <a:t>is the lowest layer, responsible for both the physical transmission across media (wires, wireless) and establishing logical links. </a:t>
            </a:r>
          </a:p>
          <a:p>
            <a:r>
              <a:rPr lang="en-US" dirty="0" smtClean="0"/>
              <a:t>It handles issues like packet creation, transmission, reception and error detection, collisions, line sharing and more. </a:t>
            </a:r>
          </a:p>
        </p:txBody>
      </p:sp>
      <p:sp>
        <p:nvSpPr>
          <p:cNvPr id="4" name="Content Placeholder 3"/>
          <p:cNvSpPr>
            <a:spLocks noGrp="1"/>
          </p:cNvSpPr>
          <p:nvPr>
            <p:ph sz="quarter" idx="13"/>
          </p:nvPr>
        </p:nvSpPr>
        <p:spPr/>
        <p:txBody>
          <a:bodyPr>
            <a:normAutofit lnSpcReduction="10000"/>
          </a:bodyPr>
          <a:lstStyle/>
          <a:p>
            <a:r>
              <a:rPr lang="en-US" dirty="0" smtClean="0"/>
              <a:t>Save this for your networking course</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Layer</a:t>
            </a:r>
            <a:endParaRPr lang="en-US" dirty="0"/>
          </a:p>
        </p:txBody>
      </p:sp>
      <p:sp>
        <p:nvSpPr>
          <p:cNvPr id="3" name="Content Placeholder 2"/>
          <p:cNvSpPr>
            <a:spLocks noGrp="1"/>
          </p:cNvSpPr>
          <p:nvPr>
            <p:ph idx="1"/>
          </p:nvPr>
        </p:nvSpPr>
        <p:spPr/>
        <p:txBody>
          <a:bodyPr/>
          <a:lstStyle/>
          <a:p>
            <a:r>
              <a:rPr lang="en-US" dirty="0" smtClean="0"/>
              <a:t>The </a:t>
            </a:r>
            <a:r>
              <a:rPr lang="en-US" b="1" dirty="0" smtClean="0">
                <a:solidFill>
                  <a:schemeClr val="accent1"/>
                </a:solidFill>
              </a:rPr>
              <a:t>Internet </a:t>
            </a:r>
            <a:r>
              <a:rPr lang="en-US" b="1" dirty="0" smtClean="0">
                <a:solidFill>
                  <a:schemeClr val="accent1"/>
                </a:solidFill>
              </a:rPr>
              <a:t>layer</a:t>
            </a:r>
            <a:r>
              <a:rPr lang="en-US" dirty="0" smtClean="0">
                <a:solidFill>
                  <a:schemeClr val="accent1"/>
                </a:solidFill>
              </a:rPr>
              <a:t> </a:t>
            </a:r>
            <a:r>
              <a:rPr lang="en-US" dirty="0" smtClean="0"/>
              <a:t>(sometimes also called the IP Layer) routes packets between communication partners across networks. </a:t>
            </a:r>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Protocol (IP) </a:t>
            </a:r>
            <a:endParaRPr lang="en-US" dirty="0"/>
          </a:p>
        </p:txBody>
      </p:sp>
      <p:sp>
        <p:nvSpPr>
          <p:cNvPr id="3" name="Content Placeholder 2"/>
          <p:cNvSpPr>
            <a:spLocks noGrp="1"/>
          </p:cNvSpPr>
          <p:nvPr>
            <p:ph idx="1"/>
          </p:nvPr>
        </p:nvSpPr>
        <p:spPr/>
        <p:txBody>
          <a:bodyPr/>
          <a:lstStyle/>
          <a:p>
            <a:r>
              <a:rPr lang="en-US" dirty="0" smtClean="0"/>
              <a:t>The Internet uses the </a:t>
            </a:r>
            <a:r>
              <a:rPr lang="en-US" b="1" dirty="0" smtClean="0">
                <a:solidFill>
                  <a:schemeClr val="accent1"/>
                </a:solidFill>
              </a:rPr>
              <a:t>Internet Protocol</a:t>
            </a:r>
            <a:r>
              <a:rPr lang="en-US" dirty="0" smtClean="0">
                <a:solidFill>
                  <a:schemeClr val="accent1"/>
                </a:solidFill>
              </a:rPr>
              <a:t> </a:t>
            </a:r>
            <a:r>
              <a:rPr lang="en-US" dirty="0" smtClean="0"/>
              <a:t>(</a:t>
            </a:r>
            <a:r>
              <a:rPr lang="en-US" b="1" dirty="0" smtClean="0">
                <a:solidFill>
                  <a:schemeClr val="accent1"/>
                </a:solidFill>
              </a:rPr>
              <a:t>IP</a:t>
            </a:r>
            <a:r>
              <a:rPr lang="en-US" dirty="0" smtClean="0"/>
              <a:t>) addresses to identify destinations on the Internet. </a:t>
            </a:r>
          </a:p>
          <a:p>
            <a:r>
              <a:rPr lang="en-US" dirty="0" smtClean="0"/>
              <a:t>Every device connected to the Internet has an </a:t>
            </a:r>
            <a:r>
              <a:rPr lang="en-US" b="1" dirty="0" smtClean="0">
                <a:solidFill>
                  <a:schemeClr val="accent1"/>
                </a:solidFill>
              </a:rPr>
              <a:t>IP address</a:t>
            </a:r>
            <a:r>
              <a:rPr lang="en-US" dirty="0" smtClean="0"/>
              <a:t>, which is a numeric code that is meant to uniquely identify it.</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 addresses and the Internet </a:t>
            </a:r>
            <a:endParaRPr lang="en-US" dirty="0"/>
          </a:p>
        </p:txBody>
      </p:sp>
      <p:pic>
        <p:nvPicPr>
          <p:cNvPr id="129027" name="Picture 3" descr="T:\CompSci\Research\web development textbook\manuscript\misc-images\testers\Figure01-09.png"/>
          <p:cNvPicPr>
            <a:picLocks noChangeAspect="1" noChangeArrowheads="1"/>
          </p:cNvPicPr>
          <p:nvPr/>
        </p:nvPicPr>
        <p:blipFill>
          <a:blip r:embed="rId2" cstate="print"/>
          <a:srcRect/>
          <a:stretch>
            <a:fillRect/>
          </a:stretch>
        </p:blipFill>
        <p:spPr bwMode="auto">
          <a:xfrm>
            <a:off x="858043" y="990600"/>
            <a:ext cx="7298342" cy="51054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 Addresses</a:t>
            </a:r>
            <a:endParaRPr lang="en-US" dirty="0"/>
          </a:p>
        </p:txBody>
      </p:sp>
      <p:sp>
        <p:nvSpPr>
          <p:cNvPr id="3" name="Content Placeholder 2"/>
          <p:cNvSpPr>
            <a:spLocks noGrp="1"/>
          </p:cNvSpPr>
          <p:nvPr>
            <p:ph idx="1"/>
          </p:nvPr>
        </p:nvSpPr>
        <p:spPr/>
        <p:txBody>
          <a:bodyPr/>
          <a:lstStyle/>
          <a:p>
            <a:r>
              <a:rPr lang="en-US" b="1" dirty="0" smtClean="0">
                <a:solidFill>
                  <a:schemeClr val="accent1"/>
                </a:solidFill>
              </a:rPr>
              <a:t>IPv4</a:t>
            </a:r>
            <a:r>
              <a:rPr lang="en-US" b="1" dirty="0" smtClean="0"/>
              <a:t> </a:t>
            </a:r>
            <a:r>
              <a:rPr lang="en-US" dirty="0" smtClean="0"/>
              <a:t>addresses are the IP addresses from the original TCP/IP protocol. </a:t>
            </a:r>
          </a:p>
          <a:p>
            <a:r>
              <a:rPr lang="en-US" dirty="0" smtClean="0"/>
              <a:t>In IPv4, 12 numbers are used (implemented as four 8-bit integers), written with a dot between each integer. </a:t>
            </a:r>
          </a:p>
          <a:p>
            <a:r>
              <a:rPr lang="en-US" dirty="0" smtClean="0"/>
              <a:t>Since an unsigned 8-bit integer's maximum value is 255, four integers together can encode approximately 4.2 billion unique IP addresses.</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Two types</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 Addresses</a:t>
            </a:r>
            <a:endParaRPr lang="en-US" dirty="0"/>
          </a:p>
        </p:txBody>
      </p:sp>
      <p:sp>
        <p:nvSpPr>
          <p:cNvPr id="3" name="Content Placeholder 2"/>
          <p:cNvSpPr>
            <a:spLocks noGrp="1"/>
          </p:cNvSpPr>
          <p:nvPr>
            <p:ph idx="1"/>
          </p:nvPr>
        </p:nvSpPr>
        <p:spPr/>
        <p:txBody>
          <a:bodyPr/>
          <a:lstStyle/>
          <a:p>
            <a:r>
              <a:rPr lang="en-US" dirty="0" smtClean="0"/>
              <a:t>To future proof the Internet against the 4.2 billion limit, a new version of the IP protocol was created, </a:t>
            </a:r>
            <a:r>
              <a:rPr lang="en-US" b="1" dirty="0" smtClean="0">
                <a:solidFill>
                  <a:schemeClr val="accent1"/>
                </a:solidFill>
              </a:rPr>
              <a:t>IPv6</a:t>
            </a:r>
            <a:r>
              <a:rPr lang="en-US" dirty="0" smtClean="0"/>
              <a:t>. </a:t>
            </a:r>
          </a:p>
          <a:p>
            <a:r>
              <a:rPr lang="en-US" dirty="0" smtClean="0"/>
              <a:t>This newer version uses eight 16-bit integers for 2</a:t>
            </a:r>
            <a:r>
              <a:rPr lang="en-US" baseline="30000" dirty="0" smtClean="0"/>
              <a:t>128</a:t>
            </a:r>
            <a:r>
              <a:rPr lang="en-US" dirty="0" smtClean="0"/>
              <a:t> unique addresses, over a billion </a:t>
            </a:r>
            <a:r>
              <a:rPr lang="en-US" dirty="0" err="1" smtClean="0"/>
              <a:t>billion</a:t>
            </a:r>
            <a:r>
              <a:rPr lang="en-US" dirty="0" smtClean="0"/>
              <a:t> times the number in IPv4. </a:t>
            </a:r>
          </a:p>
          <a:p>
            <a:r>
              <a:rPr lang="en-US" dirty="0" smtClean="0"/>
              <a:t>These 16-bit integers are normally written in hexadecimal, due to their longer length. </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Two types</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 Web?</a:t>
            </a:r>
            <a:endParaRPr lang="en-US" dirty="0"/>
          </a:p>
        </p:txBody>
      </p:sp>
      <p:sp>
        <p:nvSpPr>
          <p:cNvPr id="4" name="Content Placeholder 3"/>
          <p:cNvSpPr>
            <a:spLocks noGrp="1"/>
          </p:cNvSpPr>
          <p:nvPr>
            <p:ph idx="1"/>
          </p:nvPr>
        </p:nvSpPr>
        <p:spPr/>
        <p:txBody>
          <a:bodyPr>
            <a:normAutofit/>
          </a:bodyPr>
          <a:lstStyle/>
          <a:p>
            <a:r>
              <a:rPr lang="en-US" dirty="0" smtClean="0"/>
              <a:t>The World-Wide Web (WWW or simply the Web) is certainly what most people think of when they see the word </a:t>
            </a:r>
            <a:r>
              <a:rPr lang="en-US" dirty="0" smtClean="0"/>
              <a:t>“Internet.” </a:t>
            </a:r>
            <a:endParaRPr lang="en-US" dirty="0" smtClean="0"/>
          </a:p>
          <a:p>
            <a:r>
              <a:rPr lang="en-US" dirty="0" smtClean="0"/>
              <a:t>But the WWW is only a subset of the Internet. </a:t>
            </a:r>
          </a:p>
          <a:p>
            <a:endParaRPr lang="en-US" dirty="0" smtClean="0"/>
          </a:p>
        </p:txBody>
      </p:sp>
      <p:sp>
        <p:nvSpPr>
          <p:cNvPr id="5" name="Content Placeholder 4"/>
          <p:cNvSpPr>
            <a:spLocks noGrp="1"/>
          </p:cNvSpPr>
          <p:nvPr>
            <p:ph sz="quarter" idx="13"/>
          </p:nvPr>
        </p:nvSpPr>
        <p:spPr/>
        <p:txBody>
          <a:bodyPr>
            <a:normAutofit lnSpcReduction="10000"/>
          </a:bodyPr>
          <a:lstStyle/>
          <a:p>
            <a:r>
              <a:rPr lang="en-US" dirty="0" smtClean="0"/>
              <a:t>The answer is no</a:t>
            </a:r>
            <a:endParaRPr lang="en-US" dirty="0"/>
          </a:p>
        </p:txBody>
      </p:sp>
      <p:graphicFrame>
        <p:nvGraphicFramePr>
          <p:cNvPr id="6146" name="Object 2"/>
          <p:cNvGraphicFramePr>
            <a:graphicFrameLocks noChangeAspect="1"/>
          </p:cNvGraphicFramePr>
          <p:nvPr/>
        </p:nvGraphicFramePr>
        <p:xfrm>
          <a:off x="1024732" y="3276601"/>
          <a:ext cx="3202912" cy="3200400"/>
        </p:xfrm>
        <a:graphic>
          <a:graphicData uri="http://schemas.openxmlformats.org/presentationml/2006/ole">
            <mc:AlternateContent xmlns:mc="http://schemas.openxmlformats.org/markup-compatibility/2006">
              <mc:Choice xmlns:v="urn:schemas-microsoft-com:vml" Requires="v">
                <p:oleObj spid="_x0000_s6154" name="Visio" r:id="rId3" imgW="4046862" imgH="4042923" progId="Visio.Drawing.11">
                  <p:embed/>
                </p:oleObj>
              </mc:Choice>
              <mc:Fallback>
                <p:oleObj name="Visio" r:id="rId3" imgW="4046862" imgH="4042923" progId="Visio.Drawing.11">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732" y="3276601"/>
                        <a:ext cx="320291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50" name="Object 2"/>
          <p:cNvGraphicFramePr>
            <a:graphicFrameLocks noChangeAspect="1"/>
          </p:cNvGraphicFramePr>
          <p:nvPr/>
        </p:nvGraphicFramePr>
        <p:xfrm>
          <a:off x="381000" y="685800"/>
          <a:ext cx="8188478" cy="3429000"/>
        </p:xfrm>
        <a:graphic>
          <a:graphicData uri="http://schemas.openxmlformats.org/presentationml/2006/ole">
            <mc:AlternateContent xmlns:mc="http://schemas.openxmlformats.org/markup-compatibility/2006">
              <mc:Choice xmlns:v="urn:schemas-microsoft-com:vml" Requires="v">
                <p:oleObj spid="_x0000_s130058" name="Visio" r:id="rId3" imgW="6448343" imgH="2699966" progId="Visio.Drawing.11">
                  <p:embed/>
                </p:oleObj>
              </mc:Choice>
              <mc:Fallback>
                <p:oleObj name="Visio" r:id="rId3" imgW="6448343" imgH="2699966" progId="Visio.Drawing.11">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85800"/>
                        <a:ext cx="818847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 Addresses</a:t>
            </a:r>
            <a:endParaRPr lang="en-US" dirty="0"/>
          </a:p>
        </p:txBody>
      </p:sp>
      <p:sp>
        <p:nvSpPr>
          <p:cNvPr id="3" name="Content Placeholder 2"/>
          <p:cNvSpPr>
            <a:spLocks noGrp="1"/>
          </p:cNvSpPr>
          <p:nvPr>
            <p:ph idx="1"/>
          </p:nvPr>
        </p:nvSpPr>
        <p:spPr/>
        <p:txBody>
          <a:bodyPr>
            <a:normAutofit/>
          </a:bodyPr>
          <a:lstStyle/>
          <a:p>
            <a:r>
              <a:rPr lang="en-US" dirty="0" smtClean="0"/>
              <a:t>Your IP address will generally be assigned to you by your Internet Service Provider (ISP). </a:t>
            </a:r>
          </a:p>
          <a:p>
            <a:r>
              <a:rPr lang="en-US" dirty="0" smtClean="0"/>
              <a:t>In organizations, large and small, purchasing extra IP addresses from the ISP is not cost effective. </a:t>
            </a:r>
          </a:p>
          <a:p>
            <a:r>
              <a:rPr lang="en-US" dirty="0" smtClean="0"/>
              <a:t>In a local network, computers can share a single IP address between them. </a:t>
            </a:r>
          </a:p>
        </p:txBody>
      </p:sp>
      <p:sp>
        <p:nvSpPr>
          <p:cNvPr id="4" name="Content Placeholder 3"/>
          <p:cNvSpPr>
            <a:spLocks noGrp="1"/>
          </p:cNvSpPr>
          <p:nvPr>
            <p:ph sz="quarter" idx="13"/>
          </p:nvPr>
        </p:nvSpPr>
        <p:spPr/>
        <p:txBody>
          <a:bodyPr>
            <a:normAutofit lnSpcReduction="10000"/>
          </a:bodyPr>
          <a:lstStyle/>
          <a:p>
            <a:r>
              <a:rPr lang="en-US" dirty="0" smtClean="0"/>
              <a:t>Inside of networks is different</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 Layer</a:t>
            </a:r>
            <a:endParaRPr lang="en-US" dirty="0"/>
          </a:p>
        </p:txBody>
      </p:sp>
      <p:sp>
        <p:nvSpPr>
          <p:cNvPr id="3" name="Content Placeholder 2"/>
          <p:cNvSpPr>
            <a:spLocks noGrp="1"/>
          </p:cNvSpPr>
          <p:nvPr>
            <p:ph idx="1"/>
          </p:nvPr>
        </p:nvSpPr>
        <p:spPr/>
        <p:txBody>
          <a:bodyPr>
            <a:normAutofit/>
          </a:bodyPr>
          <a:lstStyle/>
          <a:p>
            <a:r>
              <a:rPr lang="en-US" dirty="0" smtClean="0"/>
              <a:t> The </a:t>
            </a:r>
            <a:r>
              <a:rPr lang="en-US" b="1" dirty="0" smtClean="0">
                <a:solidFill>
                  <a:schemeClr val="accent1"/>
                </a:solidFill>
              </a:rPr>
              <a:t>transport layer</a:t>
            </a:r>
            <a:r>
              <a:rPr lang="en-US" dirty="0" smtClean="0">
                <a:solidFill>
                  <a:schemeClr val="accent1"/>
                </a:solidFill>
              </a:rPr>
              <a:t> </a:t>
            </a:r>
            <a:r>
              <a:rPr lang="en-US" dirty="0" smtClean="0"/>
              <a:t>ensures transmissions arrive, in order, and without error.  </a:t>
            </a:r>
          </a:p>
          <a:p>
            <a:r>
              <a:rPr lang="en-US" dirty="0" smtClean="0"/>
              <a:t>This is accomplished through a few mechanisms. </a:t>
            </a:r>
          </a:p>
          <a:p>
            <a:r>
              <a:rPr lang="en-US" dirty="0" smtClean="0"/>
              <a:t>First, the data is broken into packets formatting according to the </a:t>
            </a:r>
            <a:r>
              <a:rPr lang="en-US" b="1" dirty="0" smtClean="0">
                <a:solidFill>
                  <a:schemeClr val="accent1"/>
                </a:solidFill>
              </a:rPr>
              <a:t>Transmission Control Protocol</a:t>
            </a:r>
            <a:r>
              <a:rPr lang="en-US" dirty="0" smtClean="0">
                <a:solidFill>
                  <a:schemeClr val="accent1"/>
                </a:solidFill>
              </a:rPr>
              <a:t> </a:t>
            </a:r>
            <a:r>
              <a:rPr lang="en-US" dirty="0" smtClean="0"/>
              <a:t>(</a:t>
            </a:r>
            <a:r>
              <a:rPr lang="en-US" b="1" dirty="0" smtClean="0">
                <a:solidFill>
                  <a:schemeClr val="accent1"/>
                </a:solidFill>
              </a:rPr>
              <a:t>TCP</a:t>
            </a:r>
            <a:r>
              <a:rPr lang="en-US" dirty="0" smtClean="0"/>
              <a:t>). </a:t>
            </a:r>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 Layer</a:t>
            </a:r>
            <a:endParaRPr lang="en-US" dirty="0"/>
          </a:p>
        </p:txBody>
      </p:sp>
      <p:sp>
        <p:nvSpPr>
          <p:cNvPr id="3" name="Content Placeholder 2"/>
          <p:cNvSpPr>
            <a:spLocks noGrp="1"/>
          </p:cNvSpPr>
          <p:nvPr>
            <p:ph idx="1"/>
          </p:nvPr>
        </p:nvSpPr>
        <p:spPr/>
        <p:txBody>
          <a:bodyPr/>
          <a:lstStyle/>
          <a:p>
            <a:r>
              <a:rPr lang="en-US" dirty="0" smtClean="0"/>
              <a:t>Secondly, each packet is acknowledged back to the sender so in the event of a lost packet, the transmitter will realize a packet has been lost since no ACK arrived for that packet. </a:t>
            </a:r>
          </a:p>
          <a:p>
            <a:r>
              <a:rPr lang="en-US" dirty="0" smtClean="0"/>
              <a:t>That packet is retransmitted, and although out of order, is reordered at the destination. </a:t>
            </a:r>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TCP Packets</a:t>
            </a:r>
            <a:endParaRPr lang="en-US" dirty="0"/>
          </a:p>
        </p:txBody>
      </p:sp>
      <p:pic>
        <p:nvPicPr>
          <p:cNvPr id="131076" name="Picture 4" descr="C:\Users\ricardo\Desktop\ch1-3\CH01\4071501011.eps.png"/>
          <p:cNvPicPr>
            <a:picLocks noChangeAspect="1" noChangeArrowheads="1"/>
          </p:cNvPicPr>
          <p:nvPr/>
        </p:nvPicPr>
        <p:blipFill>
          <a:blip r:embed="rId2" cstate="print"/>
          <a:srcRect/>
          <a:stretch>
            <a:fillRect/>
          </a:stretch>
        </p:blipFill>
        <p:spPr bwMode="auto">
          <a:xfrm>
            <a:off x="683568" y="1196752"/>
            <a:ext cx="7476356" cy="4863309"/>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Layer</a:t>
            </a:r>
            <a:endParaRPr lang="en-US" dirty="0"/>
          </a:p>
        </p:txBody>
      </p:sp>
      <p:sp>
        <p:nvSpPr>
          <p:cNvPr id="3" name="Content Placeholder 2"/>
          <p:cNvSpPr>
            <a:spLocks noGrp="1"/>
          </p:cNvSpPr>
          <p:nvPr>
            <p:ph idx="1"/>
          </p:nvPr>
        </p:nvSpPr>
        <p:spPr/>
        <p:txBody>
          <a:bodyPr/>
          <a:lstStyle/>
          <a:p>
            <a:r>
              <a:rPr lang="en-US" dirty="0" smtClean="0"/>
              <a:t>With the </a:t>
            </a:r>
            <a:r>
              <a:rPr lang="en-US" b="1" dirty="0" smtClean="0">
                <a:solidFill>
                  <a:schemeClr val="accent1"/>
                </a:solidFill>
              </a:rPr>
              <a:t>application layer</a:t>
            </a:r>
            <a:r>
              <a:rPr lang="en-US" dirty="0" smtClean="0"/>
              <a:t>, we are the level of protocols familiar to most web developers.  </a:t>
            </a:r>
          </a:p>
          <a:p>
            <a:r>
              <a:rPr lang="en-US" dirty="0" smtClean="0"/>
              <a:t>Application layer protocols implement process-to-process communication and are at a higher level of abstraction in comparison to the low-level packet and IP addresses protocols in the layers below it.</a:t>
            </a:r>
          </a:p>
          <a:p>
            <a:r>
              <a:rPr lang="en-US" dirty="0" smtClean="0"/>
              <a:t>Examples: HTPP, SSH, FTP, DNS, POP, SMTP.</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2"/>
                </a:solidFill>
              </a:rPr>
              <a:t>Client-Server</a:t>
            </a:r>
            <a:r>
              <a:rPr lang="en-US" dirty="0" smtClean="0"/>
              <a:t> MODEL</a:t>
            </a:r>
            <a:endParaRPr lang="en-US" dirty="0"/>
          </a:p>
        </p:txBody>
      </p:sp>
      <p:sp>
        <p:nvSpPr>
          <p:cNvPr id="4" name="Text Placeholder 3"/>
          <p:cNvSpPr>
            <a:spLocks noGrp="1"/>
          </p:cNvSpPr>
          <p:nvPr>
            <p:ph type="body" idx="1"/>
          </p:nvPr>
        </p:nvSpPr>
        <p:spPr/>
        <p:txBody>
          <a:bodyPr/>
          <a:lstStyle/>
          <a:p>
            <a:r>
              <a:rPr lang="en-US" dirty="0" smtClean="0"/>
              <a:t>Section </a:t>
            </a:r>
            <a:r>
              <a:rPr lang="en-US" dirty="0" smtClean="0">
                <a:solidFill>
                  <a:schemeClr val="accent1"/>
                </a:solidFill>
              </a:rPr>
              <a:t>3</a:t>
            </a:r>
            <a:r>
              <a:rPr lang="en-US" dirty="0" smtClean="0"/>
              <a:t> of </a:t>
            </a:r>
            <a:r>
              <a:rPr lang="en-US" dirty="0" smtClean="0">
                <a:solidFill>
                  <a:schemeClr val="tx1"/>
                </a:solidFill>
              </a:rPr>
              <a:t>8</a:t>
            </a:r>
            <a:endParaRPr lang="en-US" dirty="0">
              <a:solidFill>
                <a:schemeClr val="tx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Client-Server Model</a:t>
            </a:r>
            <a:endParaRPr lang="en-US" dirty="0"/>
          </a:p>
        </p:txBody>
      </p:sp>
      <p:sp>
        <p:nvSpPr>
          <p:cNvPr id="3" name="Content Placeholder 2"/>
          <p:cNvSpPr>
            <a:spLocks noGrp="1"/>
          </p:cNvSpPr>
          <p:nvPr>
            <p:ph idx="1"/>
          </p:nvPr>
        </p:nvSpPr>
        <p:spPr/>
        <p:txBody>
          <a:bodyPr/>
          <a:lstStyle/>
          <a:p>
            <a:r>
              <a:rPr lang="en-US" dirty="0" smtClean="0"/>
              <a:t>The web is sometimes referred to as a client-server model of communications. </a:t>
            </a:r>
          </a:p>
          <a:p>
            <a:r>
              <a:rPr lang="en-US" dirty="0" smtClean="0"/>
              <a:t>In the </a:t>
            </a:r>
            <a:r>
              <a:rPr lang="en-US" b="1" dirty="0" smtClean="0">
                <a:solidFill>
                  <a:schemeClr val="accent1"/>
                </a:solidFill>
              </a:rPr>
              <a:t>client-server model</a:t>
            </a:r>
            <a:r>
              <a:rPr lang="en-US" dirty="0" smtClean="0"/>
              <a:t>, there are two types of actors: clients and servers.</a:t>
            </a:r>
          </a:p>
          <a:p>
            <a:r>
              <a:rPr lang="en-US" dirty="0" smtClean="0"/>
              <a:t>The </a:t>
            </a:r>
            <a:r>
              <a:rPr lang="en-US" b="1" dirty="0" smtClean="0">
                <a:solidFill>
                  <a:schemeClr val="accent1"/>
                </a:solidFill>
              </a:rPr>
              <a:t>server</a:t>
            </a:r>
            <a:r>
              <a:rPr lang="en-US" dirty="0" smtClean="0"/>
              <a:t> is a computer agent that is normally active 24 hours a day, 7 days a week (or simply 24/7), listening for queries from any client who make a request. </a:t>
            </a:r>
          </a:p>
          <a:p>
            <a:r>
              <a:rPr lang="en-US" dirty="0" smtClean="0"/>
              <a:t>A </a:t>
            </a:r>
            <a:r>
              <a:rPr lang="en-US" b="1" dirty="0" smtClean="0">
                <a:solidFill>
                  <a:schemeClr val="accent1"/>
                </a:solidFill>
              </a:rPr>
              <a:t>client</a:t>
            </a:r>
            <a:r>
              <a:rPr lang="en-US" dirty="0" smtClean="0"/>
              <a:t> is a computer agent that makes requests and receives responses from the server, in the form of response codes, images, text files, and other data.</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What is it?</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Request-Response Loop</a:t>
            </a:r>
            <a:endParaRPr lang="en-US" dirty="0"/>
          </a:p>
        </p:txBody>
      </p:sp>
      <p:sp>
        <p:nvSpPr>
          <p:cNvPr id="3" name="Content Placeholder 2"/>
          <p:cNvSpPr>
            <a:spLocks noGrp="1"/>
          </p:cNvSpPr>
          <p:nvPr>
            <p:ph idx="1"/>
          </p:nvPr>
        </p:nvSpPr>
        <p:spPr/>
        <p:txBody>
          <a:bodyPr/>
          <a:lstStyle/>
          <a:p>
            <a:r>
              <a:rPr lang="en-US" dirty="0" smtClean="0"/>
              <a:t>Within the client-server model, the </a:t>
            </a:r>
            <a:r>
              <a:rPr lang="en-US" b="1" dirty="0" smtClean="0">
                <a:solidFill>
                  <a:schemeClr val="accent1"/>
                </a:solidFill>
              </a:rPr>
              <a:t>request-response loop</a:t>
            </a:r>
            <a:r>
              <a:rPr lang="en-US" dirty="0" smtClean="0"/>
              <a:t> is the most basic mechanism on the server for receiving requests and transmitting data in response. </a:t>
            </a:r>
          </a:p>
          <a:p>
            <a:r>
              <a:rPr lang="en-US" dirty="0" smtClean="0"/>
              <a:t>The client initiates a </a:t>
            </a:r>
            <a:r>
              <a:rPr lang="en-US" b="1" dirty="0" smtClean="0">
                <a:solidFill>
                  <a:schemeClr val="accent1"/>
                </a:solidFill>
              </a:rPr>
              <a:t>request</a:t>
            </a:r>
            <a:r>
              <a:rPr lang="en-US" dirty="0" smtClean="0"/>
              <a:t> to a server and gets a </a:t>
            </a:r>
            <a:r>
              <a:rPr lang="en-US" b="1" dirty="0" smtClean="0">
                <a:solidFill>
                  <a:schemeClr val="accent1"/>
                </a:solidFill>
              </a:rPr>
              <a:t>response</a:t>
            </a:r>
            <a:r>
              <a:rPr lang="en-US" dirty="0" smtClean="0"/>
              <a:t> that could include some resource like an HTML file, an image or some other data.</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pic>
        <p:nvPicPr>
          <p:cNvPr id="133124" name="Picture 4" descr="C:\Users\ricardo\Desktop\ch1-3\CH01\4071501012.eps.png"/>
          <p:cNvPicPr>
            <a:picLocks noChangeAspect="1" noChangeArrowheads="1"/>
          </p:cNvPicPr>
          <p:nvPr/>
        </p:nvPicPr>
        <p:blipFill>
          <a:blip r:embed="rId2" cstate="print"/>
          <a:srcRect/>
          <a:stretch>
            <a:fillRect/>
          </a:stretch>
        </p:blipFill>
        <p:spPr bwMode="auto">
          <a:xfrm>
            <a:off x="2483768" y="3933056"/>
            <a:ext cx="3528392" cy="2507234"/>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Peer-to-Peer Alternative</a:t>
            </a:r>
            <a:endParaRPr lang="en-US" dirty="0"/>
          </a:p>
        </p:txBody>
      </p:sp>
      <p:sp>
        <p:nvSpPr>
          <p:cNvPr id="3" name="Content Placeholder 2"/>
          <p:cNvSpPr>
            <a:spLocks noGrp="1"/>
          </p:cNvSpPr>
          <p:nvPr>
            <p:ph idx="1"/>
          </p:nvPr>
        </p:nvSpPr>
        <p:spPr/>
        <p:txBody>
          <a:bodyPr/>
          <a:lstStyle/>
          <a:p>
            <a:r>
              <a:rPr lang="en-US" dirty="0" smtClean="0"/>
              <a:t>In the </a:t>
            </a:r>
            <a:r>
              <a:rPr lang="en-US" b="1" dirty="0" smtClean="0">
                <a:solidFill>
                  <a:schemeClr val="accent1"/>
                </a:solidFill>
              </a:rPr>
              <a:t>peer-to-peer model </a:t>
            </a:r>
            <a:r>
              <a:rPr lang="en-US" dirty="0" smtClean="0"/>
              <a:t>where each computer is functionally identical, each node is able to send and receive directly with one another. </a:t>
            </a:r>
          </a:p>
          <a:p>
            <a:r>
              <a:rPr lang="en-US" dirty="0" smtClean="0"/>
              <a:t>In such a model each peer acts as both a client and server able to upload and download information. </a:t>
            </a:r>
          </a:p>
        </p:txBody>
      </p:sp>
      <p:sp>
        <p:nvSpPr>
          <p:cNvPr id="4" name="Content Placeholder 3"/>
          <p:cNvSpPr>
            <a:spLocks noGrp="1"/>
          </p:cNvSpPr>
          <p:nvPr>
            <p:ph sz="quarter" idx="13"/>
          </p:nvPr>
        </p:nvSpPr>
        <p:spPr/>
        <p:txBody>
          <a:bodyPr>
            <a:normAutofit lnSpcReduction="10000"/>
          </a:bodyPr>
          <a:lstStyle/>
          <a:p>
            <a:r>
              <a:rPr lang="en-US" dirty="0" smtClean="0"/>
              <a:t>Not actually illegal</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Definitions</a:t>
            </a:r>
            <a:endParaRPr lang="en-US" dirty="0"/>
          </a:p>
        </p:txBody>
      </p:sp>
      <p:sp>
        <p:nvSpPr>
          <p:cNvPr id="3" name="Content Placeholder 2"/>
          <p:cNvSpPr>
            <a:spLocks noGrp="1"/>
          </p:cNvSpPr>
          <p:nvPr>
            <p:ph idx="1"/>
          </p:nvPr>
        </p:nvSpPr>
        <p:spPr/>
        <p:txBody>
          <a:bodyPr/>
          <a:lstStyle/>
          <a:p>
            <a:r>
              <a:rPr lang="en-US" dirty="0" smtClean="0"/>
              <a:t>Telephone networks provide a good starting place to learn about modern digital communications. </a:t>
            </a:r>
          </a:p>
          <a:p>
            <a:r>
              <a:rPr lang="en-US" dirty="0" smtClean="0"/>
              <a:t>In the telephone networks of old, calls were routed through operators who physically connected caller and receiver by connecting a wire to a switchboard to complete the circuit.</a:t>
            </a:r>
          </a:p>
        </p:txBody>
      </p:sp>
      <p:sp>
        <p:nvSpPr>
          <p:cNvPr id="4" name="Content Placeholder 3"/>
          <p:cNvSpPr>
            <a:spLocks noGrp="1"/>
          </p:cNvSpPr>
          <p:nvPr>
            <p:ph sz="quarter" idx="13"/>
          </p:nvPr>
        </p:nvSpPr>
        <p:spPr/>
        <p:txBody>
          <a:bodyPr>
            <a:normAutofit lnSpcReduction="10000"/>
          </a:bodyPr>
          <a:lstStyle/>
          <a:p>
            <a:r>
              <a:rPr lang="en-US" dirty="0" smtClean="0"/>
              <a:t>We will begin with the telephone</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Peer-to-Peer Model</a:t>
            </a:r>
            <a:endParaRPr lang="en-US" dirty="0"/>
          </a:p>
        </p:txBody>
      </p:sp>
      <p:pic>
        <p:nvPicPr>
          <p:cNvPr id="135172" name="Picture 4" descr="C:\Users\ricardo\Desktop\ch1-3\CH01\4071501013.eps.png"/>
          <p:cNvPicPr>
            <a:picLocks noChangeAspect="1" noChangeArrowheads="1"/>
          </p:cNvPicPr>
          <p:nvPr/>
        </p:nvPicPr>
        <p:blipFill>
          <a:blip r:embed="rId2" cstate="print"/>
          <a:srcRect/>
          <a:stretch>
            <a:fillRect/>
          </a:stretch>
        </p:blipFill>
        <p:spPr bwMode="auto">
          <a:xfrm>
            <a:off x="1475656" y="1052736"/>
            <a:ext cx="5400600" cy="5236945"/>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Server Types</a:t>
            </a:r>
            <a:endParaRPr lang="en-US" dirty="0"/>
          </a:p>
        </p:txBody>
      </p:sp>
      <p:sp>
        <p:nvSpPr>
          <p:cNvPr id="4" name="Content Placeholder 3"/>
          <p:cNvSpPr>
            <a:spLocks noGrp="1"/>
          </p:cNvSpPr>
          <p:nvPr>
            <p:ph idx="1"/>
          </p:nvPr>
        </p:nvSpPr>
        <p:spPr/>
        <p:txBody>
          <a:bodyPr/>
          <a:lstStyle/>
          <a:p>
            <a:r>
              <a:rPr lang="en-US" dirty="0" smtClean="0"/>
              <a:t>Earlier, the server was shown as a single machine, which is fine from a conceptual standpoint. </a:t>
            </a:r>
          </a:p>
          <a:p>
            <a:r>
              <a:rPr lang="en-US" dirty="0" smtClean="0"/>
              <a:t>Clients make requests for resources from a URL; to the client, the server </a:t>
            </a:r>
            <a:r>
              <a:rPr lang="en-US" i="1" dirty="0" smtClean="0"/>
              <a:t>is</a:t>
            </a:r>
            <a:r>
              <a:rPr lang="en-US" dirty="0" smtClean="0"/>
              <a:t> a single machine.</a:t>
            </a:r>
          </a:p>
          <a:p>
            <a:r>
              <a:rPr lang="en-US" dirty="0" smtClean="0"/>
              <a:t>However, most real-world web sites are typically not served from a single server machine, but by many servers. </a:t>
            </a:r>
          </a:p>
          <a:p>
            <a:r>
              <a:rPr lang="en-US" dirty="0" smtClean="0"/>
              <a:t>It is common to split the functionality of a web site between several different types of server.</a:t>
            </a:r>
          </a:p>
          <a:p>
            <a:endParaRPr lang="en-US" dirty="0"/>
          </a:p>
        </p:txBody>
      </p:sp>
      <p:sp>
        <p:nvSpPr>
          <p:cNvPr id="5" name="Content Placeholder 4"/>
          <p:cNvSpPr>
            <a:spLocks noGrp="1"/>
          </p:cNvSpPr>
          <p:nvPr>
            <p:ph sz="quarter" idx="13"/>
          </p:nvPr>
        </p:nvSpPr>
        <p:spPr/>
        <p:txBody>
          <a:bodyPr>
            <a:normAutofit lnSpcReduction="10000"/>
          </a:bodyPr>
          <a:lstStyle/>
          <a:p>
            <a:r>
              <a:rPr lang="en-US" dirty="0" smtClean="0"/>
              <a:t>A server is rarely just a single computer</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Types</a:t>
            </a:r>
            <a:endParaRPr lang="en-US" dirty="0"/>
          </a:p>
        </p:txBody>
      </p:sp>
      <p:pic>
        <p:nvPicPr>
          <p:cNvPr id="136196" name="Picture 4" descr="T:\CompSci\Research\web development textbook\manuscript\misc-images\testers\Figure01-14.png"/>
          <p:cNvPicPr>
            <a:picLocks noChangeAspect="1" noChangeArrowheads="1"/>
          </p:cNvPicPr>
          <p:nvPr/>
        </p:nvPicPr>
        <p:blipFill>
          <a:blip r:embed="rId2" cstate="print"/>
          <a:srcRect/>
          <a:stretch>
            <a:fillRect/>
          </a:stretch>
        </p:blipFill>
        <p:spPr bwMode="auto">
          <a:xfrm>
            <a:off x="1066800" y="990600"/>
            <a:ext cx="7034018" cy="4572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Real-World Server Installations</a:t>
            </a:r>
            <a:endParaRPr lang="en-US" dirty="0"/>
          </a:p>
        </p:txBody>
      </p:sp>
      <p:sp>
        <p:nvSpPr>
          <p:cNvPr id="3" name="Content Placeholder 2"/>
          <p:cNvSpPr>
            <a:spLocks noGrp="1"/>
          </p:cNvSpPr>
          <p:nvPr>
            <p:ph idx="1"/>
          </p:nvPr>
        </p:nvSpPr>
        <p:spPr/>
        <p:txBody>
          <a:bodyPr/>
          <a:lstStyle/>
          <a:p>
            <a:r>
              <a:rPr lang="en-US" dirty="0" smtClean="0"/>
              <a:t>Not only are there different types of servers, there is often replication of each of the different server types.</a:t>
            </a:r>
          </a:p>
          <a:p>
            <a:r>
              <a:rPr lang="en-US" dirty="0" smtClean="0"/>
              <a:t> A busy site can receive thousands or even tens of thousands of requests a second; globally popular sites such as </a:t>
            </a:r>
            <a:r>
              <a:rPr lang="en-US" dirty="0" err="1" smtClean="0"/>
              <a:t>Facebook</a:t>
            </a:r>
            <a:r>
              <a:rPr lang="en-US" dirty="0" smtClean="0"/>
              <a:t> receive millions of requests a second. </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Farms</a:t>
            </a:r>
            <a:endParaRPr lang="en-US" dirty="0"/>
          </a:p>
        </p:txBody>
      </p:sp>
      <p:sp>
        <p:nvSpPr>
          <p:cNvPr id="3" name="Content Placeholder 2"/>
          <p:cNvSpPr>
            <a:spLocks noGrp="1"/>
          </p:cNvSpPr>
          <p:nvPr>
            <p:ph idx="1"/>
          </p:nvPr>
        </p:nvSpPr>
        <p:spPr/>
        <p:txBody>
          <a:bodyPr/>
          <a:lstStyle/>
          <a:p>
            <a:r>
              <a:rPr lang="en-US" dirty="0" smtClean="0"/>
              <a:t>A single web server that is also acting as an application or database server will be hard-pressed to handle more than a few hundred requests a second, so the usual strategy for busier sites is to use a </a:t>
            </a:r>
            <a:r>
              <a:rPr lang="en-US" b="1" dirty="0" smtClean="0">
                <a:solidFill>
                  <a:schemeClr val="accent1"/>
                </a:solidFill>
              </a:rPr>
              <a:t>server farm</a:t>
            </a:r>
            <a:r>
              <a:rPr lang="en-US" dirty="0" smtClean="0"/>
              <a:t>.</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Have no cows</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Farm</a:t>
            </a:r>
            <a:endParaRPr lang="en-US" dirty="0"/>
          </a:p>
        </p:txBody>
      </p:sp>
      <p:pic>
        <p:nvPicPr>
          <p:cNvPr id="137219" name="Picture 3" descr="T:\CompSci\Research\web development textbook\manuscript\misc-images\testers\Figure01-15.png"/>
          <p:cNvPicPr>
            <a:picLocks noChangeAspect="1" noChangeArrowheads="1"/>
          </p:cNvPicPr>
          <p:nvPr/>
        </p:nvPicPr>
        <p:blipFill>
          <a:blip r:embed="rId2" cstate="print"/>
          <a:srcRect/>
          <a:stretch>
            <a:fillRect/>
          </a:stretch>
        </p:blipFill>
        <p:spPr bwMode="auto">
          <a:xfrm>
            <a:off x="842962" y="1143000"/>
            <a:ext cx="7158038" cy="494724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Farms</a:t>
            </a:r>
            <a:endParaRPr lang="en-US" dirty="0"/>
          </a:p>
        </p:txBody>
      </p:sp>
      <p:sp>
        <p:nvSpPr>
          <p:cNvPr id="3" name="Content Placeholder 2"/>
          <p:cNvSpPr>
            <a:spLocks noGrp="1"/>
          </p:cNvSpPr>
          <p:nvPr>
            <p:ph idx="1"/>
          </p:nvPr>
        </p:nvSpPr>
        <p:spPr/>
        <p:txBody>
          <a:bodyPr/>
          <a:lstStyle/>
          <a:p>
            <a:r>
              <a:rPr lang="en-US" dirty="0" smtClean="0"/>
              <a:t>The goal behind server farms is to distribute incoming requests between clusters of machines so that any given web or data server is not excessively overloaded. </a:t>
            </a:r>
          </a:p>
          <a:p>
            <a:r>
              <a:rPr lang="en-US" dirty="0" smtClean="0"/>
              <a:t>Special routers called </a:t>
            </a:r>
            <a:r>
              <a:rPr lang="en-US" b="1" dirty="0" smtClean="0">
                <a:solidFill>
                  <a:schemeClr val="accent1"/>
                </a:solidFill>
              </a:rPr>
              <a:t>load balancers</a:t>
            </a:r>
            <a:r>
              <a:rPr lang="en-US" dirty="0" smtClean="0">
                <a:solidFill>
                  <a:schemeClr val="accent1"/>
                </a:solidFill>
              </a:rPr>
              <a:t> </a:t>
            </a:r>
            <a:r>
              <a:rPr lang="en-US" dirty="0" smtClean="0"/>
              <a:t>distribute incoming requests to available machines.</a:t>
            </a:r>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Farms</a:t>
            </a:r>
            <a:endParaRPr lang="en-US" dirty="0"/>
          </a:p>
        </p:txBody>
      </p:sp>
      <p:sp>
        <p:nvSpPr>
          <p:cNvPr id="3" name="Content Placeholder 2"/>
          <p:cNvSpPr>
            <a:spLocks noGrp="1"/>
          </p:cNvSpPr>
          <p:nvPr>
            <p:ph idx="1"/>
          </p:nvPr>
        </p:nvSpPr>
        <p:spPr/>
        <p:txBody>
          <a:bodyPr/>
          <a:lstStyle/>
          <a:p>
            <a:r>
              <a:rPr lang="en-US" dirty="0" smtClean="0"/>
              <a:t>Even if a site can handle its load via a single server, it is not uncommon to still use a server farm because it provides </a:t>
            </a:r>
            <a:r>
              <a:rPr lang="en-US" b="1" dirty="0" smtClean="0">
                <a:solidFill>
                  <a:schemeClr val="accent1"/>
                </a:solidFill>
              </a:rPr>
              <a:t>failover redundancy</a:t>
            </a:r>
            <a:r>
              <a:rPr lang="en-US" dirty="0" smtClean="0"/>
              <a:t>. </a:t>
            </a:r>
          </a:p>
          <a:p>
            <a:r>
              <a:rPr lang="en-US" dirty="0" smtClean="0"/>
              <a:t>That is, if the hardware fails in a single server, one of the replicated servers in the farm will maintain the site’s availability.</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Racks</a:t>
            </a:r>
            <a:endParaRPr lang="en-US" dirty="0"/>
          </a:p>
        </p:txBody>
      </p:sp>
      <p:sp>
        <p:nvSpPr>
          <p:cNvPr id="3" name="Content Placeholder 2"/>
          <p:cNvSpPr>
            <a:spLocks noGrp="1"/>
          </p:cNvSpPr>
          <p:nvPr>
            <p:ph idx="1"/>
          </p:nvPr>
        </p:nvSpPr>
        <p:spPr/>
        <p:txBody>
          <a:bodyPr/>
          <a:lstStyle/>
          <a:p>
            <a:r>
              <a:rPr lang="en-US" dirty="0" smtClean="0"/>
              <a:t>In a server farm, the computers do not look like the ones in your house.  </a:t>
            </a:r>
          </a:p>
          <a:p>
            <a:r>
              <a:rPr lang="en-US" dirty="0" smtClean="0"/>
              <a:t>Instead, these computers are more like the plates stacked in your kitchen cabinets. </a:t>
            </a:r>
          </a:p>
          <a:p>
            <a:r>
              <a:rPr lang="en-US" dirty="0" smtClean="0"/>
              <a:t>That is, a farm will have its servers and hard drives stacked on top of each other in </a:t>
            </a:r>
            <a:r>
              <a:rPr lang="en-US" b="1" dirty="0" smtClean="0">
                <a:solidFill>
                  <a:schemeClr val="accent1"/>
                </a:solidFill>
              </a:rPr>
              <a:t>server racks</a:t>
            </a:r>
            <a:r>
              <a:rPr lang="en-US" dirty="0" smtClean="0"/>
              <a:t>. </a:t>
            </a:r>
          </a:p>
          <a:p>
            <a:r>
              <a:rPr lang="en-US" dirty="0" smtClean="0"/>
              <a:t>A typical server farm will consist of many server racks, each containing many servers.</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Rack</a:t>
            </a:r>
            <a:endParaRPr lang="en-US" dirty="0"/>
          </a:p>
        </p:txBody>
      </p:sp>
      <p:sp>
        <p:nvSpPr>
          <p:cNvPr id="4" name="Rectangle 3"/>
          <p:cNvSpPr/>
          <p:nvPr/>
        </p:nvSpPr>
        <p:spPr>
          <a:xfrm>
            <a:off x="609600" y="990600"/>
            <a:ext cx="9906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905000" y="762000"/>
            <a:ext cx="990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8833" name="Picture 1" descr="C:\Users\ricardo\Desktop\ch1-3\CH01\4071501016.eps.png"/>
          <p:cNvPicPr>
            <a:picLocks noChangeAspect="1" noChangeArrowheads="1"/>
          </p:cNvPicPr>
          <p:nvPr/>
        </p:nvPicPr>
        <p:blipFill>
          <a:blip r:embed="rId2" cstate="print"/>
          <a:srcRect/>
          <a:stretch>
            <a:fillRect/>
          </a:stretch>
        </p:blipFill>
        <p:spPr bwMode="auto">
          <a:xfrm>
            <a:off x="971600" y="836711"/>
            <a:ext cx="4320480" cy="5512857"/>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Circuit Switching</a:t>
            </a:r>
            <a:endParaRPr lang="en-US" dirty="0"/>
          </a:p>
        </p:txBody>
      </p:sp>
      <p:sp>
        <p:nvSpPr>
          <p:cNvPr id="3" name="Content Placeholder 2"/>
          <p:cNvSpPr>
            <a:spLocks noGrp="1"/>
          </p:cNvSpPr>
          <p:nvPr>
            <p:ph idx="1"/>
          </p:nvPr>
        </p:nvSpPr>
        <p:spPr/>
        <p:txBody>
          <a:bodyPr/>
          <a:lstStyle/>
          <a:p>
            <a:r>
              <a:rPr lang="en-US" dirty="0" smtClean="0"/>
              <a:t>A </a:t>
            </a:r>
            <a:r>
              <a:rPr lang="en-US" b="1" dirty="0" smtClean="0">
                <a:solidFill>
                  <a:schemeClr val="accent1"/>
                </a:solidFill>
              </a:rPr>
              <a:t>circuit switching</a:t>
            </a:r>
            <a:r>
              <a:rPr lang="en-US" dirty="0" smtClean="0"/>
              <a:t> establishes an actual physical connection between two people through a series of physical switches.</a:t>
            </a:r>
          </a:p>
        </p:txBody>
      </p:sp>
      <p:sp>
        <p:nvSpPr>
          <p:cNvPr id="4" name="Content Placeholder 3"/>
          <p:cNvSpPr>
            <a:spLocks noGrp="1"/>
          </p:cNvSpPr>
          <p:nvPr>
            <p:ph sz="quarter" idx="13"/>
          </p:nvPr>
        </p:nvSpPr>
        <p:spPr/>
        <p:txBody>
          <a:bodyPr>
            <a:normAutofit lnSpcReduction="10000"/>
          </a:bodyPr>
          <a:lstStyle/>
          <a:p>
            <a:endParaRPr lang="en-US" dirty="0"/>
          </a:p>
        </p:txBody>
      </p:sp>
      <p:pic>
        <p:nvPicPr>
          <p:cNvPr id="5" name="Picture 1" descr="T:\CompSci\Research\web development textbook\manuscript\misc-images\testers\Figure01-02.png"/>
          <p:cNvPicPr>
            <a:picLocks noChangeAspect="1" noChangeArrowheads="1"/>
          </p:cNvPicPr>
          <p:nvPr/>
        </p:nvPicPr>
        <p:blipFill>
          <a:blip r:embed="rId2" cstate="print"/>
          <a:srcRect/>
          <a:stretch>
            <a:fillRect/>
          </a:stretch>
        </p:blipFill>
        <p:spPr bwMode="auto">
          <a:xfrm>
            <a:off x="3104036" y="2492896"/>
            <a:ext cx="5212380" cy="3312368"/>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Centers</a:t>
            </a:r>
            <a:endParaRPr lang="en-US" dirty="0"/>
          </a:p>
        </p:txBody>
      </p:sp>
      <p:sp>
        <p:nvSpPr>
          <p:cNvPr id="3" name="Content Placeholder 2"/>
          <p:cNvSpPr>
            <a:spLocks noGrp="1"/>
          </p:cNvSpPr>
          <p:nvPr>
            <p:ph idx="1"/>
          </p:nvPr>
        </p:nvSpPr>
        <p:spPr/>
        <p:txBody>
          <a:bodyPr/>
          <a:lstStyle/>
          <a:p>
            <a:r>
              <a:rPr lang="en-US" dirty="0" smtClean="0"/>
              <a:t>Server farms are typically housed in special facilities called </a:t>
            </a:r>
            <a:r>
              <a:rPr lang="en-US" b="1" dirty="0" smtClean="0">
                <a:solidFill>
                  <a:schemeClr val="accent1"/>
                </a:solidFill>
              </a:rPr>
              <a:t>data centers</a:t>
            </a:r>
            <a:r>
              <a:rPr lang="en-US" dirty="0" smtClean="0"/>
              <a:t>. </a:t>
            </a:r>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Hypothetical Data Center</a:t>
            </a:r>
            <a:endParaRPr lang="en-US" dirty="0"/>
          </a:p>
        </p:txBody>
      </p:sp>
      <p:pic>
        <p:nvPicPr>
          <p:cNvPr id="194561" name="Picture 1" descr="T:\CompSci\Research\web development textbook\manuscript\misc-images\testers\Figure01-17.png"/>
          <p:cNvPicPr>
            <a:picLocks noChangeAspect="1" noChangeArrowheads="1"/>
          </p:cNvPicPr>
          <p:nvPr/>
        </p:nvPicPr>
        <p:blipFill>
          <a:blip r:embed="rId2" cstate="print"/>
          <a:srcRect/>
          <a:stretch>
            <a:fillRect/>
          </a:stretch>
        </p:blipFill>
        <p:spPr bwMode="auto">
          <a:xfrm>
            <a:off x="773880" y="1143000"/>
            <a:ext cx="6538146" cy="42672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Centers</a:t>
            </a:r>
            <a:endParaRPr lang="en-US" dirty="0"/>
          </a:p>
        </p:txBody>
      </p:sp>
      <p:sp>
        <p:nvSpPr>
          <p:cNvPr id="3" name="Content Placeholder 2"/>
          <p:cNvSpPr>
            <a:spLocks noGrp="1"/>
          </p:cNvSpPr>
          <p:nvPr>
            <p:ph idx="1"/>
          </p:nvPr>
        </p:nvSpPr>
        <p:spPr/>
        <p:txBody>
          <a:bodyPr/>
          <a:lstStyle/>
          <a:p>
            <a:r>
              <a:rPr lang="en-US" dirty="0" smtClean="0"/>
              <a:t>To prevent the potential for site down times, most large web sites will exist in mirrored data centers in different parts of the country, or even world.</a:t>
            </a:r>
          </a:p>
          <a:p>
            <a:r>
              <a:rPr lang="en-US" dirty="0" smtClean="0"/>
              <a:t>As a consequence, the costs for multiple redundant data centers are quite high, and only larger web companies can afford to create and manage their own.</a:t>
            </a:r>
          </a:p>
          <a:p>
            <a:r>
              <a:rPr lang="en-US" dirty="0" smtClean="0"/>
              <a:t>Most web companies will instead lease space from a third-party data center.</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Where are they?</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Commercial Web Hosting</a:t>
            </a:r>
            <a:endParaRPr lang="en-US" dirty="0"/>
          </a:p>
        </p:txBody>
      </p:sp>
      <p:sp>
        <p:nvSpPr>
          <p:cNvPr id="3" name="Content Placeholder 2"/>
          <p:cNvSpPr>
            <a:spLocks noGrp="1"/>
          </p:cNvSpPr>
          <p:nvPr>
            <p:ph idx="1"/>
          </p:nvPr>
        </p:nvSpPr>
        <p:spPr/>
        <p:txBody>
          <a:bodyPr/>
          <a:lstStyle/>
          <a:p>
            <a:r>
              <a:rPr lang="en-US" dirty="0" smtClean="0"/>
              <a:t>It is also common for the reverse to be true – that is, a single server machine may host multiple sites. </a:t>
            </a:r>
          </a:p>
          <a:p>
            <a:r>
              <a:rPr lang="en-US" dirty="0" smtClean="0"/>
              <a:t>Large commercial web hosting companies such as </a:t>
            </a:r>
            <a:r>
              <a:rPr lang="en-US" dirty="0" err="1" smtClean="0"/>
              <a:t>GoDaddy</a:t>
            </a:r>
            <a:r>
              <a:rPr lang="en-US" dirty="0" smtClean="0"/>
              <a:t>, Blue Host, </a:t>
            </a:r>
            <a:r>
              <a:rPr lang="en-US" dirty="0" err="1" smtClean="0"/>
              <a:t>Dreamhost</a:t>
            </a:r>
            <a:r>
              <a:rPr lang="en-US" dirty="0" smtClean="0"/>
              <a:t>, and others will typically host hundreds or even thousands of sites on a single machine (or mirrored on several servers).</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2"/>
                </a:solidFill>
              </a:rPr>
              <a:t>WHERE</a:t>
            </a:r>
            <a:r>
              <a:rPr lang="en-US" dirty="0" smtClean="0"/>
              <a:t> is the Internet?</a:t>
            </a:r>
            <a:endParaRPr lang="en-US" dirty="0"/>
          </a:p>
        </p:txBody>
      </p:sp>
      <p:sp>
        <p:nvSpPr>
          <p:cNvPr id="4" name="Text Placeholder 3"/>
          <p:cNvSpPr>
            <a:spLocks noGrp="1"/>
          </p:cNvSpPr>
          <p:nvPr>
            <p:ph type="body" idx="1"/>
          </p:nvPr>
        </p:nvSpPr>
        <p:spPr/>
        <p:txBody>
          <a:bodyPr/>
          <a:lstStyle/>
          <a:p>
            <a:r>
              <a:rPr lang="en-US" dirty="0" smtClean="0"/>
              <a:t>Section </a:t>
            </a:r>
            <a:r>
              <a:rPr lang="en-US" dirty="0" smtClean="0">
                <a:solidFill>
                  <a:schemeClr val="accent1"/>
                </a:solidFill>
              </a:rPr>
              <a:t>4</a:t>
            </a:r>
            <a:r>
              <a:rPr lang="en-US" dirty="0" smtClean="0"/>
              <a:t> of </a:t>
            </a:r>
            <a:r>
              <a:rPr lang="en-US" dirty="0" smtClean="0">
                <a:solidFill>
                  <a:schemeClr val="tx1"/>
                </a:solidFill>
              </a:rPr>
              <a:t>8</a:t>
            </a:r>
            <a:endParaRPr lang="en-US" dirty="0">
              <a:solidFill>
                <a:schemeClr val="tx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the Internet a Cloud?</a:t>
            </a:r>
            <a:endParaRPr lang="en-US" dirty="0"/>
          </a:p>
        </p:txBody>
      </p:sp>
      <p:sp>
        <p:nvSpPr>
          <p:cNvPr id="3" name="Content Placeholder 2"/>
          <p:cNvSpPr>
            <a:spLocks noGrp="1"/>
          </p:cNvSpPr>
          <p:nvPr>
            <p:ph idx="1"/>
          </p:nvPr>
        </p:nvSpPr>
        <p:spPr/>
        <p:txBody>
          <a:bodyPr>
            <a:normAutofit/>
          </a:bodyPr>
          <a:lstStyle/>
          <a:p>
            <a:r>
              <a:rPr lang="en-US" dirty="0" smtClean="0"/>
              <a:t>The Internet is often visually represented as a cloud, which is perhaps an apt way to think about the Internet given the importance of light and magnetic pulses to its operation. </a:t>
            </a:r>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the Internet a Cloud?</a:t>
            </a:r>
            <a:endParaRPr lang="en-US" dirty="0"/>
          </a:p>
        </p:txBody>
      </p:sp>
      <p:sp>
        <p:nvSpPr>
          <p:cNvPr id="3" name="Content Placeholder 2"/>
          <p:cNvSpPr>
            <a:spLocks noGrp="1"/>
          </p:cNvSpPr>
          <p:nvPr>
            <p:ph idx="1"/>
          </p:nvPr>
        </p:nvSpPr>
        <p:spPr/>
        <p:txBody>
          <a:bodyPr/>
          <a:lstStyle/>
          <a:p>
            <a:r>
              <a:rPr lang="en-US" dirty="0" smtClean="0"/>
              <a:t>It is important to recognize that our global network of networks does not work using magical water vapor, but is implemented via </a:t>
            </a:r>
          </a:p>
          <a:p>
            <a:pPr lvl="1"/>
            <a:r>
              <a:rPr lang="en-US" dirty="0" smtClean="0"/>
              <a:t>millions of kilometers of copper wires and fiber optic cables, as well as via </a:t>
            </a:r>
          </a:p>
          <a:p>
            <a:pPr lvl="1"/>
            <a:r>
              <a:rPr lang="en-US" dirty="0" smtClean="0"/>
              <a:t>hundreds of thousands of server computers </a:t>
            </a:r>
          </a:p>
          <a:p>
            <a:pPr lvl="1"/>
            <a:r>
              <a:rPr lang="en-US" dirty="0" smtClean="0"/>
              <a:t>and probably an equal number of routers, switches, and other networked devices, </a:t>
            </a:r>
          </a:p>
          <a:p>
            <a:pPr lvl="1"/>
            <a:r>
              <a:rPr lang="en-US" dirty="0" smtClean="0"/>
              <a:t>along with many thousands of air conditioning units and specially-constructed server rooms and buildings.</a:t>
            </a:r>
          </a:p>
          <a:p>
            <a:endParaRPr lang="en-US" dirty="0"/>
          </a:p>
        </p:txBody>
      </p:sp>
      <p:sp>
        <p:nvSpPr>
          <p:cNvPr id="4" name="Content Placeholder 3"/>
          <p:cNvSpPr>
            <a:spLocks noGrp="1"/>
          </p:cNvSpPr>
          <p:nvPr>
            <p:ph sz="quarter" idx="13"/>
          </p:nvPr>
        </p:nvSpPr>
        <p:spPr/>
        <p:txBody>
          <a:bodyPr>
            <a:normAutofit lnSpcReduction="10000"/>
          </a:bodyPr>
          <a:lstStyle/>
          <a:p>
            <a:r>
              <a:rPr lang="en-US" dirty="0" smtClean="0"/>
              <a:t>No</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2238"/>
            <a:ext cx="7924800" cy="1020762"/>
          </a:xfrm>
        </p:spPr>
        <p:txBody>
          <a:bodyPr>
            <a:noAutofit/>
          </a:bodyPr>
          <a:lstStyle/>
          <a:p>
            <a:r>
              <a:rPr lang="en-US" sz="3200" dirty="0" smtClean="0"/>
              <a:t>From the Computer to the Local Provider</a:t>
            </a:r>
            <a:endParaRPr lang="en-US" sz="3200" dirty="0"/>
          </a:p>
        </p:txBody>
      </p:sp>
      <p:sp>
        <p:nvSpPr>
          <p:cNvPr id="3" name="Content Placeholder 2"/>
          <p:cNvSpPr>
            <a:spLocks noGrp="1"/>
          </p:cNvSpPr>
          <p:nvPr>
            <p:ph idx="1"/>
          </p:nvPr>
        </p:nvSpPr>
        <p:spPr/>
        <p:txBody>
          <a:bodyPr/>
          <a:lstStyle/>
          <a:p>
            <a:r>
              <a:rPr lang="en-US" dirty="0" smtClean="0"/>
              <a:t>Our main experience of the hardware component of the Internet is that which we experience in our homes. </a:t>
            </a:r>
            <a:endParaRPr lang="en-US" dirty="0"/>
          </a:p>
        </p:txBody>
      </p:sp>
      <p:sp>
        <p:nvSpPr>
          <p:cNvPr id="4" name="Content Placeholder 3"/>
          <p:cNvSpPr>
            <a:spLocks noGrp="1"/>
          </p:cNvSpPr>
          <p:nvPr>
            <p:ph sz="quarter" idx="13"/>
          </p:nvPr>
        </p:nvSpPr>
        <p:spPr/>
        <p:txBody>
          <a:bodyPr>
            <a:normAutofit lnSpcReduction="10000"/>
          </a:bodyPr>
          <a:lstStyle/>
          <a:p>
            <a:endParaRPr lang="en-US" dirty="0"/>
          </a:p>
        </p:txBody>
      </p:sp>
      <p:pic>
        <p:nvPicPr>
          <p:cNvPr id="6" name="Picture 3" descr="T:\CompSci\Research\web development textbook\manuscript\misc-images\testers\Figure01-18.png"/>
          <p:cNvPicPr>
            <a:picLocks noChangeAspect="1" noChangeArrowheads="1"/>
          </p:cNvPicPr>
          <p:nvPr/>
        </p:nvPicPr>
        <p:blipFill>
          <a:blip r:embed="rId2" cstate="print"/>
          <a:srcRect/>
          <a:stretch>
            <a:fillRect/>
          </a:stretch>
        </p:blipFill>
        <p:spPr bwMode="auto">
          <a:xfrm>
            <a:off x="-1548680" y="404664"/>
            <a:ext cx="10403715" cy="6072056"/>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House</a:t>
            </a:r>
            <a:endParaRPr lang="en-US" dirty="0"/>
          </a:p>
        </p:txBody>
      </p:sp>
      <p:sp>
        <p:nvSpPr>
          <p:cNvPr id="3" name="Content Placeholder 2"/>
          <p:cNvSpPr>
            <a:spLocks noGrp="1"/>
          </p:cNvSpPr>
          <p:nvPr>
            <p:ph idx="1"/>
          </p:nvPr>
        </p:nvSpPr>
        <p:spPr/>
        <p:txBody>
          <a:bodyPr/>
          <a:lstStyle/>
          <a:p>
            <a:r>
              <a:rPr lang="en-US" dirty="0" smtClean="0"/>
              <a:t>The </a:t>
            </a:r>
            <a:r>
              <a:rPr lang="en-US" b="1" dirty="0" smtClean="0">
                <a:solidFill>
                  <a:schemeClr val="accent1"/>
                </a:solidFill>
              </a:rPr>
              <a:t>broadband modem</a:t>
            </a:r>
            <a:r>
              <a:rPr lang="en-US" dirty="0" smtClean="0">
                <a:solidFill>
                  <a:schemeClr val="accent1"/>
                </a:solidFill>
              </a:rPr>
              <a:t> </a:t>
            </a:r>
            <a:r>
              <a:rPr lang="en-US" dirty="0" smtClean="0"/>
              <a:t>(also called a cable modem or DSL modem) is a bridge between the network hardware outside the house (typically controlled by a phone or cable company) and the network hardware inside the house. </a:t>
            </a:r>
          </a:p>
          <a:p>
            <a:r>
              <a:rPr lang="en-US" dirty="0" smtClean="0"/>
              <a:t>These devices are often supplied by the ISP.</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Routers</a:t>
            </a:r>
            <a:endParaRPr lang="en-US" dirty="0"/>
          </a:p>
        </p:txBody>
      </p:sp>
      <p:sp>
        <p:nvSpPr>
          <p:cNvPr id="3" name="Content Placeholder 2"/>
          <p:cNvSpPr>
            <a:spLocks noGrp="1"/>
          </p:cNvSpPr>
          <p:nvPr>
            <p:ph idx="1"/>
          </p:nvPr>
        </p:nvSpPr>
        <p:spPr/>
        <p:txBody>
          <a:bodyPr/>
          <a:lstStyle/>
          <a:p>
            <a:r>
              <a:rPr lang="en-US" dirty="0" smtClean="0"/>
              <a:t>The </a:t>
            </a:r>
            <a:r>
              <a:rPr lang="en-US" dirty="0" smtClean="0">
                <a:solidFill>
                  <a:schemeClr val="accent1"/>
                </a:solidFill>
              </a:rPr>
              <a:t>wireless router </a:t>
            </a:r>
            <a:r>
              <a:rPr lang="en-US" dirty="0" smtClean="0"/>
              <a:t>is perhaps the most visible manifestation of the Internet in one’s home, in that it is a device we typically need to purchase and install. </a:t>
            </a:r>
          </a:p>
          <a:p>
            <a:r>
              <a:rPr lang="en-US" dirty="0" smtClean="0"/>
              <a:t>Routers are in fact one of the most important and ubiquitous hardware devices that makes the Internet work. </a:t>
            </a:r>
          </a:p>
          <a:p>
            <a:r>
              <a:rPr lang="en-US" dirty="0" smtClean="0"/>
              <a:t>At its simplest, a </a:t>
            </a:r>
            <a:r>
              <a:rPr lang="en-US" b="1" dirty="0" smtClean="0">
                <a:solidFill>
                  <a:schemeClr val="accent1"/>
                </a:solidFill>
              </a:rPr>
              <a:t>router</a:t>
            </a:r>
            <a:r>
              <a:rPr lang="en-US" dirty="0" smtClean="0"/>
              <a:t> is a hardware device that forwards data packets from one network to another network. </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Circuit Switching</a:t>
            </a:r>
            <a:endParaRPr lang="en-US" dirty="0"/>
          </a:p>
        </p:txBody>
      </p:sp>
      <p:sp>
        <p:nvSpPr>
          <p:cNvPr id="3" name="Content Placeholder 2"/>
          <p:cNvSpPr>
            <a:spLocks noGrp="1"/>
          </p:cNvSpPr>
          <p:nvPr>
            <p:ph idx="1"/>
          </p:nvPr>
        </p:nvSpPr>
        <p:spPr>
          <a:xfrm>
            <a:off x="914400" y="1646237"/>
            <a:ext cx="6400800" cy="3438947"/>
          </a:xfrm>
        </p:spPr>
        <p:txBody>
          <a:bodyPr/>
          <a:lstStyle/>
          <a:p>
            <a:r>
              <a:rPr lang="en-US" b="1" dirty="0" smtClean="0"/>
              <a:t>Circuit  Switching Weaknesses</a:t>
            </a:r>
          </a:p>
          <a:p>
            <a:pPr marL="180000" indent="457200">
              <a:buClr>
                <a:schemeClr val="accent3">
                  <a:lumMod val="60000"/>
                  <a:lumOff val="40000"/>
                </a:schemeClr>
              </a:buClr>
              <a:buFont typeface="Wingdings" pitchFamily="2" charset="2"/>
              <a:buChar char="§"/>
            </a:pPr>
            <a:r>
              <a:rPr lang="en-US" dirty="0" smtClean="0"/>
              <a:t>You must establish a link and maintain a dedicated circuit for the duration of the call </a:t>
            </a:r>
          </a:p>
          <a:p>
            <a:pPr marL="180000" indent="457200">
              <a:buClr>
                <a:schemeClr val="accent3">
                  <a:lumMod val="60000"/>
                  <a:lumOff val="40000"/>
                </a:schemeClr>
              </a:buClr>
              <a:buFont typeface="Wingdings" pitchFamily="2" charset="2"/>
              <a:buChar char="§"/>
            </a:pPr>
            <a:r>
              <a:rPr lang="en-US" dirty="0" smtClean="0"/>
              <a:t>Difficult to have multiple conversations simultaneously</a:t>
            </a:r>
          </a:p>
          <a:p>
            <a:pPr marL="180000" indent="457200">
              <a:buClr>
                <a:schemeClr val="accent3">
                  <a:lumMod val="60000"/>
                  <a:lumOff val="40000"/>
                </a:schemeClr>
              </a:buClr>
              <a:buFont typeface="Wingdings" pitchFamily="2" charset="2"/>
              <a:buChar char="§"/>
            </a:pPr>
            <a:r>
              <a:rPr lang="en-US" dirty="0" smtClean="0"/>
              <a:t>Wastes bandwidth since even the silences are transmitted</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Its Limitations</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Routers and Routing Tables</a:t>
            </a:r>
            <a:endParaRPr lang="en-US" dirty="0"/>
          </a:p>
        </p:txBody>
      </p:sp>
      <p:pic>
        <p:nvPicPr>
          <p:cNvPr id="236545" name="Picture 1" descr="C:\Users\ricardo\Desktop\ch1-3\CH01\4071501019.eps.png"/>
          <p:cNvPicPr>
            <a:picLocks noChangeAspect="1" noChangeArrowheads="1"/>
          </p:cNvPicPr>
          <p:nvPr/>
        </p:nvPicPr>
        <p:blipFill>
          <a:blip r:embed="rId2" cstate="print"/>
          <a:srcRect/>
          <a:stretch>
            <a:fillRect/>
          </a:stretch>
        </p:blipFill>
        <p:spPr bwMode="auto">
          <a:xfrm>
            <a:off x="467544" y="1052736"/>
            <a:ext cx="7713687" cy="5038002"/>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 of the House</a:t>
            </a:r>
            <a:endParaRPr lang="en-US" dirty="0"/>
          </a:p>
        </p:txBody>
      </p:sp>
      <p:sp>
        <p:nvSpPr>
          <p:cNvPr id="3" name="Content Placeholder 2"/>
          <p:cNvSpPr>
            <a:spLocks noGrp="1"/>
          </p:cNvSpPr>
          <p:nvPr>
            <p:ph idx="1"/>
          </p:nvPr>
        </p:nvSpPr>
        <p:spPr/>
        <p:txBody>
          <a:bodyPr/>
          <a:lstStyle/>
          <a:p>
            <a:r>
              <a:rPr lang="en-US" dirty="0" smtClean="0"/>
              <a:t>Once we leave the confines of our own homes, the hardware of the Internet becomes much murkier. </a:t>
            </a:r>
          </a:p>
          <a:p>
            <a:r>
              <a:rPr lang="en-US" dirty="0" smtClean="0"/>
              <a:t>In the illustration, the various neighborhood broadband cables (which are typically using copper, aluminum, or other metals) are aggregated and connected to fiber optic cable via fiber connection boxes. </a:t>
            </a:r>
          </a:p>
        </p:txBody>
      </p:sp>
      <p:sp>
        <p:nvSpPr>
          <p:cNvPr id="4" name="Content Placeholder 3"/>
          <p:cNvSpPr>
            <a:spLocks noGrp="1"/>
          </p:cNvSpPr>
          <p:nvPr>
            <p:ph sz="quarter" idx="13"/>
          </p:nvPr>
        </p:nvSpPr>
        <p:spPr/>
        <p:txBody>
          <a:bodyPr>
            <a:normAutofit lnSpcReduction="10000"/>
          </a:bodyPr>
          <a:lstStyle/>
          <a:p>
            <a:endParaRPr lang="en-US"/>
          </a:p>
        </p:txBody>
      </p:sp>
      <p:pic>
        <p:nvPicPr>
          <p:cNvPr id="6" name="Picture 3" descr="T:\CompSci\Research\web development textbook\manuscript\misc-images\testers\Figure01-18.png"/>
          <p:cNvPicPr>
            <a:picLocks noChangeAspect="1" noChangeArrowheads="1"/>
          </p:cNvPicPr>
          <p:nvPr/>
        </p:nvPicPr>
        <p:blipFill>
          <a:blip r:embed="rId2" cstate="print"/>
          <a:srcRect/>
          <a:stretch>
            <a:fillRect/>
          </a:stretch>
        </p:blipFill>
        <p:spPr bwMode="auto">
          <a:xfrm>
            <a:off x="1066800" y="2371725"/>
            <a:ext cx="7686676" cy="4486275"/>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Fiber Optic Cable</a:t>
            </a:r>
            <a:endParaRPr lang="en-US" dirty="0"/>
          </a:p>
        </p:txBody>
      </p:sp>
      <p:sp>
        <p:nvSpPr>
          <p:cNvPr id="3" name="Content Placeholder 2"/>
          <p:cNvSpPr>
            <a:spLocks noGrp="1"/>
          </p:cNvSpPr>
          <p:nvPr>
            <p:ph idx="1"/>
          </p:nvPr>
        </p:nvSpPr>
        <p:spPr/>
        <p:txBody>
          <a:bodyPr/>
          <a:lstStyle/>
          <a:p>
            <a:r>
              <a:rPr lang="en-US" b="1" dirty="0" smtClean="0">
                <a:solidFill>
                  <a:schemeClr val="accent1"/>
                </a:solidFill>
              </a:rPr>
              <a:t>Fiber optic cable</a:t>
            </a:r>
            <a:r>
              <a:rPr lang="en-US" dirty="0" smtClean="0">
                <a:solidFill>
                  <a:schemeClr val="accent1"/>
                </a:solidFill>
              </a:rPr>
              <a:t> </a:t>
            </a:r>
            <a:r>
              <a:rPr lang="en-US" dirty="0" smtClean="0"/>
              <a:t>(or simply optical fiber) is a glass-based wire that transmits light and has significantly greater bandwidth and speed in comparison to metal wires. </a:t>
            </a:r>
          </a:p>
          <a:p>
            <a:r>
              <a:rPr lang="en-US" dirty="0" smtClean="0"/>
              <a:t>In some cities (or large buildings), you may have fiber optic cable going directly into individual buildings; in such a case the fiber junction box will reside in the building.</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the Provider</a:t>
            </a:r>
            <a:endParaRPr lang="en-US" dirty="0"/>
          </a:p>
        </p:txBody>
      </p:sp>
      <p:sp>
        <p:nvSpPr>
          <p:cNvPr id="3" name="Content Placeholder 2"/>
          <p:cNvSpPr>
            <a:spLocks noGrp="1"/>
          </p:cNvSpPr>
          <p:nvPr>
            <p:ph idx="1"/>
          </p:nvPr>
        </p:nvSpPr>
        <p:spPr/>
        <p:txBody>
          <a:bodyPr/>
          <a:lstStyle/>
          <a:p>
            <a:r>
              <a:rPr lang="en-US" dirty="0" smtClean="0"/>
              <a:t>These fiber optic cables eventually make their way to an ISP’s </a:t>
            </a:r>
            <a:r>
              <a:rPr lang="en-US" b="1" dirty="0" smtClean="0">
                <a:solidFill>
                  <a:schemeClr val="accent1"/>
                </a:solidFill>
              </a:rPr>
              <a:t>head-end</a:t>
            </a:r>
            <a:r>
              <a:rPr lang="en-US" dirty="0" smtClean="0"/>
              <a:t>, which is a facility that may contain a </a:t>
            </a:r>
            <a:r>
              <a:rPr lang="en-US" b="1" dirty="0" smtClean="0">
                <a:solidFill>
                  <a:schemeClr val="accent1"/>
                </a:solidFill>
              </a:rPr>
              <a:t>cable modem termination system</a:t>
            </a:r>
            <a:r>
              <a:rPr lang="en-US" dirty="0" smtClean="0">
                <a:solidFill>
                  <a:schemeClr val="accent1"/>
                </a:solidFill>
              </a:rPr>
              <a:t> </a:t>
            </a:r>
            <a:r>
              <a:rPr lang="en-US" dirty="0" smtClean="0"/>
              <a:t>(CMTS) or a digital subscriber line access multiplexer (DSLAM) in a DSL-based system. </a:t>
            </a:r>
          </a:p>
        </p:txBody>
      </p:sp>
      <p:sp>
        <p:nvSpPr>
          <p:cNvPr id="4" name="Content Placeholder 3"/>
          <p:cNvSpPr>
            <a:spLocks noGrp="1"/>
          </p:cNvSpPr>
          <p:nvPr>
            <p:ph sz="quarter" idx="13"/>
          </p:nvPr>
        </p:nvSpPr>
        <p:spPr/>
        <p:txBody>
          <a:bodyPr>
            <a:normAutofit lnSpcReduction="10000"/>
          </a:bodyPr>
          <a:lstStyle/>
          <a:p>
            <a:endParaRPr lang="en-US"/>
          </a:p>
        </p:txBody>
      </p:sp>
      <p:pic>
        <p:nvPicPr>
          <p:cNvPr id="6" name="Picture 3" descr="T:\CompSci\Research\web development textbook\manuscript\misc-images\testers\Figure01-18.png"/>
          <p:cNvPicPr>
            <a:picLocks noChangeAspect="1" noChangeArrowheads="1"/>
          </p:cNvPicPr>
          <p:nvPr/>
        </p:nvPicPr>
        <p:blipFill>
          <a:blip r:embed="rId2" cstate="print"/>
          <a:srcRect/>
          <a:stretch>
            <a:fillRect/>
          </a:stretch>
        </p:blipFill>
        <p:spPr bwMode="auto">
          <a:xfrm>
            <a:off x="971600" y="2371725"/>
            <a:ext cx="7686676" cy="4486275"/>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2238"/>
            <a:ext cx="7924800" cy="1020762"/>
          </a:xfrm>
        </p:spPr>
        <p:txBody>
          <a:bodyPr>
            <a:noAutofit/>
          </a:bodyPr>
          <a:lstStyle/>
          <a:p>
            <a:r>
              <a:rPr lang="en-US" sz="3200" dirty="0" smtClean="0"/>
              <a:t>From the Local Provider to the Ocean</a:t>
            </a:r>
            <a:endParaRPr lang="en-US" sz="3200" dirty="0"/>
          </a:p>
        </p:txBody>
      </p:sp>
      <p:sp>
        <p:nvSpPr>
          <p:cNvPr id="3" name="Content Placeholder 2"/>
          <p:cNvSpPr>
            <a:spLocks noGrp="1"/>
          </p:cNvSpPr>
          <p:nvPr>
            <p:ph idx="1"/>
          </p:nvPr>
        </p:nvSpPr>
        <p:spPr/>
        <p:txBody>
          <a:bodyPr/>
          <a:lstStyle/>
          <a:p>
            <a:r>
              <a:rPr lang="en-US" dirty="0" smtClean="0"/>
              <a:t>Eventually your ISP has to pass on your requests for Internet packets to other networks. </a:t>
            </a:r>
          </a:p>
          <a:p>
            <a:r>
              <a:rPr lang="en-US" dirty="0" smtClean="0"/>
              <a:t>This intermediate step typically involves one or more regional network hubs.</a:t>
            </a:r>
          </a:p>
          <a:p>
            <a:r>
              <a:rPr lang="en-US" dirty="0" smtClean="0"/>
              <a:t>Your ISP may have a large national network with optical fiber connecting most of the main cities in the country. </a:t>
            </a:r>
          </a:p>
          <a:p>
            <a:r>
              <a:rPr lang="en-US" dirty="0" smtClean="0"/>
              <a:t>Some countries have multiple national or regional networks, each with their own optical network. </a:t>
            </a:r>
            <a:endParaRPr lang="en-US" dirty="0"/>
          </a:p>
        </p:txBody>
      </p:sp>
      <p:sp>
        <p:nvSpPr>
          <p:cNvPr id="4" name="Content Placeholder 3"/>
          <p:cNvSpPr>
            <a:spLocks noGrp="1"/>
          </p:cNvSpPr>
          <p:nvPr>
            <p:ph sz="quarter" idx="13"/>
          </p:nvPr>
        </p:nvSpPr>
        <p:spPr/>
        <p:txBody>
          <a:bodyPr>
            <a:normAutofit lnSpcReduction="10000"/>
          </a:bodyPr>
          <a:lstStyle/>
          <a:p>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Connecting different networks within and between countries</a:t>
            </a:r>
            <a:endParaRPr lang="en-US" dirty="0"/>
          </a:p>
        </p:txBody>
      </p:sp>
      <p:pic>
        <p:nvPicPr>
          <p:cNvPr id="208899" name="Picture 3" descr="T:\CompSci\Research\web development textbook\manuscript\misc-images\testers\Figure01-20.png"/>
          <p:cNvPicPr>
            <a:picLocks noChangeAspect="1" noChangeArrowheads="1"/>
          </p:cNvPicPr>
          <p:nvPr/>
        </p:nvPicPr>
        <p:blipFill>
          <a:blip r:embed="rId2" cstate="print"/>
          <a:srcRect/>
          <a:stretch>
            <a:fillRect/>
          </a:stretch>
        </p:blipFill>
        <p:spPr bwMode="auto">
          <a:xfrm>
            <a:off x="228600" y="1676400"/>
            <a:ext cx="8067330" cy="3328987"/>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Exchange Points</a:t>
            </a:r>
            <a:endParaRPr lang="en-US" dirty="0"/>
          </a:p>
        </p:txBody>
      </p:sp>
      <p:sp>
        <p:nvSpPr>
          <p:cNvPr id="3" name="Content Placeholder 2"/>
          <p:cNvSpPr>
            <a:spLocks noGrp="1"/>
          </p:cNvSpPr>
          <p:nvPr>
            <p:ph idx="1"/>
          </p:nvPr>
        </p:nvSpPr>
        <p:spPr/>
        <p:txBody>
          <a:bodyPr/>
          <a:lstStyle/>
          <a:p>
            <a:r>
              <a:rPr lang="en-US" dirty="0" smtClean="0"/>
              <a:t>This type of network configuration began to change in the 2000s, as more and more networks began to interconnect with each other using an </a:t>
            </a:r>
            <a:r>
              <a:rPr lang="en-US" b="1" dirty="0" smtClean="0">
                <a:solidFill>
                  <a:schemeClr val="accent1"/>
                </a:solidFill>
              </a:rPr>
              <a:t>Internet Exchange Point</a:t>
            </a:r>
            <a:r>
              <a:rPr lang="en-US" dirty="0" smtClean="0"/>
              <a:t> (</a:t>
            </a:r>
            <a:r>
              <a:rPr lang="en-US" b="1" dirty="0" smtClean="0">
                <a:solidFill>
                  <a:schemeClr val="accent1"/>
                </a:solidFill>
              </a:rPr>
              <a:t>IX</a:t>
            </a:r>
            <a:r>
              <a:rPr lang="en-US" dirty="0" smtClean="0"/>
              <a:t> or </a:t>
            </a:r>
            <a:r>
              <a:rPr lang="en-US" b="1" dirty="0" smtClean="0">
                <a:solidFill>
                  <a:schemeClr val="accent1"/>
                </a:solidFill>
              </a:rPr>
              <a:t>IXP</a:t>
            </a:r>
            <a:r>
              <a:rPr lang="en-US" dirty="0" smtClean="0"/>
              <a:t>). </a:t>
            </a:r>
          </a:p>
          <a:p>
            <a:r>
              <a:rPr lang="en-US" dirty="0" smtClean="0"/>
              <a:t>These IXPs allow different ISPs to </a:t>
            </a:r>
            <a:r>
              <a:rPr lang="en-US" b="1" dirty="0" smtClean="0">
                <a:solidFill>
                  <a:schemeClr val="accent1"/>
                </a:solidFill>
              </a:rPr>
              <a:t>peer</a:t>
            </a:r>
            <a:r>
              <a:rPr lang="en-US" dirty="0" smtClean="0"/>
              <a:t> with one another (that is, interconnect) in a shared facility, thereby improving performance for each partner in the peer relationship.</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Connecting different networks</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National and regional networks using Internet Exchange Points</a:t>
            </a:r>
            <a:endParaRPr lang="en-US" dirty="0"/>
          </a:p>
        </p:txBody>
      </p:sp>
      <p:pic>
        <p:nvPicPr>
          <p:cNvPr id="239617" name="Picture 1" descr="T:\CompSci\Research\web development textbook\manuscript\misc-images\testers\Figure01-21.png"/>
          <p:cNvPicPr>
            <a:picLocks noChangeAspect="1" noChangeArrowheads="1"/>
          </p:cNvPicPr>
          <p:nvPr/>
        </p:nvPicPr>
        <p:blipFill>
          <a:blip r:embed="rId2" cstate="print"/>
          <a:srcRect/>
          <a:stretch>
            <a:fillRect/>
          </a:stretch>
        </p:blipFill>
        <p:spPr bwMode="auto">
          <a:xfrm>
            <a:off x="685800" y="1752600"/>
            <a:ext cx="7571052" cy="31242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Sample Internet Exchange Point</a:t>
            </a:r>
            <a:endParaRPr lang="en-US" dirty="0"/>
          </a:p>
        </p:txBody>
      </p:sp>
      <p:pic>
        <p:nvPicPr>
          <p:cNvPr id="214022" name="Picture 6" descr="T:\CompSci\Research\web development textbook\manuscript\misc-images\testers\Figure01-22.png"/>
          <p:cNvPicPr>
            <a:picLocks noChangeAspect="1" noChangeArrowheads="1"/>
          </p:cNvPicPr>
          <p:nvPr/>
        </p:nvPicPr>
        <p:blipFill>
          <a:blip r:embed="rId2" cstate="print"/>
          <a:srcRect/>
          <a:stretch>
            <a:fillRect/>
          </a:stretch>
        </p:blipFill>
        <p:spPr bwMode="auto">
          <a:xfrm>
            <a:off x="990599" y="1524000"/>
            <a:ext cx="7766769" cy="426720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IXPs</a:t>
            </a:r>
            <a:endParaRPr lang="en-US" dirty="0"/>
          </a:p>
        </p:txBody>
      </p:sp>
      <p:sp>
        <p:nvSpPr>
          <p:cNvPr id="3" name="Content Placeholder 2"/>
          <p:cNvSpPr>
            <a:spLocks noGrp="1"/>
          </p:cNvSpPr>
          <p:nvPr>
            <p:ph idx="1"/>
          </p:nvPr>
        </p:nvSpPr>
        <p:spPr/>
        <p:txBody>
          <a:bodyPr/>
          <a:lstStyle/>
          <a:p>
            <a:r>
              <a:rPr lang="en-US" dirty="0" smtClean="0"/>
              <a:t>Different networks connect not only to other networks within an IXP, but now large web sites such as Microsoft and </a:t>
            </a:r>
            <a:r>
              <a:rPr lang="en-US" dirty="0" err="1" smtClean="0"/>
              <a:t>FaceBook</a:t>
            </a:r>
            <a:r>
              <a:rPr lang="en-US" dirty="0" smtClean="0"/>
              <a:t> are also connecting to multiple other networks simultaneously as a way of improving the performance of their sites.</a:t>
            </a:r>
          </a:p>
          <a:p>
            <a:endParaRPr lang="en-US" dirty="0"/>
          </a:p>
        </p:txBody>
      </p:sp>
      <p:sp>
        <p:nvSpPr>
          <p:cNvPr id="4" name="Content Placeholder 3"/>
          <p:cNvSpPr>
            <a:spLocks noGrp="1"/>
          </p:cNvSpPr>
          <p:nvPr>
            <p:ph sz="quarter" idx="13"/>
          </p:nvPr>
        </p:nvSpPr>
        <p:spPr/>
        <p:txBody>
          <a:bodyPr>
            <a:normAutofit lnSpcReduction="10000"/>
          </a:bodyPr>
          <a:lstStyle/>
          <a:p>
            <a:r>
              <a:rPr lang="en-US" dirty="0" smtClean="0"/>
              <a:t>Not just for large networks</a:t>
            </a:r>
            <a:endParaRPr lang="en-US" dirty="0"/>
          </a:p>
        </p:txBody>
      </p:sp>
      <p:pic>
        <p:nvPicPr>
          <p:cNvPr id="7" name="Picture 6" descr="T:\CompSci\Research\web development textbook\manuscript\misc-images\testers\Figure01-22.png"/>
          <p:cNvPicPr>
            <a:picLocks noChangeAspect="1" noChangeArrowheads="1"/>
          </p:cNvPicPr>
          <p:nvPr/>
        </p:nvPicPr>
        <p:blipFill>
          <a:blip r:embed="rId2" cstate="print"/>
          <a:srcRect/>
          <a:stretch>
            <a:fillRect/>
          </a:stretch>
        </p:blipFill>
        <p:spPr bwMode="auto">
          <a:xfrm>
            <a:off x="4419600" y="4038600"/>
            <a:ext cx="4160769" cy="22860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ARPANET</a:t>
            </a:r>
            <a:endParaRPr lang="en-US" dirty="0"/>
          </a:p>
        </p:txBody>
      </p:sp>
      <p:sp>
        <p:nvSpPr>
          <p:cNvPr id="3" name="Content Placeholder 2"/>
          <p:cNvSpPr>
            <a:spLocks noGrp="1"/>
          </p:cNvSpPr>
          <p:nvPr>
            <p:ph idx="1"/>
          </p:nvPr>
        </p:nvSpPr>
        <p:spPr>
          <a:xfrm>
            <a:off x="914400" y="1646237"/>
            <a:ext cx="6753944" cy="4525963"/>
          </a:xfrm>
        </p:spPr>
        <p:txBody>
          <a:bodyPr/>
          <a:lstStyle/>
          <a:p>
            <a:r>
              <a:rPr lang="en-US" dirty="0" smtClean="0"/>
              <a:t>The research network ARPANET was created. In the 1960s</a:t>
            </a:r>
          </a:p>
          <a:p>
            <a:pPr marL="180000" indent="457200">
              <a:buClr>
                <a:schemeClr val="accent3">
                  <a:lumMod val="60000"/>
                  <a:lumOff val="40000"/>
                </a:schemeClr>
              </a:buClr>
              <a:buFont typeface="Wingdings" pitchFamily="2" charset="2"/>
              <a:buChar char="§"/>
            </a:pPr>
            <a:r>
              <a:rPr lang="en-US" dirty="0" smtClean="0"/>
              <a:t>ARPANET did not use circuit switching</a:t>
            </a:r>
          </a:p>
          <a:p>
            <a:pPr marL="180000" indent="457200">
              <a:buClr>
                <a:schemeClr val="accent3">
                  <a:lumMod val="60000"/>
                  <a:lumOff val="40000"/>
                </a:schemeClr>
              </a:buClr>
              <a:buFont typeface="Wingdings" pitchFamily="2" charset="2"/>
              <a:buChar char="§"/>
            </a:pPr>
            <a:r>
              <a:rPr lang="en-US" dirty="0" smtClean="0"/>
              <a:t>it used </a:t>
            </a:r>
            <a:r>
              <a:rPr lang="en-US" b="1" dirty="0" smtClean="0">
                <a:solidFill>
                  <a:schemeClr val="accent1"/>
                </a:solidFill>
              </a:rPr>
              <a:t>packet switching</a:t>
            </a:r>
          </a:p>
          <a:p>
            <a:endParaRPr lang="en-US" dirty="0" smtClean="0"/>
          </a:p>
          <a:p>
            <a:r>
              <a:rPr lang="en-US" dirty="0" smtClean="0"/>
              <a:t>A packet-switched network does not require a continuous connection. Instead it splits the messages into smaller chunks called </a:t>
            </a:r>
            <a:r>
              <a:rPr lang="en-US" b="1" dirty="0" smtClean="0">
                <a:solidFill>
                  <a:schemeClr val="accent1"/>
                </a:solidFill>
              </a:rPr>
              <a:t>packets</a:t>
            </a:r>
            <a:r>
              <a:rPr lang="en-US" dirty="0" smtClean="0"/>
              <a:t> and routes them to the appropriate place based on the destination address.</a:t>
            </a:r>
          </a:p>
          <a:p>
            <a:r>
              <a:rPr lang="en-US" dirty="0" smtClean="0"/>
              <a:t>The </a:t>
            </a:r>
            <a:r>
              <a:rPr lang="en-US" b="1" dirty="0" smtClean="0">
                <a:solidFill>
                  <a:schemeClr val="accent1"/>
                </a:solidFill>
              </a:rPr>
              <a:t>packets</a:t>
            </a:r>
            <a:r>
              <a:rPr lang="en-US" dirty="0" smtClean="0"/>
              <a:t> can take different routes to the destination.</a:t>
            </a:r>
          </a:p>
          <a:p>
            <a:pPr marL="180000" indent="457200">
              <a:buClr>
                <a:schemeClr val="accent3">
                  <a:lumMod val="60000"/>
                  <a:lumOff val="40000"/>
                </a:schemeClr>
              </a:buClr>
              <a:buFont typeface="Wingdings" pitchFamily="2" charset="2"/>
              <a:buChar char="§"/>
            </a:pPr>
            <a:endParaRPr lang="en-US" b="1" dirty="0" smtClean="0">
              <a:solidFill>
                <a:schemeClr val="accent1"/>
              </a:solidFill>
            </a:endParaRPr>
          </a:p>
          <a:p>
            <a:pPr marL="180000" indent="457200">
              <a:buClr>
                <a:schemeClr val="accent3">
                  <a:lumMod val="60000"/>
                  <a:lumOff val="40000"/>
                </a:schemeClr>
              </a:buClr>
              <a:buFont typeface="Wingdings" pitchFamily="2" charset="2"/>
              <a:buChar char="§"/>
            </a:pPr>
            <a:endParaRPr lang="en-US" dirty="0" smtClean="0"/>
          </a:p>
        </p:txBody>
      </p:sp>
      <p:sp>
        <p:nvSpPr>
          <p:cNvPr id="4" name="Content Placeholder 3"/>
          <p:cNvSpPr>
            <a:spLocks noGrp="1"/>
          </p:cNvSpPr>
          <p:nvPr>
            <p:ph sz="quarter" idx="13"/>
          </p:nvPr>
        </p:nvSpPr>
        <p:spPr/>
        <p:txBody>
          <a:bodyPr>
            <a:normAutofit lnSpcReduction="10000"/>
          </a:bodyPr>
          <a:lstStyle/>
          <a:p>
            <a:r>
              <a:rPr lang="en-US" dirty="0" smtClean="0"/>
              <a:t>The beginnings of the Internet</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IXPs</a:t>
            </a:r>
            <a:endParaRPr lang="en-US" dirty="0"/>
          </a:p>
        </p:txBody>
      </p:sp>
      <p:sp>
        <p:nvSpPr>
          <p:cNvPr id="3" name="Content Placeholder 2"/>
          <p:cNvSpPr>
            <a:spLocks noGrp="1"/>
          </p:cNvSpPr>
          <p:nvPr>
            <p:ph idx="1"/>
          </p:nvPr>
        </p:nvSpPr>
        <p:spPr/>
        <p:txBody>
          <a:bodyPr/>
          <a:lstStyle/>
          <a:p>
            <a:r>
              <a:rPr lang="en-US" dirty="0" smtClean="0"/>
              <a:t>Real IXPs, such as at Palo Alto (PAIX), Amsterdam (AMS-IX), Frankfurt (CE-CIX), London (LINX), allow many hundreds of networks and companies to interconnect and have throughput of over 1000 gigabits per second.</a:t>
            </a:r>
          </a:p>
          <a:p>
            <a:r>
              <a:rPr lang="en-US" dirty="0" smtClean="0"/>
              <a:t>The scale of peering in these IXPs is way beyond that shown in the diagram (which shows peering with only five others); companies within these IXPs use large routers from Cisco and Brocade that have hundreds of ports allowing hundreds of simultaneous peering relationships.</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IXPs and Data Centers</a:t>
            </a:r>
            <a:endParaRPr lang="en-US" dirty="0"/>
          </a:p>
        </p:txBody>
      </p:sp>
      <p:sp>
        <p:nvSpPr>
          <p:cNvPr id="3" name="Content Placeholder 2"/>
          <p:cNvSpPr>
            <a:spLocks noGrp="1"/>
          </p:cNvSpPr>
          <p:nvPr>
            <p:ph idx="1"/>
          </p:nvPr>
        </p:nvSpPr>
        <p:spPr/>
        <p:txBody>
          <a:bodyPr/>
          <a:lstStyle/>
          <a:p>
            <a:r>
              <a:rPr lang="en-US" dirty="0" smtClean="0"/>
              <a:t>In recent years, major web companies have joined the network companies in making use of IXPs. </a:t>
            </a:r>
          </a:p>
          <a:p>
            <a:r>
              <a:rPr lang="en-US" dirty="0" smtClean="0"/>
              <a:t>As shown in the diagram, this sometimes involves mirroring a site’s infrastructure (i.e., web and data servers) in a data center located near the IXP. </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pic>
        <p:nvPicPr>
          <p:cNvPr id="216068" name="Picture 4" descr="T:\CompSci\Research\web development textbook\manuscript\misc-images\testers\Figure01-23.png"/>
          <p:cNvPicPr>
            <a:picLocks noChangeAspect="1" noChangeArrowheads="1"/>
          </p:cNvPicPr>
          <p:nvPr/>
        </p:nvPicPr>
        <p:blipFill>
          <a:blip r:embed="rId2" cstate="print"/>
          <a:srcRect/>
          <a:stretch>
            <a:fillRect/>
          </a:stretch>
        </p:blipFill>
        <p:spPr bwMode="auto">
          <a:xfrm>
            <a:off x="-1676400" y="2743200"/>
            <a:ext cx="10988675" cy="4703763"/>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Across the Oceans</a:t>
            </a:r>
            <a:endParaRPr lang="en-US" dirty="0"/>
          </a:p>
        </p:txBody>
      </p:sp>
      <p:sp>
        <p:nvSpPr>
          <p:cNvPr id="3" name="Content Placeholder 2"/>
          <p:cNvSpPr>
            <a:spLocks noGrp="1"/>
          </p:cNvSpPr>
          <p:nvPr>
            <p:ph idx="1"/>
          </p:nvPr>
        </p:nvSpPr>
        <p:spPr/>
        <p:txBody>
          <a:bodyPr/>
          <a:lstStyle/>
          <a:p>
            <a:r>
              <a:rPr lang="en-US" dirty="0" smtClean="0"/>
              <a:t>Eventually, international Internet communication will need to travel underwater. </a:t>
            </a:r>
          </a:p>
          <a:p>
            <a:r>
              <a:rPr lang="en-US" dirty="0" smtClean="0"/>
              <a:t>The amount of undersea fiber optic cable is quite staggering and is growing yearly. </a:t>
            </a:r>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Undersea fiber optic lines (courtesy </a:t>
            </a:r>
            <a:r>
              <a:rPr lang="en-US" dirty="0" err="1" smtClean="0"/>
              <a:t>TeleGeography</a:t>
            </a:r>
            <a:r>
              <a:rPr lang="en-US" dirty="0" smtClean="0"/>
              <a:t>)</a:t>
            </a:r>
            <a:endParaRPr lang="en-US" dirty="0"/>
          </a:p>
        </p:txBody>
      </p:sp>
      <p:pic>
        <p:nvPicPr>
          <p:cNvPr id="217090" name="Picture 2" descr="T:\CompSci\Research\web development textbook\manuscript\chapter01\images\figure01-27.tif"/>
          <p:cNvPicPr>
            <a:picLocks noChangeAspect="1" noChangeArrowheads="1"/>
          </p:cNvPicPr>
          <p:nvPr/>
        </p:nvPicPr>
        <p:blipFill>
          <a:blip r:embed="rId2" cstate="print"/>
          <a:srcRect/>
          <a:stretch>
            <a:fillRect/>
          </a:stretch>
        </p:blipFill>
        <p:spPr bwMode="auto">
          <a:xfrm>
            <a:off x="914399" y="1600200"/>
            <a:ext cx="7095211" cy="4876800"/>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DOMAIN NAME SYSTEM (</a:t>
            </a:r>
            <a:r>
              <a:rPr lang="en-US" dirty="0" smtClean="0">
                <a:solidFill>
                  <a:schemeClr val="tx2"/>
                </a:solidFill>
              </a:rPr>
              <a:t>DNS</a:t>
            </a:r>
            <a:r>
              <a:rPr lang="en-US" dirty="0" smtClean="0"/>
              <a:t>)</a:t>
            </a:r>
            <a:endParaRPr lang="en-US" dirty="0"/>
          </a:p>
        </p:txBody>
      </p:sp>
      <p:sp>
        <p:nvSpPr>
          <p:cNvPr id="4" name="Text Placeholder 3"/>
          <p:cNvSpPr>
            <a:spLocks noGrp="1"/>
          </p:cNvSpPr>
          <p:nvPr>
            <p:ph type="body" idx="1"/>
          </p:nvPr>
        </p:nvSpPr>
        <p:spPr/>
        <p:txBody>
          <a:bodyPr/>
          <a:lstStyle/>
          <a:p>
            <a:r>
              <a:rPr lang="en-US" dirty="0" smtClean="0"/>
              <a:t>Section </a:t>
            </a:r>
            <a:r>
              <a:rPr lang="en-US" dirty="0" smtClean="0">
                <a:solidFill>
                  <a:schemeClr val="accent1"/>
                </a:solidFill>
              </a:rPr>
              <a:t>5</a:t>
            </a:r>
            <a:r>
              <a:rPr lang="en-US" dirty="0" smtClean="0"/>
              <a:t> of </a:t>
            </a:r>
            <a:r>
              <a:rPr lang="en-US" dirty="0" smtClean="0">
                <a:solidFill>
                  <a:schemeClr val="tx1"/>
                </a:solidFill>
              </a:rPr>
              <a:t>8</a:t>
            </a:r>
            <a:endParaRPr lang="en-US" dirty="0">
              <a:solidFill>
                <a:schemeClr val="tx1"/>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Name System</a:t>
            </a:r>
            <a:endParaRPr lang="en-US" dirty="0"/>
          </a:p>
        </p:txBody>
      </p:sp>
      <p:sp>
        <p:nvSpPr>
          <p:cNvPr id="3" name="Content Placeholder 2"/>
          <p:cNvSpPr>
            <a:spLocks noGrp="1"/>
          </p:cNvSpPr>
          <p:nvPr>
            <p:ph idx="1"/>
          </p:nvPr>
        </p:nvSpPr>
        <p:spPr/>
        <p:txBody>
          <a:bodyPr>
            <a:normAutofit/>
          </a:bodyPr>
          <a:lstStyle/>
          <a:p>
            <a:r>
              <a:rPr lang="en-US" dirty="0" smtClean="0"/>
              <a:t>As elegant as IP addresses may be, human beings do not enjoy having to recall long strings of numbers. Instead of IP addresses, we use the </a:t>
            </a:r>
            <a:r>
              <a:rPr lang="en-US" b="1" dirty="0" smtClean="0">
                <a:solidFill>
                  <a:schemeClr val="accent1"/>
                </a:solidFill>
              </a:rPr>
              <a:t>Domain Name System</a:t>
            </a:r>
            <a:r>
              <a:rPr lang="en-US" dirty="0" smtClean="0">
                <a:solidFill>
                  <a:schemeClr val="accent1"/>
                </a:solidFill>
              </a:rPr>
              <a:t> </a:t>
            </a:r>
            <a:r>
              <a:rPr lang="en-US" dirty="0" smtClean="0"/>
              <a:t>(</a:t>
            </a:r>
            <a:r>
              <a:rPr lang="en-US" b="1" dirty="0" smtClean="0">
                <a:solidFill>
                  <a:schemeClr val="accent1"/>
                </a:solidFill>
              </a:rPr>
              <a:t>DNS</a:t>
            </a:r>
            <a:r>
              <a:rPr lang="en-US" dirty="0" smtClean="0"/>
              <a:t>)</a:t>
            </a:r>
            <a:endParaRPr lang="en-US" dirty="0"/>
          </a:p>
        </p:txBody>
      </p:sp>
      <p:sp>
        <p:nvSpPr>
          <p:cNvPr id="4" name="Content Placeholder 3"/>
          <p:cNvSpPr>
            <a:spLocks noGrp="1"/>
          </p:cNvSpPr>
          <p:nvPr>
            <p:ph sz="quarter" idx="13"/>
          </p:nvPr>
        </p:nvSpPr>
        <p:spPr/>
        <p:txBody>
          <a:bodyPr>
            <a:normAutofit lnSpcReduction="10000"/>
          </a:bodyPr>
          <a:lstStyle/>
          <a:p>
            <a:r>
              <a:rPr lang="en-US" dirty="0" smtClean="0"/>
              <a:t>Why do we need it?</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DNS Overview</a:t>
            </a:r>
            <a:endParaRPr lang="en-US" dirty="0"/>
          </a:p>
        </p:txBody>
      </p:sp>
      <p:pic>
        <p:nvPicPr>
          <p:cNvPr id="228353" name="Picture 1" descr="T:\CompSci\Research\web development textbook\manuscript\misc-images\testers\Figure01-25.png"/>
          <p:cNvPicPr>
            <a:picLocks noChangeAspect="1" noChangeArrowheads="1"/>
          </p:cNvPicPr>
          <p:nvPr/>
        </p:nvPicPr>
        <p:blipFill>
          <a:blip r:embed="rId2" cstate="print"/>
          <a:srcRect/>
          <a:stretch>
            <a:fillRect/>
          </a:stretch>
        </p:blipFill>
        <p:spPr bwMode="auto">
          <a:xfrm>
            <a:off x="942180" y="1219200"/>
            <a:ext cx="6068219" cy="4581470"/>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Levels</a:t>
            </a:r>
            <a:endParaRPr lang="en-US" dirty="0"/>
          </a:p>
        </p:txBody>
      </p:sp>
      <p:graphicFrame>
        <p:nvGraphicFramePr>
          <p:cNvPr id="219138" name="Object 2"/>
          <p:cNvGraphicFramePr>
            <a:graphicFrameLocks noChangeAspect="1"/>
          </p:cNvGraphicFramePr>
          <p:nvPr/>
        </p:nvGraphicFramePr>
        <p:xfrm>
          <a:off x="914400" y="1295400"/>
          <a:ext cx="5988050" cy="4473575"/>
        </p:xfrm>
        <a:graphic>
          <a:graphicData uri="http://schemas.openxmlformats.org/presentationml/2006/ole">
            <mc:AlternateContent xmlns:mc="http://schemas.openxmlformats.org/markup-compatibility/2006">
              <mc:Choice xmlns:v="urn:schemas-microsoft-com:vml" Requires="v">
                <p:oleObj spid="_x0000_s219146" name="Visio" r:id="rId3" imgW="5988037" imgH="4472832" progId="Visio.Drawing.11">
                  <p:embed/>
                </p:oleObj>
              </mc:Choice>
              <mc:Fallback>
                <p:oleObj name="Visio" r:id="rId3" imgW="5988037" imgH="4472832" progId="Visio.Drawing.11">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295400"/>
                        <a:ext cx="598805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TLDs</a:t>
            </a:r>
            <a:endParaRPr lang="en-US" dirty="0"/>
          </a:p>
        </p:txBody>
      </p:sp>
      <p:sp>
        <p:nvSpPr>
          <p:cNvPr id="3" name="Content Placeholder 2"/>
          <p:cNvSpPr>
            <a:spLocks noGrp="1"/>
          </p:cNvSpPr>
          <p:nvPr>
            <p:ph idx="1"/>
          </p:nvPr>
        </p:nvSpPr>
        <p:spPr/>
        <p:txBody>
          <a:bodyPr/>
          <a:lstStyle/>
          <a:p>
            <a:r>
              <a:rPr lang="en-US" b="1" dirty="0" smtClean="0">
                <a:solidFill>
                  <a:schemeClr val="accent1"/>
                </a:solidFill>
              </a:rPr>
              <a:t>Generic top-level domains</a:t>
            </a:r>
            <a:r>
              <a:rPr lang="en-US" dirty="0" smtClean="0">
                <a:solidFill>
                  <a:schemeClr val="accent1"/>
                </a:solidFill>
              </a:rPr>
              <a:t> </a:t>
            </a:r>
            <a:r>
              <a:rPr lang="en-US" dirty="0" smtClean="0"/>
              <a:t>(</a:t>
            </a:r>
            <a:r>
              <a:rPr lang="en-US" dirty="0" err="1" smtClean="0"/>
              <a:t>gTLD</a:t>
            </a:r>
            <a:r>
              <a:rPr lang="en-US" dirty="0" smtClean="0"/>
              <a:t>)</a:t>
            </a:r>
          </a:p>
          <a:p>
            <a:r>
              <a:rPr lang="en-US" b="1" dirty="0" smtClean="0">
                <a:solidFill>
                  <a:schemeClr val="accent1"/>
                </a:solidFill>
              </a:rPr>
              <a:t>Country code top-level domain</a:t>
            </a:r>
            <a:r>
              <a:rPr lang="en-US" dirty="0" smtClean="0">
                <a:solidFill>
                  <a:schemeClr val="accent1"/>
                </a:solidFill>
              </a:rPr>
              <a:t> </a:t>
            </a:r>
            <a:r>
              <a:rPr lang="en-US" dirty="0" smtClean="0"/>
              <a:t>(</a:t>
            </a:r>
            <a:r>
              <a:rPr lang="en-US" dirty="0" err="1" smtClean="0"/>
              <a:t>ccTLD</a:t>
            </a:r>
            <a:r>
              <a:rPr lang="en-US" dirty="0" smtClean="0"/>
              <a:t>)</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Name Registration</a:t>
            </a:r>
            <a:endParaRPr lang="en-US" dirty="0"/>
          </a:p>
        </p:txBody>
      </p:sp>
      <p:sp>
        <p:nvSpPr>
          <p:cNvPr id="3" name="Content Placeholder 2"/>
          <p:cNvSpPr>
            <a:spLocks noGrp="1"/>
          </p:cNvSpPr>
          <p:nvPr>
            <p:ph idx="1"/>
          </p:nvPr>
        </p:nvSpPr>
        <p:spPr/>
        <p:txBody>
          <a:bodyPr/>
          <a:lstStyle/>
          <a:p>
            <a:r>
              <a:rPr lang="en-US" dirty="0" smtClean="0"/>
              <a:t>How are domain names assigned? </a:t>
            </a:r>
          </a:p>
          <a:p>
            <a:r>
              <a:rPr lang="en-US" dirty="0" smtClean="0"/>
              <a:t>Special organizations or companies called </a:t>
            </a:r>
            <a:r>
              <a:rPr lang="en-US" b="1" dirty="0" smtClean="0">
                <a:solidFill>
                  <a:schemeClr val="accent1"/>
                </a:solidFill>
              </a:rPr>
              <a:t>domain name registrars</a:t>
            </a:r>
            <a:r>
              <a:rPr lang="en-US" dirty="0" smtClean="0"/>
              <a:t> manage the registration of domain names. </a:t>
            </a:r>
          </a:p>
          <a:p>
            <a:r>
              <a:rPr lang="en-US" dirty="0" smtClean="0"/>
              <a:t>These domain name registrars are given permission to do so by the appropriate generic top-level domain (</a:t>
            </a:r>
            <a:r>
              <a:rPr lang="en-US" dirty="0" err="1" smtClean="0"/>
              <a:t>gTLD</a:t>
            </a:r>
            <a:r>
              <a:rPr lang="en-US" dirty="0" smtClean="0"/>
              <a:t>) registry and/or a country code top-level domain (</a:t>
            </a:r>
            <a:r>
              <a:rPr lang="en-US" dirty="0" err="1" smtClean="0"/>
              <a:t>ccTLD</a:t>
            </a:r>
            <a:r>
              <a:rPr lang="en-US" dirty="0" smtClean="0"/>
              <a:t>) registry.</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Packet Switching</a:t>
            </a:r>
            <a:endParaRPr lang="en-US" dirty="0"/>
          </a:p>
        </p:txBody>
      </p:sp>
      <p:pic>
        <p:nvPicPr>
          <p:cNvPr id="145409" name="Picture 1" descr="T:\CompSci\Research\web development textbook\manuscript\misc-images\testers\Figure01-03.png"/>
          <p:cNvPicPr>
            <a:picLocks noChangeAspect="1" noChangeArrowheads="1"/>
          </p:cNvPicPr>
          <p:nvPr/>
        </p:nvPicPr>
        <p:blipFill>
          <a:blip r:embed="rId2" cstate="print"/>
          <a:srcRect/>
          <a:stretch>
            <a:fillRect/>
          </a:stretch>
        </p:blipFill>
        <p:spPr bwMode="auto">
          <a:xfrm>
            <a:off x="762000" y="990599"/>
            <a:ext cx="7848600" cy="5004427"/>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Domain name registration process</a:t>
            </a:r>
            <a:endParaRPr lang="en-US" sz="3600" dirty="0"/>
          </a:p>
        </p:txBody>
      </p:sp>
      <p:pic>
        <p:nvPicPr>
          <p:cNvPr id="220163" name="Picture 3" descr="T:\CompSci\Research\web development textbook\manuscript\misc-images\testers\Figure01-27.png"/>
          <p:cNvPicPr>
            <a:picLocks noChangeAspect="1" noChangeArrowheads="1"/>
          </p:cNvPicPr>
          <p:nvPr/>
        </p:nvPicPr>
        <p:blipFill>
          <a:blip r:embed="rId2" cstate="print"/>
          <a:srcRect/>
          <a:stretch>
            <a:fillRect/>
          </a:stretch>
        </p:blipFill>
        <p:spPr bwMode="auto">
          <a:xfrm>
            <a:off x="990600" y="990600"/>
            <a:ext cx="6605451" cy="5334000"/>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DNS Address Resolution</a:t>
            </a:r>
            <a:endParaRPr lang="en-US" dirty="0"/>
          </a:p>
        </p:txBody>
      </p:sp>
      <p:sp>
        <p:nvSpPr>
          <p:cNvPr id="3" name="Content Placeholder 2"/>
          <p:cNvSpPr>
            <a:spLocks noGrp="1"/>
          </p:cNvSpPr>
          <p:nvPr>
            <p:ph idx="1"/>
          </p:nvPr>
        </p:nvSpPr>
        <p:spPr/>
        <p:txBody>
          <a:bodyPr/>
          <a:lstStyle/>
          <a:p>
            <a:r>
              <a:rPr lang="en-US" dirty="0" smtClean="0"/>
              <a:t>While domain names are certainly an easier way for users to reference a web site, eventually, your browser needs to know the IP address of the web site in order to request any resources from it. </a:t>
            </a:r>
          </a:p>
          <a:p>
            <a:r>
              <a:rPr lang="en-US" dirty="0" smtClean="0"/>
              <a:t>The Domain Name System provides a mechanism for software to discover this numeric IP address. </a:t>
            </a:r>
          </a:p>
          <a:p>
            <a:r>
              <a:rPr lang="en-US" dirty="0" smtClean="0"/>
              <a:t>This process is referred to here as </a:t>
            </a:r>
            <a:r>
              <a:rPr lang="en-US" b="1" dirty="0" smtClean="0">
                <a:solidFill>
                  <a:schemeClr val="accent1"/>
                </a:solidFill>
              </a:rPr>
              <a:t>address resolution</a:t>
            </a:r>
            <a:r>
              <a:rPr lang="en-US" dirty="0" smtClean="0"/>
              <a:t>.</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Domain name address resolution process</a:t>
            </a:r>
            <a:endParaRPr lang="en-US" sz="3200" dirty="0"/>
          </a:p>
        </p:txBody>
      </p:sp>
      <p:pic>
        <p:nvPicPr>
          <p:cNvPr id="221188" name="Picture 4" descr="C:\Users\ricardo\Desktop\ch1-3\CH01\4071501028.eps.png"/>
          <p:cNvPicPr>
            <a:picLocks noChangeAspect="1" noChangeArrowheads="1"/>
          </p:cNvPicPr>
          <p:nvPr/>
        </p:nvPicPr>
        <p:blipFill>
          <a:blip r:embed="rId2" cstate="print"/>
          <a:srcRect/>
          <a:stretch>
            <a:fillRect/>
          </a:stretch>
        </p:blipFill>
        <p:spPr bwMode="auto">
          <a:xfrm>
            <a:off x="216024" y="980728"/>
            <a:ext cx="8460432" cy="5263781"/>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Uniform Resource Locators (</a:t>
            </a:r>
            <a:r>
              <a:rPr lang="en-US" dirty="0" smtClean="0">
                <a:solidFill>
                  <a:schemeClr val="tx2"/>
                </a:solidFill>
              </a:rPr>
              <a:t>URL</a:t>
            </a:r>
            <a:r>
              <a:rPr lang="en-US" dirty="0" smtClean="0"/>
              <a:t>)</a:t>
            </a:r>
            <a:endParaRPr lang="en-US" dirty="0"/>
          </a:p>
        </p:txBody>
      </p:sp>
      <p:sp>
        <p:nvSpPr>
          <p:cNvPr id="4" name="Text Placeholder 3"/>
          <p:cNvSpPr>
            <a:spLocks noGrp="1"/>
          </p:cNvSpPr>
          <p:nvPr>
            <p:ph type="body" idx="1"/>
          </p:nvPr>
        </p:nvSpPr>
        <p:spPr/>
        <p:txBody>
          <a:bodyPr/>
          <a:lstStyle/>
          <a:p>
            <a:r>
              <a:rPr lang="en-US" dirty="0" smtClean="0"/>
              <a:t>Section </a:t>
            </a:r>
            <a:r>
              <a:rPr lang="en-US" dirty="0" smtClean="0">
                <a:solidFill>
                  <a:schemeClr val="accent1"/>
                </a:solidFill>
              </a:rPr>
              <a:t>6</a:t>
            </a:r>
            <a:r>
              <a:rPr lang="en-US" dirty="0" smtClean="0"/>
              <a:t> of </a:t>
            </a:r>
            <a:r>
              <a:rPr lang="en-US" dirty="0" smtClean="0">
                <a:solidFill>
                  <a:schemeClr val="tx1"/>
                </a:solidFill>
              </a:rPr>
              <a:t>8</a:t>
            </a:r>
            <a:endParaRPr lang="en-US" dirty="0">
              <a:solidFill>
                <a:schemeClr val="tx1"/>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URL Components</a:t>
            </a:r>
            <a:endParaRPr lang="en-US" dirty="0"/>
          </a:p>
        </p:txBody>
      </p:sp>
      <p:sp>
        <p:nvSpPr>
          <p:cNvPr id="5" name="Content Placeholder 4"/>
          <p:cNvSpPr>
            <a:spLocks noGrp="1"/>
          </p:cNvSpPr>
          <p:nvPr>
            <p:ph idx="1"/>
          </p:nvPr>
        </p:nvSpPr>
        <p:spPr/>
        <p:txBody>
          <a:bodyPr/>
          <a:lstStyle/>
          <a:p>
            <a:r>
              <a:rPr lang="en-US" dirty="0" smtClean="0"/>
              <a:t>In order to allow clients to request particular resources from the server, a naming mechanism is required so that the client knows how to ask the server for the file.</a:t>
            </a:r>
          </a:p>
          <a:p>
            <a:r>
              <a:rPr lang="en-US" dirty="0" smtClean="0"/>
              <a:t>For the web that naming mechanism is the </a:t>
            </a:r>
            <a:r>
              <a:rPr lang="en-US" b="1" dirty="0" smtClean="0">
                <a:solidFill>
                  <a:schemeClr val="accent1"/>
                </a:solidFill>
              </a:rPr>
              <a:t>Uniform Resource Locator</a:t>
            </a:r>
            <a:r>
              <a:rPr lang="en-US" dirty="0" smtClean="0"/>
              <a:t> (</a:t>
            </a:r>
            <a:r>
              <a:rPr lang="en-US" b="1" dirty="0" smtClean="0">
                <a:solidFill>
                  <a:schemeClr val="accent1"/>
                </a:solidFill>
              </a:rPr>
              <a:t>URL</a:t>
            </a:r>
            <a:r>
              <a:rPr lang="en-US" dirty="0" smtClean="0"/>
              <a:t>). </a:t>
            </a:r>
            <a:endParaRPr lang="en-US" dirty="0"/>
          </a:p>
        </p:txBody>
      </p:sp>
      <p:sp>
        <p:nvSpPr>
          <p:cNvPr id="6" name="Content Placeholder 5"/>
          <p:cNvSpPr>
            <a:spLocks noGrp="1"/>
          </p:cNvSpPr>
          <p:nvPr>
            <p:ph sz="quarter" idx="13"/>
          </p:nvPr>
        </p:nvSpPr>
        <p:spPr/>
        <p:txBody>
          <a:bodyPr>
            <a:normAutofit lnSpcReduction="10000"/>
          </a:bodyPr>
          <a:lstStyle/>
          <a:p>
            <a:endParaRPr lang="en-US"/>
          </a:p>
        </p:txBody>
      </p:sp>
      <p:graphicFrame>
        <p:nvGraphicFramePr>
          <p:cNvPr id="222210" name="Object 2"/>
          <p:cNvGraphicFramePr>
            <a:graphicFrameLocks noChangeAspect="1"/>
          </p:cNvGraphicFramePr>
          <p:nvPr/>
        </p:nvGraphicFramePr>
        <p:xfrm>
          <a:off x="990600" y="3962400"/>
          <a:ext cx="6402388" cy="787400"/>
        </p:xfrm>
        <a:graphic>
          <a:graphicData uri="http://schemas.openxmlformats.org/presentationml/2006/ole">
            <mc:AlternateContent xmlns:mc="http://schemas.openxmlformats.org/markup-compatibility/2006">
              <mc:Choice xmlns:v="urn:schemas-microsoft-com:vml" Requires="v">
                <p:oleObj spid="_x0000_s222218" name="Visio" r:id="rId3" imgW="6402421" imgH="786860" progId="Visio.Drawing.11">
                  <p:embed/>
                </p:oleObj>
              </mc:Choice>
              <mc:Fallback>
                <p:oleObj name="Visio" r:id="rId3" imgW="6402421" imgH="786860" progId="Visio.Drawing.11">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962400"/>
                        <a:ext cx="6402388"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String</a:t>
            </a:r>
            <a:endParaRPr lang="en-US" dirty="0"/>
          </a:p>
        </p:txBody>
      </p:sp>
      <p:sp>
        <p:nvSpPr>
          <p:cNvPr id="3" name="Content Placeholder 2"/>
          <p:cNvSpPr>
            <a:spLocks noGrp="1"/>
          </p:cNvSpPr>
          <p:nvPr>
            <p:ph idx="1"/>
          </p:nvPr>
        </p:nvSpPr>
        <p:spPr/>
        <p:txBody>
          <a:bodyPr/>
          <a:lstStyle/>
          <a:p>
            <a:r>
              <a:rPr lang="en-US" dirty="0" smtClean="0"/>
              <a:t>Query strings will be covered in depth when we learn more about HTML forms and server-side programming. </a:t>
            </a:r>
          </a:p>
          <a:p>
            <a:r>
              <a:rPr lang="en-US" dirty="0" smtClean="0"/>
              <a:t>They are the way of passing information such as user form input from the client to the server. In URL's they are encoded as key-value pairs delimited by “&amp;” symbols and preceded by the “?” symbol. </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graphicFrame>
        <p:nvGraphicFramePr>
          <p:cNvPr id="223234" name="Object 2"/>
          <p:cNvGraphicFramePr>
            <a:graphicFrameLocks noChangeAspect="1"/>
          </p:cNvGraphicFramePr>
          <p:nvPr/>
        </p:nvGraphicFramePr>
        <p:xfrm>
          <a:off x="914400" y="4572000"/>
          <a:ext cx="6219825" cy="1431925"/>
        </p:xfrm>
        <a:graphic>
          <a:graphicData uri="http://schemas.openxmlformats.org/presentationml/2006/ole">
            <mc:AlternateContent xmlns:mc="http://schemas.openxmlformats.org/markup-compatibility/2006">
              <mc:Choice xmlns:v="urn:schemas-microsoft-com:vml" Requires="v">
                <p:oleObj spid="_x0000_s223242" name="Visio" r:id="rId3" imgW="6219811" imgH="1431857" progId="Visio.Drawing.11">
                  <p:embed/>
                </p:oleObj>
              </mc:Choice>
              <mc:Fallback>
                <p:oleObj name="Visio" r:id="rId3" imgW="6219811" imgH="1431857" progId="Visio.Drawing.11">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572000"/>
                        <a:ext cx="6219825"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Hypertext transfer protocol (</a:t>
            </a:r>
            <a:r>
              <a:rPr lang="en-US" dirty="0" smtClean="0">
                <a:solidFill>
                  <a:schemeClr val="tx2"/>
                </a:solidFill>
              </a:rPr>
              <a:t>http</a:t>
            </a:r>
            <a:r>
              <a:rPr lang="en-US" dirty="0" smtClean="0"/>
              <a:t>)</a:t>
            </a:r>
            <a:endParaRPr lang="en-US" dirty="0"/>
          </a:p>
        </p:txBody>
      </p:sp>
      <p:sp>
        <p:nvSpPr>
          <p:cNvPr id="4" name="Text Placeholder 3"/>
          <p:cNvSpPr>
            <a:spLocks noGrp="1"/>
          </p:cNvSpPr>
          <p:nvPr>
            <p:ph type="body" idx="1"/>
          </p:nvPr>
        </p:nvSpPr>
        <p:spPr/>
        <p:txBody>
          <a:bodyPr/>
          <a:lstStyle/>
          <a:p>
            <a:r>
              <a:rPr lang="en-US" dirty="0" smtClean="0"/>
              <a:t>Section </a:t>
            </a:r>
            <a:r>
              <a:rPr lang="en-US" dirty="0" smtClean="0">
                <a:solidFill>
                  <a:schemeClr val="accent1"/>
                </a:solidFill>
              </a:rPr>
              <a:t>7</a:t>
            </a:r>
            <a:r>
              <a:rPr lang="en-US" dirty="0" smtClean="0"/>
              <a:t> of </a:t>
            </a:r>
            <a:r>
              <a:rPr lang="en-US" dirty="0" smtClean="0">
                <a:solidFill>
                  <a:schemeClr val="tx1"/>
                </a:solidFill>
              </a:rPr>
              <a:t>8</a:t>
            </a:r>
            <a:endParaRPr lang="en-US" dirty="0">
              <a:solidFill>
                <a:schemeClr val="tx1"/>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HTTP</a:t>
            </a:r>
            <a:endParaRPr lang="en-US" dirty="0"/>
          </a:p>
        </p:txBody>
      </p:sp>
      <p:sp>
        <p:nvSpPr>
          <p:cNvPr id="3" name="Content Placeholder 2"/>
          <p:cNvSpPr>
            <a:spLocks noGrp="1"/>
          </p:cNvSpPr>
          <p:nvPr>
            <p:ph idx="1"/>
          </p:nvPr>
        </p:nvSpPr>
        <p:spPr/>
        <p:txBody>
          <a:bodyPr/>
          <a:lstStyle/>
          <a:p>
            <a:r>
              <a:rPr lang="en-US" dirty="0" smtClean="0"/>
              <a:t>The HTTP protocol establishes a TCP connection on port 80 (by default). </a:t>
            </a:r>
          </a:p>
          <a:p>
            <a:r>
              <a:rPr lang="en-US" dirty="0" smtClean="0"/>
              <a:t>The server waits for the request, and then responds with a response code, headers and an optional message (which can include files).</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HTTP</a:t>
            </a:r>
            <a:endParaRPr lang="en-US" dirty="0"/>
          </a:p>
        </p:txBody>
      </p:sp>
      <p:pic>
        <p:nvPicPr>
          <p:cNvPr id="224260" name="Picture 4" descr="C:\Users\ricardo\Desktop\ch1-3\CH01\4071501031.eps.png"/>
          <p:cNvPicPr>
            <a:picLocks noChangeAspect="1" noChangeArrowheads="1"/>
          </p:cNvPicPr>
          <p:nvPr/>
        </p:nvPicPr>
        <p:blipFill>
          <a:blip r:embed="rId2" cstate="print"/>
          <a:srcRect/>
          <a:stretch>
            <a:fillRect/>
          </a:stretch>
        </p:blipFill>
        <p:spPr bwMode="auto">
          <a:xfrm>
            <a:off x="755576" y="1340768"/>
            <a:ext cx="6912768" cy="4754352"/>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Requests</a:t>
            </a:r>
            <a:endParaRPr lang="en-US" dirty="0"/>
          </a:p>
        </p:txBody>
      </p:sp>
      <p:sp>
        <p:nvSpPr>
          <p:cNvPr id="3" name="Content Placeholder 2"/>
          <p:cNvSpPr>
            <a:spLocks noGrp="1"/>
          </p:cNvSpPr>
          <p:nvPr>
            <p:ph idx="1"/>
          </p:nvPr>
        </p:nvSpPr>
        <p:spPr/>
        <p:txBody>
          <a:bodyPr/>
          <a:lstStyle/>
          <a:p>
            <a:r>
              <a:rPr lang="en-US" dirty="0" smtClean="0"/>
              <a:t>While we as web users might be tempted to think of an entire page being returned in a single HTTP response, this is not in fact what happens. </a:t>
            </a:r>
          </a:p>
          <a:p>
            <a:r>
              <a:rPr lang="en-US" dirty="0" smtClean="0"/>
              <a:t>In reality the experience of seeing a single web page is facilitated by the client's browser which requests the initial HTML page, then parses the returned HTML to find all the resources referenced from within it, like images, style sheets and scripts. </a:t>
            </a:r>
          </a:p>
          <a:p>
            <a:r>
              <a:rPr lang="en-US" dirty="0" smtClean="0"/>
              <a:t>Only when all the files have been retrieved is the page fully loaded for the user</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resentation">
  <a:themeElements>
    <a:clrScheme name="Book Palette">
      <a:dk1>
        <a:srgbClr val="404040"/>
      </a:dk1>
      <a:lt1>
        <a:srgbClr val="F3F3E7"/>
      </a:lt1>
      <a:dk2>
        <a:srgbClr val="467082"/>
      </a:dk2>
      <a:lt2>
        <a:srgbClr val="FFFFFF"/>
      </a:lt2>
      <a:accent1>
        <a:srgbClr val="009FDA"/>
      </a:accent1>
      <a:accent2>
        <a:srgbClr val="CE2933"/>
      </a:accent2>
      <a:accent3>
        <a:srgbClr val="E6B120"/>
      </a:accent3>
      <a:accent4>
        <a:srgbClr val="467082"/>
      </a:accent4>
      <a:accent5>
        <a:srgbClr val="F3703A"/>
      </a:accent5>
      <a:accent6>
        <a:srgbClr val="00A651"/>
      </a:accent6>
      <a:hlink>
        <a:srgbClr val="7F7F7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Template>
  <TotalTime>56</TotalTime>
  <Words>4419</Words>
  <Application>Microsoft Office PowerPoint</Application>
  <PresentationFormat>On-screen Show (4:3)</PresentationFormat>
  <Paragraphs>355</Paragraphs>
  <Slides>109</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109</vt:i4>
      </vt:variant>
    </vt:vector>
  </HeadingPairs>
  <TitlesOfParts>
    <vt:vector size="117" baseType="lpstr">
      <vt:lpstr>Arial</vt:lpstr>
      <vt:lpstr>Calibri</vt:lpstr>
      <vt:lpstr>Rockwell</vt:lpstr>
      <vt:lpstr>Rockwell Condensed</vt:lpstr>
      <vt:lpstr>Rockwell Extra Bold</vt:lpstr>
      <vt:lpstr>Wingdings</vt:lpstr>
      <vt:lpstr>Presentation</vt:lpstr>
      <vt:lpstr>Visio</vt:lpstr>
      <vt:lpstr>How the Web Works</vt:lpstr>
      <vt:lpstr>Objectives</vt:lpstr>
      <vt:lpstr>Definitions and history</vt:lpstr>
      <vt:lpstr>Internet = Web?</vt:lpstr>
      <vt:lpstr>Communication Definitions</vt:lpstr>
      <vt:lpstr>Circuit Switching</vt:lpstr>
      <vt:lpstr>Circuit Switching</vt:lpstr>
      <vt:lpstr>ARPANET</vt:lpstr>
      <vt:lpstr>Packet Switching</vt:lpstr>
      <vt:lpstr>Packet Switching</vt:lpstr>
      <vt:lpstr>Short History of the Internet</vt:lpstr>
      <vt:lpstr>TCP/IP</vt:lpstr>
      <vt:lpstr>Tim Berners-Lee </vt:lpstr>
      <vt:lpstr>Core Features of the Web</vt:lpstr>
      <vt:lpstr>W3C</vt:lpstr>
      <vt:lpstr>Web Apps Compared to Desktop Apps</vt:lpstr>
      <vt:lpstr>Web Apps Compared to Desktop Apps</vt:lpstr>
      <vt:lpstr>What is an “Intranet”?</vt:lpstr>
      <vt:lpstr>What is an “Intranet”?</vt:lpstr>
      <vt:lpstr>Intranet versus Internet</vt:lpstr>
      <vt:lpstr>Intranets and the Job Market</vt:lpstr>
      <vt:lpstr>Static Web Sites</vt:lpstr>
      <vt:lpstr>Static Web Sites</vt:lpstr>
      <vt:lpstr>Dynamic Web Sites</vt:lpstr>
      <vt:lpstr>Dynamic Web Sites</vt:lpstr>
      <vt:lpstr>Dynamic Web Sites</vt:lpstr>
      <vt:lpstr>Web 2.0 and Beyond</vt:lpstr>
      <vt:lpstr>Web 2.0</vt:lpstr>
      <vt:lpstr>Web 2.0</vt:lpstr>
      <vt:lpstr>Internet protocols</vt:lpstr>
      <vt:lpstr>What’s a Protocol?</vt:lpstr>
      <vt:lpstr>A Layered Architecture</vt:lpstr>
      <vt:lpstr>Four Layer Network Model</vt:lpstr>
      <vt:lpstr>Link Layer</vt:lpstr>
      <vt:lpstr>Internet Layer</vt:lpstr>
      <vt:lpstr>Internet Protocol (IP) </vt:lpstr>
      <vt:lpstr>IP addresses and the Internet </vt:lpstr>
      <vt:lpstr>IP Addresses</vt:lpstr>
      <vt:lpstr>IP Addresses</vt:lpstr>
      <vt:lpstr>PowerPoint Presentation</vt:lpstr>
      <vt:lpstr>IP Addresses</vt:lpstr>
      <vt:lpstr>Transport Layer</vt:lpstr>
      <vt:lpstr>Transport Layer</vt:lpstr>
      <vt:lpstr>TCP Packets</vt:lpstr>
      <vt:lpstr>Application Layer</vt:lpstr>
      <vt:lpstr>Client-Server MODEL</vt:lpstr>
      <vt:lpstr>Client-Server Model</vt:lpstr>
      <vt:lpstr>Request-Response Loop</vt:lpstr>
      <vt:lpstr>The Peer-to-Peer Alternative</vt:lpstr>
      <vt:lpstr>Peer-to-Peer Model</vt:lpstr>
      <vt:lpstr>Server Types</vt:lpstr>
      <vt:lpstr>Server Types</vt:lpstr>
      <vt:lpstr>Real-World Server Installations</vt:lpstr>
      <vt:lpstr>Server Farms</vt:lpstr>
      <vt:lpstr>Server Farm</vt:lpstr>
      <vt:lpstr>Server Farms</vt:lpstr>
      <vt:lpstr>Server Farms</vt:lpstr>
      <vt:lpstr>Server Racks</vt:lpstr>
      <vt:lpstr>Server Rack</vt:lpstr>
      <vt:lpstr>Data Centers</vt:lpstr>
      <vt:lpstr>Hypothetical Data Center</vt:lpstr>
      <vt:lpstr>Data Centers</vt:lpstr>
      <vt:lpstr>Commercial Web Hosting</vt:lpstr>
      <vt:lpstr>WHERE is the Internet?</vt:lpstr>
      <vt:lpstr>Is the Internet a Cloud?</vt:lpstr>
      <vt:lpstr>Is the Internet a Cloud?</vt:lpstr>
      <vt:lpstr>From the Computer to the Local Provider</vt:lpstr>
      <vt:lpstr>In the House</vt:lpstr>
      <vt:lpstr>Routers</vt:lpstr>
      <vt:lpstr>Routers and Routing Tables</vt:lpstr>
      <vt:lpstr>Out of the House</vt:lpstr>
      <vt:lpstr>Fiber Optic Cable</vt:lpstr>
      <vt:lpstr>To the Provider</vt:lpstr>
      <vt:lpstr>From the Local Provider to the Ocean</vt:lpstr>
      <vt:lpstr>Connecting different networks within and between countries</vt:lpstr>
      <vt:lpstr>Internet Exchange Points</vt:lpstr>
      <vt:lpstr>National and regional networks using Internet Exchange Points</vt:lpstr>
      <vt:lpstr>Sample Internet Exchange Point</vt:lpstr>
      <vt:lpstr>IXPs</vt:lpstr>
      <vt:lpstr>Real IXPs</vt:lpstr>
      <vt:lpstr>IXPs and Data Centers</vt:lpstr>
      <vt:lpstr>Across the Oceans</vt:lpstr>
      <vt:lpstr>Undersea fiber optic lines (courtesy TeleGeography)</vt:lpstr>
      <vt:lpstr>DOMAIN NAME SYSTEM (DNS)</vt:lpstr>
      <vt:lpstr>Domain Name System</vt:lpstr>
      <vt:lpstr>DNS Overview</vt:lpstr>
      <vt:lpstr>Domain Levels</vt:lpstr>
      <vt:lpstr>Types of TLDs</vt:lpstr>
      <vt:lpstr>Name Registration</vt:lpstr>
      <vt:lpstr>Domain name registration process</vt:lpstr>
      <vt:lpstr>DNS Address Resolution</vt:lpstr>
      <vt:lpstr>Domain name address resolution process</vt:lpstr>
      <vt:lpstr>Uniform Resource Locators (URL)</vt:lpstr>
      <vt:lpstr>URL Components</vt:lpstr>
      <vt:lpstr>Query String</vt:lpstr>
      <vt:lpstr>Hypertext transfer protocol (http)</vt:lpstr>
      <vt:lpstr>HTTP</vt:lpstr>
      <vt:lpstr>HTTP</vt:lpstr>
      <vt:lpstr>Web Requests</vt:lpstr>
      <vt:lpstr>Browser parsing HTML and making subsequent requests</vt:lpstr>
      <vt:lpstr>Browser Tools for HTTP</vt:lpstr>
      <vt:lpstr>HTTP Request Methods</vt:lpstr>
      <vt:lpstr>GET versus POST requests</vt:lpstr>
      <vt:lpstr>Web Servers</vt:lpstr>
      <vt:lpstr>Web Servers</vt:lpstr>
      <vt:lpstr>Web Stack</vt:lpstr>
      <vt:lpstr>LAMP Software Stack</vt:lpstr>
      <vt:lpstr>WISA software stack</vt:lpstr>
      <vt:lpstr>What You’ve Learned</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the Web Works</dc:title>
  <dc:creator>Ricardo Hoar</dc:creator>
  <cp:lastModifiedBy>lin</cp:lastModifiedBy>
  <cp:revision>18</cp:revision>
  <dcterms:created xsi:type="dcterms:W3CDTF">2014-01-14T22:57:40Z</dcterms:created>
  <dcterms:modified xsi:type="dcterms:W3CDTF">2016-08-25T03:49:20Z</dcterms:modified>
</cp:coreProperties>
</file>