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87" r:id="rId2"/>
    <p:sldId id="620" r:id="rId3"/>
    <p:sldId id="636" r:id="rId4"/>
    <p:sldId id="641" r:id="rId5"/>
    <p:sldId id="642" r:id="rId6"/>
    <p:sldId id="643" r:id="rId7"/>
    <p:sldId id="644" r:id="rId8"/>
    <p:sldId id="645" r:id="rId9"/>
    <p:sldId id="646" r:id="rId10"/>
    <p:sldId id="640" r:id="rId11"/>
    <p:sldId id="639" r:id="rId12"/>
    <p:sldId id="647" r:id="rId13"/>
    <p:sldId id="648" r:id="rId14"/>
    <p:sldId id="649" r:id="rId15"/>
    <p:sldId id="650" r:id="rId16"/>
    <p:sldId id="651" r:id="rId17"/>
    <p:sldId id="652" r:id="rId18"/>
    <p:sldId id="653" r:id="rId19"/>
    <p:sldId id="654" r:id="rId20"/>
    <p:sldId id="655" r:id="rId21"/>
    <p:sldId id="656" r:id="rId22"/>
    <p:sldId id="633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48" d="100"/>
          <a:sy n="48" d="100"/>
        </p:scale>
        <p:origin x="6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5088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7601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036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92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229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6756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570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298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98353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939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3802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463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9822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828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163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007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4292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928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409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/CECourses/2_HTML/CE_02WebHhtml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tcs.ipfw.edu/~li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2014/REC-html5-20141028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2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Introduction to HTML </a:t>
            </a: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*E-Book on Building Web Applications with HTML, 2012, by Paul I. </a:t>
            </a:r>
            <a:r>
              <a:rPr lang="en-US" sz="1800" b="1" dirty="0">
                <a:latin typeface="Arial" charset="0"/>
              </a:rPr>
              <a:t>Lin, </a:t>
            </a:r>
            <a:r>
              <a:rPr lang="en-US" sz="1800" b="1" dirty="0">
                <a:latin typeface="Arial" charset="0"/>
                <a:hlinkClick r:id="rId3"/>
              </a:rPr>
              <a:t>http://www.etcs.ipfw.edu/~</a:t>
            </a:r>
            <a:r>
              <a:rPr lang="en-US" sz="1800" b="1" dirty="0" smtClean="0">
                <a:latin typeface="Arial" charset="0"/>
                <a:hlinkClick r:id="rId3"/>
              </a:rPr>
              <a:t>lin/CECourses/2_HTML/CE_02WebHhtmlindex.html</a:t>
            </a:r>
            <a:r>
              <a:rPr lang="en-US" sz="1800" b="1" dirty="0" smtClean="0">
                <a:latin typeface="Arial" charset="0"/>
              </a:rPr>
              <a:t> </a:t>
            </a:r>
            <a:br>
              <a:rPr lang="en-US" sz="1800" b="1" dirty="0" smtClean="0">
                <a:latin typeface="Arial" charset="0"/>
              </a:rPr>
            </a:b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4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6334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2.11  Share Your Travels – New York Central Park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028700"/>
            <a:ext cx="388620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2.15 Two parts of a link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957387"/>
            <a:ext cx="8667750" cy="2943225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991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1981200" cy="7889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2.16 Different link destinations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4176"/>
            <a:ext cx="5943600" cy="6597787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54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1981200" cy="7889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2.17 Example site directory tree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47638"/>
            <a:ext cx="5082912" cy="63246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3953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2.18 The &lt;</a:t>
            </a:r>
            <a:r>
              <a:rPr lang="en-US" sz="3000" b="1" dirty="0" err="1" smtClean="0">
                <a:solidFill>
                  <a:schemeClr val="folHlink"/>
                </a:solidFill>
              </a:rPr>
              <a:t>img</a:t>
            </a:r>
            <a:r>
              <a:rPr lang="en-US" sz="3000" b="1" dirty="0" smtClean="0">
                <a:solidFill>
                  <a:schemeClr val="folHlink"/>
                </a:solidFill>
              </a:rPr>
              <a:t>&gt; element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938"/>
            <a:ext cx="9144000" cy="171412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0892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86516"/>
            <a:ext cx="8458200" cy="40639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2.19 List elements and their default rendering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4205"/>
            <a:ext cx="8305800" cy="6105768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5795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25"/>
            <a:ext cx="27432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2.20 Sample &lt;div&gt; based XHTML layout (with HTML 5 equivalent) elements and their default rendering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95754"/>
            <a:ext cx="6123408" cy="650508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11697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3125"/>
            <a:ext cx="2743200" cy="381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2.21 Sample layout using new HTML 5 semantic structure elements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84437"/>
            <a:ext cx="3530470" cy="6616401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5743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2.22 The figure and </a:t>
            </a:r>
            <a:r>
              <a:rPr lang="en-US" sz="2000" b="1" dirty="0" err="1" smtClean="0">
                <a:solidFill>
                  <a:schemeClr val="folHlink"/>
                </a:solidFill>
              </a:rPr>
              <a:t>figcaption</a:t>
            </a:r>
            <a:r>
              <a:rPr lang="en-US" sz="2000" b="1" dirty="0" smtClean="0">
                <a:solidFill>
                  <a:schemeClr val="folHlink"/>
                </a:solidFill>
              </a:rPr>
              <a:t> elements in the browser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558"/>
            <a:ext cx="8763000" cy="5736287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6037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2.23 Complete Project 1 – pp. 90-92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293" y="471196"/>
            <a:ext cx="6117870" cy="6459829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6575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is HTML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HTML Syntax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Semantic Markup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Structure of HTML Documents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Quick Tour of HTML Elements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HTML Semantic Structure Elements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Summary</a:t>
            </a: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2.24 Complete Project 2 – pp. 92-93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02959"/>
            <a:ext cx="5029200" cy="600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94570"/>
            <a:ext cx="8305800" cy="37662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2.25 Complete Project 3 – pp. 93-94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873126"/>
            <a:ext cx="7696200" cy="5257800"/>
          </a:xfrm>
        </p:spPr>
        <p:txBody>
          <a:bodyPr/>
          <a:lstStyle/>
          <a:p>
            <a:pPr lvl="1"/>
            <a:endParaRPr lang="en-US" sz="20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81" y="471196"/>
            <a:ext cx="6857349" cy="6386803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22401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Summary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 Syntax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References of HTML standards</a:t>
            </a:r>
          </a:p>
          <a:p>
            <a:pPr lvl="1"/>
            <a:r>
              <a:rPr lang="en-US" sz="2000" b="1" dirty="0">
                <a:solidFill>
                  <a:srgbClr val="FFC000"/>
                </a:solidFill>
                <a:latin typeface="Arial" charset="0"/>
              </a:rPr>
              <a:t>HTML 5 </a:t>
            </a:r>
            <a:r>
              <a:rPr lang="en-US" sz="2000" b="1" dirty="0" smtClean="0">
                <a:solidFill>
                  <a:srgbClr val="FFC000"/>
                </a:solidFill>
                <a:latin typeface="Arial" charset="0"/>
              </a:rPr>
              <a:t>- </a:t>
            </a:r>
            <a:r>
              <a:rPr lang="en-US" sz="2000" u="sng" dirty="0" smtClean="0">
                <a:effectLst/>
                <a:latin typeface="+mj-lt"/>
                <a:hlinkClick r:id="rId3"/>
              </a:rPr>
              <a:t>http</a:t>
            </a:r>
            <a:r>
              <a:rPr lang="en-US" sz="2000" u="sng" dirty="0">
                <a:effectLst/>
                <a:latin typeface="+mj-lt"/>
                <a:hlinkClick r:id="rId3"/>
              </a:rPr>
              <a:t>://www.w3.org/TR/2014/REC-html5-20141028</a:t>
            </a:r>
            <a:r>
              <a:rPr lang="en-US" sz="2000" u="sng" dirty="0" smtClean="0">
                <a:effectLst/>
                <a:latin typeface="+mj-lt"/>
                <a:hlinkClick r:id="rId3"/>
              </a:rPr>
              <a:t>/</a:t>
            </a:r>
            <a:endParaRPr lang="en-US" sz="2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Figure 2.3 Browser usage and HTML support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28" y="2209800"/>
            <a:ext cx="3397272" cy="367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 Syntax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2.4 The parts of an HTML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55787"/>
            <a:ext cx="8828433" cy="256381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65021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44767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2.5 HTML document outline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8016"/>
            <a:ext cx="5867400" cy="6122822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936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2.6 The proper nesting of HTML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1771650"/>
            <a:ext cx="7181850" cy="3314700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9341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2.8 One of the simplest possible HTML5 documents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1461878"/>
            <a:ext cx="8915400" cy="352082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618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70813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2.9 Structure elements of an HTML5 document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88" y="1905000"/>
            <a:ext cx="8554865" cy="327342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6929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599"/>
            <a:ext cx="1371600" cy="457201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2.10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5933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65" y="194601"/>
            <a:ext cx="7608135" cy="6487187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7100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13985</TotalTime>
  <Words>512</Words>
  <Application>Microsoft Office PowerPoint</Application>
  <PresentationFormat>On-screen Show (4:3)</PresentationFormat>
  <Paragraphs>110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HTML Syntax</vt:lpstr>
      <vt:lpstr>HTML Syntax</vt:lpstr>
      <vt:lpstr>Figure 2.5 HTML document outline</vt:lpstr>
      <vt:lpstr>Figure 2.6 The proper nesting of HTML</vt:lpstr>
      <vt:lpstr>Figure 2.8 One of the simplest possible HTML5 documents</vt:lpstr>
      <vt:lpstr>Figure 2.9 Structure elements of an HTML5 document</vt:lpstr>
      <vt:lpstr>Figure 2.10</vt:lpstr>
      <vt:lpstr>Figure 2.11  Share Your Travels – New York Central Park</vt:lpstr>
      <vt:lpstr>Figure 2.15 Two parts of a link</vt:lpstr>
      <vt:lpstr>Figure 2.16 Different link destinations</vt:lpstr>
      <vt:lpstr>Figure 2.17 Example site directory tree</vt:lpstr>
      <vt:lpstr>Figure 2.18 The &lt;img&gt; element</vt:lpstr>
      <vt:lpstr>Figure 2.19 List elements and their default rendering</vt:lpstr>
      <vt:lpstr>Figure 2.20 Sample &lt;div&gt; based XHTML layout (with HTML 5 equivalent) elements and their default rendering</vt:lpstr>
      <vt:lpstr>Figure 2.21 Sample layout using new HTML 5 semantic structure elements</vt:lpstr>
      <vt:lpstr>Figure 2.22 The figure and figcaption elements in the browser</vt:lpstr>
      <vt:lpstr>Figure 2.23 Complete Project 1 – pp. 90-92</vt:lpstr>
      <vt:lpstr>Figure 2.24 Complete Project 2 – pp. 92-93</vt:lpstr>
      <vt:lpstr>Figure 2.25 Complete Project 3 – pp. 93-94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580</cp:revision>
  <cp:lastPrinted>2011-11-28T20:02:42Z</cp:lastPrinted>
  <dcterms:created xsi:type="dcterms:W3CDTF">2000-01-10T19:04:23Z</dcterms:created>
  <dcterms:modified xsi:type="dcterms:W3CDTF">2016-09-13T16:03:47Z</dcterms:modified>
</cp:coreProperties>
</file>