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handoutMasterIdLst>
    <p:handoutMasterId r:id="rId22"/>
  </p:handoutMasterIdLst>
  <p:sldIdLst>
    <p:sldId id="287" r:id="rId2"/>
    <p:sldId id="620" r:id="rId3"/>
    <p:sldId id="636" r:id="rId4"/>
    <p:sldId id="710" r:id="rId5"/>
    <p:sldId id="716" r:id="rId6"/>
    <p:sldId id="717" r:id="rId7"/>
    <p:sldId id="719" r:id="rId8"/>
    <p:sldId id="718" r:id="rId9"/>
    <p:sldId id="720" r:id="rId10"/>
    <p:sldId id="721" r:id="rId11"/>
    <p:sldId id="722" r:id="rId12"/>
    <p:sldId id="723" r:id="rId13"/>
    <p:sldId id="725" r:id="rId14"/>
    <p:sldId id="726" r:id="rId15"/>
    <p:sldId id="724" r:id="rId16"/>
    <p:sldId id="728" r:id="rId17"/>
    <p:sldId id="729" r:id="rId18"/>
    <p:sldId id="727" r:id="rId19"/>
    <p:sldId id="715" r:id="rId2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CC"/>
    <a:srgbClr val="FF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6549" autoAdjust="0"/>
  </p:normalViewPr>
  <p:slideViewPr>
    <p:cSldViewPr>
      <p:cViewPr varScale="1">
        <p:scale>
          <a:sx n="52" d="100"/>
          <a:sy n="52" d="100"/>
        </p:scale>
        <p:origin x="74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2" d="100"/>
        <a:sy n="112" d="100"/>
      </p:scale>
      <p:origin x="0" y="-5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062A5E-12DC-4AFE-965A-A02DA0FDDA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85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6" y="4559301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207" tIns="48605" rIns="97207" bIns="48605" numCol="1" anchor="b" anchorCtr="0" compatLnSpc="1">
            <a:prstTxWarp prst="textNoShape">
              <a:avLst/>
            </a:prstTxWarp>
          </a:bodyPr>
          <a:lstStyle>
            <a:lvl1pPr algn="r" defTabSz="973048" eaLnBrk="1" hangingPunct="1">
              <a:defRPr sz="13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A3198B-3572-480B-BBFD-30A331372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6472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3052E717-B007-46AC-8F91-F4389A9387A1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3451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10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2212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11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531985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78170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8194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36451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74008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93739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586019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878103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19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8301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2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29961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3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8480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4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63785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5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883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6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5944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7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0557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8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74529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1pPr>
            <a:lvl2pPr marL="742881" indent="-285724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2pPr>
            <a:lvl3pPr marL="1142894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3pPr>
            <a:lvl4pPr marL="1600051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4pPr>
            <a:lvl5pPr marL="2057210" indent="-228579" defTabSz="973048" eaLnBrk="0" hangingPunct="0">
              <a:defRPr sz="2000" b="1">
                <a:solidFill>
                  <a:schemeClr val="tx1"/>
                </a:solidFill>
                <a:latin typeface="Verdana" pitchFamily="34" charset="0"/>
              </a:defRPr>
            </a:lvl5pPr>
            <a:lvl6pPr marL="2514367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6pPr>
            <a:lvl7pPr marL="2971524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7pPr>
            <a:lvl8pPr marL="3428682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8pPr>
            <a:lvl9pPr marL="3885840" indent="-228579" defTabSz="973048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C3B57936-D89C-4BF1-8477-70909395603C}" type="slidenum">
              <a:rPr lang="en-US" sz="1300" b="0" smtClean="0">
                <a:latin typeface="Times New Roman" pitchFamily="18" charset="0"/>
              </a:rPr>
              <a:pPr eaLnBrk="1" hangingPunct="1">
                <a:defRPr/>
              </a:pPr>
              <a:t>9</a:t>
            </a:fld>
            <a:endParaRPr lang="en-US" sz="1300" b="0" dirty="0" smtClean="0"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7149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0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80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81A5E-2086-4D04-8418-2E72673F0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8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F330A-82AF-40B1-8DAD-64F9FE9BB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837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0262-6516-4949-9421-8DAB458ED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77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FDF6-2497-4157-8F49-ACB630D0E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88CBE-0B35-46ED-A07D-28867324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32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E2F77-49AC-4708-8D84-CC7AC93B9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90035-4BE8-4F55-AC46-FE726B970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202B4-A3DB-4896-9630-534C46E8C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4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2E155-3572-4F05-BB78-88CEB124E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0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A3B1F-0429-41F4-B266-ECB20E6C0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A25B2-A17D-4A54-8151-7F81BD535E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6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174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4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175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5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176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176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9 w 717"/>
                <a:gd name="T1" fmla="*/ 845 h 845"/>
                <a:gd name="T2" fmla="*/ 729 w 717"/>
                <a:gd name="T3" fmla="*/ 821 h 845"/>
                <a:gd name="T4" fmla="*/ 586 w 717"/>
                <a:gd name="T5" fmla="*/ 605 h 845"/>
                <a:gd name="T6" fmla="*/ 412 w 717"/>
                <a:gd name="T7" fmla="*/ 396 h 845"/>
                <a:gd name="T8" fmla="*/ 227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5 w 717"/>
                <a:gd name="T15" fmla="*/ 198 h 845"/>
                <a:gd name="T16" fmla="*/ 406 w 717"/>
                <a:gd name="T17" fmla="*/ 408 h 845"/>
                <a:gd name="T18" fmla="*/ 580 w 717"/>
                <a:gd name="T19" fmla="*/ 623 h 845"/>
                <a:gd name="T20" fmla="*/ 729 w 717"/>
                <a:gd name="T21" fmla="*/ 845 h 845"/>
                <a:gd name="T22" fmla="*/ 72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13 w 407"/>
                <a:gd name="T1" fmla="*/ 414 h 414"/>
                <a:gd name="T2" fmla="*/ 413 w 407"/>
                <a:gd name="T3" fmla="*/ 396 h 414"/>
                <a:gd name="T4" fmla="*/ 228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22 w 407"/>
                <a:gd name="T13" fmla="*/ 204 h 414"/>
                <a:gd name="T14" fmla="*/ 413 w 407"/>
                <a:gd name="T15" fmla="*/ 414 h 414"/>
                <a:gd name="T16" fmla="*/ 413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8 w 586"/>
                <a:gd name="T1" fmla="*/ 0 h 599"/>
                <a:gd name="T2" fmla="*/ 580 w 586"/>
                <a:gd name="T3" fmla="*/ 0 h 599"/>
                <a:gd name="T4" fmla="*/ 413 w 586"/>
                <a:gd name="T5" fmla="*/ 132 h 599"/>
                <a:gd name="T6" fmla="*/ 263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63 w 586"/>
                <a:gd name="T17" fmla="*/ 282 h 599"/>
                <a:gd name="T18" fmla="*/ 419 w 586"/>
                <a:gd name="T19" fmla="*/ 138 h 599"/>
                <a:gd name="T20" fmla="*/ 598 w 586"/>
                <a:gd name="T21" fmla="*/ 0 h 599"/>
                <a:gd name="T22" fmla="*/ 59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5 w 269"/>
                <a:gd name="T1" fmla="*/ 0 h 252"/>
                <a:gd name="T2" fmla="*/ 257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5 w 269"/>
                <a:gd name="T15" fmla="*/ 0 h 252"/>
                <a:gd name="T16" fmla="*/ 275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1/17/2012</a:t>
            </a:r>
            <a:endParaRPr lang="en-US"/>
          </a:p>
        </p:txBody>
      </p:sp>
      <p:sp>
        <p:nvSpPr>
          <p:cNvPr id="3178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  <p:sp>
        <p:nvSpPr>
          <p:cNvPr id="3178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BFE99EF1-5D93-488F-AFA7-936E5EAA4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7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cs.ipfw.edu/~lin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4"/>
            <a:ext cx="8686800" cy="595312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folHlink"/>
                </a:solidFill>
              </a:rPr>
              <a:t>CPET 499/ITC 250 Web Systems</a:t>
            </a:r>
            <a:endParaRPr lang="en-US" sz="3200" b="1" dirty="0" smtClean="0">
              <a:solidFill>
                <a:schemeClr val="folHlink"/>
              </a:solidFill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514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chemeClr val="folHlink"/>
                </a:solidFill>
                <a:latin typeface="Arial" charset="0"/>
              </a:rPr>
              <a:t>Chapter 11</a:t>
            </a:r>
            <a:endParaRPr lang="en-US" sz="2400" b="1" dirty="0">
              <a:solidFill>
                <a:schemeClr val="folHlink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  <a:latin typeface="Arial" charset="0"/>
              </a:rPr>
              <a:t>Working with Databases</a:t>
            </a:r>
          </a:p>
          <a:p>
            <a:pPr algn="ctr" eaLnBrk="1" hangingPunct="1">
              <a:lnSpc>
                <a:spcPct val="80000"/>
              </a:lnSpc>
              <a:buNone/>
              <a:defRPr/>
            </a:pPr>
            <a:r>
              <a:rPr lang="en-US" sz="2800" b="1" dirty="0" smtClean="0">
                <a:solidFill>
                  <a:schemeClr val="folHlink"/>
                </a:solidFill>
                <a:latin typeface="Arial" charset="0"/>
              </a:rPr>
              <a:t>Part 1 </a:t>
            </a:r>
            <a:r>
              <a:rPr lang="en-US" sz="2800" b="1" smtClean="0">
                <a:solidFill>
                  <a:schemeClr val="folHlink"/>
                </a:solidFill>
                <a:latin typeface="Arial" charset="0"/>
              </a:rPr>
              <a:t>of </a:t>
            </a:r>
            <a:r>
              <a:rPr lang="en-US" sz="2800" b="1" smtClean="0">
                <a:solidFill>
                  <a:schemeClr val="folHlink"/>
                </a:solidFill>
                <a:latin typeface="Arial" charset="0"/>
              </a:rPr>
              <a:t>3</a:t>
            </a:r>
            <a:endParaRPr lang="en-US" sz="2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 smtClean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1800" b="1" dirty="0"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Text Book: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>*  Fundamentals of Web Development, 2015, by Randy Connolly and Ricardo Hoar, published by Pearson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1800" b="1" dirty="0" smtClean="0">
                <a:latin typeface="Arial" charset="0"/>
              </a:rPr>
              <a:t/>
            </a:r>
            <a:br>
              <a:rPr lang="en-US" sz="1800" b="1" dirty="0" smtClean="0">
                <a:latin typeface="Arial" charset="0"/>
              </a:rPr>
            </a:br>
            <a:endParaRPr lang="en-US" sz="1800" b="1" dirty="0" smtClean="0"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</a:rPr>
              <a:t>Paul I-Hai Lin, Professor  of ECET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charset="0"/>
                <a:hlinkClick r:id="rId3"/>
              </a:rPr>
              <a:t>http://www.etcs.ipfw.edu/~lin</a:t>
            </a:r>
            <a:r>
              <a:rPr lang="en-US" sz="2000" b="1" dirty="0" smtClean="0">
                <a:latin typeface="Arial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DBC44-0B92-4DB5-A8A9-B6AD12C32F7B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11.7 Implementing a many-to-many relationship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05" y="1957307"/>
            <a:ext cx="8859895" cy="304089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40440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11.8 Database in the Enterprise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68" y="621344"/>
            <a:ext cx="7773626" cy="623665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89072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11.9 SQLite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734057"/>
            <a:ext cx="8458200" cy="5577402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0350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3558" y="786128"/>
            <a:ext cx="1871189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11.10 SQL SELEC from a single table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1" y="0"/>
            <a:ext cx="6629400" cy="671426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413870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358" y="228600"/>
            <a:ext cx="6509642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11.12 Using the WHERE clause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1"/>
            <a:ext cx="8601654" cy="38100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5558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11.12 SQL SELECT from multiple table using an INNER JOINT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21344"/>
            <a:ext cx="8410153" cy="6247542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412700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11.13 Using GROUP BY with aggregate functions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1" y="607036"/>
            <a:ext cx="8424390" cy="6171057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693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b="1" dirty="0" smtClean="0">
                <a:solidFill>
                  <a:schemeClr val="folHlink"/>
                </a:solidFill>
              </a:rPr>
              <a:t>Figure 11.14 SQL INSET, UPDATE, and DELETE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25438"/>
            <a:ext cx="8001000" cy="6332561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72120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11.15 Distributed transaction processing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26424"/>
            <a:ext cx="8132735" cy="623157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12440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686800" cy="4841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8.8 Zend Engine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3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7813"/>
            <a:ext cx="8686800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chemeClr val="folHlink"/>
                </a:solidFill>
              </a:rPr>
              <a:t>Topics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Database and Web Development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The Role of Database in Web Development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Database Design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Database Options</a:t>
            </a:r>
          </a:p>
          <a:p>
            <a:pPr eaLnBrk="1" hangingPunct="1">
              <a:defRPr/>
            </a:pPr>
            <a:r>
              <a:rPr lang="en-US" sz="2400" dirty="0" smtClean="0">
                <a:latin typeface="Arial" charset="0"/>
              </a:rPr>
              <a:t>SQL (Structure Query Language)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SELECT Statement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INSERT, UPDATE, and DELETE Statements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Transactions: Local Transactions, Distributed Transactions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Data Definition Statements</a:t>
            </a:r>
          </a:p>
          <a:p>
            <a:pPr lvl="1" eaLnBrk="1" hangingPunct="1">
              <a:defRPr/>
            </a:pPr>
            <a:r>
              <a:rPr lang="en-US" sz="2000" dirty="0" smtClean="0">
                <a:latin typeface="Arial" charset="0"/>
              </a:rPr>
              <a:t>Database Indexes </a:t>
            </a:r>
            <a:r>
              <a:rPr lang="en-US" sz="2000" smtClean="0">
                <a:latin typeface="Arial" charset="0"/>
              </a:rPr>
              <a:t>and Efficiency</a:t>
            </a:r>
            <a:endParaRPr lang="en-US" sz="2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CPET 499/ITC 250 Web Systems, Paul I. Lin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4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331" y="224002"/>
            <a:ext cx="2362200" cy="152859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11.1 Separating content from data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243" y="224002"/>
            <a:ext cx="6830871" cy="6413336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50571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11.2 How website use databases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09600"/>
            <a:ext cx="8263411" cy="62484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77445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11.3 A database table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1" y="1371600"/>
            <a:ext cx="8720611" cy="45720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83494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11.4 Diagraming a table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11" y="2514600"/>
            <a:ext cx="8686800" cy="2514600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76083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Table 11.1 Common Database Table Data Types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r>
              <a:rPr lang="en-US" sz="2000" b="1" dirty="0" smtClean="0">
                <a:latin typeface="+mj-lt"/>
              </a:rPr>
              <a:t>BIT</a:t>
            </a:r>
          </a:p>
          <a:p>
            <a:r>
              <a:rPr lang="en-US" sz="2000" b="1" dirty="0" smtClean="0">
                <a:latin typeface="+mj-lt"/>
              </a:rPr>
              <a:t>BLOG – Binary Large Object</a:t>
            </a:r>
          </a:p>
          <a:p>
            <a:r>
              <a:rPr lang="en-US" sz="2000" b="1" dirty="0" smtClean="0">
                <a:latin typeface="+mj-lt"/>
              </a:rPr>
              <a:t>CHAR(n) – a fixed number of character (n = number of chars) that are padded with spaces to fill the field</a:t>
            </a:r>
          </a:p>
          <a:p>
            <a:r>
              <a:rPr lang="en-US" sz="2000" b="1" dirty="0" smtClean="0">
                <a:latin typeface="+mj-lt"/>
              </a:rPr>
              <a:t>DATE</a:t>
            </a:r>
          </a:p>
          <a:p>
            <a:r>
              <a:rPr lang="en-US" sz="2000" b="1" dirty="0" smtClean="0">
                <a:latin typeface="+mj-lt"/>
              </a:rPr>
              <a:t>FLOAT, DOUBLE, DECIMAL</a:t>
            </a:r>
          </a:p>
          <a:p>
            <a:r>
              <a:rPr lang="en-US" sz="2000" b="1" dirty="0" smtClean="0">
                <a:latin typeface="+mj-lt"/>
              </a:rPr>
              <a:t>INT, SMALLINT</a:t>
            </a:r>
          </a:p>
          <a:p>
            <a:r>
              <a:rPr lang="en-US" sz="2000" b="1" dirty="0" smtClean="0">
                <a:latin typeface="+mj-lt"/>
              </a:rPr>
              <a:t>VARCHAR(n) – a variable number of characters (n = maximum number of chars with no space padding)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05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11.5 Foreign keys links tables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34057"/>
            <a:ext cx="8918495" cy="5529704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36763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62411" y="60001"/>
            <a:ext cx="8458200" cy="56134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folHlink"/>
                </a:solidFill>
              </a:rPr>
              <a:t>Figure 11.6 Diagraming a one-to-many relationship</a:t>
            </a:r>
          </a:p>
        </p:txBody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endParaRPr lang="en-US" sz="2000" b="1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7168FA-05D2-4286-862B-AE1695C93B8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CPET 499/ITC 250 Web Systems, Paul I. Lin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58666"/>
            <a:ext cx="5316187" cy="6171051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:p14="http://schemas.microsoft.com/office/powerpoint/2010/main" val="22179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14663</TotalTime>
  <Words>474</Words>
  <Application>Microsoft Office PowerPoint</Application>
  <PresentationFormat>On-screen Show (4:3)</PresentationFormat>
  <Paragraphs>104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Verdana</vt:lpstr>
      <vt:lpstr>Wingdings</vt:lpstr>
      <vt:lpstr>Globe</vt:lpstr>
      <vt:lpstr>CPET 499/ITC 250 Web Systems</vt:lpstr>
      <vt:lpstr>Topics</vt:lpstr>
      <vt:lpstr>Figure 11.1 Separating content from data</vt:lpstr>
      <vt:lpstr>Figure 11.2 How website use databases</vt:lpstr>
      <vt:lpstr>Figure 11.3 A database table</vt:lpstr>
      <vt:lpstr>Figure 11.4 Diagraming a table</vt:lpstr>
      <vt:lpstr>Table 11.1 Common Database Table Data Types</vt:lpstr>
      <vt:lpstr>Figure 11.5 Foreign keys links tables</vt:lpstr>
      <vt:lpstr>Figure 11.6 Diagraming a one-to-many relationship</vt:lpstr>
      <vt:lpstr>Figure 11.7 Implementing a many-to-many relationship</vt:lpstr>
      <vt:lpstr>Figure 11.8 Database in the Enterprise</vt:lpstr>
      <vt:lpstr>Figure 11.9 SQLite</vt:lpstr>
      <vt:lpstr>Figure 11.10 SQL SELEC from a single table</vt:lpstr>
      <vt:lpstr>Figure 11.12 Using the WHERE clause</vt:lpstr>
      <vt:lpstr>Figure 11.12 SQL SELECT from multiple table using an INNER JOINT</vt:lpstr>
      <vt:lpstr>Figure 11.13 Using GROUP BY with aggregate functions</vt:lpstr>
      <vt:lpstr>Figure 11.14 SQL INSET, UPDATE, and DELETE</vt:lpstr>
      <vt:lpstr>Figure 11.15 Distributed transaction processing</vt:lpstr>
      <vt:lpstr>Figure 8.8 Zend Engine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Technology - Lect 2</dc:title>
  <dc:creator>Paul Lin</dc:creator>
  <cp:lastModifiedBy>lin</cp:lastModifiedBy>
  <cp:revision>643</cp:revision>
  <cp:lastPrinted>2016-11-01T03:30:41Z</cp:lastPrinted>
  <dcterms:created xsi:type="dcterms:W3CDTF">2000-01-10T19:04:23Z</dcterms:created>
  <dcterms:modified xsi:type="dcterms:W3CDTF">2016-11-01T03:37:42Z</dcterms:modified>
</cp:coreProperties>
</file>