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87" r:id="rId2"/>
    <p:sldId id="620" r:id="rId3"/>
    <p:sldId id="662" r:id="rId4"/>
    <p:sldId id="677" r:id="rId5"/>
    <p:sldId id="709" r:id="rId6"/>
    <p:sldId id="667" r:id="rId7"/>
    <p:sldId id="668" r:id="rId8"/>
    <p:sldId id="669" r:id="rId9"/>
    <p:sldId id="710" r:id="rId10"/>
    <p:sldId id="684" r:id="rId11"/>
    <p:sldId id="711" r:id="rId12"/>
    <p:sldId id="712" r:id="rId13"/>
    <p:sldId id="714" r:id="rId14"/>
    <p:sldId id="715" r:id="rId15"/>
    <p:sldId id="716" r:id="rId16"/>
    <p:sldId id="720" r:id="rId17"/>
    <p:sldId id="713" r:id="rId18"/>
    <p:sldId id="717" r:id="rId19"/>
    <p:sldId id="718" r:id="rId20"/>
    <p:sldId id="719" r:id="rId21"/>
    <p:sldId id="722" r:id="rId22"/>
    <p:sldId id="721" r:id="rId23"/>
    <p:sldId id="723" r:id="rId24"/>
    <p:sldId id="724" r:id="rId25"/>
    <p:sldId id="725" r:id="rId26"/>
    <p:sldId id="726" r:id="rId27"/>
    <p:sldId id="727" r:id="rId28"/>
    <p:sldId id="728" r:id="rId29"/>
    <p:sldId id="729" r:id="rId30"/>
    <p:sldId id="686" r:id="rId31"/>
    <p:sldId id="687" r:id="rId32"/>
    <p:sldId id="730" r:id="rId33"/>
    <p:sldId id="688" r:id="rId34"/>
    <p:sldId id="731" r:id="rId35"/>
    <p:sldId id="690" r:id="rId36"/>
    <p:sldId id="692" r:id="rId37"/>
    <p:sldId id="693" r:id="rId38"/>
    <p:sldId id="732" r:id="rId39"/>
    <p:sldId id="708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2" d="100"/>
          <a:sy n="52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2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5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72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78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87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707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534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85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67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79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385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50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98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39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88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41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393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398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22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89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121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784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2697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623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804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95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991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52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478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53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domain.com/DisplayArtist.php?artist=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medomain.com/artist/Mary-Cassatt" TargetMode="External"/><Relationship Id="rId4" Type="http://schemas.openxmlformats.org/officeDocument/2006/relationships/hyperlink" Target="http://www.somedomain.com/artist/16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13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Managing State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HTTP Cookies</a:t>
            </a:r>
            <a:r>
              <a:rPr lang="en-US" sz="2400" dirty="0" smtClean="0">
                <a:latin typeface="+mj-lt"/>
              </a:rPr>
              <a:t>: </a:t>
            </a:r>
          </a:p>
          <a:p>
            <a:pPr lvl="1"/>
            <a:r>
              <a:rPr lang="en-US" sz="2000" b="1" dirty="0" smtClean="0">
                <a:latin typeface="+mj-lt"/>
              </a:rPr>
              <a:t>A client-side approach for persisting state information</a:t>
            </a:r>
          </a:p>
          <a:p>
            <a:pPr lvl="1"/>
            <a:r>
              <a:rPr lang="en-US" sz="2000" b="1" dirty="0" smtClean="0">
                <a:latin typeface="+mj-lt"/>
              </a:rPr>
              <a:t>Intended to be a long-term state mechanism used as a way of maintaining continuity over-time in a web application</a:t>
            </a:r>
          </a:p>
          <a:p>
            <a:pPr lvl="1"/>
            <a:r>
              <a:rPr lang="en-US" sz="2000" b="1" dirty="0" smtClean="0">
                <a:latin typeface="+mj-lt"/>
              </a:rPr>
              <a:t>They provide web servers with user-related information that can be stored on the user’s computer and be managed by the user’s browser </a:t>
            </a:r>
          </a:p>
          <a:p>
            <a:pPr lvl="1"/>
            <a:r>
              <a:rPr lang="en-US" sz="2000" b="1" dirty="0" smtClean="0">
                <a:latin typeface="+mj-lt"/>
              </a:rPr>
              <a:t>Also for keep tracking of whether a user has logged into a site</a:t>
            </a:r>
          </a:p>
          <a:p>
            <a:pPr lvl="1"/>
            <a:r>
              <a:rPr lang="en-US" sz="2000" b="1" dirty="0" smtClean="0">
                <a:latin typeface="+mj-lt"/>
              </a:rPr>
              <a:t>Storage space limitation – 4 k for a domain</a:t>
            </a:r>
          </a:p>
          <a:p>
            <a:pPr lvl="1"/>
            <a:r>
              <a:rPr lang="en-US" sz="2000" b="1" dirty="0" smtClean="0">
                <a:latin typeface="+mj-lt"/>
              </a:rPr>
              <a:t>Users can refuse to accept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Cookies</a:t>
            </a:r>
          </a:p>
          <a:p>
            <a:pPr lvl="1"/>
            <a:r>
              <a:rPr lang="en-US" sz="2000" b="1" dirty="0" smtClean="0">
                <a:latin typeface="+mj-lt"/>
              </a:rPr>
              <a:t>Session Cookie – no expiry state, will be deleted at the end of the user browsing session</a:t>
            </a:r>
          </a:p>
          <a:p>
            <a:pPr lvl="1"/>
            <a:r>
              <a:rPr lang="en-US" sz="2000" b="1" dirty="0" smtClean="0">
                <a:latin typeface="+mj-lt"/>
              </a:rPr>
              <a:t>Persistent Cookies – have expiry date specified</a:t>
            </a:r>
          </a:p>
          <a:p>
            <a:r>
              <a:rPr lang="en-US" sz="2400" dirty="0" smtClean="0">
                <a:latin typeface="+mj-lt"/>
              </a:rPr>
              <a:t>Third-party tracking cookies – source of concern for privacy advocates</a:t>
            </a:r>
          </a:p>
          <a:p>
            <a:r>
              <a:rPr lang="en-US" sz="2400" dirty="0" smtClean="0">
                <a:latin typeface="+mj-lt"/>
              </a:rPr>
              <a:t>Writing and Reading Cookies - 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13.6 Cookies at work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" y="685800"/>
            <a:ext cx="7818932" cy="600320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63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Writing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//</a:t>
            </a:r>
            <a:r>
              <a:rPr lang="en-US" sz="2400" dirty="0"/>
              <a:t>listing 13.1 Writing a cookie</a:t>
            </a:r>
          </a:p>
          <a:p>
            <a:pPr marL="0" indent="0">
              <a:buNone/>
            </a:pPr>
            <a:r>
              <a:rPr lang="en-US" sz="2400" dirty="0" smtClean="0"/>
              <a:t>// </a:t>
            </a:r>
            <a:r>
              <a:rPr lang="en-US" sz="2400" dirty="0"/>
              <a:t>add 1 day to the current time for expiry time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err="1"/>
              <a:t>expiryTime</a:t>
            </a:r>
            <a:r>
              <a:rPr lang="en-US" sz="2400" dirty="0"/>
              <a:t> = time()+60*60*24;</a:t>
            </a:r>
          </a:p>
          <a:p>
            <a:pPr marL="0" indent="0">
              <a:buNone/>
            </a:pPr>
            <a:r>
              <a:rPr lang="en-US" sz="2400" dirty="0"/>
              <a:t>// create a persistent cookie</a:t>
            </a:r>
          </a:p>
          <a:p>
            <a:pPr marL="0" indent="0">
              <a:buNone/>
            </a:pPr>
            <a:r>
              <a:rPr lang="en-US" sz="2400" dirty="0"/>
              <a:t>$name = "Username";</a:t>
            </a:r>
          </a:p>
          <a:p>
            <a:pPr marL="0" indent="0">
              <a:buNone/>
            </a:pPr>
            <a:r>
              <a:rPr lang="en-US" sz="2400" dirty="0"/>
              <a:t>$value = "Ricardo";</a:t>
            </a:r>
          </a:p>
          <a:p>
            <a:pPr marL="0" indent="0">
              <a:buNone/>
            </a:pPr>
            <a:r>
              <a:rPr lang="en-US" sz="2400" dirty="0" err="1"/>
              <a:t>setcookie</a:t>
            </a:r>
            <a:r>
              <a:rPr lang="en-US" sz="2400" dirty="0"/>
              <a:t>($name, $value, $</a:t>
            </a:r>
            <a:r>
              <a:rPr lang="en-US" sz="2400" dirty="0" err="1"/>
              <a:t>expiryTime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smtClean="0"/>
              <a:t>?&gt;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Reading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//</a:t>
            </a:r>
            <a:r>
              <a:rPr lang="en-US" sz="2400" dirty="0"/>
              <a:t>listing 13.2 Reading a cookie &lt;-visit Listing13.01.php to set the cookie.</a:t>
            </a:r>
          </a:p>
          <a:p>
            <a:pPr marL="0" indent="0">
              <a:buNone/>
            </a:pPr>
            <a:r>
              <a:rPr lang="en-US" sz="2400" dirty="0" smtClean="0"/>
              <a:t>if</a:t>
            </a:r>
            <a:r>
              <a:rPr lang="en-US" sz="2400" dirty="0"/>
              <a:t>( !</a:t>
            </a:r>
            <a:r>
              <a:rPr lang="en-US" sz="2400" dirty="0" err="1"/>
              <a:t>isset</a:t>
            </a:r>
            <a:r>
              <a:rPr lang="en-US" sz="2400" dirty="0"/>
              <a:t>($_COOKIE['Username']) ) {</a:t>
            </a:r>
          </a:p>
          <a:p>
            <a:pPr marL="0" indent="0">
              <a:buNone/>
            </a:pPr>
            <a:r>
              <a:rPr lang="en-US" sz="2400" dirty="0"/>
              <a:t>  //no valid cookie found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else {</a:t>
            </a:r>
          </a:p>
          <a:p>
            <a:pPr marL="0" indent="0">
              <a:buNone/>
            </a:pPr>
            <a:r>
              <a:rPr lang="en-US" sz="2400" dirty="0"/>
              <a:t>  echo "The username retrieved from the cookie is:";</a:t>
            </a:r>
          </a:p>
          <a:p>
            <a:pPr marL="0" indent="0">
              <a:buNone/>
            </a:pPr>
            <a:r>
              <a:rPr lang="en-US" sz="2400" dirty="0"/>
              <a:t>  echo $_COOKIE['Username'];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Serialization is the process of taking a complicated object and reducing it down to zeros and ones for either storage or transmission.</a:t>
            </a:r>
          </a:p>
          <a:p>
            <a:r>
              <a:rPr lang="en-US" sz="2400" b="1" dirty="0" smtClean="0">
                <a:latin typeface="+mj-lt"/>
              </a:rPr>
              <a:t>PHP objects</a:t>
            </a:r>
          </a:p>
          <a:p>
            <a:pPr lvl="1"/>
            <a:r>
              <a:rPr lang="en-US" sz="2000" b="1" dirty="0" smtClean="0">
                <a:latin typeface="+mj-lt"/>
              </a:rPr>
              <a:t>serialize() – reduce an object down to a binary string</a:t>
            </a:r>
          </a:p>
          <a:p>
            <a:pPr lvl="1"/>
            <a:r>
              <a:rPr lang="en-US" sz="2000" b="1" dirty="0" err="1" smtClean="0">
                <a:latin typeface="+mj-lt"/>
              </a:rPr>
              <a:t>unserialize</a:t>
            </a:r>
            <a:r>
              <a:rPr lang="en-US" sz="2000" b="1" dirty="0" smtClean="0">
                <a:latin typeface="+mj-lt"/>
              </a:rPr>
              <a:t>() – reconstitute the binary string back into an object</a:t>
            </a:r>
          </a:p>
          <a:p>
            <a:r>
              <a:rPr lang="en-US" sz="2400" b="1" dirty="0" smtClean="0">
                <a:latin typeface="+mj-lt"/>
              </a:rPr>
              <a:t>Listing 13.3 the </a:t>
            </a:r>
            <a:r>
              <a:rPr lang="en-US" sz="2400" b="1" dirty="0" err="1" smtClean="0">
                <a:latin typeface="+mj-lt"/>
              </a:rPr>
              <a:t>Serializable</a:t>
            </a:r>
            <a:r>
              <a:rPr lang="en-US" sz="2400" b="1" dirty="0" smtClean="0">
                <a:latin typeface="+mj-lt"/>
              </a:rPr>
              <a:t> interface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13.3 the </a:t>
            </a:r>
            <a:r>
              <a:rPr lang="en-US" sz="2400" b="1" dirty="0" err="1" smtClean="0">
                <a:latin typeface="+mj-lt"/>
              </a:rPr>
              <a:t>Serializable</a:t>
            </a:r>
            <a:r>
              <a:rPr lang="en-US" sz="2400" b="1" dirty="0" smtClean="0">
                <a:latin typeface="+mj-lt"/>
              </a:rPr>
              <a:t> interface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>
                <a:latin typeface="+mj-lt"/>
              </a:rPr>
              <a:t>php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</a:t>
            </a:r>
            <a:r>
              <a:rPr lang="en-US" sz="2000" b="1" dirty="0">
                <a:latin typeface="+mj-lt"/>
              </a:rPr>
              <a:t>listing 13.3 The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interface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interface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/* Methods */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serialize();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($serialized);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</a:p>
          <a:p>
            <a:r>
              <a:rPr lang="en-US" sz="2400" b="1" dirty="0" smtClean="0">
                <a:latin typeface="+mj-lt"/>
              </a:rPr>
              <a:t>serialize($</a:t>
            </a:r>
            <a:r>
              <a:rPr lang="en-US" sz="2400" b="1" dirty="0" err="1" smtClean="0">
                <a:latin typeface="+mj-lt"/>
              </a:rPr>
              <a:t>picasso</a:t>
            </a:r>
            <a:r>
              <a:rPr lang="en-US" sz="2400" b="1" dirty="0" smtClean="0">
                <a:latin typeface="+mj-lt"/>
              </a:rPr>
              <a:t>);</a:t>
            </a:r>
          </a:p>
          <a:p>
            <a:r>
              <a:rPr lang="en-US" sz="2400" b="1" dirty="0" smtClean="0">
                <a:latin typeface="+mj-lt"/>
              </a:rPr>
              <a:t>$</a:t>
            </a:r>
            <a:r>
              <a:rPr lang="en-US" sz="2400" b="1" dirty="0" err="1" smtClean="0">
                <a:latin typeface="+mj-lt"/>
              </a:rPr>
              <a:t>picassoClone</a:t>
            </a:r>
            <a:r>
              <a:rPr lang="en-US" sz="2400" b="1" dirty="0" smtClean="0">
                <a:latin typeface="+mj-lt"/>
              </a:rPr>
              <a:t> = </a:t>
            </a:r>
            <a:r>
              <a:rPr lang="en-US" sz="2400" b="1" dirty="0" err="1" smtClean="0">
                <a:latin typeface="+mj-lt"/>
              </a:rPr>
              <a:t>unserialize</a:t>
            </a:r>
            <a:r>
              <a:rPr lang="en-US" sz="2400" b="1" dirty="0" smtClean="0">
                <a:latin typeface="+mj-lt"/>
              </a:rPr>
              <a:t>($data);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13.7 Serialization and deserialization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40"/>
            <a:ext cx="9144000" cy="520192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02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</a:t>
            </a:r>
            <a:r>
              <a:rPr lang="en-US" sz="2400" b="1" dirty="0" err="1" smtClean="0">
                <a:solidFill>
                  <a:schemeClr val="folHlink"/>
                </a:solidFill>
              </a:rPr>
              <a:t>Serializable</a:t>
            </a:r>
            <a:r>
              <a:rPr lang="en-US" sz="2400" b="1" dirty="0" smtClean="0">
                <a:solidFill>
                  <a:schemeClr val="folHlink"/>
                </a:solidFill>
              </a:rPr>
              <a:t>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403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>
                <a:latin typeface="+mj-lt"/>
              </a:rPr>
              <a:t>php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class </a:t>
            </a:r>
            <a:r>
              <a:rPr lang="en-US" sz="2000" b="1" dirty="0">
                <a:latin typeface="+mj-lt"/>
              </a:rPr>
              <a:t>Artist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implements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Serializable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//some parts </a:t>
            </a:r>
            <a:r>
              <a:rPr lang="en-US" sz="2000" b="1" dirty="0" smtClean="0">
                <a:latin typeface="+mj-lt"/>
              </a:rPr>
              <a:t>borrowed </a:t>
            </a:r>
            <a:r>
              <a:rPr lang="en-US" sz="2000" b="1" dirty="0">
                <a:latin typeface="+mj-lt"/>
              </a:rPr>
              <a:t>from earlier chapters.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</a:t>
            </a:r>
            <a:r>
              <a:rPr lang="en-US" sz="2000" b="1" dirty="0" err="1">
                <a:latin typeface="+mj-lt"/>
              </a:rPr>
              <a:t>const</a:t>
            </a:r>
            <a:r>
              <a:rPr lang="en-US" sz="2000" b="1" dirty="0">
                <a:latin typeface="+mj-lt"/>
              </a:rPr>
              <a:t> EARLIEST_DATE = 'January 1, 1200';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static $</a:t>
            </a:r>
            <a:r>
              <a:rPr lang="en-US" sz="2000" b="1" dirty="0" err="1">
                <a:latin typeface="+mj-lt"/>
              </a:rPr>
              <a:t>artistCount</a:t>
            </a:r>
            <a:r>
              <a:rPr lang="en-US" sz="2000" b="1" dirty="0">
                <a:latin typeface="+mj-lt"/>
              </a:rPr>
              <a:t> = 0;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;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private $artworks;  </a:t>
            </a:r>
          </a:p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Serializable </a:t>
            </a:r>
            <a:r>
              <a:rPr lang="en-US" sz="2400" b="1" dirty="0" smtClean="0">
                <a:solidFill>
                  <a:schemeClr val="folHlink"/>
                </a:solidFill>
              </a:rPr>
              <a:t>interface (continue)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// Implement the </a:t>
            </a:r>
            <a:r>
              <a:rPr lang="en-US" sz="2000" b="1" dirty="0" err="1">
                <a:latin typeface="+mj-lt"/>
              </a:rPr>
              <a:t>Serializable</a:t>
            </a:r>
            <a:r>
              <a:rPr lang="en-US" sz="2000" b="1" dirty="0">
                <a:latin typeface="+mj-lt"/>
              </a:rPr>
              <a:t> interface methods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public function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serialize() </a:t>
            </a:r>
            <a:r>
              <a:rPr lang="en-US" sz="2000" b="1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// use the built-in PHP serialize function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return serialize(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     array("earliest" =&gt;self::$</a:t>
            </a:r>
            <a:r>
              <a:rPr lang="en-US" sz="2000" b="1" dirty="0" err="1">
                <a:latin typeface="+mj-lt"/>
              </a:rPr>
              <a:t>earliestDate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"first" =&gt; $this-&gt;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"last" =&gt; $this-&gt;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bdate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ddate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</a:t>
            </a:r>
            <a:r>
              <a:rPr lang="en-US" sz="2000" b="1" dirty="0" err="1">
                <a:latin typeface="+mj-lt"/>
              </a:rPr>
              <a:t>bcity</a:t>
            </a:r>
            <a:r>
              <a:rPr lang="en-US" sz="2000" b="1" dirty="0">
                <a:latin typeface="+mj-lt"/>
              </a:rPr>
              <a:t>" =&gt; $this-&gt;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"works" =&gt; $this-&gt;artworks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   )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     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}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Why state is a problem in web application development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cookies are and how to use them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HTML5 web storage is and how to use it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session state is and what are its typical uses and limitation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server cache is and why it is important in real-world web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13.4 Art class modified to implement the Serializable </a:t>
            </a:r>
            <a:r>
              <a:rPr lang="en-US" sz="2400" b="1" dirty="0" smtClean="0">
                <a:solidFill>
                  <a:schemeClr val="folHlink"/>
                </a:solidFill>
              </a:rPr>
              <a:t>interface (continue)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public function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unserialize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($data) </a:t>
            </a:r>
            <a:r>
              <a:rPr lang="en-US" sz="2000" b="1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// use the built-in PHP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 function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$data = </a:t>
            </a:r>
            <a:r>
              <a:rPr lang="en-US" sz="2000" b="1" dirty="0" err="1">
                <a:latin typeface="+mj-lt"/>
              </a:rPr>
              <a:t>unserialize</a:t>
            </a:r>
            <a:r>
              <a:rPr lang="en-US" sz="2000" b="1" dirty="0">
                <a:latin typeface="+mj-lt"/>
              </a:rPr>
              <a:t>($data);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self::$</a:t>
            </a:r>
            <a:r>
              <a:rPr lang="en-US" sz="2000" b="1" dirty="0" err="1">
                <a:latin typeface="+mj-lt"/>
              </a:rPr>
              <a:t>earliestDate</a:t>
            </a:r>
            <a:r>
              <a:rPr lang="en-US" sz="2000" b="1" dirty="0">
                <a:latin typeface="+mj-lt"/>
              </a:rPr>
              <a:t> = $data['earliest'];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firstName</a:t>
            </a:r>
            <a:r>
              <a:rPr lang="en-US" sz="2000" b="1" dirty="0">
                <a:latin typeface="+mj-lt"/>
              </a:rPr>
              <a:t> = $data['first'];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lastName</a:t>
            </a:r>
            <a:r>
              <a:rPr lang="en-US" sz="2000" b="1" dirty="0">
                <a:latin typeface="+mj-lt"/>
              </a:rPr>
              <a:t> = $data['last'];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birthDate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bdate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deathDate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ddate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</a:t>
            </a:r>
            <a:r>
              <a:rPr lang="en-US" sz="2000" b="1" dirty="0" err="1">
                <a:latin typeface="+mj-lt"/>
              </a:rPr>
              <a:t>birthCity</a:t>
            </a:r>
            <a:r>
              <a:rPr lang="en-US" sz="2000" b="1" dirty="0">
                <a:latin typeface="+mj-lt"/>
              </a:rPr>
              <a:t> = $data['</a:t>
            </a:r>
            <a:r>
              <a:rPr lang="en-US" sz="2000" b="1" dirty="0" err="1">
                <a:latin typeface="+mj-lt"/>
              </a:rPr>
              <a:t>bcity</a:t>
            </a:r>
            <a:r>
              <a:rPr lang="en-US" sz="2000" b="1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$this-&gt;artworks = $data['works'];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//...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Session state </a:t>
            </a:r>
            <a:r>
              <a:rPr lang="en-US" sz="2400" dirty="0" smtClean="0">
                <a:latin typeface="+mj-lt"/>
              </a:rPr>
              <a:t>– a server-based state mechanism that let web application store and retrieve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objects</a:t>
            </a:r>
            <a:r>
              <a:rPr lang="en-US" sz="2400" dirty="0" smtClean="0">
                <a:latin typeface="+mj-lt"/>
              </a:rPr>
              <a:t> for each unique session</a:t>
            </a:r>
          </a:p>
          <a:p>
            <a:r>
              <a:rPr lang="en-US" sz="2400" b="1" dirty="0" smtClean="0">
                <a:latin typeface="+mj-lt"/>
              </a:rPr>
              <a:t>Store serialized file on the server =&gt; </a:t>
            </a:r>
            <a:r>
              <a:rPr lang="en-US" sz="2400" b="1" dirty="0" err="1" smtClean="0">
                <a:latin typeface="+mj-lt"/>
              </a:rPr>
              <a:t>deserialized</a:t>
            </a:r>
            <a:r>
              <a:rPr lang="en-US" sz="2400" b="1" dirty="0" smtClean="0">
                <a:latin typeface="+mj-lt"/>
              </a:rPr>
              <a:t> and loaded  into memory as needed for each request</a:t>
            </a:r>
          </a:p>
          <a:p>
            <a:r>
              <a:rPr lang="en-US" sz="2400" b="1" dirty="0" smtClean="0">
                <a:latin typeface="+mj-lt"/>
              </a:rPr>
              <a:t>In PHP</a:t>
            </a:r>
          </a:p>
          <a:p>
            <a:pPr lvl="1"/>
            <a:r>
              <a:rPr lang="en-US" sz="2000" b="1" dirty="0" err="1" smtClean="0">
                <a:latin typeface="+mj-lt"/>
              </a:rPr>
              <a:t>Superglobal</a:t>
            </a:r>
            <a:r>
              <a:rPr lang="en-US" sz="2000" b="1" dirty="0" smtClean="0">
                <a:latin typeface="+mj-lt"/>
              </a:rPr>
              <a:t> associative </a:t>
            </a:r>
            <a:r>
              <a:rPr lang="en-US" sz="2000" b="1" dirty="0" err="1" smtClean="0">
                <a:latin typeface="+mj-lt"/>
              </a:rPr>
              <a:t>arrys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latin typeface="+mj-lt"/>
              </a:rPr>
              <a:t>$_GET, $_POST, $_COOKIES</a:t>
            </a:r>
          </a:p>
          <a:p>
            <a:pPr lvl="1"/>
            <a:r>
              <a:rPr lang="en-US" sz="2000" b="1" dirty="0" smtClean="0">
                <a:latin typeface="+mj-lt"/>
              </a:rPr>
              <a:t>$_SESSION variable – needs additional steps to use</a:t>
            </a:r>
          </a:p>
          <a:p>
            <a:r>
              <a:rPr lang="en-US" sz="2400" b="1" dirty="0" smtClean="0">
                <a:latin typeface="+mj-lt"/>
              </a:rPr>
              <a:t>See Figure 3.18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13.8 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93982"/>
            <a:ext cx="8081527" cy="626401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13.5 Accessing session state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//</a:t>
            </a:r>
            <a:r>
              <a:rPr lang="en-US" sz="2400" dirty="0">
                <a:latin typeface="+mj-lt"/>
              </a:rPr>
              <a:t>listing 13.5 Accessing session state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session_start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()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$_SESSION['user'</a:t>
            </a:r>
            <a:r>
              <a:rPr lang="en-US" sz="2400" dirty="0">
                <a:latin typeface="+mj-lt"/>
              </a:rPr>
              <a:t>])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User is logged in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No one is logged in (guest)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5023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5213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13.6 Checking session existence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//</a:t>
            </a:r>
            <a:r>
              <a:rPr lang="en-US" sz="2400" dirty="0">
                <a:latin typeface="+mj-lt"/>
              </a:rPr>
              <a:t>listing 13.6 Checking session existence</a:t>
            </a:r>
          </a:p>
          <a:p>
            <a:pPr marL="0" indent="0">
              <a:buNone/>
            </a:pPr>
            <a:r>
              <a:rPr lang="en-US" sz="2400" dirty="0" err="1" smtClean="0">
                <a:latin typeface="+mj-lt"/>
              </a:rPr>
              <a:t>include_once</a:t>
            </a:r>
            <a:r>
              <a:rPr lang="en-US" sz="2400" dirty="0">
                <a:latin typeface="+mj-lt"/>
              </a:rPr>
              <a:t>("</a:t>
            </a:r>
            <a:r>
              <a:rPr lang="en-US" sz="2400" dirty="0" err="1">
                <a:latin typeface="+mj-lt"/>
              </a:rPr>
              <a:t>ShoppingCart.class.php</a:t>
            </a:r>
            <a:r>
              <a:rPr lang="en-US" sz="2400" dirty="0">
                <a:latin typeface="+mj-lt"/>
              </a:rPr>
              <a:t>"); //file not provided.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session_start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()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// always check for existence of session object before accessing it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!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//session variables can be strings, arrays, or objects, but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smaller is better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 = new </a:t>
            </a:r>
            <a:r>
              <a:rPr lang="en-US" sz="2400" dirty="0" err="1">
                <a:latin typeface="+mj-lt"/>
              </a:rPr>
              <a:t>ShoppingCart</a:t>
            </a:r>
            <a:r>
              <a:rPr lang="en-US" sz="24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$cart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HTTP is stateless</a:t>
            </a:r>
          </a:p>
          <a:p>
            <a:r>
              <a:rPr lang="en-US" sz="2400" b="1" dirty="0" smtClean="0">
                <a:latin typeface="+mj-lt"/>
              </a:rPr>
              <a:t>Some type of user/session identification system is needed</a:t>
            </a:r>
          </a:p>
          <a:p>
            <a:r>
              <a:rPr lang="en-US" sz="2400" b="1" dirty="0" smtClean="0">
                <a:latin typeface="+mj-lt"/>
              </a:rPr>
              <a:t>In PHP, see Figure </a:t>
            </a:r>
            <a:r>
              <a:rPr lang="en-US" sz="2400" b="1" dirty="0" smtClean="0">
                <a:latin typeface="+mj-lt"/>
              </a:rPr>
              <a:t>13-9 Session ID:</a:t>
            </a:r>
            <a:endParaRPr lang="en-US" sz="2400" b="1" dirty="0" smtClean="0">
              <a:latin typeface="+mj-lt"/>
            </a:endParaRPr>
          </a:p>
          <a:p>
            <a:pPr lvl="1"/>
            <a:r>
              <a:rPr lang="en-US" sz="2000" b="1" dirty="0" smtClean="0">
                <a:latin typeface="+mj-lt"/>
              </a:rPr>
              <a:t>A session cookies</a:t>
            </a:r>
          </a:p>
          <a:p>
            <a:pPr lvl="1"/>
            <a:r>
              <a:rPr lang="en-US" sz="2000" b="1" dirty="0" smtClean="0">
                <a:latin typeface="+mj-lt"/>
              </a:rPr>
              <a:t>Server </a:t>
            </a:r>
            <a:r>
              <a:rPr lang="en-US" sz="2000" b="1" dirty="0" smtClean="0">
                <a:latin typeface="+mj-lt"/>
                <a:sym typeface="Wingdings" panose="05000000000000000000" pitchFamily="2" charset="2"/>
              </a:rPr>
              <a:t> </a:t>
            </a:r>
            <a:r>
              <a:rPr lang="en-US" sz="2000" b="1" dirty="0" smtClean="0">
                <a:latin typeface="+mj-lt"/>
              </a:rPr>
              <a:t>a unique 32-byte string </a:t>
            </a:r>
            <a:r>
              <a:rPr lang="en-US" sz="2000" b="1" dirty="0" smtClean="0">
                <a:latin typeface="+mj-lt"/>
                <a:sym typeface="Wingdings" panose="05000000000000000000" pitchFamily="2" charset="2"/>
              </a:rPr>
              <a:t> User </a:t>
            </a:r>
          </a:p>
          <a:p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Listing 13.7 Configuration in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php.ini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 to use a shared location for sessions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;listing 13.7 Configuration in php.ini to use a shared location for sessions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[</a:t>
            </a:r>
            <a:r>
              <a:rPr lang="en-US" sz="2000" b="1" dirty="0">
                <a:latin typeface="+mj-lt"/>
              </a:rPr>
              <a:t>Session]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 Handler used to store/retrieve data.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session.save_handler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memcache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session.save_path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"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tcp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://sessionServer:11211"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13.9 Session ID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5394"/>
            <a:ext cx="7131616" cy="538544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41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13.10 Applications and server memory</a:t>
            </a:r>
          </a:p>
          <a:p>
            <a:pPr lvl="1"/>
            <a:r>
              <a:rPr lang="en-US" sz="2000" b="1" dirty="0" smtClean="0">
                <a:latin typeface="+mj-lt"/>
              </a:rPr>
              <a:t>Store session info, pages being executed, and caching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72052"/>
            <a:ext cx="7239000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13.11 Web Farm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9" y="1607212"/>
            <a:ext cx="8224951" cy="418770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88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13.12 Shared session provider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9112"/>
            <a:ext cx="7455256" cy="480912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203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4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The Problem of State in Web Applications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13.1 Desktop applications vs. web application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320040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All applications need to </a:t>
            </a:r>
          </a:p>
          <a:p>
            <a:pPr lvl="1"/>
            <a:r>
              <a:rPr lang="en-US" sz="2000" dirty="0" smtClean="0">
                <a:latin typeface="+mj-lt"/>
              </a:rPr>
              <a:t>Process user inputs</a:t>
            </a:r>
          </a:p>
          <a:p>
            <a:pPr lvl="1"/>
            <a:r>
              <a:rPr lang="en-US" sz="2000" dirty="0" smtClean="0">
                <a:latin typeface="+mj-lt"/>
              </a:rPr>
              <a:t>Output information, and</a:t>
            </a:r>
          </a:p>
          <a:p>
            <a:pPr lvl="1"/>
            <a:r>
              <a:rPr lang="en-US" sz="2000" dirty="0" smtClean="0">
                <a:latin typeface="+mj-lt"/>
              </a:rPr>
              <a:t>Read/write from databases or other storage media</a:t>
            </a:r>
          </a:p>
          <a:p>
            <a:r>
              <a:rPr lang="en-US" sz="2400" dirty="0" smtClean="0">
                <a:latin typeface="+mj-lt"/>
              </a:rPr>
              <a:t>A web app consists of a series of disconnected HTTP request to a web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0" y="987425"/>
            <a:ext cx="5521439" cy="535781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HTML5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Web storage</a:t>
            </a:r>
            <a:r>
              <a:rPr lang="en-US" sz="2400" dirty="0" smtClean="0">
                <a:latin typeface="+mj-lt"/>
              </a:rPr>
              <a:t> – a new JavaScript-only API introduced in HTML5; managed by the browser</a:t>
            </a:r>
          </a:p>
          <a:p>
            <a:r>
              <a:rPr lang="en-US" sz="2400" dirty="0" smtClean="0">
                <a:latin typeface="+mj-lt"/>
              </a:rPr>
              <a:t>It is meant to be a replacement (supplement) to cookies</a:t>
            </a:r>
          </a:p>
          <a:p>
            <a:r>
              <a:rPr lang="en-US" sz="2400" dirty="0" smtClean="0">
                <a:latin typeface="+mj-lt"/>
              </a:rPr>
              <a:t>W3C recommends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 limit of 5MB</a:t>
            </a:r>
            <a:r>
              <a:rPr lang="en-US" sz="2400" dirty="0" smtClean="0">
                <a:latin typeface="+mj-lt"/>
              </a:rPr>
              <a:t>, but browsers are allowed to store more per domain.</a:t>
            </a:r>
          </a:p>
          <a:p>
            <a:r>
              <a:rPr lang="en-US" sz="2400" dirty="0" smtClean="0">
                <a:latin typeface="+mj-lt"/>
              </a:rPr>
              <a:t>Should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not be used for </a:t>
            </a:r>
            <a:r>
              <a:rPr lang="en-US" sz="2400" dirty="0" smtClean="0">
                <a:latin typeface="+mj-lt"/>
              </a:rPr>
              <a:t>mission-critical application functions</a:t>
            </a:r>
          </a:p>
          <a:p>
            <a:r>
              <a:rPr lang="en-US" sz="2400" dirty="0" smtClean="0">
                <a:latin typeface="+mj-lt"/>
              </a:rPr>
              <a:t>Using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asynchronous communications </a:t>
            </a:r>
            <a:r>
              <a:rPr lang="en-US" sz="2400" dirty="0" smtClean="0">
                <a:latin typeface="+mj-lt"/>
              </a:rPr>
              <a:t>via JavaScript to push the info to the server</a:t>
            </a:r>
          </a:p>
          <a:p>
            <a:r>
              <a:rPr lang="en-US" sz="2400" dirty="0" smtClean="0">
                <a:latin typeface="+mj-lt"/>
              </a:rPr>
              <a:t>Two types of global web storage objects (key-value collections):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localStorage</a:t>
            </a: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sessionStorage</a:t>
            </a: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807"/>
            <a:ext cx="7315200" cy="34859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13.8 Writing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2"/>
            <a:ext cx="8458200" cy="55975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... 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Writer&lt;/h1&gt;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 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sessionStorage.setItem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("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TodaysDate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", new Date());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sessionStorage.FavoriteArtist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"Matisse";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localStorage.UserName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"Ricardo"</a:t>
            </a:r>
            <a:r>
              <a:rPr lang="en-US" sz="2000" b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("web storage modified");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&lt;p&gt;&lt;a </a:t>
            </a:r>
            <a:r>
              <a:rPr lang="en-US" sz="2000" b="1" dirty="0" err="1">
                <a:latin typeface="+mj-lt"/>
              </a:rPr>
              <a:t>href</a:t>
            </a:r>
            <a:r>
              <a:rPr lang="en-US" sz="2000" b="1" dirty="0">
                <a:latin typeface="+mj-lt"/>
              </a:rPr>
              <a:t>="Listing13.09.html"&gt;Go to web storage reader&lt;/a&gt;&lt;/p&gt;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4610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13.9 Reading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5844"/>
            <a:ext cx="8458200" cy="548508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id="form1" </a:t>
            </a:r>
            <a:r>
              <a:rPr lang="en-US" sz="2000" b="1" dirty="0" err="1">
                <a:latin typeface="+mj-lt"/>
              </a:rPr>
              <a:t>runat</a:t>
            </a:r>
            <a:r>
              <a:rPr lang="en-US" sz="2000" b="1" dirty="0">
                <a:latin typeface="+mj-lt"/>
              </a:rPr>
              <a:t>="server"&gt;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Reader&lt;/h1&gt;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today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sessionStorage.getItem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("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TodaysDate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");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artist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sessionStorage.FavoriteArtist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user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localStorage.UserName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err="1" smtClean="0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("date saved=" + today);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/&gt;favorite artist=" + artist);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/&gt;user name = " + user);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</a:t>
            </a:r>
            <a:r>
              <a:rPr lang="en-US" sz="2000" b="1" dirty="0" smtClean="0">
                <a:latin typeface="+mj-lt"/>
              </a:rPr>
              <a:t>&gt; &lt;/</a:t>
            </a:r>
            <a:r>
              <a:rPr lang="en-US" sz="2000" b="1" dirty="0">
                <a:latin typeface="+mj-lt"/>
              </a:rPr>
              <a:t>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8572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Why Would We Use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Cookies Disadvantages</a:t>
            </a:r>
          </a:p>
          <a:p>
            <a:pPr lvl="1"/>
            <a:r>
              <a:rPr lang="en-US" sz="2000" b="1" dirty="0" smtClean="0">
                <a:latin typeface="+mj-lt"/>
              </a:rPr>
              <a:t>Limit in size (4 k)</a:t>
            </a:r>
          </a:p>
          <a:p>
            <a:pPr lvl="1"/>
            <a:r>
              <a:rPr lang="en-US" sz="2000" b="1" dirty="0" smtClean="0">
                <a:latin typeface="+mj-lt"/>
              </a:rPr>
              <a:t>Being send in every single request-response to/from a given domain</a:t>
            </a:r>
          </a:p>
          <a:p>
            <a:pPr lvl="1"/>
            <a:r>
              <a:rPr lang="en-US" sz="2000" b="1" dirty="0" smtClean="0">
                <a:latin typeface="+mj-lt"/>
              </a:rPr>
              <a:t>Potentially disabled by the user</a:t>
            </a:r>
          </a:p>
          <a:p>
            <a:pPr lvl="1"/>
            <a:r>
              <a:rPr lang="en-US" sz="2000" b="1" dirty="0" smtClean="0">
                <a:latin typeface="+mj-lt"/>
              </a:rPr>
              <a:t>Vulnerable to XSS (Cross-Site Scripting) attack</a:t>
            </a:r>
          </a:p>
          <a:p>
            <a:pPr lvl="1"/>
            <a:endParaRPr lang="en-US" sz="2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Web Storage with JavaScript API</a:t>
            </a:r>
          </a:p>
          <a:p>
            <a:pPr lvl="1"/>
            <a:r>
              <a:rPr lang="en-US" sz="2000" b="1" dirty="0" smtClean="0">
                <a:latin typeface="+mj-lt"/>
              </a:rPr>
              <a:t>Local cache for relatively static items available to JavaScript</a:t>
            </a:r>
          </a:p>
          <a:p>
            <a:pPr lvl="1"/>
            <a:r>
              <a:rPr lang="en-US" sz="2000" b="1" dirty="0" smtClean="0">
                <a:latin typeface="+mj-lt"/>
              </a:rPr>
              <a:t>One practical use: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store XML or JASON from a web service </a:t>
            </a:r>
            <a:r>
              <a:rPr lang="en-US" sz="2000" b="1" dirty="0" smtClean="0">
                <a:latin typeface="+mj-lt"/>
              </a:rPr>
              <a:t>to reduce server load for subsequent requests by the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30099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13.13 Using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83" y="81453"/>
            <a:ext cx="5264917" cy="637111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477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140295"/>
            <a:ext cx="6667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8808"/>
            <a:ext cx="8458200" cy="5412118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Using local storage </a:t>
            </a:r>
          </a:p>
          <a:p>
            <a:r>
              <a:rPr lang="en-US" sz="2400" b="1" dirty="0" smtClean="0">
                <a:latin typeface="+mj-lt"/>
              </a:rPr>
              <a:t>A vital way to improve the performance of web applications</a:t>
            </a:r>
          </a:p>
          <a:p>
            <a:r>
              <a:rPr lang="en-US" sz="2400" b="1" dirty="0" smtClean="0">
                <a:latin typeface="+mj-lt"/>
              </a:rPr>
              <a:t>HTTP protocol headers related to </a:t>
            </a:r>
            <a:r>
              <a:rPr lang="en-US" sz="2400" b="1" dirty="0" smtClean="0">
                <a:latin typeface="+mj-lt"/>
              </a:rPr>
              <a:t>caching operations:</a:t>
            </a:r>
            <a:endParaRPr lang="en-US" sz="2400" b="1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Expires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Cache-Control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Last-Modified</a:t>
            </a:r>
          </a:p>
          <a:p>
            <a:r>
              <a:rPr lang="en-US" sz="2400" b="1" dirty="0" smtClean="0">
                <a:latin typeface="+mj-lt"/>
              </a:rPr>
              <a:t>Two strategies to caching web applications</a:t>
            </a:r>
          </a:p>
          <a:p>
            <a:pPr lvl="1"/>
            <a:r>
              <a:rPr lang="en-US" sz="2000" b="1" dirty="0" smtClean="0">
                <a:latin typeface="+mj-lt"/>
              </a:rPr>
              <a:t>Page output caching</a:t>
            </a:r>
          </a:p>
          <a:p>
            <a:pPr lvl="1"/>
            <a:r>
              <a:rPr lang="en-US" sz="2000" b="1" dirty="0" smtClean="0">
                <a:latin typeface="+mj-lt"/>
              </a:rPr>
              <a:t>Application data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43422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13.14 Page output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3" y="795555"/>
            <a:ext cx="7450393" cy="590528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45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13.10 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&lt;?</a:t>
            </a:r>
            <a:r>
              <a:rPr lang="en-US" sz="2000" dirty="0" err="1">
                <a:latin typeface="+mj-lt"/>
              </a:rPr>
              <a:t>php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//listing 13.10 Using </a:t>
            </a:r>
            <a:r>
              <a:rPr lang="en-US" sz="2000" dirty="0" err="1">
                <a:latin typeface="+mj-lt"/>
              </a:rPr>
              <a:t>memcache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 create connection to memory cache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= new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-&gt;connect('localhost', 11211)</a:t>
            </a:r>
            <a:r>
              <a:rPr lang="en-US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 </a:t>
            </a:r>
            <a:r>
              <a:rPr lang="en-US" sz="2000" dirty="0" smtClean="0">
                <a:latin typeface="+mj-lt"/>
              </a:rPr>
              <a:t>or </a:t>
            </a:r>
            <a:r>
              <a:rPr lang="en-US" sz="2000" dirty="0">
                <a:latin typeface="+mj-lt"/>
              </a:rPr>
              <a:t>die ("Could not connect to </a:t>
            </a:r>
            <a:r>
              <a:rPr lang="en-US" sz="2000" dirty="0" err="1">
                <a:latin typeface="+mj-lt"/>
              </a:rPr>
              <a:t>memcache</a:t>
            </a:r>
            <a:r>
              <a:rPr lang="en-US" sz="2000" dirty="0">
                <a:latin typeface="+mj-lt"/>
              </a:rPr>
              <a:t> server");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$</a:t>
            </a:r>
            <a:r>
              <a:rPr lang="en-US" sz="2000" dirty="0" err="1">
                <a:latin typeface="+mj-lt"/>
              </a:rPr>
              <a:t>cacheKey</a:t>
            </a:r>
            <a:r>
              <a:rPr lang="en-US" sz="2000" dirty="0">
                <a:latin typeface="+mj-lt"/>
              </a:rPr>
              <a:t> = '</a:t>
            </a:r>
            <a:r>
              <a:rPr lang="en-US" sz="2000" dirty="0" err="1">
                <a:latin typeface="+mj-lt"/>
              </a:rPr>
              <a:t>topCountries</a:t>
            </a:r>
            <a:r>
              <a:rPr lang="en-US" sz="2000" dirty="0">
                <a:latin typeface="+mj-lt"/>
              </a:rPr>
              <a:t>';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/* If cached data exists retrieve it, otherwise generate and cache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it for next time */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13.10 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$countries = 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-&gt;get($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cacheKey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( ! </a:t>
            </a:r>
            <a:r>
              <a:rPr lang="en-US" sz="2000" dirty="0" err="1">
                <a:latin typeface="+mj-lt"/>
              </a:rPr>
              <a:t>isset</a:t>
            </a:r>
            <a:r>
              <a:rPr lang="en-US" sz="2000" dirty="0">
                <a:latin typeface="+mj-lt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$countries</a:t>
            </a:r>
            <a:r>
              <a:rPr lang="en-US" sz="2000" dirty="0">
                <a:latin typeface="+mj-lt"/>
              </a:rPr>
              <a:t>) ) {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since every page displays list of top countries as links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we will cache the collection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first get collection from database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$</a:t>
            </a:r>
            <a:r>
              <a:rPr lang="en-US" sz="2000" dirty="0" err="1">
                <a:latin typeface="+mj-lt"/>
              </a:rPr>
              <a:t>cgate</a:t>
            </a:r>
            <a:r>
              <a:rPr lang="en-US" sz="2000" dirty="0">
                <a:latin typeface="+mj-lt"/>
              </a:rPr>
              <a:t> = new </a:t>
            </a:r>
            <a:r>
              <a:rPr lang="en-US" sz="2000" dirty="0" err="1">
                <a:latin typeface="+mj-lt"/>
              </a:rPr>
              <a:t>CountryTableGateway</a:t>
            </a:r>
            <a:r>
              <a:rPr lang="en-US" sz="2000" dirty="0">
                <a:latin typeface="+mj-lt"/>
              </a:rPr>
              <a:t>($</a:t>
            </a:r>
            <a:r>
              <a:rPr lang="en-US" sz="2000" dirty="0" err="1">
                <a:latin typeface="+mj-lt"/>
              </a:rPr>
              <a:t>dbAdapter</a:t>
            </a:r>
            <a:r>
              <a:rPr lang="en-US" sz="2000" dirty="0"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$countries = $</a:t>
            </a:r>
            <a:r>
              <a:rPr lang="en-US" sz="2000" dirty="0" err="1">
                <a:latin typeface="+mj-lt"/>
              </a:rPr>
              <a:t>cgate</a:t>
            </a:r>
            <a:r>
              <a:rPr lang="en-US" sz="2000" dirty="0">
                <a:latin typeface="+mj-lt"/>
              </a:rPr>
              <a:t>-&gt;</a:t>
            </a:r>
            <a:r>
              <a:rPr lang="en-US" sz="2000" dirty="0" err="1">
                <a:latin typeface="+mj-lt"/>
              </a:rPr>
              <a:t>getMostPopular</a:t>
            </a:r>
            <a:r>
              <a:rPr lang="en-US" sz="20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// now store data in the cache (data will expire in 240 seconds)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-&gt;set($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cacheKey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, $countries, false, 240)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 </a:t>
            </a:r>
            <a:r>
              <a:rPr lang="en-US" sz="2000" dirty="0" smtClean="0">
                <a:latin typeface="+mj-lt"/>
              </a:rPr>
              <a:t> or </a:t>
            </a:r>
            <a:r>
              <a:rPr lang="en-US" sz="2000" dirty="0">
                <a:latin typeface="+mj-lt"/>
              </a:rPr>
              <a:t>die ("Failed to save cache data at the server");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// now use the country collection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displayCountryList</a:t>
            </a:r>
            <a:r>
              <a:rPr lang="en-US" sz="2000" dirty="0">
                <a:latin typeface="+mj-lt"/>
              </a:rPr>
              <a:t>($countries);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42672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13.2 What the web server sees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29718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web server sees only request</a:t>
            </a:r>
          </a:p>
          <a:p>
            <a:r>
              <a:rPr lang="en-US" sz="2400" b="1" dirty="0" smtClean="0">
                <a:latin typeface="+mj-lt"/>
              </a:rPr>
              <a:t>The HTTP protocol does not, without programming intervention, distinguish two requests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80" y="562215"/>
            <a:ext cx="4806820" cy="617439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13.3 What the user wants the server to see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77218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User wants the web server to connect the request together: A web shopping cart example</a:t>
            </a:r>
          </a:p>
          <a:p>
            <a:r>
              <a:rPr lang="en-US" sz="2400" b="1" dirty="0" smtClean="0">
                <a:latin typeface="+mj-lt"/>
              </a:rPr>
              <a:t>HTTP request-response interaction constrains information passing/using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We can pass info using: Query strings, 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0" y="1371600"/>
            <a:ext cx="4628869" cy="38862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4203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Query Strings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13.4 Recap of Get vs. Post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2566799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A query string within the URL (GET)</a:t>
            </a:r>
          </a:p>
          <a:p>
            <a:r>
              <a:rPr lang="en-US" sz="2000" b="1" dirty="0" smtClean="0">
                <a:latin typeface="+mj-lt"/>
              </a:rPr>
              <a:t>A query string within HTTP header (POST)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49" y="1066800"/>
            <a:ext cx="6329551" cy="580515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Drawbacks</a:t>
            </a:r>
          </a:p>
          <a:p>
            <a:pPr lvl="1"/>
            <a:r>
              <a:rPr lang="en-US" sz="2000" b="1" dirty="0">
                <a:latin typeface="+mj-lt"/>
              </a:rPr>
              <a:t>The URL path and query string can be long and complicated</a:t>
            </a:r>
          </a:p>
          <a:p>
            <a:r>
              <a:rPr lang="en-US" sz="2400" b="1" dirty="0" smtClean="0">
                <a:latin typeface="+mj-lt"/>
              </a:rPr>
              <a:t>For search engine application: </a:t>
            </a:r>
          </a:p>
          <a:p>
            <a:pPr lvl="1"/>
            <a:r>
              <a:rPr lang="en-US" sz="2000" b="1" dirty="0" smtClean="0">
                <a:latin typeface="+mj-lt"/>
              </a:rPr>
              <a:t>A prefer method</a:t>
            </a:r>
          </a:p>
          <a:p>
            <a:pPr lvl="1"/>
            <a:r>
              <a:rPr lang="en-US" sz="2000" b="1" dirty="0" smtClean="0">
                <a:latin typeface="+mj-lt"/>
              </a:rPr>
              <a:t>SEO (Search Engine Optimization)</a:t>
            </a:r>
          </a:p>
          <a:p>
            <a:pPr lvl="1"/>
            <a:r>
              <a:rPr lang="en-US" sz="2000" b="1" dirty="0" smtClean="0">
                <a:latin typeface="+mj-lt"/>
              </a:rPr>
              <a:t>Dynamic URLs (query string parameters) – an essential part of web development</a:t>
            </a:r>
          </a:p>
          <a:p>
            <a:pPr lvl="1"/>
            <a:r>
              <a:rPr lang="en-US" sz="2000" b="1" dirty="0" smtClean="0">
                <a:latin typeface="+mj-lt"/>
              </a:rPr>
              <a:t>URL Rewriting – a process of rewrite the dynamic URL into static one (and vice versa)  </a:t>
            </a:r>
          </a:p>
          <a:p>
            <a:r>
              <a:rPr lang="en-US" sz="2400" b="1" dirty="0" smtClean="0">
                <a:latin typeface="+mj-lt"/>
              </a:rPr>
              <a:t>Figure 13.5 URLs within a search engine result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13.5 URLs with a search engine result page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0" y="685800"/>
            <a:ext cx="7748419" cy="615113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13.5 URLs within a search engine result page</a:t>
            </a:r>
          </a:p>
          <a:p>
            <a:pPr lvl="1"/>
            <a:r>
              <a:rPr lang="en-US" sz="2000" b="1" dirty="0" smtClean="0">
                <a:latin typeface="+mj-lt"/>
              </a:rPr>
              <a:t>Top four commerce-related results for the search term “reproductions Raphael portrait la donna </a:t>
            </a:r>
            <a:r>
              <a:rPr lang="en-US" sz="2000" b="1" dirty="0" err="1" smtClean="0">
                <a:latin typeface="+mj-lt"/>
              </a:rPr>
              <a:t>velata</a:t>
            </a:r>
            <a:r>
              <a:rPr lang="en-US" sz="2000" b="1" dirty="0" smtClean="0">
                <a:latin typeface="+mj-lt"/>
              </a:rPr>
              <a:t>”</a:t>
            </a:r>
          </a:p>
          <a:p>
            <a:pPr lvl="1"/>
            <a:r>
              <a:rPr lang="en-US" sz="2000" b="1" dirty="0" smtClean="0">
                <a:latin typeface="+mj-lt"/>
              </a:rPr>
              <a:t>The top three: do not use query string parameters, use relevant info within the folder path or file name</a:t>
            </a:r>
          </a:p>
          <a:p>
            <a:pPr lvl="1"/>
            <a:r>
              <a:rPr lang="en-US" sz="2000" b="1" dirty="0" smtClean="0">
                <a:latin typeface="+mj-lt"/>
              </a:rPr>
              <a:t> File name extension is rewritten to make URL friendlier</a:t>
            </a:r>
          </a:p>
          <a:p>
            <a:r>
              <a:rPr lang="en-US" sz="2400" b="1" dirty="0" smtClean="0">
                <a:latin typeface="+mj-lt"/>
              </a:rPr>
              <a:t>Rewrite URL</a:t>
            </a:r>
          </a:p>
          <a:p>
            <a:pPr lvl="1"/>
            <a:r>
              <a:rPr lang="en-US" sz="2000" b="1" dirty="0" smtClean="0">
                <a:latin typeface="+mj-lt"/>
                <a:hlinkClick r:id="rId3"/>
              </a:rPr>
              <a:t>www.somedomain.com/DisplayArtist.php?artist=16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  <a:hlinkClick r:id="rId4"/>
              </a:rPr>
              <a:t>www.somedomain.com/artist/16.php</a:t>
            </a:r>
            <a:endParaRPr lang="en-US" sz="2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More SEO friendly</a:t>
            </a:r>
          </a:p>
          <a:p>
            <a:pPr lvl="1"/>
            <a:r>
              <a:rPr lang="en-US" sz="2000" b="1" dirty="0" smtClean="0">
                <a:latin typeface="+mj-lt"/>
                <a:hlinkClick r:id="rId5"/>
              </a:rPr>
              <a:t>www.somedomain.com/artist/Mary-Cassatt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marL="400050"/>
            <a:r>
              <a:rPr lang="en-US" sz="2400" b="1" dirty="0" smtClean="0">
                <a:latin typeface="+mj-lt"/>
              </a:rPr>
              <a:t>URL Rewriting in Apache and Linux</a:t>
            </a:r>
          </a:p>
          <a:p>
            <a:pPr marL="800100" lvl="1"/>
            <a:r>
              <a:rPr lang="en-US" sz="2000" b="1" dirty="0" err="1" smtClean="0">
                <a:latin typeface="+mj-lt"/>
              </a:rPr>
              <a:t>mod_rewrite</a:t>
            </a:r>
            <a:r>
              <a:rPr lang="en-US" sz="2000" b="1" dirty="0" smtClean="0">
                <a:latin typeface="+mj-lt"/>
              </a:rPr>
              <a:t> module with .</a:t>
            </a:r>
            <a:r>
              <a:rPr lang="en-US" sz="2000" b="1" dirty="0" err="1" smtClean="0">
                <a:latin typeface="+mj-lt"/>
              </a:rPr>
              <a:t>htaccess</a:t>
            </a:r>
            <a:r>
              <a:rPr lang="en-US" sz="2000" b="1" dirty="0" smtClean="0">
                <a:latin typeface="+mj-lt"/>
              </a:rPr>
              <a:t> 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14799</TotalTime>
  <Words>2367</Words>
  <Application>Microsoft Office PowerPoint</Application>
  <PresentationFormat>On-screen Show (4:3)</PresentationFormat>
  <Paragraphs>426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The Problem of State in Web Applications Figure 13.1 Desktop applications vs. web application</vt:lpstr>
      <vt:lpstr>Figure 13.2 What the web server sees</vt:lpstr>
      <vt:lpstr>Figure 13.3 What the user wants the server to see</vt:lpstr>
      <vt:lpstr>Passing Information via Query Strings Figure 13.4 Recap of Get vs. Post</vt:lpstr>
      <vt:lpstr>Passing Information via the URL Path</vt:lpstr>
      <vt:lpstr>Figure 13.5 URLs with a search engine result page</vt:lpstr>
      <vt:lpstr>Passing Information via the URL Path</vt:lpstr>
      <vt:lpstr>Cookies</vt:lpstr>
      <vt:lpstr>Cookies</vt:lpstr>
      <vt:lpstr>Figure 13.6 Cookies at work</vt:lpstr>
      <vt:lpstr>Cookies</vt:lpstr>
      <vt:lpstr>Cookies</vt:lpstr>
      <vt:lpstr>Serialization</vt:lpstr>
      <vt:lpstr>Serialization</vt:lpstr>
      <vt:lpstr>Figure 13.7 Serialization and deserialization</vt:lpstr>
      <vt:lpstr>Listing 13.4 Art class modified to implement the Serializable interface</vt:lpstr>
      <vt:lpstr>Listing 13.4 Art class modified to implement the Serializable interface (continue)</vt:lpstr>
      <vt:lpstr>Listing 13.4 Art class modified to implement the Serializable interface (continue)</vt:lpstr>
      <vt:lpstr>Session State</vt:lpstr>
      <vt:lpstr>Figure 13.8 Session State</vt:lpstr>
      <vt:lpstr>Session State</vt:lpstr>
      <vt:lpstr>Session State</vt:lpstr>
      <vt:lpstr>How Does Session State Work?</vt:lpstr>
      <vt:lpstr>How Does Session State Work?</vt:lpstr>
      <vt:lpstr>Session Storage and Configuration</vt:lpstr>
      <vt:lpstr>Session Storage and Configuration</vt:lpstr>
      <vt:lpstr>Session Storage and Configuration</vt:lpstr>
      <vt:lpstr>HTML5 Web Storage</vt:lpstr>
      <vt:lpstr>Listing 13.8 Writing web storage</vt:lpstr>
      <vt:lpstr>Listing 13.9 Reading web storage</vt:lpstr>
      <vt:lpstr>Why Would We Use Web Storage</vt:lpstr>
      <vt:lpstr>Figure 13.13 Using web storage</vt:lpstr>
      <vt:lpstr>Caching</vt:lpstr>
      <vt:lpstr>Fig 13.14 Page output caching</vt:lpstr>
      <vt:lpstr>Listing 13.10 Using memcache for Application data caching</vt:lpstr>
      <vt:lpstr>Listing 13.10 Using memcache for Application data caching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648</cp:revision>
  <cp:lastPrinted>2016-11-15T02:41:48Z</cp:lastPrinted>
  <dcterms:created xsi:type="dcterms:W3CDTF">2000-01-10T19:04:23Z</dcterms:created>
  <dcterms:modified xsi:type="dcterms:W3CDTF">2016-11-22T19:01:49Z</dcterms:modified>
</cp:coreProperties>
</file>