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87" r:id="rId2"/>
    <p:sldId id="620" r:id="rId3"/>
    <p:sldId id="733" r:id="rId4"/>
    <p:sldId id="662" r:id="rId5"/>
    <p:sldId id="708" r:id="rId6"/>
    <p:sldId id="735" r:id="rId7"/>
    <p:sldId id="736" r:id="rId8"/>
    <p:sldId id="737" r:id="rId9"/>
    <p:sldId id="738" r:id="rId10"/>
    <p:sldId id="739" r:id="rId11"/>
    <p:sldId id="740" r:id="rId12"/>
    <p:sldId id="741" r:id="rId13"/>
    <p:sldId id="742" r:id="rId14"/>
    <p:sldId id="743" r:id="rId15"/>
    <p:sldId id="744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52" r:id="rId24"/>
    <p:sldId id="734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6549" autoAdjust="0"/>
  </p:normalViewPr>
  <p:slideViewPr>
    <p:cSldViewPr>
      <p:cViewPr varScale="1">
        <p:scale>
          <a:sx n="52" d="100"/>
          <a:sy n="52" d="100"/>
        </p:scale>
        <p:origin x="5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>
            <a:lvl1pPr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3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>
            <a:lvl1pPr algn="r"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7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b" anchorCtr="0" compatLnSpc="1">
            <a:prstTxWarp prst="textNoShape">
              <a:avLst/>
            </a:prstTxWarp>
          </a:bodyPr>
          <a:lstStyle>
            <a:lvl1pPr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7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b" anchorCtr="0" compatLnSpc="1">
            <a:prstTxWarp prst="textNoShape">
              <a:avLst/>
            </a:prstTxWarp>
          </a:bodyPr>
          <a:lstStyle>
            <a:lvl1pPr algn="r"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>
            <a:lvl1pPr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3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>
            <a:lvl1pPr algn="r"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2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7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b" anchorCtr="0" compatLnSpc="1">
            <a:prstTxWarp prst="textNoShape">
              <a:avLst/>
            </a:prstTxWarp>
          </a:bodyPr>
          <a:lstStyle>
            <a:lvl1pPr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7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3" tIns="48598" rIns="97193" bIns="48598" numCol="1" anchor="b" anchorCtr="0" compatLnSpc="1">
            <a:prstTxWarp prst="textNoShape">
              <a:avLst/>
            </a:prstTxWarp>
          </a:bodyPr>
          <a:lstStyle>
            <a:lvl1pPr algn="r" defTabSz="972905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419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387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665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7806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01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0488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931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502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375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217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9313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4734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04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1642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396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480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95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173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795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68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772" indent="-285682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727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599816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6909" indent="-228545" defTabSz="972905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3998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089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18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270" indent="-228545" defTabSz="97290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79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msu.edu/~cse870/IEEEXplore-SRS-templat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eynepaltan.info/SDD-Template.pdf" TargetMode="External"/><Relationship Id="rId4" Type="http://schemas.openxmlformats.org/officeDocument/2006/relationships/hyperlink" Target="http://www.san.uri.br/~pbetencourt/engsoftII/IEEE-P1016-d5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14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Web Application Design</a:t>
            </a: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I-Hai Lin, Professor of Electrical and Computer Engr. Tech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Simple Mapping of Tables to Domain Objects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688424" cy="61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Complex Domain Objects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727075"/>
            <a:ext cx="49149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A Database API Adapter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745498"/>
            <a:ext cx="6422053" cy="611250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7172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Template Method Pattern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704708"/>
            <a:ext cx="7572889" cy="615329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7781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Table Data Gateway Pattern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73176"/>
            <a:ext cx="8001000" cy="549692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5723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Example Domain Model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30836"/>
            <a:ext cx="5935265" cy="6227164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6933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Active Record version of the </a:t>
            </a:r>
            <a:r>
              <a:rPr lang="en-US" sz="2400" b="1" dirty="0" smtClean="0">
                <a:solidFill>
                  <a:schemeClr val="folHlink"/>
                </a:solidFill>
              </a:rPr>
              <a:t>Artist and </a:t>
            </a:r>
            <a:r>
              <a:rPr lang="en-US" sz="2400" b="1" dirty="0" err="1" smtClean="0">
                <a:solidFill>
                  <a:schemeClr val="folHlink"/>
                </a:solidFill>
              </a:rPr>
              <a:t>ArtistCollection</a:t>
            </a:r>
            <a:r>
              <a:rPr lang="en-US" sz="2400" b="1" dirty="0" smtClean="0">
                <a:solidFill>
                  <a:schemeClr val="folHlink"/>
                </a:solidFill>
              </a:rPr>
              <a:t> Classes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21004"/>
            <a:ext cx="6333868" cy="617983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8414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Classic Model-View Control (MVC) Pattern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50606"/>
            <a:ext cx="8153400" cy="590739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8483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Classic Model-View Control (MVC) Pattern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50606"/>
            <a:ext cx="8153400" cy="590739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9009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MVC Split Between th</a:t>
            </a:r>
            <a:r>
              <a:rPr lang="en-US" sz="2400" b="1" dirty="0" smtClean="0">
                <a:solidFill>
                  <a:schemeClr val="folHlink"/>
                </a:solidFill>
              </a:rPr>
              <a:t>e Client and the Server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4019"/>
            <a:ext cx="8305800" cy="537210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4426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About </a:t>
            </a:r>
            <a:r>
              <a:rPr lang="en-US" sz="2400" b="1" dirty="0" smtClean="0">
                <a:latin typeface="Arial" charset="0"/>
              </a:rPr>
              <a:t>software design principles</a:t>
            </a:r>
            <a:r>
              <a:rPr lang="en-US" sz="2400" dirty="0" smtClean="0">
                <a:latin typeface="Arial" charset="0"/>
              </a:rPr>
              <a:t> specific to web applications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How </a:t>
            </a:r>
            <a:r>
              <a:rPr lang="en-US" sz="2400" b="1" dirty="0" smtClean="0">
                <a:latin typeface="Arial" charset="0"/>
              </a:rPr>
              <a:t>design patterns</a:t>
            </a:r>
            <a:r>
              <a:rPr lang="en-US" sz="2400" dirty="0" smtClean="0">
                <a:latin typeface="Arial" charset="0"/>
              </a:rPr>
              <a:t> provide modular solutions to common problems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Key web application design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Response </a:t>
            </a:r>
            <a:r>
              <a:rPr lang="en-US" sz="2400" b="1" dirty="0" smtClean="0">
                <a:solidFill>
                  <a:schemeClr val="folHlink"/>
                </a:solidFill>
              </a:rPr>
              <a:t>in the </a:t>
            </a:r>
            <a:r>
              <a:rPr lang="en-US" sz="2400" b="1" dirty="0" smtClean="0">
                <a:solidFill>
                  <a:schemeClr val="folHlink"/>
                </a:solidFill>
              </a:rPr>
              <a:t>MVC Between </a:t>
            </a:r>
            <a:r>
              <a:rPr lang="en-US" sz="2400" b="1" dirty="0" smtClean="0">
                <a:solidFill>
                  <a:schemeClr val="folHlink"/>
                </a:solidFill>
              </a:rPr>
              <a:t>Client and Server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799"/>
            <a:ext cx="8224194" cy="531931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16370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427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Front Controller Pattern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819723" cy="3797212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0184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3" y="166876"/>
            <a:ext cx="3189768" cy="8999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Completed Project 2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96" y="0"/>
            <a:ext cx="5158808" cy="685800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8537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3" y="166876"/>
            <a:ext cx="3189768" cy="8999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Completed Project 3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15" y="762000"/>
            <a:ext cx="6252308" cy="609600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0941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14.1 Real-World Web Software Design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Challenges in Designing Web Applications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14.2 Principle of Layering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Data layer, Application Layer, and Presentation layer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Common Layer Schemes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14.3 Software Design Patterns in the Web Context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Adapter Pattern, Simple Factory Pattern, Template Method Pattern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14.4 Data and Domain Patterns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Table Data Gateway Pattern, Domain Model Pattern, Active Record Pattern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14.5 Presentation Patterns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Model-View-Controller (MVC) Pattern, Front Controller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420" y="100014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14.1 Real-World Web Software Design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89002"/>
            <a:ext cx="8229600" cy="5241924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Software Requirements, Software Requirement Specifications, Software Design</a:t>
            </a:r>
          </a:p>
          <a:p>
            <a:r>
              <a:rPr lang="en-US" sz="2400" dirty="0" smtClean="0">
                <a:latin typeface="+mj-lt"/>
              </a:rPr>
              <a:t>IEEE Recommended Practice for </a:t>
            </a:r>
            <a:r>
              <a:rPr lang="en-US" sz="2400" dirty="0">
                <a:latin typeface="+mj-lt"/>
              </a:rPr>
              <a:t>Software Requirements, 2010, </a:t>
            </a:r>
            <a:r>
              <a:rPr lang="en-US" sz="2400" dirty="0">
                <a:latin typeface="+mj-lt"/>
                <a:hlinkClick r:id="rId3"/>
              </a:rPr>
              <a:t>http://www.cse.msu.edu/~</a:t>
            </a:r>
            <a:r>
              <a:rPr lang="en-US" sz="2400" dirty="0" smtClean="0">
                <a:latin typeface="+mj-lt"/>
                <a:hlinkClick r:id="rId3"/>
              </a:rPr>
              <a:t>cse870/IEEEXplore-SRS-template.pdf</a:t>
            </a:r>
            <a:r>
              <a:rPr lang="en-US" sz="2400" dirty="0" smtClean="0">
                <a:latin typeface="+mj-lt"/>
              </a:rPr>
              <a:t> </a:t>
            </a:r>
          </a:p>
          <a:p>
            <a:r>
              <a:rPr lang="en-US" sz="2400" dirty="0" smtClean="0">
                <a:latin typeface="+mj-lt"/>
              </a:rPr>
              <a:t>IEEE Draft Standard for Software Design Descriptions, 2005,  </a:t>
            </a:r>
            <a:r>
              <a:rPr lang="en-US" sz="2400" dirty="0" smtClean="0">
                <a:latin typeface="+mj-lt"/>
                <a:hlinkClick r:id="rId4"/>
              </a:rPr>
              <a:t>http</a:t>
            </a:r>
            <a:r>
              <a:rPr lang="en-US" sz="2400" dirty="0">
                <a:latin typeface="+mj-lt"/>
                <a:hlinkClick r:id="rId4"/>
              </a:rPr>
              <a:t>://www.san.uri.br/~</a:t>
            </a:r>
            <a:r>
              <a:rPr lang="en-US" sz="2400" dirty="0" smtClean="0">
                <a:latin typeface="+mj-lt"/>
                <a:hlinkClick r:id="rId4"/>
              </a:rPr>
              <a:t>pbetencourt/engsoftII/IEEE-P1016-d50.PDF</a:t>
            </a:r>
            <a:r>
              <a:rPr lang="en-US" sz="2400" dirty="0" smtClean="0">
                <a:latin typeface="+mj-lt"/>
              </a:rPr>
              <a:t> </a:t>
            </a:r>
          </a:p>
          <a:p>
            <a:r>
              <a:rPr lang="en-US" sz="2400" dirty="0" smtClean="0">
                <a:latin typeface="+mj-lt"/>
              </a:rPr>
              <a:t>Software Design Document (SSD) template (</a:t>
            </a:r>
            <a:r>
              <a:rPr lang="en-US" sz="2400">
                <a:latin typeface="+mj-lt"/>
              </a:rPr>
              <a:t>summarized from STD 1016), </a:t>
            </a:r>
            <a:r>
              <a:rPr lang="en-US" sz="2400">
                <a:latin typeface="+mj-lt"/>
                <a:hlinkClick r:id="rId5"/>
              </a:rPr>
              <a:t>http://</a:t>
            </a:r>
            <a:r>
              <a:rPr lang="en-US" sz="2400" smtClean="0">
                <a:latin typeface="+mj-lt"/>
                <a:hlinkClick r:id="rId5"/>
              </a:rPr>
              <a:t>www.zeynepaltan.info/SDD-Template.pdf</a:t>
            </a:r>
            <a:r>
              <a:rPr lang="en-US" sz="2400" smtClean="0">
                <a:latin typeface="+mj-lt"/>
              </a:rPr>
              <a:t>   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189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Visualizing Layers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20" y="1214390"/>
            <a:ext cx="5152808" cy="4768944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5" name="TextBox 4"/>
          <p:cNvSpPr txBox="1"/>
          <p:nvPr/>
        </p:nvSpPr>
        <p:spPr>
          <a:xfrm>
            <a:off x="457200" y="1752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UML - uses Relationship, Dependency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36652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Visualizing Tiers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0" y="1071465"/>
            <a:ext cx="7403530" cy="438323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9269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38764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Two-Layer Model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11680"/>
            <a:ext cx="5170714" cy="614632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8167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49876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Business </a:t>
            </a:r>
            <a:r>
              <a:rPr lang="en-US" sz="2800" b="1" dirty="0" smtClean="0">
                <a:solidFill>
                  <a:schemeClr val="folHlink"/>
                </a:solidFill>
              </a:rPr>
              <a:t>Rules and Processes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22804"/>
            <a:ext cx="7587658" cy="603519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2277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3451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Three-Layer Model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669162"/>
            <a:ext cx="4613647" cy="618883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7255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14857</TotalTime>
  <Words>587</Words>
  <Application>Microsoft Office PowerPoint</Application>
  <PresentationFormat>On-screen Show (4:3)</PresentationFormat>
  <Paragraphs>171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Topics</vt:lpstr>
      <vt:lpstr>14.1 Real-World Web Software Design</vt:lpstr>
      <vt:lpstr>Visualizing Layers</vt:lpstr>
      <vt:lpstr>Visualizing Tiers</vt:lpstr>
      <vt:lpstr>Two-Layer Model</vt:lpstr>
      <vt:lpstr>Business Rules and Processes</vt:lpstr>
      <vt:lpstr>Three-Layer Model</vt:lpstr>
      <vt:lpstr>Simple Mapping of Tables to Domain Objects</vt:lpstr>
      <vt:lpstr>Complex Domain Objects</vt:lpstr>
      <vt:lpstr>A Database API Adapter</vt:lpstr>
      <vt:lpstr>Template Method Pattern</vt:lpstr>
      <vt:lpstr>Table Data Gateway Pattern</vt:lpstr>
      <vt:lpstr>Example Domain Model</vt:lpstr>
      <vt:lpstr>Active Record version of the Artist and ArtistCollection Classes</vt:lpstr>
      <vt:lpstr>Classic Model-View Control (MVC) Pattern</vt:lpstr>
      <vt:lpstr>Classic Model-View Control (MVC) Pattern</vt:lpstr>
      <vt:lpstr>MVC Split Between the Client and the Server</vt:lpstr>
      <vt:lpstr>Response in the MVC Between Client and Server</vt:lpstr>
      <vt:lpstr>Front Controller Pattern</vt:lpstr>
      <vt:lpstr>Completed Project 2</vt:lpstr>
      <vt:lpstr>Completed Project 3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657</cp:revision>
  <cp:lastPrinted>2016-11-22T19:04:19Z</cp:lastPrinted>
  <dcterms:created xsi:type="dcterms:W3CDTF">2000-01-10T19:04:23Z</dcterms:created>
  <dcterms:modified xsi:type="dcterms:W3CDTF">2016-11-29T19:39:27Z</dcterms:modified>
</cp:coreProperties>
</file>