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287" r:id="rId2"/>
    <p:sldId id="620" r:id="rId3"/>
    <p:sldId id="662" r:id="rId4"/>
    <p:sldId id="677" r:id="rId5"/>
    <p:sldId id="734" r:id="rId6"/>
    <p:sldId id="733" r:id="rId7"/>
    <p:sldId id="780" r:id="rId8"/>
    <p:sldId id="709" r:id="rId9"/>
    <p:sldId id="767" r:id="rId10"/>
    <p:sldId id="668" r:id="rId11"/>
    <p:sldId id="735" r:id="rId12"/>
    <p:sldId id="736" r:id="rId13"/>
    <p:sldId id="667" r:id="rId14"/>
    <p:sldId id="737" r:id="rId15"/>
    <p:sldId id="738" r:id="rId16"/>
    <p:sldId id="739" r:id="rId17"/>
    <p:sldId id="740" r:id="rId18"/>
    <p:sldId id="741" r:id="rId19"/>
    <p:sldId id="770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53" r:id="rId31"/>
    <p:sldId id="752" r:id="rId32"/>
    <p:sldId id="754" r:id="rId33"/>
    <p:sldId id="755" r:id="rId34"/>
    <p:sldId id="756" r:id="rId35"/>
    <p:sldId id="771" r:id="rId36"/>
    <p:sldId id="772" r:id="rId37"/>
    <p:sldId id="757" r:id="rId38"/>
    <p:sldId id="779" r:id="rId39"/>
    <p:sldId id="773" r:id="rId40"/>
    <p:sldId id="775" r:id="rId41"/>
    <p:sldId id="774" r:id="rId42"/>
    <p:sldId id="778" r:id="rId43"/>
    <p:sldId id="776" r:id="rId44"/>
    <p:sldId id="777" r:id="rId45"/>
    <p:sldId id="758" r:id="rId46"/>
    <p:sldId id="759" r:id="rId47"/>
    <p:sldId id="760" r:id="rId48"/>
    <p:sldId id="762" r:id="rId49"/>
    <p:sldId id="763" r:id="rId50"/>
    <p:sldId id="761" r:id="rId51"/>
    <p:sldId id="764" r:id="rId52"/>
    <p:sldId id="766" r:id="rId53"/>
    <p:sldId id="765" r:id="rId54"/>
    <p:sldId id="769" r:id="rId55"/>
    <p:sldId id="768" r:id="rId56"/>
    <p:sldId id="708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66FF99"/>
    <a:srgbClr val="00FF99"/>
    <a:srgbClr val="CC9900"/>
    <a:srgbClr val="FF66FF"/>
    <a:srgbClr val="FF33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6" d="100"/>
          <a:sy n="46" d="100"/>
        </p:scale>
        <p:origin x="5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81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29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63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322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342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105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663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5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0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5080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968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9296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7544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234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518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5739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851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355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010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776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014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1888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140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66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249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487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686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2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7958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058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601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4655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0324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00647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069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6636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709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39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074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1253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7265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3501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2167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891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905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2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458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8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al-engineer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cworld.com/article/182180/top_5_social_engineering_exploit_techniques.html" TargetMode="External"/><Relationship Id="rId4" Type="http://schemas.openxmlformats.org/officeDocument/2006/relationships/hyperlink" Target="http://www.social-engineer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uth.net/2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nw73/helpdata/en/43/dc1fa58048070ee10000000a422035/content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7/docs/technotes/guides/security/cert3.html" TargetMode="External"/><Relationship Id="rId4" Type="http://schemas.openxmlformats.org/officeDocument/2006/relationships/hyperlink" Target="https://msdn.microsoft.com/en-us/library/aa529278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d.apache.org/docs/2.2/misc/password_encryption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ckage.haskell.org/package/apache-md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ecurity/pc-security/windows7.aspx" TargetMode="External"/><Relationship Id="rId7" Type="http://schemas.openxmlformats.org/officeDocument/2006/relationships/hyperlink" Target="https://technet.microsoft.com/en-us/library/bb625087.a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en-us/library/jj635855.aspx" TargetMode="External"/><Relationship Id="rId5" Type="http://schemas.openxmlformats.org/officeDocument/2006/relationships/hyperlink" Target="https://technet.microsoft.com/en-us/library/dn765472.aspx" TargetMode="External"/><Relationship Id="rId4" Type="http://schemas.openxmlformats.org/officeDocument/2006/relationships/hyperlink" Target="https://technet.microsoft.com/en-us/library/mt601297(v=vs.85)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mhaus.org/news/article/695/answers-about-recent-ddos-attack-on-spamhau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Top_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eveloperworks/library/se-owasptop1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30/sp800-3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Chapter 16</a:t>
            </a:r>
            <a:endParaRPr lang="en-US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Security</a:t>
            </a:r>
            <a:endParaRPr lang="en-US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Lin, P.E.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Professor of Electrical and Computer Engineering Technology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Policy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Usage Policy</a:t>
            </a:r>
          </a:p>
          <a:p>
            <a:pPr lvl="1"/>
            <a:r>
              <a:rPr lang="en-US" sz="2000" b="1" dirty="0" smtClean="0">
                <a:latin typeface="+mj-lt"/>
              </a:rPr>
              <a:t>Social networking policy at work?</a:t>
            </a:r>
          </a:p>
          <a:p>
            <a:r>
              <a:rPr lang="en-US" sz="2400" b="1" dirty="0" smtClean="0">
                <a:latin typeface="+mj-lt"/>
              </a:rPr>
              <a:t>Authentication Policy</a:t>
            </a:r>
          </a:p>
          <a:p>
            <a:pPr lvl="1"/>
            <a:r>
              <a:rPr lang="en-US" sz="2000" b="1" dirty="0" smtClean="0">
                <a:latin typeface="+mj-lt"/>
              </a:rPr>
              <a:t>Access badge</a:t>
            </a:r>
          </a:p>
          <a:p>
            <a:pPr lvl="1"/>
            <a:r>
              <a:rPr lang="en-US" sz="2000" b="1" dirty="0" smtClean="0">
                <a:latin typeface="+mj-lt"/>
              </a:rPr>
              <a:t>Biometric ID</a:t>
            </a:r>
          </a:p>
          <a:p>
            <a:pPr lvl="1"/>
            <a:r>
              <a:rPr lang="en-US" sz="2000" b="1" dirty="0" smtClean="0">
                <a:latin typeface="+mj-lt"/>
              </a:rPr>
              <a:t>Password</a:t>
            </a:r>
          </a:p>
          <a:p>
            <a:pPr lvl="1"/>
            <a:r>
              <a:rPr lang="en-US" sz="2000" b="1" dirty="0" smtClean="0">
                <a:latin typeface="+mj-lt"/>
              </a:rPr>
              <a:t>VPN</a:t>
            </a:r>
          </a:p>
          <a:p>
            <a:r>
              <a:rPr lang="en-US" sz="2400" b="1" dirty="0" smtClean="0">
                <a:latin typeface="+mj-lt"/>
              </a:rPr>
              <a:t>Legal Policies (legal compliance)</a:t>
            </a:r>
          </a:p>
          <a:p>
            <a:pPr lvl="1"/>
            <a:r>
              <a:rPr lang="en-US" sz="2000" b="1" dirty="0" smtClean="0">
                <a:latin typeface="+mj-lt"/>
              </a:rPr>
              <a:t>Data retention and Backup policies</a:t>
            </a:r>
          </a:p>
          <a:p>
            <a:pPr lvl="1"/>
            <a:r>
              <a:rPr lang="en-US" sz="2000" b="1" dirty="0" smtClean="0">
                <a:latin typeface="+mj-lt"/>
              </a:rPr>
              <a:t>Accessibility requirements</a:t>
            </a:r>
            <a:endParaRPr lang="en-US" sz="20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Business Continuity &amp; Plans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Admin Password Management</a:t>
            </a:r>
          </a:p>
          <a:p>
            <a:r>
              <a:rPr lang="en-US" sz="2400" b="1" dirty="0" smtClean="0">
                <a:latin typeface="+mj-lt"/>
              </a:rPr>
              <a:t>Backups and Redundancy</a:t>
            </a:r>
          </a:p>
          <a:p>
            <a:r>
              <a:rPr lang="en-US" sz="2400" b="1" dirty="0" smtClean="0">
                <a:latin typeface="+mj-lt"/>
              </a:rPr>
              <a:t>Geographic Redundancy</a:t>
            </a:r>
          </a:p>
          <a:p>
            <a:r>
              <a:rPr lang="en-US" sz="2400" b="1" smtClean="0">
                <a:latin typeface="+mj-lt"/>
              </a:rPr>
              <a:t>Stage </a:t>
            </a:r>
            <a:r>
              <a:rPr lang="en-US" sz="2400" b="1" dirty="0" smtClean="0">
                <a:latin typeface="+mj-lt"/>
              </a:rPr>
              <a:t>Mock Events</a:t>
            </a:r>
          </a:p>
          <a:p>
            <a:r>
              <a:rPr lang="en-US" sz="2400" b="1" dirty="0" smtClean="0">
                <a:latin typeface="+mj-lt"/>
              </a:rPr>
              <a:t>Auditing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1264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16.2 Some examples of security input into the SDLC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r>
              <a:rPr lang="en-US" sz="2000" b="1" dirty="0" smtClean="0">
                <a:latin typeface="+mj-lt"/>
              </a:rPr>
              <a:t>Classic Software Development </a:t>
            </a:r>
            <a:r>
              <a:rPr lang="en-US" sz="2000" b="1" smtClean="0">
                <a:latin typeface="+mj-lt"/>
              </a:rPr>
              <a:t>Life Cycle (SDLC)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8454"/>
            <a:ext cx="7924800" cy="534032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226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Code Reviews</a:t>
            </a:r>
          </a:p>
          <a:p>
            <a:pPr lvl="1"/>
            <a:r>
              <a:rPr lang="en-US" sz="2000" b="1" dirty="0" smtClean="0">
                <a:latin typeface="+mj-lt"/>
              </a:rPr>
              <a:t>Peer-reviewed before committing it to the repository</a:t>
            </a:r>
          </a:p>
          <a:p>
            <a:pPr lvl="1"/>
            <a:r>
              <a:rPr lang="en-US" sz="2000" b="1" dirty="0" smtClean="0">
                <a:latin typeface="+mj-lt"/>
              </a:rPr>
              <a:t>Company coding style and practice</a:t>
            </a:r>
          </a:p>
          <a:p>
            <a:pPr lvl="1"/>
            <a:r>
              <a:rPr lang="en-US" sz="2000" b="1" dirty="0" smtClean="0">
                <a:latin typeface="+mj-lt"/>
              </a:rPr>
              <a:t>Informal and formal review process</a:t>
            </a:r>
          </a:p>
          <a:p>
            <a:r>
              <a:rPr lang="en-US" sz="2400" b="1" dirty="0" smtClean="0">
                <a:latin typeface="+mj-lt"/>
              </a:rPr>
              <a:t>Unit Testing</a:t>
            </a:r>
          </a:p>
          <a:p>
            <a:pPr lvl="1"/>
            <a:r>
              <a:rPr lang="en-US" sz="2000" b="1" dirty="0" smtClean="0">
                <a:latin typeface="+mj-lt"/>
              </a:rPr>
              <a:t>Code Modules</a:t>
            </a:r>
          </a:p>
          <a:p>
            <a:pPr lvl="1"/>
            <a:r>
              <a:rPr lang="en-US" sz="2000" b="1" dirty="0" smtClean="0">
                <a:latin typeface="+mj-lt"/>
              </a:rPr>
              <a:t>Class</a:t>
            </a:r>
          </a:p>
          <a:p>
            <a:pPr lvl="1"/>
            <a:r>
              <a:rPr lang="en-US" sz="2000" b="1" dirty="0" smtClean="0">
                <a:latin typeface="+mj-lt"/>
              </a:rPr>
              <a:t>Security holes</a:t>
            </a:r>
          </a:p>
          <a:p>
            <a:r>
              <a:rPr lang="en-US" sz="2400" b="1" dirty="0" smtClean="0">
                <a:latin typeface="+mj-lt"/>
              </a:rPr>
              <a:t>Pair Programming</a:t>
            </a:r>
          </a:p>
          <a:p>
            <a:pPr lvl="1"/>
            <a:r>
              <a:rPr lang="en-US" sz="2000" b="1" dirty="0" smtClean="0">
                <a:latin typeface="+mj-lt"/>
              </a:rPr>
              <a:t>Two programmers working together</a:t>
            </a:r>
          </a:p>
          <a:p>
            <a:r>
              <a:rPr lang="en-US" sz="2400" b="1" dirty="0" smtClean="0">
                <a:latin typeface="+mj-lt"/>
              </a:rPr>
              <a:t>Security Testing</a:t>
            </a:r>
          </a:p>
          <a:p>
            <a:pPr lvl="1"/>
            <a:r>
              <a:rPr lang="en-US" sz="2000" b="1" dirty="0" smtClean="0">
                <a:latin typeface="+mj-lt"/>
              </a:rPr>
              <a:t>Testing the system against scenarios that attempt to break the final system</a:t>
            </a:r>
          </a:p>
          <a:p>
            <a:pPr lvl="1"/>
            <a:r>
              <a:rPr lang="en-US" sz="2000" b="1" dirty="0" smtClean="0">
                <a:latin typeface="+mj-lt"/>
              </a:rPr>
              <a:t>Penetration testing</a:t>
            </a:r>
          </a:p>
          <a:p>
            <a:r>
              <a:rPr lang="en-US" sz="2400" b="1" dirty="0" smtClean="0">
                <a:latin typeface="+mj-lt"/>
              </a:rPr>
              <a:t>Secure by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Social engineering</a:t>
            </a:r>
          </a:p>
          <a:p>
            <a:pPr lvl="1"/>
            <a:r>
              <a:rPr lang="en-US" sz="2400" b="1" dirty="0" smtClean="0">
                <a:latin typeface="+mj-lt"/>
              </a:rPr>
              <a:t>A broad term given to describe the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manipulation of attitudes and behaviors </a:t>
            </a:r>
            <a:r>
              <a:rPr lang="en-US" sz="2400" b="1" dirty="0" smtClean="0">
                <a:latin typeface="+mj-lt"/>
              </a:rPr>
              <a:t>of a populace, often through government or industrial  propaganda and/or coercion.</a:t>
            </a:r>
          </a:p>
          <a:p>
            <a:pPr lvl="1"/>
            <a:r>
              <a:rPr lang="en-US" sz="2400" b="1" dirty="0" smtClean="0">
                <a:latin typeface="+mj-lt"/>
              </a:rPr>
              <a:t>A human part of information security that increases the effectiveness of an attack.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Two popular techniques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Phishing scams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Security theater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Other References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Top 5 Social Engineering Exploit Techniques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by James </a:t>
            </a:r>
            <a:r>
              <a:rPr lang="en-US" sz="2400" b="1" dirty="0" err="1" smtClean="0">
                <a:latin typeface="+mj-lt"/>
              </a:rPr>
              <a:t>Heary</a:t>
            </a:r>
            <a:r>
              <a:rPr lang="en-US" sz="2400" b="1" dirty="0" smtClean="0">
                <a:latin typeface="+mj-lt"/>
              </a:rPr>
              <a:t>, Network World, </a:t>
            </a:r>
            <a:r>
              <a:rPr lang="en-US" sz="2400" b="1" dirty="0" smtClean="0">
                <a:latin typeface="+mj-lt"/>
                <a:hlinkClick r:id="rId5"/>
              </a:rPr>
              <a:t>http</a:t>
            </a:r>
            <a:r>
              <a:rPr lang="en-US" sz="2400" b="1" dirty="0">
                <a:latin typeface="+mj-lt"/>
                <a:hlinkClick r:id="rId5"/>
              </a:rPr>
              <a:t>://</a:t>
            </a:r>
            <a:r>
              <a:rPr lang="en-US" sz="2400" b="1" dirty="0" smtClean="0">
                <a:latin typeface="+mj-lt"/>
                <a:hlinkClick r:id="rId5"/>
              </a:rPr>
              <a:t>www.pcworld.com/article/182180/top_5_social_engineering_exploit_techniques.html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latin typeface="+mj-lt"/>
              </a:rPr>
              <a:t>1) Familiarity exploit</a:t>
            </a:r>
          </a:p>
          <a:p>
            <a:pPr lvl="1"/>
            <a:r>
              <a:rPr lang="en-US" sz="2400" b="1" dirty="0" smtClean="0">
                <a:latin typeface="+mj-lt"/>
              </a:rPr>
              <a:t>2) Creating a hostile situation</a:t>
            </a:r>
          </a:p>
          <a:p>
            <a:pPr lvl="1"/>
            <a:r>
              <a:rPr lang="en-US" sz="2400" b="1" dirty="0" smtClean="0">
                <a:latin typeface="+mj-lt"/>
              </a:rPr>
              <a:t>3) Gathering and using information</a:t>
            </a:r>
          </a:p>
          <a:p>
            <a:pPr lvl="1"/>
            <a:r>
              <a:rPr lang="en-US" sz="2400" b="1" dirty="0" smtClean="0">
                <a:latin typeface="+mj-lt"/>
              </a:rPr>
              <a:t>4) Get a job there </a:t>
            </a:r>
          </a:p>
          <a:p>
            <a:pPr lvl="1"/>
            <a:r>
              <a:rPr lang="en-US" sz="2400" b="1" dirty="0" smtClean="0">
                <a:latin typeface="+mj-lt"/>
              </a:rPr>
              <a:t>5) Reading body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16.3 Authentication Factors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5422"/>
            <a:ext cx="6851232" cy="478435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348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785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Authentication Factors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Knowledge factors</a:t>
            </a:r>
            <a:r>
              <a:rPr lang="en-US" sz="2400" dirty="0" smtClean="0">
                <a:latin typeface="+mj-lt"/>
              </a:rPr>
              <a:t>: password, PIN, challenge questions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Ownership factors</a:t>
            </a:r>
            <a:r>
              <a:rPr lang="en-US" sz="2400" dirty="0" smtClean="0">
                <a:latin typeface="+mj-lt"/>
              </a:rPr>
              <a:t>: driver license, passport, cell phone, key to a lock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Inherence factors</a:t>
            </a:r>
            <a:r>
              <a:rPr lang="en-US" sz="2400" dirty="0" smtClean="0">
                <a:latin typeface="+mj-lt"/>
              </a:rPr>
              <a:t>: biometric data – fingerprints, retinal patterns, DNA sequence</a:t>
            </a:r>
          </a:p>
          <a:p>
            <a:r>
              <a:rPr lang="en-US" sz="2400" b="1" dirty="0" smtClean="0">
                <a:latin typeface="+mj-lt"/>
              </a:rPr>
              <a:t>Single-Factor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Password/ Magnetized key badge</a:t>
            </a:r>
          </a:p>
          <a:p>
            <a:r>
              <a:rPr lang="en-US" sz="2400" b="1" dirty="0" smtClean="0">
                <a:latin typeface="+mj-lt"/>
              </a:rPr>
              <a:t>Multi-Factor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ATM Machine: Access card and PIN</a:t>
            </a:r>
          </a:p>
          <a:p>
            <a:r>
              <a:rPr lang="en-US" sz="2400" b="1" dirty="0" smtClean="0">
                <a:latin typeface="+mj-lt"/>
              </a:rPr>
              <a:t>Third-Party Authentication</a:t>
            </a:r>
          </a:p>
          <a:p>
            <a:pPr lvl="1"/>
            <a:r>
              <a:rPr lang="en-US" sz="2400" dirty="0" smtClean="0">
                <a:latin typeface="+mj-lt"/>
              </a:rPr>
              <a:t>Open Authentication (</a:t>
            </a:r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A open protocol to allow secure authorization in a simple standard method from web, mobile and desktop applications.</a:t>
            </a:r>
          </a:p>
          <a:p>
            <a:pPr lvl="1"/>
            <a:r>
              <a:rPr lang="en-US" sz="2400" dirty="0" smtClean="0">
                <a:latin typeface="+mj-lt"/>
              </a:rPr>
              <a:t>This specification is likely to produce a wide range of non-interoperable implementation.</a:t>
            </a:r>
          </a:p>
          <a:p>
            <a:pPr lvl="1"/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2.0, </a:t>
            </a:r>
            <a:r>
              <a:rPr lang="en-US" sz="2400" dirty="0">
                <a:latin typeface="+mj-lt"/>
                <a:hlinkClick r:id="rId4"/>
              </a:rPr>
              <a:t>http://</a:t>
            </a:r>
            <a:r>
              <a:rPr lang="en-US" sz="2400" dirty="0" smtClean="0">
                <a:latin typeface="+mj-lt"/>
                <a:hlinkClick r:id="rId4"/>
              </a:rPr>
              <a:t>oauth.net/2/</a:t>
            </a:r>
            <a:r>
              <a:rPr lang="en-US" sz="2400" dirty="0" smtClean="0">
                <a:latin typeface="+mj-lt"/>
              </a:rPr>
              <a:t>, Client and Server Libraries for Java, PHP, Python, </a:t>
            </a:r>
            <a:r>
              <a:rPr lang="en-US" sz="2400" dirty="0" err="1" smtClean="0">
                <a:latin typeface="+mj-lt"/>
              </a:rPr>
              <a:t>NodeJS</a:t>
            </a:r>
            <a:r>
              <a:rPr lang="en-US" sz="2400" dirty="0" smtClean="0">
                <a:latin typeface="+mj-lt"/>
              </a:rPr>
              <a:t>, Ruby, .NET, </a:t>
            </a:r>
            <a:r>
              <a:rPr lang="en-US" sz="2400" dirty="0" err="1" smtClean="0">
                <a:latin typeface="+mj-lt"/>
              </a:rPr>
              <a:t>etc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Four Roles: Resource owner, Resource server, Client, Authorization server</a:t>
            </a:r>
          </a:p>
          <a:p>
            <a:pPr marL="457200" lvl="1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Four Roles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owner</a:t>
            </a:r>
            <a:r>
              <a:rPr lang="en-US" dirty="0" smtClean="0">
                <a:latin typeface="+mj-lt"/>
              </a:rPr>
              <a:t> – normally the end user who can gain access to the resource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server</a:t>
            </a:r>
            <a:r>
              <a:rPr lang="en-US" dirty="0" smtClean="0">
                <a:latin typeface="+mj-lt"/>
              </a:rPr>
              <a:t> – host the resources and can process request using access tokens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Client</a:t>
            </a:r>
            <a:r>
              <a:rPr lang="en-US" dirty="0" smtClean="0">
                <a:latin typeface="+mj-lt"/>
              </a:rPr>
              <a:t> – the application making requests on behalf of the resource owner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Authorization server </a:t>
            </a:r>
            <a:r>
              <a:rPr lang="en-US" dirty="0" smtClean="0">
                <a:latin typeface="+mj-lt"/>
              </a:rPr>
              <a:t>– issues tokens to the client upon successful authentication of the resource owner. (often this is the same as the resource 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Chapter Objectives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 wide range of security principles and practices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Best practices of authentication systems and data storage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About public key cryptography, SSL, and certificates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proactively protect your site against common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5831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Third-Party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762000"/>
            <a:ext cx="2609850" cy="5427663"/>
          </a:xfrm>
        </p:spPr>
        <p:txBody>
          <a:bodyPr/>
          <a:lstStyle/>
          <a:p>
            <a:r>
              <a:rPr lang="en-US" sz="20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16.4 The </a:t>
            </a:r>
            <a:r>
              <a:rPr lang="en-US" sz="20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required to register and authenticate a user using </a:t>
            </a:r>
            <a:r>
              <a:rPr lang="en-US" sz="20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OAuth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5" y="565598"/>
            <a:ext cx="6096000" cy="613524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24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Authorization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Some examples in web development where proper authorization increases security</a:t>
            </a:r>
          </a:p>
          <a:p>
            <a:r>
              <a:rPr lang="en-US" sz="2400" b="1" dirty="0" smtClean="0">
                <a:latin typeface="+mj-lt"/>
              </a:rPr>
              <a:t>Using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 separate database </a:t>
            </a:r>
            <a:r>
              <a:rPr lang="en-US" sz="2400" b="1" dirty="0" smtClean="0">
                <a:latin typeface="+mj-lt"/>
              </a:rPr>
              <a:t>user for read/write privileges on a database</a:t>
            </a:r>
          </a:p>
          <a:p>
            <a:r>
              <a:rPr lang="en-US" sz="2400" b="1" dirty="0" smtClean="0">
                <a:latin typeface="+mj-lt"/>
              </a:rPr>
              <a:t>Providing each user an account where they can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access their own file securely</a:t>
            </a:r>
          </a:p>
          <a:p>
            <a:r>
              <a:rPr lang="en-US" sz="2400" b="1" dirty="0" smtClean="0">
                <a:latin typeface="+mj-lt"/>
              </a:rPr>
              <a:t>Setting proper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Read/Write/Execute perm</a:t>
            </a:r>
            <a:r>
              <a:rPr lang="en-US" sz="2400" b="1" dirty="0" smtClean="0">
                <a:latin typeface="+mj-lt"/>
              </a:rPr>
              <a:t>issions</a:t>
            </a:r>
          </a:p>
          <a:p>
            <a:r>
              <a:rPr lang="en-US" sz="2400" b="1" dirty="0" smtClean="0">
                <a:latin typeface="+mj-lt"/>
              </a:rPr>
              <a:t>Ensuring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Apache is not running as the root account</a:t>
            </a:r>
            <a:r>
              <a:rPr lang="en-US" sz="2400" b="1" dirty="0" smtClean="0">
                <a:latin typeface="+mj-lt"/>
              </a:rPr>
              <a:t> (an account that can access everything)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16.4 Message Intercepting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610306"/>
            <a:ext cx="7248525" cy="48768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3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Cipher – a message that is scrambled so that it cannot easily be read, unless one has some secrete key</a:t>
            </a:r>
          </a:p>
          <a:p>
            <a:r>
              <a:rPr lang="en-US" sz="2400" b="1" dirty="0" smtClean="0">
                <a:latin typeface="+mj-lt"/>
              </a:rPr>
              <a:t>Key – Can be a “number”, “phrase”, “page from a book”</a:t>
            </a:r>
          </a:p>
          <a:p>
            <a:r>
              <a:rPr lang="en-US" sz="2400" b="1" dirty="0" smtClean="0">
                <a:latin typeface="+mj-lt"/>
              </a:rPr>
              <a:t>Encryption</a:t>
            </a:r>
          </a:p>
          <a:p>
            <a:r>
              <a:rPr lang="en-US" sz="2400" b="1" dirty="0" smtClean="0">
                <a:latin typeface="+mj-lt"/>
              </a:rPr>
              <a:t>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16.5 Symmetric encryption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34767"/>
            <a:ext cx="7848600" cy="491897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532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Cesar Cipher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16.7 Caser Cipher for shift value of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KHOOR)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53400" cy="180850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272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</a:t>
            </a:r>
            <a:r>
              <a:rPr lang="en-US" sz="3000" b="1" dirty="0" err="1" smtClean="0">
                <a:solidFill>
                  <a:schemeClr val="folHlink"/>
                </a:solidFill>
              </a:rPr>
              <a:t>Vigenere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16.7 </a:t>
            </a:r>
            <a:r>
              <a:rPr lang="en-US" sz="24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Vigenere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cipher example with key “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HOTDOG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25417"/>
            <a:ext cx="8077200" cy="361144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977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One-time Pad Cipher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Block Ciphers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Scrambled 64 or 128 bits block as a time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Encryption Standard (DES)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Encryption Standard (AES)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16.10 High-level illustration of the EDF cipher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" y="915435"/>
            <a:ext cx="8630978" cy="534482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504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Public Key Cryptography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key cryptography (asymmetric cryptography)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two distinct keys: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public key – widely distributed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private key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-Hellman Key Exchange algorithm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RSA (Ron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Shamir and Leonard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Adeleman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algorithm underpinning the HTTPs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5"/>
            <a:ext cx="8686800" cy="67151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Principles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455295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Information Security</a:t>
            </a:r>
          </a:p>
          <a:p>
            <a:r>
              <a:rPr lang="en-US" sz="2400" dirty="0" smtClean="0">
                <a:latin typeface="+mj-lt"/>
              </a:rPr>
              <a:t>The CIA Triad (Figure 16.1)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Confidentiality</a:t>
            </a:r>
            <a:r>
              <a:rPr lang="en-US" sz="2000" b="1" dirty="0" smtClean="0">
                <a:latin typeface="+mj-lt"/>
              </a:rPr>
              <a:t> – The principle of maintaining privacy for the data you are storing, transmitting, </a:t>
            </a:r>
            <a:r>
              <a:rPr lang="en-US" sz="2000" b="1" dirty="0" err="1" smtClean="0">
                <a:latin typeface="+mj-lt"/>
              </a:rPr>
              <a:t>etc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Integrity</a:t>
            </a:r>
            <a:r>
              <a:rPr lang="en-US" sz="2000" b="1" dirty="0" smtClean="0">
                <a:latin typeface="+mj-lt"/>
              </a:rPr>
              <a:t> – The principle of ensuring that data is accurate and correct.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Availability</a:t>
            </a:r>
            <a:r>
              <a:rPr lang="en-US" sz="2000" b="1" dirty="0" smtClean="0">
                <a:latin typeface="+mj-lt"/>
              </a:rPr>
              <a:t> – The principle of making information available when needed to authorized people. </a:t>
            </a:r>
          </a:p>
          <a:p>
            <a:r>
              <a:rPr lang="en-US" sz="2400" b="1" dirty="0" smtClean="0">
                <a:latin typeface="+mj-lt"/>
              </a:rPr>
              <a:t>Security Standards</a:t>
            </a:r>
          </a:p>
          <a:p>
            <a:pPr lvl="1"/>
            <a:r>
              <a:rPr lang="en-US" sz="2000" b="1" dirty="0" smtClean="0">
                <a:latin typeface="+mj-lt"/>
              </a:rPr>
              <a:t>ISO standards ISO/IEC 27002-27--37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295400"/>
            <a:ext cx="3695700" cy="359092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Digital Signatures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mathematically secure way of validating that a particular digital document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created  by the person claiming to create it (authenticity)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not modified in transit (integrity), and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denied (non-repudiation)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using public key cryptography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Digital Signatures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16.12 Digital Signature and Validation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435"/>
            <a:ext cx="8191297" cy="568877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6105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Hypertext Transfer Protocol Secure (HTTPs)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 is the HTTP running on top of the Transport Layer Security (TLS)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TLS v1.0 – an improvement on Secure Socket Layer 3.0 (SSL)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compatibility reason, we refer it as HTTP running on TLS/SSL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Handshakes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and Authorities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Self-signed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80"/>
            <a:ext cx="7715250" cy="58126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16.14 SSL Secure Handshake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6840"/>
            <a:ext cx="7943850" cy="598453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6840"/>
            <a:ext cx="7261909" cy="57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16.15 The content of a self-signed certificate for funwebdev.com (X.509 certificate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52600"/>
            <a:ext cx="8534400" cy="44102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 - X.509 certificate which contains many details including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 used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domain it was issued for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public key information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Client Certificate,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help.sap.com/saphelp_nw73/helpdata/en/43/dc1fa58048070ee10000000a422035/content.htm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Certificate Tool,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msdn.microsoft.com/en-us/library/aa529278.aspx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Certificates and Certificate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Revocation Lists (CRLs),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docs.oracle.com/javase/7/docs/technotes/guides/security/cert3.html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Firefox Certificate Management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 =&gt; Certificates =&gt; View Certificates (Some examples)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4129"/>
            <a:ext cx="4367530" cy="311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173" y="2550759"/>
            <a:ext cx="4783627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Hash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Salting the Hash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 Your Systems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 Intrusion Blocking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 and Attack Thyself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8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90600"/>
            <a:ext cx="8686800" cy="5199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15 Security,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Linux System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Administration,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15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Security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Practical Guide to Ubuntu Linux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by Mark G.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Sobell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edition, published by Prentice Hall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Formats - Basic Authentications,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httpd.apache.org/docs/2.2/misc/password_encryptions.html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apache-md5 package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OpenSSL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MD5() function),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hackage.haskell.org/package/apache-md5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8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Microsoft Systems and Servers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90600"/>
            <a:ext cx="8686800" cy="5199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7:  Security Features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http://www.microsoft.com/security/pc-security/windows7.aspx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Security Overview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https://technet.microsoft.com/en-us/library/mt601297(v=vs.85).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aspx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What's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in Windows Server 2016 </a:t>
            </a:r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Aug. 18, 2015, 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technet.microsoft.com/en-us/library/dn765472.aspx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Practice for IIS 8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June 24, 2013, 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https://technet.microsoft.com/en-us/library/jj635855.aspx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https://technet.microsoft.com/en-us/library/bb625087.aspx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Risk</a:t>
            </a:r>
            <a:r>
              <a:rPr lang="en-US" sz="2400" b="1" dirty="0" smtClean="0">
                <a:latin typeface="+mj-lt"/>
              </a:rPr>
              <a:t> – a measure of how likely an attack is, and how costly the impact of the attack would be if successful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Security Standards</a:t>
            </a:r>
            <a:r>
              <a:rPr lang="en-US" sz="2400" b="1" dirty="0" smtClean="0">
                <a:latin typeface="+mj-lt"/>
              </a:rPr>
              <a:t> – ISO/IEC 27002-270037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Actors, Impacts, Threats, and Vulnerability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Actors</a:t>
            </a:r>
          </a:p>
          <a:p>
            <a:pPr lvl="1"/>
            <a:r>
              <a:rPr lang="en-US" sz="2000" b="1" dirty="0" smtClean="0">
                <a:latin typeface="+mj-lt"/>
              </a:rPr>
              <a:t>Internal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External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Partner actors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Impacts</a:t>
            </a:r>
          </a:p>
          <a:p>
            <a:pPr lvl="1"/>
            <a:r>
              <a:rPr lang="en-US" sz="2000" b="1" dirty="0" smtClean="0">
                <a:latin typeface="+mj-lt"/>
              </a:rPr>
              <a:t>A loss of availability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confidentiality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Access Security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and/or Device Assignment of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Password Authentication Algorithms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(Data Encryption Standard) – encoded using the Federal Data Encryption standard algorithm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MD5 (Message Digest Algorithm, version 5) – 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Uses RSA Data Security,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Inc’s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 on most Linux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Hashing Passwords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Password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 (2-character) + Clear Text Password =&gt; [Hashing Algorithm ] =&gt; Salt/Password Hash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Logging In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(User Supplied Password) + (/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/shadow or 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Salt =&gt; [Hashing Algorithm] =&gt; Hash + Stored Hash (/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/shadow or 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/password)  =&gt; Login Fail (Not equal to) OR Login Succeeds (Equal to)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 network ports from unauthorized hosts and networks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Handled by the kernel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firewall administration (IP chains or IP tables)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estrict network access to system resources and services based on the requesting hosts.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 network ports from unauthorized hosts and networks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Handled by the kernel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firewall administration (IP chains or IP tables)</a:t>
            </a:r>
          </a:p>
          <a:p>
            <a:pPr lvl="1"/>
            <a:r>
              <a:rPr lang="en-US" sz="24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estrict network access to system resources and services based on the requesting hosts.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SQL Injection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attack technique of using reserved SQL symbol to try and make the web server execute a malicious query other than what was intended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Sanitize inputs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Least possible privileges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16.19 a SQL Injection attack (right) and intended usage (left)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241998" cy="626237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0755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Cross-Site Scripting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 refers to a type of attack in which a malicious script (JavaScript, VBScript, or Action Script,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is embedded into an otherwise trustworthy website.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main categories of XSS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(Non-persistent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send malicious content to the sever, so that in the server response, the malicious content is embedded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dangerous which may impacts all users visit the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981200"/>
            <a:ext cx="2152650" cy="373864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16.20 Illustration of a Reflection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7" y="169867"/>
            <a:ext cx="6421073" cy="638333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80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199" y="1981200"/>
            <a:ext cx="2243799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16.21 Illustration of a Stored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3609"/>
            <a:ext cx="6474069" cy="633862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352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Threats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Refers to a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particular path</a:t>
            </a:r>
            <a:r>
              <a:rPr lang="en-US" sz="2000" b="1" dirty="0" smtClean="0">
                <a:latin typeface="+mj-lt"/>
              </a:rPr>
              <a:t> that a hacker cloud use to exploit a vulnerability and gain unauthorized access to your system.</a:t>
            </a:r>
          </a:p>
          <a:p>
            <a:pPr lvl="1"/>
            <a:r>
              <a:rPr lang="en-US" sz="2000" b="1" dirty="0" smtClean="0">
                <a:latin typeface="+mj-lt"/>
              </a:rPr>
              <a:t>Also called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attack vectors</a:t>
            </a:r>
          </a:p>
          <a:p>
            <a:r>
              <a:rPr lang="en-US" sz="2400" b="1" dirty="0" smtClean="0">
                <a:latin typeface="+mj-lt"/>
              </a:rPr>
              <a:t>Categories of Threats (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STRIDE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poofing – use someone else’s info to access the system 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2000" b="1" dirty="0" smtClean="0">
                <a:latin typeface="+mj-lt"/>
              </a:rPr>
              <a:t>ampering – modify some data in unauthorized ways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R</a:t>
            </a:r>
            <a:r>
              <a:rPr lang="en-US" sz="2000" b="1" dirty="0" smtClean="0">
                <a:latin typeface="+mj-lt"/>
              </a:rPr>
              <a:t>epudiation – remove all trace of their attack, so they cannot be held accountable for other damage done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en-US" sz="2000" b="1" dirty="0" smtClean="0">
                <a:latin typeface="+mj-lt"/>
              </a:rPr>
              <a:t>nformation disclosure – access data they should bot be able to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</a:t>
            </a:r>
            <a:r>
              <a:rPr lang="en-US" sz="2000" b="1" dirty="0" smtClean="0">
                <a:latin typeface="+mj-lt"/>
              </a:rPr>
              <a:t>enial of service – prevent the real users from accessing the systems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</a:t>
            </a:r>
            <a:r>
              <a:rPr lang="en-US" sz="2000" b="1" dirty="0" smtClean="0">
                <a:latin typeface="+mj-lt"/>
              </a:rPr>
              <a:t>levation of privilege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Expose some internal value or key of the application to the user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 attackers can then manipulate the internal keys to gain access to things that should not have access to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archive of the site’s PHP code or passwords can be potentially accessed or downloaded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database key in the URLs that are visible to users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Storing files on the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Denial of Services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 attacks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aim to overload a server with illegitimate requests in order to prevent the site from responding to the legitimate ones,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prevention 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Blocking the IP address in the firewall or the Apache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Attack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Attacks are coming from multiple machines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attack 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servers (generates 300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worth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requests),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www.spamhaus.org/news/article/695/answers-about-recent-ddos-attack-on-spamhaus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16.22 </a:t>
            </a:r>
            <a:r>
              <a:rPr lang="en-US" sz="2800" b="1" dirty="0" err="1" smtClean="0">
                <a:solidFill>
                  <a:schemeClr val="folHlink"/>
                </a:solidFill>
              </a:rPr>
              <a:t>DoS</a:t>
            </a:r>
            <a:r>
              <a:rPr lang="en-US" sz="2800" b="1" dirty="0" smtClean="0">
                <a:solidFill>
                  <a:schemeClr val="folHlink"/>
                </a:solidFill>
              </a:rPr>
              <a:t> and </a:t>
            </a:r>
            <a:r>
              <a:rPr lang="en-US" sz="2800" b="1" dirty="0" err="1" smtClean="0">
                <a:solidFill>
                  <a:schemeClr val="folHlink"/>
                </a:solidFill>
              </a:rPr>
              <a:t>DDoS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89858" cy="438084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546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Misconfiguration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Out-of-Date Software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Mail Relays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any email server that allows someone to route email through without authentication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Input Attacks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the potential vulnerability that occurs when the users through their HTT requests, transmit a variety of strings and data that are directly used by the server 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sanitation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Open Mail Relay – Figure 14.23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HTML web email send to any email addresses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program execution – Figure 16.24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16.23 Virtual open relay exploit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36" y="525368"/>
            <a:ext cx="6148928" cy="633263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613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4641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16.24 Command-line pass-through of user input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85" y="544406"/>
            <a:ext cx="6850029" cy="630430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374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Vulnerability</a:t>
            </a:r>
            <a:r>
              <a:rPr lang="en-US" sz="2400" b="1" dirty="0" smtClean="0">
                <a:latin typeface="+mj-lt"/>
              </a:rPr>
              <a:t> – the security holes in your system</a:t>
            </a:r>
          </a:p>
          <a:p>
            <a:r>
              <a:rPr lang="en-US" sz="2400" b="1" dirty="0" smtClean="0">
                <a:latin typeface="+mj-lt"/>
              </a:rPr>
              <a:t>The top 10 classes of vulnerability from the Open Web Application Security Project (</a:t>
            </a:r>
            <a:r>
              <a:rPr lang="en-US" sz="2400" b="1" dirty="0">
                <a:latin typeface="+mj-lt"/>
              </a:rPr>
              <a:t>2013): </a:t>
            </a:r>
            <a:r>
              <a:rPr lang="en-US" sz="2400" b="1" dirty="0">
                <a:latin typeface="+mj-lt"/>
                <a:hlinkClick r:id="rId3"/>
              </a:rPr>
              <a:t>https://</a:t>
            </a:r>
            <a:r>
              <a:rPr lang="en-US" sz="2400" b="1" dirty="0" smtClean="0">
                <a:latin typeface="+mj-lt"/>
                <a:hlinkClick r:id="rId3"/>
              </a:rPr>
              <a:t>www.owasp.org/index.php/Top_10_2013-Top_10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A1. Injection</a:t>
            </a:r>
          </a:p>
          <a:p>
            <a:pPr lvl="1"/>
            <a:r>
              <a:rPr lang="en-US" sz="2000" b="1" dirty="0" smtClean="0">
                <a:latin typeface="+mj-lt"/>
              </a:rPr>
              <a:t>A2. Broken authentication and session management</a:t>
            </a:r>
          </a:p>
          <a:p>
            <a:pPr lvl="1"/>
            <a:r>
              <a:rPr lang="en-US" sz="2000" b="1" dirty="0" smtClean="0">
                <a:latin typeface="+mj-lt"/>
              </a:rPr>
              <a:t>A3. Cross-site scripting</a:t>
            </a:r>
          </a:p>
          <a:p>
            <a:pPr lvl="1"/>
            <a:r>
              <a:rPr lang="en-US" sz="2000" b="1" dirty="0" smtClean="0">
                <a:latin typeface="+mj-lt"/>
              </a:rPr>
              <a:t>A4. Insecure direct object reference</a:t>
            </a:r>
          </a:p>
          <a:p>
            <a:pPr lvl="1"/>
            <a:r>
              <a:rPr lang="en-US" sz="2000" b="1" dirty="0" smtClean="0">
                <a:latin typeface="+mj-lt"/>
              </a:rPr>
              <a:t>A5. Security misconfiguration</a:t>
            </a:r>
          </a:p>
          <a:p>
            <a:pPr lvl="1"/>
            <a:r>
              <a:rPr lang="en-US" sz="2000" b="1" dirty="0" smtClean="0">
                <a:latin typeface="+mj-lt"/>
              </a:rPr>
              <a:t>A6. Sensitive data exposure</a:t>
            </a:r>
          </a:p>
          <a:p>
            <a:pPr lvl="1"/>
            <a:r>
              <a:rPr lang="en-US" sz="2000" b="1" dirty="0" smtClean="0">
                <a:latin typeface="+mj-lt"/>
              </a:rPr>
              <a:t>A7.  Missing function level access control</a:t>
            </a:r>
          </a:p>
          <a:p>
            <a:pPr lvl="1"/>
            <a:r>
              <a:rPr lang="en-US" sz="2000" b="1" dirty="0" smtClean="0">
                <a:latin typeface="+mj-lt"/>
              </a:rPr>
              <a:t>A8. Cross-site request forgery (CSRF)</a:t>
            </a:r>
          </a:p>
          <a:p>
            <a:pPr lvl="1"/>
            <a:r>
              <a:rPr lang="en-US" sz="2000" b="1" dirty="0" smtClean="0">
                <a:latin typeface="+mj-lt"/>
              </a:rPr>
              <a:t>A9. Using components with unknown vulnerabilities</a:t>
            </a:r>
          </a:p>
          <a:p>
            <a:pPr lvl="1"/>
            <a:r>
              <a:rPr lang="en-US" sz="2000" b="1" dirty="0" smtClean="0">
                <a:latin typeface="+mj-lt"/>
              </a:rPr>
              <a:t>A10. Un-validated redirects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IBM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DeveloperWorks</a:t>
            </a:r>
            <a:r>
              <a:rPr lang="en-US" sz="2400" b="1" dirty="0" smtClean="0">
                <a:latin typeface="+mj-lt"/>
              </a:rPr>
              <a:t> – OWASP top 10 vulnerabilities, April 20, 2015 </a:t>
            </a:r>
            <a:r>
              <a:rPr lang="en-US" sz="2400" b="1" dirty="0">
                <a:latin typeface="+mj-lt"/>
                <a:hlinkClick r:id="rId3"/>
              </a:rPr>
              <a:t>https://www.ibm.com/developerworks/library/se-owasptop10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NIST Risk Management Guide for Information Technology Systems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csrc.nist.gov/publications/nistpubs/800-30/sp800-30.pdf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Table 16.1 Examples an Impact/Probability Risk Assessment Table Using 16 as the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81639"/>
              </p:ext>
            </p:extLst>
          </p:nvPr>
        </p:nvGraphicFramePr>
        <p:xfrm>
          <a:off x="1447800" y="3516474"/>
          <a:ext cx="7239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3048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62000" y="3448110"/>
            <a:ext cx="22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Table 16.1 Examples an Impact/Probability Risk Assessment Table Using 16 as the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5720"/>
            <a:ext cx="8077200" cy="325300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7002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15552</TotalTime>
  <Words>3024</Words>
  <Application>Microsoft Office PowerPoint</Application>
  <PresentationFormat>On-screen Show (4:3)</PresentationFormat>
  <Paragraphs>536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Security Principles</vt:lpstr>
      <vt:lpstr>Risk Assessment and Management</vt:lpstr>
      <vt:lpstr>Risk Assessment and Management</vt:lpstr>
      <vt:lpstr>Risk Assessment and Management</vt:lpstr>
      <vt:lpstr>Risk Assessment and Management</vt:lpstr>
      <vt:lpstr>Assessing Risk</vt:lpstr>
      <vt:lpstr>Assessing Risk</vt:lpstr>
      <vt:lpstr>Security Policy</vt:lpstr>
      <vt:lpstr>Business Continuity &amp; Plans</vt:lpstr>
      <vt:lpstr>Security By Design Figure 16.2 Some examples of security input into the SDLC</vt:lpstr>
      <vt:lpstr>Security By Design </vt:lpstr>
      <vt:lpstr>Social Engineering </vt:lpstr>
      <vt:lpstr>Social Engineering </vt:lpstr>
      <vt:lpstr>Authentication Figure 16.3 Authentication Factors</vt:lpstr>
      <vt:lpstr>Authentication</vt:lpstr>
      <vt:lpstr>Third Party Authentication</vt:lpstr>
      <vt:lpstr>Third Party Authentication</vt:lpstr>
      <vt:lpstr>Third-Party Authentication</vt:lpstr>
      <vt:lpstr>Authorization</vt:lpstr>
      <vt:lpstr>Cryptography Figure 16.4 Message Intercepting</vt:lpstr>
      <vt:lpstr>Cryptography</vt:lpstr>
      <vt:lpstr>Cryptography Figure 16.5 Symmetric encryption</vt:lpstr>
      <vt:lpstr>Substitution Ciphers – Cesar Cipher</vt:lpstr>
      <vt:lpstr>Substitution Ciphers – Vigenere</vt:lpstr>
      <vt:lpstr>Substitution Ciphers </vt:lpstr>
      <vt:lpstr>Figure 16.10 High-level illustration of the EDF cipher</vt:lpstr>
      <vt:lpstr>Public Key Cryptography </vt:lpstr>
      <vt:lpstr>Digital Signatures</vt:lpstr>
      <vt:lpstr>Digital Signatures Figure 16.12 Digital Signature and Validation</vt:lpstr>
      <vt:lpstr>Hypertext Transfer Protocol Secure (HTTPs)</vt:lpstr>
      <vt:lpstr>Figure 16.14 SSL Secure Handshake</vt:lpstr>
      <vt:lpstr>Certificates and Authorities </vt:lpstr>
      <vt:lpstr>Certificates and Authorities </vt:lpstr>
      <vt:lpstr>Firefox Certificate Management Interface</vt:lpstr>
      <vt:lpstr>Security Best Practices</vt:lpstr>
      <vt:lpstr>Security Best Practices – Linux Systems</vt:lpstr>
      <vt:lpstr>Security Best Practices – Microsoft Systems and Servers</vt:lpstr>
      <vt:lpstr>Security Best Practices – Linux Systems</vt:lpstr>
      <vt:lpstr>Security Best Practices – Linux Systems</vt:lpstr>
      <vt:lpstr>Security Best Practices – Linux Systems</vt:lpstr>
      <vt:lpstr>Security Best Practices – Linux Systems</vt:lpstr>
      <vt:lpstr>Security Best Practices – Linux Systems</vt:lpstr>
      <vt:lpstr>Common Threat Vectors</vt:lpstr>
      <vt:lpstr>Figure 16.19 a SQL Injection attack (right) and intended usage (left)</vt:lpstr>
      <vt:lpstr>Cross-Site Scripting</vt:lpstr>
      <vt:lpstr>Figure 16.20 Illustration of a Reflection XSS Attack</vt:lpstr>
      <vt:lpstr>Figure 16.21 Illustration of a Stored XSS Attack</vt:lpstr>
      <vt:lpstr>Common Threat Vectors</vt:lpstr>
      <vt:lpstr>Denial of Services</vt:lpstr>
      <vt:lpstr>Figure 16.22 DoS and DDoS</vt:lpstr>
      <vt:lpstr>Security Misconfiguration</vt:lpstr>
      <vt:lpstr>Figure 16.23 Virtual open relay exploit</vt:lpstr>
      <vt:lpstr>Figure 16.24 Command-line pass-through of user input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704</cp:revision>
  <cp:lastPrinted>2011-11-28T20:02:42Z</cp:lastPrinted>
  <dcterms:created xsi:type="dcterms:W3CDTF">2000-01-10T19:04:23Z</dcterms:created>
  <dcterms:modified xsi:type="dcterms:W3CDTF">2016-12-06T19:39:35Z</dcterms:modified>
</cp:coreProperties>
</file>