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2"/>
  </p:notesMasterIdLst>
  <p:handoutMasterIdLst>
    <p:handoutMasterId r:id="rId63"/>
  </p:handoutMasterIdLst>
  <p:sldIdLst>
    <p:sldId id="287" r:id="rId2"/>
    <p:sldId id="620" r:id="rId3"/>
    <p:sldId id="636" r:id="rId4"/>
    <p:sldId id="660" r:id="rId5"/>
    <p:sldId id="658" r:id="rId6"/>
    <p:sldId id="661" r:id="rId7"/>
    <p:sldId id="659" r:id="rId8"/>
    <p:sldId id="657" r:id="rId9"/>
    <p:sldId id="706" r:id="rId10"/>
    <p:sldId id="662" r:id="rId11"/>
    <p:sldId id="672" r:id="rId12"/>
    <p:sldId id="673" r:id="rId13"/>
    <p:sldId id="676" r:id="rId14"/>
    <p:sldId id="674" r:id="rId15"/>
    <p:sldId id="677" r:id="rId16"/>
    <p:sldId id="678" r:id="rId17"/>
    <p:sldId id="679" r:id="rId18"/>
    <p:sldId id="680" r:id="rId19"/>
    <p:sldId id="675" r:id="rId20"/>
    <p:sldId id="681" r:id="rId21"/>
    <p:sldId id="700" r:id="rId22"/>
    <p:sldId id="709" r:id="rId23"/>
    <p:sldId id="644" r:id="rId24"/>
    <p:sldId id="671" r:id="rId25"/>
    <p:sldId id="710" r:id="rId26"/>
    <p:sldId id="663" r:id="rId27"/>
    <p:sldId id="702" r:id="rId28"/>
    <p:sldId id="711" r:id="rId29"/>
    <p:sldId id="664" r:id="rId30"/>
    <p:sldId id="701" r:id="rId31"/>
    <p:sldId id="703" r:id="rId32"/>
    <p:sldId id="712" r:id="rId33"/>
    <p:sldId id="704" r:id="rId34"/>
    <p:sldId id="705" r:id="rId35"/>
    <p:sldId id="713" r:id="rId36"/>
    <p:sldId id="665" r:id="rId37"/>
    <p:sldId id="666" r:id="rId38"/>
    <p:sldId id="707" r:id="rId39"/>
    <p:sldId id="667" r:id="rId40"/>
    <p:sldId id="668" r:id="rId41"/>
    <p:sldId id="669" r:id="rId42"/>
    <p:sldId id="670" r:id="rId43"/>
    <p:sldId id="683" r:id="rId44"/>
    <p:sldId id="684" r:id="rId45"/>
    <p:sldId id="685" r:id="rId46"/>
    <p:sldId id="686" r:id="rId47"/>
    <p:sldId id="687" r:id="rId48"/>
    <p:sldId id="688" r:id="rId49"/>
    <p:sldId id="689" r:id="rId50"/>
    <p:sldId id="690" r:id="rId51"/>
    <p:sldId id="691" r:id="rId52"/>
    <p:sldId id="692" r:id="rId53"/>
    <p:sldId id="693" r:id="rId54"/>
    <p:sldId id="694" r:id="rId55"/>
    <p:sldId id="695" r:id="rId56"/>
    <p:sldId id="696" r:id="rId57"/>
    <p:sldId id="697" r:id="rId58"/>
    <p:sldId id="698" r:id="rId59"/>
    <p:sldId id="699" r:id="rId60"/>
    <p:sldId id="708" r:id="rId6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75340" autoAdjust="0"/>
  </p:normalViewPr>
  <p:slideViewPr>
    <p:cSldViewPr>
      <p:cViewPr varScale="1">
        <p:scale>
          <a:sx n="50" d="100"/>
          <a:sy n="50" d="100"/>
        </p:scale>
        <p:origin x="81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2" d="100"/>
        <a:sy n="112" d="100"/>
      </p:scale>
      <p:origin x="0" y="-5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7062A5E-12DC-4AFE-965A-A02DA0FDD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85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9A3198B-3572-480B-BBFD-30A331372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47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3052E717-B007-46AC-8F91-F4389A9387A1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4513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2957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4204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1251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5182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591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1914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8225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9569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169093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4463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99611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06446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7750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9300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42921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47385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30034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16579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64054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60116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2651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84800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74566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23709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64407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56232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40573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1360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656572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53997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875909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3278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78662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04853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43660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500277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48627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81771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611265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61213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27842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016236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4908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6508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1954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69232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199176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95231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894228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9918099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547774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9339372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012856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450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2386090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60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9899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3924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2772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490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8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1A5E-2086-4D04-8418-2E72673F0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8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F330A-82AF-40B1-8DAD-64F9FE9BB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3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90262-6516-4949-9421-8DAB458ED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7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FDF6-2497-4157-8F49-ACB630D0E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3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8CBE-0B35-46ED-A07D-288673240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E2F77-49AC-4708-8D84-CC7AC93B9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0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90035-4BE8-4F55-AC46-FE726B970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8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202B4-A3DB-4896-9630-534C46E8C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9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2E155-3572-4F05-BB78-88CEB124E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0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A3B1F-0429-41F4-B266-ECB20E6C0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0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25B2-A17D-4A54-8151-7F81BD535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6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17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17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317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317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BFE99EF1-5D93-488F-AFA7-936E5EAA4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7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cs.ipfw.edu/~lin/CECourses/2_HTML/CE_02WebHhtml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tcs.ipfw.edu/~lin" TargetMode="External"/><Relationship Id="rId4" Type="http://schemas.openxmlformats.org/officeDocument/2006/relationships/hyperlink" Target="http://www.etcs.ipfw.edu/~lin/CECourses/2_HTML/Lectures/8CCStyle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cs.ipfw.edu/~lin/CECourses/2_HTML/08CCSExs/inlinecss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cs.ipfw.edu/~lin/CECourses/2_HTML/08CCSExs/linkcss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cs.ipfw.edu/~lin/CECourses/2_HTML/08CCSExs/linkcss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CSS/Class_selector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3.org/TR/CSS21/selector.html#id-selector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CSS/Class_selector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3.org/TR/CSS21/selector.html#id-selector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CSS/Class_selector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3.org/TR/CSS21/selector.html#id-selector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CSS/Class_selector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3.org/TR/CSS21/selector.html#id-selector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Style/CSS/Overview.en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CSS/Class_selectors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3.org/TR/CSS21/selector.html#id-selectors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mozilla.org/en-US/docs/Web/CSS/Class_selectors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3.org/TR/CSS21/selector.html#id-selectors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standards/webdesign/htmlcss" TargetMode="External"/><Relationship Id="rId7" Type="http://schemas.openxmlformats.org/officeDocument/2006/relationships/hyperlink" Target="http://www.w3.org/standards/webdesign/scrip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.org/standards/webdesign/graphics" TargetMode="External"/><Relationship Id="rId5" Type="http://schemas.openxmlformats.org/officeDocument/2006/relationships/hyperlink" Target="http://www.w3.org/Style/CSS/" TargetMode="External"/><Relationship Id="rId4" Type="http://schemas.openxmlformats.org/officeDocument/2006/relationships/hyperlink" Target="http://www.w3.org/html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standards/webdesign/htmlcs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3.org/Style/CSS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wiki/The_web_standards_model_-_HTML_CSS_and_JavaScrip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Style/CSS/Overview.en.html" TargetMode="External"/><Relationship Id="rId7" Type="http://schemas.openxmlformats.org/officeDocument/2006/relationships/hyperlink" Target="http://www.css-validator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3.org/TR/2001/WD-css3-roadmap-20010523/" TargetMode="External"/><Relationship Id="rId5" Type="http://schemas.openxmlformats.org/officeDocument/2006/relationships/hyperlink" Target="http://www.w3.org/TR/CSS2/" TargetMode="External"/><Relationship Id="rId4" Type="http://schemas.openxmlformats.org/officeDocument/2006/relationships/hyperlink" Target="http://www.w3.org/standards/techs/css#w3c_al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CSS21/selector.html#id-selector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4"/>
            <a:ext cx="8686800" cy="59531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folHlink"/>
                </a:solidFill>
              </a:rPr>
              <a:t>CPET 499/ITC 250 Web Systems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en-US" sz="2400" b="1" dirty="0" smtClean="0">
                <a:solidFill>
                  <a:schemeClr val="folHlink"/>
                </a:solidFill>
                <a:latin typeface="Arial" charset="0"/>
              </a:rPr>
              <a:t>Introduction to Cascading Style Sheet (CSS) </a:t>
            </a:r>
            <a:endParaRPr lang="en-US" sz="1800" b="1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>Text Book: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>*  Chapter 3: Cascading Style Sheet, </a:t>
            </a:r>
            <a:r>
              <a:rPr lang="en-US" sz="1800" b="1" i="1" dirty="0" smtClean="0">
                <a:latin typeface="Arial" charset="0"/>
              </a:rPr>
              <a:t>Fundamentals of Web Development</a:t>
            </a:r>
            <a:r>
              <a:rPr lang="en-US" sz="1800" b="1" dirty="0" smtClean="0">
                <a:latin typeface="Arial" charset="0"/>
              </a:rPr>
              <a:t>, 2015, by Randy Connolly and Ricardo Hoar, published by Pearson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>*E-Book on Building Web Applications with HTML, 2012, by Paul I. </a:t>
            </a:r>
            <a:r>
              <a:rPr lang="en-US" sz="1800" b="1" dirty="0">
                <a:latin typeface="Arial" charset="0"/>
              </a:rPr>
              <a:t>Lin, </a:t>
            </a:r>
            <a:r>
              <a:rPr lang="en-US" sz="1800" b="1" dirty="0">
                <a:latin typeface="Arial" charset="0"/>
                <a:hlinkClick r:id="rId3"/>
              </a:rPr>
              <a:t>http://www.etcs.ipfw.edu/~</a:t>
            </a:r>
            <a:r>
              <a:rPr lang="en-US" sz="1800" b="1" dirty="0" smtClean="0">
                <a:latin typeface="Arial" charset="0"/>
                <a:hlinkClick r:id="rId3"/>
              </a:rPr>
              <a:t>lin/CECourses/2_HTML/CE_02WebHhtmlindex.html</a:t>
            </a:r>
            <a:r>
              <a:rPr lang="en-US" sz="1800" b="1" dirty="0" smtClean="0">
                <a:latin typeface="Arial" charset="0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>
                <a:latin typeface="Arial" charset="0"/>
              </a:rPr>
              <a:t>* </a:t>
            </a:r>
            <a:r>
              <a:rPr lang="en-US" sz="1800" b="1" dirty="0" smtClean="0">
                <a:latin typeface="Arial" charset="0"/>
              </a:rPr>
              <a:t>Cascading Style Sheet: An Introduction, </a:t>
            </a:r>
            <a:r>
              <a:rPr lang="en-US" sz="1800" b="1" dirty="0" smtClean="0">
                <a:latin typeface="Arial" charset="0"/>
                <a:hlinkClick r:id="rId4"/>
              </a:rPr>
              <a:t>http</a:t>
            </a:r>
            <a:r>
              <a:rPr lang="en-US" sz="1800" b="1" dirty="0">
                <a:latin typeface="Arial" charset="0"/>
                <a:hlinkClick r:id="rId4"/>
              </a:rPr>
              <a:t>://www.etcs.ipfw.edu/~</a:t>
            </a:r>
            <a:r>
              <a:rPr lang="en-US" sz="1800" b="1" dirty="0" smtClean="0">
                <a:latin typeface="Arial" charset="0"/>
                <a:hlinkClick r:id="rId4"/>
              </a:rPr>
              <a:t>lin/CECourses/2_HTML/Lectures/8CCStyle.html</a:t>
            </a:r>
            <a:r>
              <a:rPr lang="en-US" sz="1800" b="1" dirty="0" smtClean="0">
                <a:latin typeface="Arial" charset="0"/>
              </a:rPr>
              <a:t> </a:t>
            </a:r>
            <a:br>
              <a:rPr lang="en-US" sz="1800" b="1" dirty="0" smtClean="0">
                <a:latin typeface="Arial" charset="0"/>
              </a:rPr>
            </a:b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</a:rPr>
              <a:t>Paul I-</a:t>
            </a:r>
            <a:r>
              <a:rPr lang="en-US" sz="2000" b="1" dirty="0" err="1" smtClean="0">
                <a:latin typeface="Arial" charset="0"/>
              </a:rPr>
              <a:t>Hai</a:t>
            </a:r>
            <a:r>
              <a:rPr lang="en-US" sz="2000" b="1" dirty="0" smtClean="0">
                <a:latin typeface="Arial" charset="0"/>
              </a:rPr>
              <a:t> Lin, Professor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  <a:hlinkClick r:id="rId5"/>
              </a:rPr>
              <a:t>http://www.etcs.ipfw.edu/~lin</a:t>
            </a:r>
            <a:r>
              <a:rPr lang="en-US" sz="2000" b="1" dirty="0" smtClean="0">
                <a:latin typeface="Arial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BC44-0B92-4DB5-A8A9-B6AD12C32F7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Figure 2.2 CSS Syntax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066800"/>
            <a:ext cx="8305800" cy="5242769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67845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Location of CSS Style Sheet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Inline Styles (Listing3.1.html)</a:t>
            </a:r>
          </a:p>
          <a:p>
            <a:r>
              <a:rPr lang="en-US" sz="2400" b="1" dirty="0" smtClean="0">
                <a:latin typeface="+mj-lt"/>
              </a:rPr>
              <a:t>Embedded Style Sheet (Listing3.2.html)</a:t>
            </a:r>
          </a:p>
          <a:p>
            <a:r>
              <a:rPr lang="en-US" sz="2400" b="1" dirty="0" smtClean="0">
                <a:latin typeface="+mj-lt"/>
              </a:rPr>
              <a:t>External Style Sheet (Listing3.3.html)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In-Line Style Sheet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lvl="0"/>
            <a:r>
              <a:rPr lang="en-US" sz="2400" b="1" dirty="0">
                <a:effectLst/>
                <a:latin typeface="+mj-lt"/>
              </a:rPr>
              <a:t>A style applied to a particular tag on a Web page</a:t>
            </a:r>
          </a:p>
          <a:p>
            <a:pPr lvl="0"/>
            <a:r>
              <a:rPr lang="en-US" sz="2400" b="1" dirty="0">
                <a:effectLst/>
                <a:latin typeface="+mj-lt"/>
              </a:rPr>
              <a:t>For formatting individual elements</a:t>
            </a:r>
          </a:p>
          <a:p>
            <a:r>
              <a:rPr lang="en-US" sz="2400" b="1" dirty="0" smtClean="0">
                <a:latin typeface="+mj-lt"/>
              </a:rPr>
              <a:t>Inline Styles (Listing3.1.html)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14400" y="2971800"/>
            <a:ext cx="5257800" cy="193899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h1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Share Your Travels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h1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fr-FR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fr-FR" dirty="0">
                <a:solidFill>
                  <a:srgbClr val="A31515"/>
                </a:solidFill>
                <a:latin typeface="Consolas" panose="020B0609020204030204" pitchFamily="49" charset="0"/>
              </a:rPr>
              <a:t>h2</a:t>
            </a:r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fr-FR" dirty="0">
                <a:solidFill>
                  <a:srgbClr val="FF0000"/>
                </a:solidFill>
                <a:latin typeface="Consolas" panose="020B0609020204030204" pitchFamily="49" charset="0"/>
              </a:rPr>
              <a:t>style</a:t>
            </a:r>
            <a:r>
              <a:rPr lang="fr-FR" dirty="0">
                <a:solidFill>
                  <a:srgbClr val="0000FF"/>
                </a:solidFill>
                <a:latin typeface="Consolas" panose="020B0609020204030204" pitchFamily="49" charset="0"/>
              </a:rPr>
              <a:t>="font-size: 24pt"&gt;</a:t>
            </a:r>
            <a:r>
              <a:rPr lang="fr-FR" dirty="0">
                <a:solidFill>
                  <a:prstClr val="black"/>
                </a:solidFill>
                <a:latin typeface="Consolas" panose="020B0609020204030204" pitchFamily="49" charset="0"/>
              </a:rPr>
              <a:t>Description</a:t>
            </a:r>
            <a:r>
              <a:rPr lang="fr-FR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fr-FR" dirty="0">
                <a:solidFill>
                  <a:srgbClr val="A31515"/>
                </a:solidFill>
                <a:latin typeface="Consolas" panose="020B0609020204030204" pitchFamily="49" charset="0"/>
              </a:rPr>
              <a:t>h2</a:t>
            </a:r>
            <a:r>
              <a:rPr lang="fr-FR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fr-FR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...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h2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style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="font-size: 24pt; font-weight: bold;"&gt;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Reviews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h2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27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4841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In-Line Style Sheet Example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60388"/>
            <a:ext cx="8458200" cy="5570538"/>
          </a:xfrm>
        </p:spPr>
        <p:txBody>
          <a:bodyPr/>
          <a:lstStyle/>
          <a:p>
            <a:pPr lvl="0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Inlinecss.html,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"/>
              </a:rPr>
              <a:t>http://www.etcs.ipfw.edu/~lin/CECourses/2_HTML/08CCSExs/inlinecss.html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n-US" sz="1800" dirty="0" smtClean="0">
                <a:effectLst/>
                <a:latin typeface="+mj-lt"/>
              </a:rPr>
              <a:t>&lt;html&gt;</a:t>
            </a:r>
          </a:p>
          <a:p>
            <a:pPr marL="0" indent="0">
              <a:buNone/>
            </a:pPr>
            <a:r>
              <a:rPr lang="en-US" sz="1800" dirty="0" smtClean="0">
                <a:effectLst/>
                <a:latin typeface="+mj-lt"/>
              </a:rPr>
              <a:t>&lt;!-- inlinecss.html --&gt;</a:t>
            </a:r>
          </a:p>
          <a:p>
            <a:pPr marL="0" indent="0">
              <a:buNone/>
            </a:pPr>
            <a:r>
              <a:rPr lang="en-US" sz="1800" dirty="0" smtClean="0">
                <a:effectLst/>
                <a:latin typeface="+mj-lt"/>
              </a:rPr>
              <a:t>&lt;head&gt;&lt;title&gt;Inline Styles Example&lt;/title&gt;&lt;/head&gt;</a:t>
            </a:r>
          </a:p>
          <a:p>
            <a:pPr marL="0" indent="0">
              <a:buNone/>
            </a:pPr>
            <a:r>
              <a:rPr lang="en-US" sz="1800" dirty="0" smtClean="0">
                <a:effectLst/>
                <a:latin typeface="+mj-lt"/>
              </a:rPr>
              <a:t>&lt;body&gt;</a:t>
            </a:r>
          </a:p>
          <a:p>
            <a:pPr marL="0" indent="0">
              <a:buNone/>
            </a:pPr>
            <a:r>
              <a:rPr lang="en-US" sz="1800" dirty="0" smtClean="0">
                <a:effectLst/>
                <a:latin typeface="+mj-lt"/>
              </a:rPr>
              <a:t>&lt;!-- Declare inline Styles  --&gt;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C000"/>
                </a:solidFill>
                <a:effectLst/>
                <a:latin typeface="+mj-lt"/>
              </a:rPr>
              <a:t>&lt;span style="font-weight: bold"&gt;</a:t>
            </a:r>
          </a:p>
          <a:p>
            <a:pPr marL="0" indent="0">
              <a:buNone/>
            </a:pPr>
            <a:r>
              <a:rPr lang="en-US" sz="1800" dirty="0" smtClean="0">
                <a:effectLst/>
                <a:latin typeface="+mj-lt"/>
              </a:rPr>
              <a:t>Web Programming Language: HTML.</a:t>
            </a:r>
          </a:p>
          <a:p>
            <a:pPr marL="0" indent="0">
              <a:buNone/>
            </a:pPr>
            <a:r>
              <a:rPr lang="en-US" sz="1800" dirty="0" smtClean="0">
                <a:effectLst/>
                <a:latin typeface="+mj-lt"/>
              </a:rPr>
              <a:t>&lt;/span&gt;&lt;</a:t>
            </a:r>
            <a:r>
              <a:rPr lang="en-US" sz="1800" dirty="0" err="1" smtClean="0">
                <a:effectLst/>
                <a:latin typeface="+mj-lt"/>
              </a:rPr>
              <a:t>br</a:t>
            </a:r>
            <a:r>
              <a:rPr lang="en-US" sz="1800" dirty="0" smtClean="0">
                <a:effectLst/>
                <a:latin typeface="+mj-lt"/>
              </a:rPr>
              <a:t>&gt;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C000"/>
                </a:solidFill>
                <a:effectLst/>
                <a:latin typeface="+mj-lt"/>
              </a:rPr>
              <a:t>&lt;p style = "font-size: 20pt"&gt;Web Programming Language: HTML.&lt;/p&gt;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C000"/>
                </a:solidFill>
                <a:effectLst/>
                <a:latin typeface="+mj-lt"/>
              </a:rPr>
              <a:t>&lt;p style = "font-size: 20pt; color: #FF0000"&gt;</a:t>
            </a:r>
          </a:p>
          <a:p>
            <a:pPr marL="0" indent="0">
              <a:buNone/>
            </a:pPr>
            <a:r>
              <a:rPr lang="en-US" sz="1800" dirty="0" smtClean="0">
                <a:effectLst/>
                <a:latin typeface="+mj-lt"/>
              </a:rPr>
              <a:t>Web Programming Language: JavaScript</a:t>
            </a:r>
          </a:p>
          <a:p>
            <a:pPr marL="0" indent="0">
              <a:buNone/>
            </a:pPr>
            <a:r>
              <a:rPr lang="en-US" sz="1800" dirty="0" smtClean="0">
                <a:effectLst/>
                <a:latin typeface="+mj-lt"/>
              </a:rPr>
              <a:t>&lt;/p&gt;</a:t>
            </a:r>
          </a:p>
          <a:p>
            <a:pPr marL="0" indent="0">
              <a:buNone/>
            </a:pPr>
            <a:r>
              <a:rPr lang="en-US" sz="1800" dirty="0" smtClean="0">
                <a:effectLst/>
                <a:latin typeface="+mj-lt"/>
              </a:rPr>
              <a:t>&lt;p&gt;Web Programming Language: Perl.&lt;/p&gt;</a:t>
            </a:r>
          </a:p>
          <a:p>
            <a:pPr marL="0" indent="0">
              <a:buNone/>
            </a:pPr>
            <a:r>
              <a:rPr lang="en-US" sz="1800" dirty="0" smtClean="0">
                <a:effectLst/>
                <a:latin typeface="+mj-lt"/>
              </a:rPr>
              <a:t>&lt;/body&gt;</a:t>
            </a:r>
          </a:p>
          <a:p>
            <a:pPr marL="0" indent="0">
              <a:buNone/>
            </a:pPr>
            <a:r>
              <a:rPr lang="en-US" sz="1800" dirty="0" smtClean="0">
                <a:effectLst/>
                <a:latin typeface="+mj-lt"/>
              </a:rPr>
              <a:t>&lt;/html&gt;</a:t>
            </a:r>
          </a:p>
          <a:p>
            <a:pPr lvl="0"/>
            <a:endParaRPr lang="en-US" sz="1600" dirty="0">
              <a:effectLst/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79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Embedded Style Sheet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lvl="0"/>
            <a:r>
              <a:rPr lang="en-US" sz="2400" dirty="0">
                <a:effectLst/>
                <a:latin typeface="+mj-lt"/>
              </a:rPr>
              <a:t>Embedded as part of the HTML document</a:t>
            </a:r>
          </a:p>
          <a:p>
            <a:pPr lvl="0"/>
            <a:r>
              <a:rPr lang="en-US" sz="2400" dirty="0">
                <a:effectLst/>
                <a:latin typeface="+mj-lt"/>
              </a:rPr>
              <a:t>Defined with &lt;style&gt; declaration block</a:t>
            </a:r>
          </a:p>
          <a:p>
            <a:pPr lvl="0"/>
            <a:r>
              <a:rPr lang="en-US" sz="2400" dirty="0">
                <a:effectLst/>
                <a:latin typeface="+mj-lt"/>
              </a:rPr>
              <a:t>Can be kept in a file outside the </a:t>
            </a:r>
            <a:r>
              <a:rPr lang="en-US" sz="2400" dirty="0" smtClean="0">
                <a:effectLst/>
                <a:latin typeface="+mj-lt"/>
              </a:rPr>
              <a:t>document</a:t>
            </a:r>
          </a:p>
          <a:p>
            <a:pPr lvl="0"/>
            <a:r>
              <a:rPr lang="en-US" sz="2400" dirty="0" smtClean="0">
                <a:effectLst/>
                <a:latin typeface="+mj-lt"/>
              </a:rPr>
              <a:t>An Example</a:t>
            </a:r>
            <a:endParaRPr lang="en-US" sz="2400" dirty="0">
              <a:effectLst/>
              <a:latin typeface="+mj-lt"/>
            </a:endParaRPr>
          </a:p>
          <a:p>
            <a:pPr marL="0" indent="0">
              <a:buNone/>
            </a:pPr>
            <a:r>
              <a:rPr lang="en-US" sz="2000" b="1" dirty="0">
                <a:effectLst/>
                <a:latin typeface="+mj-lt"/>
              </a:rPr>
              <a:t>&lt;style&gt;</a:t>
            </a:r>
          </a:p>
          <a:p>
            <a:pPr marL="0" indent="0">
              <a:buNone/>
            </a:pPr>
            <a:r>
              <a:rPr lang="en-US" sz="2000" b="1" dirty="0">
                <a:effectLst/>
                <a:latin typeface="+mj-lt"/>
              </a:rPr>
              <a:t>	</a:t>
            </a:r>
            <a:r>
              <a:rPr lang="en-US" sz="2000" b="1" dirty="0" smtClean="0">
                <a:effectLst/>
                <a:latin typeface="+mj-lt"/>
              </a:rPr>
              <a:t>h1</a:t>
            </a:r>
            <a:r>
              <a:rPr lang="en-US" sz="2000" b="1" dirty="0">
                <a:effectLst/>
                <a:latin typeface="+mj-lt"/>
              </a:rPr>
              <a:t>	{font-size: 24pt; font-weight: bold; color: red}</a:t>
            </a:r>
          </a:p>
          <a:p>
            <a:pPr marL="0" indent="0">
              <a:buNone/>
            </a:pPr>
            <a:r>
              <a:rPr lang="en-US" sz="2000" b="1" dirty="0">
                <a:effectLst/>
                <a:latin typeface="+mj-lt"/>
              </a:rPr>
              <a:t>	</a:t>
            </a:r>
            <a:r>
              <a:rPr lang="en-US" sz="2000" b="1" dirty="0" smtClean="0">
                <a:effectLst/>
                <a:latin typeface="+mj-lt"/>
              </a:rPr>
              <a:t>h2</a:t>
            </a:r>
            <a:r>
              <a:rPr lang="en-US" sz="2000" b="1" dirty="0">
                <a:effectLst/>
                <a:latin typeface="+mj-lt"/>
              </a:rPr>
              <a:t>	{font-size: 16pt; font-style: italic; color: green}</a:t>
            </a:r>
          </a:p>
          <a:p>
            <a:pPr marL="0" indent="0">
              <a:buNone/>
            </a:pPr>
            <a:r>
              <a:rPr lang="en-US" sz="2000" b="1" dirty="0">
                <a:effectLst/>
                <a:latin typeface="+mj-lt"/>
              </a:rPr>
              <a:t>	span   {font-weight: bold; font-style: italic}</a:t>
            </a:r>
          </a:p>
          <a:p>
            <a:pPr marL="0" indent="0">
              <a:buNone/>
            </a:pPr>
            <a:r>
              <a:rPr lang="en-US" sz="2000" b="1" dirty="0">
                <a:effectLst/>
                <a:latin typeface="+mj-lt"/>
              </a:rPr>
              <a:t>&lt;/style&gt;</a:t>
            </a:r>
          </a:p>
          <a:p>
            <a:r>
              <a:rPr lang="en-US" sz="2400" dirty="0">
                <a:effectLst/>
                <a:latin typeface="+mj-lt"/>
              </a:rPr>
              <a:t>After the declaration, we will </a:t>
            </a:r>
            <a:r>
              <a:rPr lang="en-US" sz="2400" dirty="0" smtClean="0">
                <a:effectLst/>
                <a:latin typeface="+mj-lt"/>
              </a:rPr>
              <a:t>be able to </a:t>
            </a:r>
            <a:r>
              <a:rPr lang="en-US" sz="2400" b="1" dirty="0" smtClean="0">
                <a:solidFill>
                  <a:srgbClr val="FFC000"/>
                </a:solidFill>
                <a:effectLst/>
                <a:latin typeface="+mj-lt"/>
              </a:rPr>
              <a:t>use &lt;h1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</a:rPr>
              <a:t>&gt;  </a:t>
            </a:r>
            <a:r>
              <a:rPr lang="en-US" sz="2400" b="1" dirty="0" smtClean="0">
                <a:solidFill>
                  <a:srgbClr val="FFC000"/>
                </a:solidFill>
                <a:effectLst/>
                <a:latin typeface="+mj-lt"/>
              </a:rPr>
              <a:t>&lt;/h1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</a:rPr>
              <a:t>&gt;,  </a:t>
            </a:r>
            <a:r>
              <a:rPr lang="en-US" sz="2400" b="1" dirty="0" smtClean="0">
                <a:solidFill>
                  <a:srgbClr val="FFC000"/>
                </a:solidFill>
                <a:effectLst/>
                <a:latin typeface="+mj-lt"/>
              </a:rPr>
              <a:t>&lt;h2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</a:rPr>
              <a:t>&gt;  </a:t>
            </a:r>
            <a:r>
              <a:rPr lang="en-US" sz="2400" b="1" dirty="0" smtClean="0">
                <a:solidFill>
                  <a:srgbClr val="FFC000"/>
                </a:solidFill>
                <a:effectLst/>
                <a:latin typeface="+mj-lt"/>
              </a:rPr>
              <a:t>&lt;/h2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</a:rPr>
              <a:t>&gt;, and &lt;span&gt; &lt;/span&gt; as new style definitions</a:t>
            </a:r>
          </a:p>
          <a:p>
            <a:endParaRPr lang="en-US" sz="24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9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407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Embedded Style Sheet: Listing3.2.html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01000" cy="5064125"/>
          </a:xfrm>
        </p:spPr>
        <p:txBody>
          <a:bodyPr/>
          <a:lstStyle/>
          <a:p>
            <a:endParaRPr lang="en-US" sz="24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171700" y="749300"/>
            <a:ext cx="5067300" cy="563231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head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lang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="en"&gt;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meta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charset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="utf-8"&gt;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title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Share Your Travels -- New York - Central Park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title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style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h1 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font-size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: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24pt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; }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	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h2 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{ 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	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font-size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: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18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pt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	   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font-weight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: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bold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}		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style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head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body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h1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Share Your Travels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h1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h2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New York - Central Park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h2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...</a:t>
            </a:r>
          </a:p>
          <a:p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2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External CSS Style Sheet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lvl="0"/>
            <a:r>
              <a:rPr lang="en-US" sz="2400" dirty="0">
                <a:effectLst/>
                <a:latin typeface="+mj-lt"/>
              </a:rPr>
              <a:t>Used for control styles across several pages or across an entire Web site</a:t>
            </a:r>
          </a:p>
          <a:p>
            <a:pPr lvl="0"/>
            <a:r>
              <a:rPr lang="en-US" sz="2400" dirty="0">
                <a:effectLst/>
                <a:latin typeface="+mj-lt"/>
              </a:rPr>
              <a:t>Require a style definition file that contains style definitions such as the </a:t>
            </a:r>
            <a:r>
              <a:rPr lang="en-US" sz="2400" dirty="0">
                <a:solidFill>
                  <a:srgbClr val="FFC000"/>
                </a:solidFill>
                <a:effectLst/>
                <a:latin typeface="+mj-lt"/>
              </a:rPr>
              <a:t>three lines</a:t>
            </a:r>
            <a:r>
              <a:rPr lang="en-US" sz="2400" dirty="0">
                <a:effectLst/>
                <a:latin typeface="+mj-lt"/>
              </a:rPr>
              <a:t> as shown below and save it as "style.css". Note that the &lt;style&gt; &lt;/style&gt; tags are not included in the "</a:t>
            </a:r>
            <a:r>
              <a:rPr lang="en-US" sz="2400" b="1" dirty="0">
                <a:solidFill>
                  <a:srgbClr val="FF0000"/>
                </a:solidFill>
                <a:effectLst/>
                <a:latin typeface="+mj-lt"/>
              </a:rPr>
              <a:t>style.css</a:t>
            </a:r>
            <a:r>
              <a:rPr lang="en-US" sz="2400" dirty="0">
                <a:effectLst/>
                <a:latin typeface="+mj-lt"/>
              </a:rPr>
              <a:t>"</a:t>
            </a:r>
          </a:p>
          <a:p>
            <a:pPr marL="0" indent="0">
              <a:buNone/>
            </a:pPr>
            <a:r>
              <a:rPr lang="en-US" sz="2000" b="1" dirty="0">
                <a:effectLst/>
                <a:latin typeface="+mj-lt"/>
              </a:rPr>
              <a:t>	</a:t>
            </a:r>
            <a:r>
              <a:rPr lang="en-US" sz="2400" b="1" dirty="0" smtClean="0">
                <a:solidFill>
                  <a:srgbClr val="FFC000"/>
                </a:solidFill>
                <a:effectLst/>
                <a:latin typeface="+mj-lt"/>
              </a:rPr>
              <a:t>h1 {font-size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</a:rPr>
              <a:t>: 24pt; font-weight: bold; color: red}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  <a:effectLst/>
                <a:latin typeface="+mj-lt"/>
              </a:rPr>
              <a:t>	</a:t>
            </a:r>
            <a:r>
              <a:rPr lang="en-US" sz="2400" b="1" dirty="0" smtClean="0">
                <a:solidFill>
                  <a:srgbClr val="FFC000"/>
                </a:solidFill>
                <a:effectLst/>
                <a:latin typeface="+mj-lt"/>
              </a:rPr>
              <a:t>h2 {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</a:rPr>
              <a:t>font-size: 16pt; font-style: italic; color: green}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C000"/>
                </a:solidFill>
                <a:effectLst/>
                <a:latin typeface="+mj-lt"/>
              </a:rPr>
              <a:t>	</a:t>
            </a:r>
            <a:r>
              <a:rPr lang="en-US" sz="2400" b="1" dirty="0" smtClean="0">
                <a:solidFill>
                  <a:srgbClr val="FFC000"/>
                </a:solidFill>
                <a:effectLst/>
                <a:latin typeface="+mj-lt"/>
              </a:rPr>
              <a:t>span {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</a:rPr>
              <a:t>font-weight: bold; font-style: italic}</a:t>
            </a:r>
          </a:p>
          <a:p>
            <a:endParaRPr lang="en-US" sz="24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External CSS Style Sheet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886" y="1119221"/>
            <a:ext cx="8523514" cy="5064125"/>
          </a:xfrm>
        </p:spPr>
        <p:txBody>
          <a:bodyPr/>
          <a:lstStyle/>
          <a:p>
            <a:r>
              <a:rPr lang="en-US" sz="2400" dirty="0" smtClean="0">
                <a:effectLst/>
                <a:latin typeface="+mj-lt"/>
              </a:rPr>
              <a:t>Then</a:t>
            </a:r>
            <a:r>
              <a:rPr lang="en-US" sz="2400" dirty="0">
                <a:effectLst/>
                <a:latin typeface="+mj-lt"/>
              </a:rPr>
              <a:t>, we place the following line within </a:t>
            </a:r>
            <a:r>
              <a:rPr lang="en-US" sz="2400" dirty="0" smtClean="0">
                <a:effectLst/>
                <a:latin typeface="+mj-lt"/>
              </a:rPr>
              <a:t>&lt;head&gt; </a:t>
            </a:r>
            <a:r>
              <a:rPr lang="en-US" sz="2400" dirty="0">
                <a:effectLst/>
                <a:latin typeface="+mj-lt"/>
              </a:rPr>
              <a:t>tags to refer to this </a:t>
            </a:r>
            <a:r>
              <a:rPr lang="en-US" sz="2400" dirty="0" smtClean="0">
                <a:effectLst/>
                <a:latin typeface="+mj-lt"/>
              </a:rPr>
              <a:t>file.</a:t>
            </a:r>
          </a:p>
          <a:p>
            <a:r>
              <a:rPr lang="en-US" sz="2400" dirty="0" smtClean="0">
                <a:effectLst/>
                <a:latin typeface="+mj-lt"/>
              </a:rPr>
              <a:t>Link element, </a:t>
            </a:r>
            <a:r>
              <a:rPr lang="en-US" sz="2400" dirty="0" err="1" smtClean="0">
                <a:effectLst/>
                <a:latin typeface="+mj-lt"/>
              </a:rPr>
              <a:t>href</a:t>
            </a:r>
            <a:r>
              <a:rPr lang="en-US" sz="2400" dirty="0" smtClean="0">
                <a:effectLst/>
                <a:latin typeface="+mj-lt"/>
              </a:rPr>
              <a:t> – hypertext reference, </a:t>
            </a:r>
            <a:r>
              <a:rPr lang="en-US" sz="2400" dirty="0" err="1" smtClean="0">
                <a:effectLst/>
                <a:latin typeface="+mj-lt"/>
              </a:rPr>
              <a:t>rel</a:t>
            </a:r>
            <a:r>
              <a:rPr lang="en-US" sz="2400" dirty="0" smtClean="0">
                <a:effectLst/>
                <a:latin typeface="+mj-lt"/>
              </a:rPr>
              <a:t> - relationship </a:t>
            </a:r>
            <a:endParaRPr lang="en-US" sz="2400" dirty="0">
              <a:effectLst/>
              <a:latin typeface="+mj-lt"/>
            </a:endParaRPr>
          </a:p>
          <a:p>
            <a:pPr marL="0" indent="0">
              <a:buNone/>
            </a:pPr>
            <a:r>
              <a:rPr lang="en-US" sz="2000" b="1" dirty="0" smtClean="0">
                <a:effectLst/>
                <a:latin typeface="+mj-lt"/>
              </a:rPr>
              <a:t>&lt;head&gt;</a:t>
            </a:r>
            <a:endParaRPr lang="en-US" sz="2000" b="1" dirty="0">
              <a:effectLst/>
              <a:latin typeface="+mj-lt"/>
            </a:endParaRPr>
          </a:p>
          <a:p>
            <a:pPr marL="0" indent="0">
              <a:buNone/>
            </a:pPr>
            <a:r>
              <a:rPr lang="en-US" sz="2000" b="1" dirty="0" smtClean="0">
                <a:effectLst/>
                <a:latin typeface="+mj-lt"/>
              </a:rPr>
              <a:t>&lt;title&gt; </a:t>
            </a:r>
            <a:r>
              <a:rPr lang="en-US" sz="2000" b="1" dirty="0">
                <a:effectLst/>
                <a:latin typeface="+mj-lt"/>
              </a:rPr>
              <a:t>TEST LINKED STYLE SHEETS </a:t>
            </a:r>
            <a:r>
              <a:rPr lang="en-US" sz="2000" b="1" dirty="0" smtClean="0">
                <a:effectLst/>
                <a:latin typeface="+mj-lt"/>
              </a:rPr>
              <a:t>&lt;/title&gt;</a:t>
            </a:r>
            <a:endParaRPr lang="en-US" sz="2000" b="1" dirty="0">
              <a:effectLst/>
              <a:latin typeface="+mj-lt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C000"/>
                </a:solidFill>
                <a:effectLst/>
                <a:latin typeface="+mj-lt"/>
              </a:rPr>
              <a:t>&lt;link </a:t>
            </a:r>
            <a:r>
              <a:rPr lang="en-US" sz="2400" b="1" dirty="0" err="1" smtClean="0">
                <a:solidFill>
                  <a:srgbClr val="FFC000"/>
                </a:solidFill>
                <a:effectLst/>
                <a:latin typeface="+mj-lt"/>
              </a:rPr>
              <a:t>href</a:t>
            </a:r>
            <a:r>
              <a:rPr lang="en-US" sz="2400" b="1" dirty="0" smtClean="0">
                <a:solidFill>
                  <a:srgbClr val="FFC000"/>
                </a:solidFill>
                <a:effectLst/>
                <a:latin typeface="+mj-lt"/>
              </a:rPr>
              <a:t>="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</a:rPr>
              <a:t>styles.css" </a:t>
            </a:r>
            <a:r>
              <a:rPr lang="en-US" sz="2400" b="1" dirty="0" err="1" smtClean="0">
                <a:solidFill>
                  <a:srgbClr val="FFC000"/>
                </a:solidFill>
                <a:effectLst/>
                <a:latin typeface="+mj-lt"/>
              </a:rPr>
              <a:t>rel</a:t>
            </a:r>
            <a:r>
              <a:rPr lang="en-US" sz="2400" b="1" dirty="0" smtClean="0">
                <a:solidFill>
                  <a:srgbClr val="FFC000"/>
                </a:solidFill>
                <a:effectLst/>
                <a:latin typeface="+mj-lt"/>
              </a:rPr>
              <a:t>=“</a:t>
            </a:r>
            <a:r>
              <a:rPr lang="en-US" sz="2400" b="1" dirty="0" err="1" smtClean="0">
                <a:solidFill>
                  <a:srgbClr val="FFC000"/>
                </a:solidFill>
                <a:effectLst/>
                <a:latin typeface="+mj-lt"/>
              </a:rPr>
              <a:t>stylesheet</a:t>
            </a:r>
            <a:r>
              <a:rPr lang="en-US" sz="2400" b="1" dirty="0" smtClean="0">
                <a:solidFill>
                  <a:srgbClr val="FFC000"/>
                </a:solidFill>
                <a:effectLst/>
                <a:latin typeface="+mj-lt"/>
              </a:rPr>
              <a:t>" type="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</a:rPr>
              <a:t>text/</a:t>
            </a:r>
            <a:r>
              <a:rPr lang="en-US" sz="2400" b="1" dirty="0" err="1">
                <a:solidFill>
                  <a:srgbClr val="FFC000"/>
                </a:solidFill>
                <a:effectLst/>
                <a:latin typeface="+mj-lt"/>
              </a:rPr>
              <a:t>css</a:t>
            </a:r>
            <a:r>
              <a:rPr lang="en-US" sz="2400" b="1" dirty="0">
                <a:solidFill>
                  <a:srgbClr val="FFC000"/>
                </a:solidFill>
                <a:effectLst/>
                <a:latin typeface="+mj-lt"/>
              </a:rPr>
              <a:t>"&gt;</a:t>
            </a:r>
          </a:p>
          <a:p>
            <a:pPr marL="0" indent="0">
              <a:buNone/>
            </a:pPr>
            <a:r>
              <a:rPr lang="en-US" sz="2000" b="1" dirty="0" smtClean="0">
                <a:effectLst/>
                <a:latin typeface="+mj-lt"/>
              </a:rPr>
              <a:t>&lt;/head&gt;</a:t>
            </a:r>
            <a:endParaRPr lang="en-US" sz="2000" b="1" dirty="0">
              <a:effectLst/>
              <a:latin typeface="+mj-lt"/>
            </a:endParaRPr>
          </a:p>
          <a:p>
            <a:r>
              <a:rPr lang="en-US" sz="2400" b="1" dirty="0">
                <a:latin typeface="+mj-lt"/>
              </a:rPr>
              <a:t>An Example, </a:t>
            </a:r>
            <a:r>
              <a:rPr lang="en-US" sz="2400" b="1" dirty="0">
                <a:latin typeface="+mj-lt"/>
                <a:hlinkClick r:id="rId3"/>
              </a:rPr>
              <a:t>http://www.etcs.ipfw.edu/~</a:t>
            </a:r>
            <a:r>
              <a:rPr lang="en-US" sz="2400" b="1" dirty="0" smtClean="0">
                <a:latin typeface="+mj-lt"/>
                <a:hlinkClick r:id="rId3"/>
              </a:rPr>
              <a:t>lin/CECourses/2_HTML/08CCSExs/linkcss.html</a:t>
            </a:r>
            <a:r>
              <a:rPr lang="en-US" sz="2400" b="1" dirty="0" smtClean="0">
                <a:latin typeface="+mj-lt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C000"/>
                </a:solidFill>
              </a:rPr>
              <a:t>An Example, </a:t>
            </a:r>
            <a:r>
              <a:rPr lang="en-US" sz="1800" b="1" dirty="0">
                <a:hlinkClick r:id="rId3"/>
              </a:rPr>
              <a:t>http://www.etcs.ipfw.edu/~lin/CECourses/2_HTML/08CCSExs/linkcss.html</a:t>
            </a:r>
            <a:r>
              <a:rPr lang="en-US" sz="1800" b="1" dirty="0"/>
              <a:t> 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sz="30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458200" cy="536892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latin typeface="+mj-lt"/>
              </a:rPr>
              <a:t>&lt;html&gt;</a:t>
            </a: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&lt;!-- linkcss.html --&gt;</a:t>
            </a:r>
          </a:p>
          <a:p>
            <a:pPr marL="0" indent="0">
              <a:buNone/>
            </a:pPr>
            <a:r>
              <a:rPr lang="en-US" sz="2000" dirty="0" smtClean="0">
                <a:latin typeface="+mj-lt"/>
              </a:rPr>
              <a:t>&lt;head&gt;</a:t>
            </a: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 smtClean="0">
                <a:latin typeface="+mj-lt"/>
              </a:rPr>
              <a:t>&lt;title&gt;Link </a:t>
            </a:r>
            <a:r>
              <a:rPr lang="en-US" sz="2000" dirty="0">
                <a:latin typeface="+mj-lt"/>
              </a:rPr>
              <a:t>Style Sheets</a:t>
            </a:r>
            <a:r>
              <a:rPr lang="en-US" sz="2000" dirty="0" smtClean="0">
                <a:latin typeface="+mj-lt"/>
              </a:rPr>
              <a:t>&lt;/title&gt;</a:t>
            </a: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&lt;link </a:t>
            </a:r>
            <a:r>
              <a:rPr lang="en-US" sz="2400" b="1" dirty="0" err="1" smtClean="0">
                <a:solidFill>
                  <a:srgbClr val="FFC000"/>
                </a:solidFill>
                <a:latin typeface="+mj-lt"/>
              </a:rPr>
              <a:t>href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="</a:t>
            </a:r>
            <a:r>
              <a:rPr lang="en-US" sz="2400" b="1" dirty="0">
                <a:solidFill>
                  <a:srgbClr val="FFC000"/>
                </a:solidFill>
                <a:latin typeface="+mj-lt"/>
              </a:rPr>
              <a:t>styles.css" </a:t>
            </a:r>
            <a:r>
              <a:rPr lang="en-US" sz="2400" b="1" dirty="0" err="1" smtClean="0">
                <a:solidFill>
                  <a:srgbClr val="FFC000"/>
                </a:solidFill>
                <a:latin typeface="+mj-lt"/>
              </a:rPr>
              <a:t>rel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="</a:t>
            </a:r>
            <a:r>
              <a:rPr lang="en-US" sz="2400" b="1" dirty="0" err="1">
                <a:solidFill>
                  <a:srgbClr val="FFC000"/>
                </a:solidFill>
                <a:latin typeface="+mj-lt"/>
              </a:rPr>
              <a:t>stylesheet</a:t>
            </a:r>
            <a:r>
              <a:rPr lang="en-US" sz="2400" b="1" dirty="0">
                <a:solidFill>
                  <a:srgbClr val="FFC000"/>
                </a:solidFill>
                <a:latin typeface="+mj-lt"/>
              </a:rPr>
              <a:t>" 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type="</a:t>
            </a:r>
            <a:r>
              <a:rPr lang="en-US" sz="2400" b="1" dirty="0">
                <a:solidFill>
                  <a:srgbClr val="FFC000"/>
                </a:solidFill>
                <a:latin typeface="+mj-lt"/>
              </a:rPr>
              <a:t>text/</a:t>
            </a:r>
            <a:r>
              <a:rPr lang="en-US" sz="2400" b="1" dirty="0" err="1">
                <a:solidFill>
                  <a:srgbClr val="FFC000"/>
                </a:solidFill>
                <a:latin typeface="+mj-lt"/>
              </a:rPr>
              <a:t>css</a:t>
            </a:r>
            <a:r>
              <a:rPr lang="en-US" sz="2400" b="1" dirty="0">
                <a:solidFill>
                  <a:srgbClr val="FFC000"/>
                </a:solidFill>
                <a:latin typeface="+mj-lt"/>
              </a:rPr>
              <a:t>"&gt;</a:t>
            </a:r>
          </a:p>
          <a:p>
            <a:pPr marL="0" indent="0">
              <a:buNone/>
            </a:pPr>
            <a:r>
              <a:rPr lang="en-US" sz="2000" dirty="0" smtClean="0">
                <a:latin typeface="+mj-lt"/>
              </a:rPr>
              <a:t>&lt;/head&gt;</a:t>
            </a: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 smtClean="0">
                <a:latin typeface="+mj-lt"/>
              </a:rPr>
              <a:t>&lt;body&gt;</a:t>
            </a: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 smtClean="0">
                <a:latin typeface="+mj-lt"/>
              </a:rPr>
              <a:t>&lt;span&gt;Web </a:t>
            </a:r>
            <a:r>
              <a:rPr lang="en-US" sz="2000" dirty="0">
                <a:latin typeface="+mj-lt"/>
              </a:rPr>
              <a:t>Programming Applications</a:t>
            </a:r>
            <a:r>
              <a:rPr lang="en-US" sz="2000" dirty="0" smtClean="0">
                <a:latin typeface="+mj-lt"/>
              </a:rPr>
              <a:t>.&lt;/span&gt;</a:t>
            </a: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 smtClean="0">
                <a:latin typeface="+mj-lt"/>
              </a:rPr>
              <a:t>&lt;h1&gt;Web </a:t>
            </a:r>
            <a:r>
              <a:rPr lang="en-US" sz="2000" dirty="0">
                <a:latin typeface="+mj-lt"/>
              </a:rPr>
              <a:t>Programming Applications</a:t>
            </a:r>
            <a:r>
              <a:rPr lang="en-US" sz="2000" dirty="0" smtClean="0">
                <a:latin typeface="+mj-lt"/>
              </a:rPr>
              <a:t>.&lt;/h1</a:t>
            </a:r>
            <a:r>
              <a:rPr lang="en-US" sz="2000" dirty="0">
                <a:latin typeface="+mj-lt"/>
              </a:rPr>
              <a:t>&gt;</a:t>
            </a:r>
          </a:p>
          <a:p>
            <a:pPr marL="0" indent="0">
              <a:buNone/>
            </a:pPr>
            <a:r>
              <a:rPr lang="en-US" sz="2000" dirty="0" smtClean="0">
                <a:latin typeface="+mj-lt"/>
              </a:rPr>
              <a:t>&lt;h2&gt;Web </a:t>
            </a:r>
            <a:r>
              <a:rPr lang="en-US" sz="2000" dirty="0">
                <a:latin typeface="+mj-lt"/>
              </a:rPr>
              <a:t>Programming Applications</a:t>
            </a:r>
            <a:r>
              <a:rPr lang="en-US" sz="2000" dirty="0" smtClean="0">
                <a:latin typeface="+mj-lt"/>
              </a:rPr>
              <a:t>.&lt;/h2</a:t>
            </a:r>
            <a:r>
              <a:rPr lang="en-US" sz="2000" dirty="0">
                <a:latin typeface="+mj-lt"/>
              </a:rPr>
              <a:t>&gt;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&lt;h2 </a:t>
            </a:r>
            <a:r>
              <a:rPr lang="en-US" sz="2400" b="1" dirty="0">
                <a:solidFill>
                  <a:srgbClr val="FFC000"/>
                </a:solidFill>
                <a:latin typeface="+mj-lt"/>
              </a:rPr>
              <a:t>STYLE="font-size: 36pt"&gt;</a:t>
            </a:r>
            <a:r>
              <a:rPr lang="en-US" sz="2000" dirty="0">
                <a:latin typeface="+mj-lt"/>
              </a:rPr>
              <a:t>Web Programming Applications</a:t>
            </a:r>
            <a:r>
              <a:rPr lang="en-US" sz="2000" dirty="0" smtClean="0">
                <a:latin typeface="+mj-lt"/>
              </a:rPr>
              <a:t>.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&lt;/h2</a:t>
            </a:r>
            <a:r>
              <a:rPr lang="en-US" sz="2400" b="1" dirty="0">
                <a:solidFill>
                  <a:srgbClr val="FFC000"/>
                </a:solidFill>
                <a:latin typeface="+mj-lt"/>
              </a:rPr>
              <a:t>&gt;</a:t>
            </a:r>
          </a:p>
          <a:p>
            <a:pPr marL="0" indent="0">
              <a:buNone/>
            </a:pPr>
            <a:r>
              <a:rPr lang="en-US" sz="2000" dirty="0" smtClean="0">
                <a:latin typeface="+mj-lt"/>
              </a:rPr>
              <a:t>&lt;/body&gt;</a:t>
            </a: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 smtClean="0">
                <a:latin typeface="+mj-lt"/>
              </a:rPr>
              <a:t>&lt;/html&gt;</a:t>
            </a:r>
            <a:endParaRPr lang="en-US" sz="20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04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External Style Sheet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External Style Sheet (Listing3.3.html)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85800" y="1855787"/>
            <a:ext cx="6629400" cy="193899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head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lang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="en"&gt;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meta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charset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="utf-8"&gt;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title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Share Your Travels -- New York - Central Park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title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link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rel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="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stylesheet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href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="styles.css"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/&gt;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head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Topics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latin typeface="Arial" charset="0"/>
              </a:rPr>
              <a:t>What is CSS?</a:t>
            </a:r>
          </a:p>
          <a:p>
            <a:pPr eaLnBrk="1" hangingPunct="1">
              <a:defRPr/>
            </a:pPr>
            <a:r>
              <a:rPr lang="en-US" sz="2800" dirty="0" smtClean="0">
                <a:latin typeface="Arial" charset="0"/>
              </a:rPr>
              <a:t>CSS Syntax</a:t>
            </a:r>
          </a:p>
          <a:p>
            <a:pPr eaLnBrk="1" hangingPunct="1">
              <a:defRPr/>
            </a:pPr>
            <a:r>
              <a:rPr lang="en-US" sz="2800" dirty="0" smtClean="0">
                <a:latin typeface="Arial" charset="0"/>
              </a:rPr>
              <a:t>Location of Styles</a:t>
            </a:r>
          </a:p>
          <a:p>
            <a:pPr eaLnBrk="1" hangingPunct="1">
              <a:defRPr/>
            </a:pPr>
            <a:r>
              <a:rPr lang="en-US" sz="2800" dirty="0" smtClean="0">
                <a:latin typeface="Arial" charset="0"/>
              </a:rPr>
              <a:t>Selectors</a:t>
            </a:r>
          </a:p>
          <a:p>
            <a:pPr eaLnBrk="1" hangingPunct="1">
              <a:defRPr/>
            </a:pPr>
            <a:r>
              <a:rPr lang="en-US" sz="2800" dirty="0" smtClean="0">
                <a:latin typeface="Arial" charset="0"/>
              </a:rPr>
              <a:t>The Cascade: How Styles Interact</a:t>
            </a:r>
          </a:p>
          <a:p>
            <a:pPr eaLnBrk="1" hangingPunct="1">
              <a:defRPr/>
            </a:pPr>
            <a:r>
              <a:rPr lang="en-US" sz="2800" dirty="0" smtClean="0">
                <a:latin typeface="Arial" charset="0"/>
              </a:rPr>
              <a:t>The Box Model</a:t>
            </a:r>
          </a:p>
          <a:p>
            <a:pPr eaLnBrk="1" hangingPunct="1">
              <a:defRPr/>
            </a:pPr>
            <a:r>
              <a:rPr lang="en-US" sz="2800" dirty="0" smtClean="0">
                <a:latin typeface="Arial" charset="0"/>
              </a:rPr>
              <a:t>CSS Text Styling </a:t>
            </a:r>
            <a:endParaRPr lang="en-US" sz="2800" dirty="0">
              <a:latin typeface="Arial" charset="0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Arial" charset="0"/>
              </a:rPr>
              <a:t>Summary</a:t>
            </a:r>
          </a:p>
          <a:p>
            <a:pPr marL="457200" lvl="1" indent="0" eaLnBrk="1" hangingPunct="1">
              <a:buNone/>
              <a:defRPr/>
            </a:pPr>
            <a:endParaRPr lang="en-US" sz="24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CSS Selectors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For </a:t>
            </a:r>
            <a:r>
              <a:rPr lang="en-US" sz="2400" b="1" dirty="0" smtClean="0">
                <a:latin typeface="+mj-lt"/>
              </a:rPr>
              <a:t>selecting </a:t>
            </a:r>
            <a:r>
              <a:rPr lang="en-US" sz="2400" b="1" dirty="0" smtClean="0">
                <a:latin typeface="+mj-lt"/>
              </a:rPr>
              <a:t>individual or multiple HTML documents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Selector Types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Element</a:t>
            </a:r>
            <a:r>
              <a:rPr lang="en-US" sz="2000" b="1" dirty="0" smtClean="0">
                <a:latin typeface="+mj-lt"/>
              </a:rPr>
              <a:t> Selectors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Class</a:t>
            </a:r>
            <a:r>
              <a:rPr lang="en-US" sz="2000" b="1" dirty="0" smtClean="0">
                <a:latin typeface="+mj-lt"/>
              </a:rPr>
              <a:t> Selectors – for targeting different elements at once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ID</a:t>
            </a:r>
            <a:r>
              <a:rPr lang="en-US" sz="2000" b="1" dirty="0" smtClean="0">
                <a:latin typeface="+mj-lt"/>
              </a:rPr>
              <a:t> Selectors – for specific elements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Attribute</a:t>
            </a:r>
            <a:r>
              <a:rPr lang="en-US" sz="2000" b="1" dirty="0" smtClean="0">
                <a:latin typeface="+mj-lt"/>
              </a:rPr>
              <a:t> Selectors – for styling hyperlinks and images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Pseudo-Element and Pseudo-Class</a:t>
            </a:r>
            <a:r>
              <a:rPr lang="en-US" sz="2000" b="1" dirty="0" smtClean="0">
                <a:latin typeface="+mj-lt"/>
              </a:rPr>
              <a:t> Selectors – for link states indication (visited, hover, active)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Contextual</a:t>
            </a:r>
            <a:r>
              <a:rPr lang="en-US" sz="2000" b="1" dirty="0" smtClean="0">
                <a:latin typeface="+mj-lt"/>
              </a:rPr>
              <a:t> Selectors – or </a:t>
            </a:r>
            <a:r>
              <a:rPr lang="en-US" sz="2000" b="1" dirty="0" err="1" smtClean="0">
                <a:latin typeface="+mj-lt"/>
              </a:rPr>
              <a:t>combinators</a:t>
            </a:r>
            <a:r>
              <a:rPr lang="en-US" sz="2000" b="1" dirty="0" smtClean="0">
                <a:latin typeface="+mj-lt"/>
              </a:rPr>
              <a:t> for selecting the elements based on their ancestors, </a:t>
            </a:r>
            <a:r>
              <a:rPr lang="en-US" sz="2000" b="1" dirty="0" smtClean="0">
                <a:latin typeface="+mj-lt"/>
              </a:rPr>
              <a:t>descendants </a:t>
            </a:r>
            <a:r>
              <a:rPr lang="en-US" sz="2000" b="1" dirty="0" smtClean="0">
                <a:latin typeface="+mj-lt"/>
              </a:rPr>
              <a:t>or sibling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References</a:t>
            </a:r>
            <a:endParaRPr lang="en-US" sz="2000" b="1" dirty="0">
              <a:latin typeface="+mj-lt"/>
            </a:endParaRPr>
          </a:p>
          <a:p>
            <a:r>
              <a:rPr lang="en-US" sz="2000" b="1" dirty="0" smtClean="0">
                <a:latin typeface="+mj-lt"/>
              </a:rPr>
              <a:t>Class Selectors, </a:t>
            </a:r>
            <a:r>
              <a:rPr lang="en-US" sz="2000" b="1" dirty="0" smtClean="0">
                <a:latin typeface="+mj-lt"/>
                <a:hlinkClick r:id="rId3"/>
              </a:rPr>
              <a:t>https</a:t>
            </a:r>
            <a:r>
              <a:rPr lang="en-US" sz="2000" b="1" dirty="0">
                <a:latin typeface="+mj-lt"/>
                <a:hlinkClick r:id="rId3"/>
              </a:rPr>
              <a:t>://</a:t>
            </a:r>
            <a:r>
              <a:rPr lang="en-US" sz="2000" b="1" dirty="0" smtClean="0">
                <a:latin typeface="+mj-lt"/>
                <a:hlinkClick r:id="rId3"/>
              </a:rPr>
              <a:t>developer.mozilla.org/en-US/docs/Web/CSS/Class_selectors</a:t>
            </a:r>
            <a:r>
              <a:rPr lang="en-US" sz="2000" b="1" dirty="0" smtClean="0">
                <a:latin typeface="+mj-lt"/>
              </a:rPr>
              <a:t> </a:t>
            </a:r>
          </a:p>
          <a:p>
            <a:r>
              <a:rPr lang="en-US" sz="2000" b="1" dirty="0">
                <a:latin typeface="+mj-lt"/>
              </a:rPr>
              <a:t>5 Selectors, </a:t>
            </a:r>
            <a:r>
              <a:rPr lang="en-US" sz="2000" b="1" dirty="0">
                <a:latin typeface="+mj-lt"/>
                <a:hlinkClick r:id="rId4"/>
              </a:rPr>
              <a:t>http://</a:t>
            </a:r>
            <a:r>
              <a:rPr lang="en-US" sz="2000" b="1" dirty="0" smtClean="0">
                <a:latin typeface="+mj-lt"/>
                <a:hlinkClick r:id="rId4"/>
              </a:rPr>
              <a:t>www.w3.org/TR/CSS21/selector.html%23id-selectors</a:t>
            </a:r>
            <a:r>
              <a:rPr lang="en-US" sz="2000" b="1" dirty="0" smtClean="0">
                <a:latin typeface="+mj-lt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83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Listing3.4.css – Sample grouped selector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5334000" cy="544512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+mj-lt"/>
              </a:rPr>
              <a:t>/* commas allow you to group selectors */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  <a:latin typeface="+mj-lt"/>
              </a:rPr>
              <a:t>p, div, aside</a:t>
            </a:r>
            <a:r>
              <a:rPr lang="en-US" sz="2000" b="1" dirty="0">
                <a:latin typeface="+mj-lt"/>
              </a:rPr>
              <a:t> {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 margin: 0;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 padding: 0;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}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/* the above single grouped selector is </a:t>
            </a:r>
            <a:r>
              <a:rPr lang="en-US" sz="2000" b="1" dirty="0">
                <a:solidFill>
                  <a:srgbClr val="FFC000"/>
                </a:solidFill>
                <a:latin typeface="+mj-lt"/>
              </a:rPr>
              <a:t>equivalent</a:t>
            </a:r>
            <a:r>
              <a:rPr lang="en-US" sz="2000" b="1" dirty="0">
                <a:latin typeface="+mj-lt"/>
              </a:rPr>
              <a:t> to the following: */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  <a:latin typeface="+mj-lt"/>
              </a:rPr>
              <a:t>p</a:t>
            </a:r>
            <a:r>
              <a:rPr lang="en-US" sz="2000" b="1" dirty="0">
                <a:latin typeface="+mj-lt"/>
              </a:rPr>
              <a:t> {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 margin: 0;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 padding: 0;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}</a:t>
            </a:r>
            <a:endParaRPr lang="en-US" sz="2000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972175" y="1066800"/>
            <a:ext cx="27146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  <a:latin typeface="+mj-lt"/>
              </a:rPr>
              <a:t>div</a:t>
            </a:r>
            <a:r>
              <a:rPr lang="en-US" dirty="0">
                <a:latin typeface="+mj-lt"/>
              </a:rPr>
              <a:t> {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   margin: 0;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   padding: 0;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}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  <a:latin typeface="+mj-lt"/>
              </a:rPr>
              <a:t>aside</a:t>
            </a:r>
            <a:r>
              <a:rPr lang="en-US" dirty="0">
                <a:latin typeface="+mj-lt"/>
              </a:rPr>
              <a:t> {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   margin: 0;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   padding: 0;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3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CSS Selectors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For </a:t>
            </a:r>
            <a:r>
              <a:rPr lang="en-US" sz="2400" b="1" dirty="0" smtClean="0">
                <a:latin typeface="+mj-lt"/>
              </a:rPr>
              <a:t>selecting </a:t>
            </a:r>
            <a:r>
              <a:rPr lang="en-US" sz="2400" b="1" dirty="0" smtClean="0">
                <a:latin typeface="+mj-lt"/>
              </a:rPr>
              <a:t>individual or multiple HTML documents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Selector Types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Element</a:t>
            </a:r>
            <a:r>
              <a:rPr lang="en-US" sz="2000" b="1" dirty="0" smtClean="0">
                <a:latin typeface="+mj-lt"/>
              </a:rPr>
              <a:t> Selectors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Class Selectors </a:t>
            </a:r>
            <a:r>
              <a:rPr lang="en-US" sz="2000" b="1" dirty="0" smtClean="0">
                <a:latin typeface="+mj-lt"/>
              </a:rPr>
              <a:t>– for targeting different elements at once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ID</a:t>
            </a:r>
            <a:r>
              <a:rPr lang="en-US" sz="2000" b="1" dirty="0" smtClean="0">
                <a:latin typeface="+mj-lt"/>
              </a:rPr>
              <a:t> Selectors – for specific elements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Attribute</a:t>
            </a:r>
            <a:r>
              <a:rPr lang="en-US" sz="2000" b="1" dirty="0" smtClean="0">
                <a:latin typeface="+mj-lt"/>
              </a:rPr>
              <a:t> Selectors – for styling hyperlinks and images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Pseudo-Element and Pseudo-Class</a:t>
            </a:r>
            <a:r>
              <a:rPr lang="en-US" sz="2000" b="1" dirty="0" smtClean="0">
                <a:latin typeface="+mj-lt"/>
              </a:rPr>
              <a:t> Selectors – for link states indication (visited, hover, active)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Contextual</a:t>
            </a:r>
            <a:r>
              <a:rPr lang="en-US" sz="2000" b="1" dirty="0" smtClean="0">
                <a:latin typeface="+mj-lt"/>
              </a:rPr>
              <a:t> Selectors – or </a:t>
            </a:r>
            <a:r>
              <a:rPr lang="en-US" sz="2000" b="1" dirty="0" err="1" smtClean="0">
                <a:latin typeface="+mj-lt"/>
              </a:rPr>
              <a:t>combinators</a:t>
            </a:r>
            <a:r>
              <a:rPr lang="en-US" sz="2000" b="1" dirty="0" smtClean="0">
                <a:latin typeface="+mj-lt"/>
              </a:rPr>
              <a:t> for selecting the elements based on their ancestors, </a:t>
            </a:r>
            <a:r>
              <a:rPr lang="en-US" sz="2000" b="1" dirty="0" smtClean="0">
                <a:latin typeface="+mj-lt"/>
              </a:rPr>
              <a:t>descendants </a:t>
            </a:r>
            <a:r>
              <a:rPr lang="en-US" sz="2000" b="1" dirty="0" smtClean="0">
                <a:latin typeface="+mj-lt"/>
              </a:rPr>
              <a:t>or sibling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References</a:t>
            </a:r>
            <a:endParaRPr lang="en-US" sz="2000" b="1" dirty="0">
              <a:latin typeface="+mj-lt"/>
            </a:endParaRPr>
          </a:p>
          <a:p>
            <a:r>
              <a:rPr lang="en-US" sz="2000" b="1" dirty="0" smtClean="0">
                <a:latin typeface="+mj-lt"/>
              </a:rPr>
              <a:t>Class Selectors, </a:t>
            </a:r>
            <a:r>
              <a:rPr lang="en-US" sz="2000" b="1" dirty="0" smtClean="0">
                <a:latin typeface="+mj-lt"/>
                <a:hlinkClick r:id="rId3"/>
              </a:rPr>
              <a:t>https</a:t>
            </a:r>
            <a:r>
              <a:rPr lang="en-US" sz="2000" b="1" dirty="0">
                <a:latin typeface="+mj-lt"/>
                <a:hlinkClick r:id="rId3"/>
              </a:rPr>
              <a:t>://</a:t>
            </a:r>
            <a:r>
              <a:rPr lang="en-US" sz="2000" b="1" dirty="0" smtClean="0">
                <a:latin typeface="+mj-lt"/>
                <a:hlinkClick r:id="rId3"/>
              </a:rPr>
              <a:t>developer.mozilla.org/en-US/docs/Web/CSS/Class_selectors</a:t>
            </a:r>
            <a:r>
              <a:rPr lang="en-US" sz="2000" b="1" dirty="0" smtClean="0">
                <a:latin typeface="+mj-lt"/>
              </a:rPr>
              <a:t> </a:t>
            </a:r>
          </a:p>
          <a:p>
            <a:r>
              <a:rPr lang="en-US" sz="2000" b="1" dirty="0">
                <a:latin typeface="+mj-lt"/>
              </a:rPr>
              <a:t>5 Selectors, </a:t>
            </a:r>
            <a:r>
              <a:rPr lang="en-US" sz="2000" b="1" dirty="0">
                <a:latin typeface="+mj-lt"/>
                <a:hlinkClick r:id="rId4"/>
              </a:rPr>
              <a:t>http://</a:t>
            </a:r>
            <a:r>
              <a:rPr lang="en-US" sz="2000" b="1" dirty="0" smtClean="0">
                <a:latin typeface="+mj-lt"/>
                <a:hlinkClick r:id="rId4"/>
              </a:rPr>
              <a:t>www.w3.org/TR/CSS21/selector.html%23id-selectors</a:t>
            </a:r>
            <a:r>
              <a:rPr lang="en-US" sz="2000" b="1" dirty="0" smtClean="0">
                <a:latin typeface="+mj-lt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36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folHlink"/>
                </a:solidFill>
              </a:rPr>
              <a:t>Figure 3.4 Class selector example in browser </a:t>
            </a:r>
            <a:r>
              <a:rPr lang="en-US" sz="2000" b="1" dirty="0" smtClean="0">
                <a:solidFill>
                  <a:schemeClr val="folHlink"/>
                </a:solidFill>
              </a:rPr>
              <a:t>(Listing3.5.html)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9047"/>
            <a:ext cx="9144000" cy="35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94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19575" y="150850"/>
            <a:ext cx="466725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Listing3.5.html: Class selector example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74" y="150850"/>
            <a:ext cx="7802525" cy="5445125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1600" b="1" dirty="0">
                <a:solidFill>
                  <a:srgbClr val="FFC000"/>
                </a:solidFill>
                <a:effectLst/>
                <a:latin typeface="+mj-lt"/>
              </a:rPr>
              <a:t>&lt;</a:t>
            </a:r>
            <a:r>
              <a:rPr lang="en-US" sz="1600" b="1" dirty="0">
                <a:effectLst/>
                <a:latin typeface="+mj-lt"/>
              </a:rPr>
              <a:t>head&gt;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+mj-lt"/>
              </a:rPr>
              <a:t>   &lt;title&gt;Share Your Travels &lt;/title&gt;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+mj-lt"/>
              </a:rPr>
              <a:t>	</a:t>
            </a:r>
            <a:r>
              <a:rPr lang="en-US" sz="1800" b="1" dirty="0">
                <a:effectLst/>
                <a:latin typeface="+mj-lt"/>
              </a:rPr>
              <a:t>&lt;style&gt;</a:t>
            </a:r>
          </a:p>
          <a:p>
            <a:pPr marL="0" indent="0">
              <a:buNone/>
            </a:pPr>
            <a:r>
              <a:rPr lang="en-US" sz="1800" b="1" dirty="0">
                <a:effectLst/>
                <a:latin typeface="+mj-lt"/>
              </a:rPr>
              <a:t>		</a:t>
            </a:r>
            <a:r>
              <a:rPr lang="en-US" sz="2000" b="1" dirty="0">
                <a:solidFill>
                  <a:srgbClr val="FFC000"/>
                </a:solidFill>
                <a:effectLst/>
                <a:latin typeface="+mj-lt"/>
              </a:rPr>
              <a:t>.first {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  <a:effectLst/>
                <a:latin typeface="+mj-lt"/>
              </a:rPr>
              <a:t>			font-style: italic;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  <a:effectLst/>
                <a:latin typeface="+mj-lt"/>
              </a:rPr>
              <a:t>			color: red;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  <a:effectLst/>
                <a:latin typeface="+mj-lt"/>
              </a:rPr>
              <a:t>		}</a:t>
            </a:r>
          </a:p>
          <a:p>
            <a:pPr marL="0" indent="0">
              <a:buNone/>
            </a:pPr>
            <a:r>
              <a:rPr lang="en-US" sz="1800" b="1" dirty="0">
                <a:effectLst/>
                <a:latin typeface="+mj-lt"/>
              </a:rPr>
              <a:t>	&lt;/style&gt;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+mj-lt"/>
              </a:rPr>
              <a:t>&lt;/head&gt;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+mj-lt"/>
              </a:rPr>
              <a:t>&lt;body&gt;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+mj-lt"/>
              </a:rPr>
              <a:t>   &lt;h1 </a:t>
            </a:r>
            <a:r>
              <a:rPr lang="en-US" sz="1800" b="1" dirty="0">
                <a:solidFill>
                  <a:srgbClr val="FFC000"/>
                </a:solidFill>
                <a:effectLst/>
                <a:latin typeface="+mj-lt"/>
              </a:rPr>
              <a:t>class="first"</a:t>
            </a:r>
            <a:r>
              <a:rPr lang="en-US" sz="1600" b="1" dirty="0">
                <a:effectLst/>
                <a:latin typeface="+mj-lt"/>
              </a:rPr>
              <a:t>&gt;Reviews&lt;/h1&gt;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+mj-lt"/>
              </a:rPr>
              <a:t>   &lt;div&gt;      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+mj-lt"/>
              </a:rPr>
              <a:t>      &lt;</a:t>
            </a:r>
            <a:r>
              <a:rPr lang="en-US" sz="1600" b="1" dirty="0">
                <a:solidFill>
                  <a:srgbClr val="FFC000"/>
                </a:solidFill>
                <a:effectLst/>
                <a:latin typeface="+mj-lt"/>
              </a:rPr>
              <a:t>p class="first"</a:t>
            </a:r>
            <a:r>
              <a:rPr lang="en-US" sz="1600" b="1" dirty="0">
                <a:effectLst/>
                <a:latin typeface="+mj-lt"/>
              </a:rPr>
              <a:t>&gt;By Ricardo on &lt;time&gt;September 15, 2012&lt;/time&gt;&lt;/p&gt;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+mj-lt"/>
              </a:rPr>
              <a:t>      &lt;p&gt;Easy on the HDR buddy.&lt;/p&gt;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+mj-lt"/>
              </a:rPr>
              <a:t>   &lt;/div&gt;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+mj-lt"/>
              </a:rPr>
              <a:t>   &lt;</a:t>
            </a:r>
            <a:r>
              <a:rPr lang="en-US" sz="1600" b="1" dirty="0" err="1">
                <a:effectLst/>
                <a:latin typeface="+mj-lt"/>
              </a:rPr>
              <a:t>hr</a:t>
            </a:r>
            <a:r>
              <a:rPr lang="en-US" sz="1600" b="1" dirty="0">
                <a:effectLst/>
                <a:latin typeface="+mj-lt"/>
              </a:rPr>
              <a:t>/&gt;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+mj-lt"/>
              </a:rPr>
              <a:t> </a:t>
            </a:r>
            <a:r>
              <a:rPr lang="en-US" sz="1600" b="1" dirty="0" smtClean="0">
                <a:effectLst/>
                <a:latin typeface="+mj-lt"/>
              </a:rPr>
              <a:t>   </a:t>
            </a:r>
            <a:r>
              <a:rPr lang="en-US" sz="1600" b="1" dirty="0">
                <a:effectLst/>
                <a:latin typeface="+mj-lt"/>
              </a:rPr>
              <a:t>&lt;div&gt;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+mj-lt"/>
              </a:rPr>
              <a:t>      &lt;</a:t>
            </a:r>
            <a:r>
              <a:rPr lang="en-US" sz="1800" b="1" dirty="0">
                <a:solidFill>
                  <a:srgbClr val="FFC000"/>
                </a:solidFill>
                <a:effectLst/>
                <a:latin typeface="+mj-lt"/>
              </a:rPr>
              <a:t>p class="first"</a:t>
            </a:r>
            <a:r>
              <a:rPr lang="en-US" sz="1600" b="1" dirty="0">
                <a:effectLst/>
                <a:latin typeface="+mj-lt"/>
              </a:rPr>
              <a:t>&gt;By Susan on &lt;time&gt;October 1, 2012&lt;/time&gt;&lt;/p&gt;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+mj-lt"/>
              </a:rPr>
              <a:t>      &lt;p&gt;I love Central Park.&lt;/p&gt;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+mj-lt"/>
              </a:rPr>
              <a:t>   &lt;/div&gt;   </a:t>
            </a:r>
            <a:r>
              <a:rPr lang="en-US" sz="1600" b="1" dirty="0" smtClean="0">
                <a:effectLst/>
                <a:latin typeface="+mj-lt"/>
              </a:rPr>
              <a:t> </a:t>
            </a:r>
            <a:r>
              <a:rPr lang="en-US" sz="1600" b="1" dirty="0">
                <a:effectLst/>
                <a:latin typeface="+mj-lt"/>
              </a:rPr>
              <a:t>&lt;</a:t>
            </a:r>
            <a:r>
              <a:rPr lang="en-US" sz="1600" b="1" dirty="0" err="1">
                <a:effectLst/>
                <a:latin typeface="+mj-lt"/>
              </a:rPr>
              <a:t>hr</a:t>
            </a:r>
            <a:r>
              <a:rPr lang="en-US" sz="1600" b="1" dirty="0">
                <a:effectLst/>
                <a:latin typeface="+mj-lt"/>
              </a:rPr>
              <a:t>/&gt;</a:t>
            </a:r>
          </a:p>
          <a:p>
            <a:pPr marL="0" indent="0">
              <a:buNone/>
            </a:pPr>
            <a:r>
              <a:rPr lang="en-US" sz="1600" b="1" dirty="0">
                <a:effectLst/>
                <a:latin typeface="+mj-lt"/>
              </a:rPr>
              <a:t>&lt;/body</a:t>
            </a:r>
            <a:r>
              <a:rPr lang="en-US" sz="1600" b="1" dirty="0" smtClean="0">
                <a:effectLst/>
                <a:latin typeface="+mj-lt"/>
              </a:rPr>
              <a:t>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1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CSS Selectors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For </a:t>
            </a:r>
            <a:r>
              <a:rPr lang="en-US" sz="2400" b="1" dirty="0" smtClean="0">
                <a:latin typeface="+mj-lt"/>
              </a:rPr>
              <a:t>selecting </a:t>
            </a:r>
            <a:r>
              <a:rPr lang="en-US" sz="2400" b="1" dirty="0" smtClean="0">
                <a:latin typeface="+mj-lt"/>
              </a:rPr>
              <a:t>individual or multiple HTML documents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Selector Types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Element</a:t>
            </a:r>
            <a:r>
              <a:rPr lang="en-US" sz="2000" b="1" dirty="0" smtClean="0">
                <a:latin typeface="+mj-lt"/>
              </a:rPr>
              <a:t> Selectors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Class</a:t>
            </a:r>
            <a:r>
              <a:rPr lang="en-US" sz="2000" b="1" dirty="0" smtClean="0">
                <a:latin typeface="+mj-lt"/>
              </a:rPr>
              <a:t> Selectors – for targeting different elements at once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ID Selectors </a:t>
            </a:r>
            <a:r>
              <a:rPr lang="en-US" sz="2000" b="1" dirty="0" smtClean="0">
                <a:latin typeface="+mj-lt"/>
              </a:rPr>
              <a:t>– for specific elements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Attribute</a:t>
            </a:r>
            <a:r>
              <a:rPr lang="en-US" sz="2000" b="1" dirty="0" smtClean="0">
                <a:latin typeface="+mj-lt"/>
              </a:rPr>
              <a:t> Selectors – for styling hyperlinks and images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Pseudo-Element and Pseudo-Class</a:t>
            </a:r>
            <a:r>
              <a:rPr lang="en-US" sz="2000" b="1" dirty="0" smtClean="0">
                <a:latin typeface="+mj-lt"/>
              </a:rPr>
              <a:t> Selectors – for link states indication (visited, hover, active)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Contextual</a:t>
            </a:r>
            <a:r>
              <a:rPr lang="en-US" sz="2000" b="1" dirty="0" smtClean="0">
                <a:latin typeface="+mj-lt"/>
              </a:rPr>
              <a:t> Selectors – or </a:t>
            </a:r>
            <a:r>
              <a:rPr lang="en-US" sz="2000" b="1" dirty="0" err="1" smtClean="0">
                <a:latin typeface="+mj-lt"/>
              </a:rPr>
              <a:t>combinators</a:t>
            </a:r>
            <a:r>
              <a:rPr lang="en-US" sz="2000" b="1" dirty="0" smtClean="0">
                <a:latin typeface="+mj-lt"/>
              </a:rPr>
              <a:t> for selecting the elements based on their ancestors, </a:t>
            </a:r>
            <a:r>
              <a:rPr lang="en-US" sz="2000" b="1" dirty="0" smtClean="0">
                <a:latin typeface="+mj-lt"/>
              </a:rPr>
              <a:t>descendants </a:t>
            </a:r>
            <a:r>
              <a:rPr lang="en-US" sz="2000" b="1" dirty="0" smtClean="0">
                <a:latin typeface="+mj-lt"/>
              </a:rPr>
              <a:t>or sibling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References</a:t>
            </a:r>
            <a:endParaRPr lang="en-US" sz="2000" b="1" dirty="0">
              <a:latin typeface="+mj-lt"/>
            </a:endParaRPr>
          </a:p>
          <a:p>
            <a:r>
              <a:rPr lang="en-US" sz="2000" b="1" dirty="0" smtClean="0">
                <a:latin typeface="+mj-lt"/>
              </a:rPr>
              <a:t>Class Selectors, </a:t>
            </a:r>
            <a:r>
              <a:rPr lang="en-US" sz="2000" b="1" dirty="0" smtClean="0">
                <a:latin typeface="+mj-lt"/>
                <a:hlinkClick r:id="rId3"/>
              </a:rPr>
              <a:t>https</a:t>
            </a:r>
            <a:r>
              <a:rPr lang="en-US" sz="2000" b="1" dirty="0">
                <a:latin typeface="+mj-lt"/>
                <a:hlinkClick r:id="rId3"/>
              </a:rPr>
              <a:t>://</a:t>
            </a:r>
            <a:r>
              <a:rPr lang="en-US" sz="2000" b="1" dirty="0" smtClean="0">
                <a:latin typeface="+mj-lt"/>
                <a:hlinkClick r:id="rId3"/>
              </a:rPr>
              <a:t>developer.mozilla.org/en-US/docs/Web/CSS/Class_selectors</a:t>
            </a:r>
            <a:r>
              <a:rPr lang="en-US" sz="2000" b="1" dirty="0" smtClean="0">
                <a:latin typeface="+mj-lt"/>
              </a:rPr>
              <a:t> </a:t>
            </a:r>
          </a:p>
          <a:p>
            <a:r>
              <a:rPr lang="en-US" sz="2000" b="1" dirty="0">
                <a:latin typeface="+mj-lt"/>
              </a:rPr>
              <a:t>5 Selectors, </a:t>
            </a:r>
            <a:r>
              <a:rPr lang="en-US" sz="2000" b="1" dirty="0">
                <a:latin typeface="+mj-lt"/>
                <a:hlinkClick r:id="rId4"/>
              </a:rPr>
              <a:t>http://</a:t>
            </a:r>
            <a:r>
              <a:rPr lang="en-US" sz="2000" b="1" dirty="0" smtClean="0">
                <a:latin typeface="+mj-lt"/>
                <a:hlinkClick r:id="rId4"/>
              </a:rPr>
              <a:t>www.w3.org/TR/CSS21/selector.html%23id-selectors</a:t>
            </a:r>
            <a:r>
              <a:rPr lang="en-US" sz="2000" b="1" dirty="0" smtClean="0">
                <a:latin typeface="+mj-lt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64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Figure 3.5 Id selector example in browser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6460"/>
            <a:ext cx="9144000" cy="338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5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275" y="150851"/>
            <a:ext cx="2016197" cy="2013794"/>
          </a:xfrm>
          <a:noFill/>
        </p:spPr>
        <p:txBody>
          <a:bodyPr/>
          <a:lstStyle/>
          <a:p>
            <a:pPr marL="0" indent="0">
              <a:buNone/>
            </a:pPr>
            <a:endParaRPr lang="en-US" sz="1600" b="1" dirty="0" smtClean="0">
              <a:effectLst/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138472" y="11723"/>
            <a:ext cx="6853128" cy="840230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head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lang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="en"&gt;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meta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charset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="utf-8"&gt;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title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Share Your Travels -- New York - Central Park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title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style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		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#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latestComment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			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font-style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: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italic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			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color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: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red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		}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style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head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body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h1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Reviews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h1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div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="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latestComment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"&gt;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By Ricardo on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time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September 15, 2012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time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&gt;&lt;/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Easy on the HDR buddy.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div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hr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/&gt;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div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By Susan on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time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October 1, 2012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time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&gt;&lt;/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I love Central Park.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p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div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hr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/&gt;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body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22275" y="694079"/>
            <a:ext cx="2016197" cy="147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kern="0" dirty="0" smtClean="0">
                <a:solidFill>
                  <a:schemeClr val="tx1"/>
                </a:solidFill>
              </a:rPr>
              <a:t>Listing3.6.html: ID selector example</a:t>
            </a:r>
          </a:p>
        </p:txBody>
      </p:sp>
    </p:spTree>
    <p:extLst>
      <p:ext uri="{BB962C8B-B14F-4D97-AF65-F5344CB8AC3E}">
        <p14:creationId xmlns:p14="http://schemas.microsoft.com/office/powerpoint/2010/main" val="319585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CSS Selectors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For </a:t>
            </a:r>
            <a:r>
              <a:rPr lang="en-US" sz="2400" b="1" dirty="0" smtClean="0">
                <a:latin typeface="+mj-lt"/>
              </a:rPr>
              <a:t>selecting </a:t>
            </a:r>
            <a:r>
              <a:rPr lang="en-US" sz="2400" b="1" dirty="0" smtClean="0">
                <a:latin typeface="+mj-lt"/>
              </a:rPr>
              <a:t>individual or multiple HTML documents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Selector Types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Element</a:t>
            </a:r>
            <a:r>
              <a:rPr lang="en-US" sz="2000" b="1" dirty="0" smtClean="0">
                <a:latin typeface="+mj-lt"/>
              </a:rPr>
              <a:t> Selectors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Class</a:t>
            </a:r>
            <a:r>
              <a:rPr lang="en-US" sz="2000" b="1" dirty="0" smtClean="0">
                <a:latin typeface="+mj-lt"/>
              </a:rPr>
              <a:t> Selectors – for targeting different elements at once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ID</a:t>
            </a:r>
            <a:r>
              <a:rPr lang="en-US" sz="2000" b="1" dirty="0" smtClean="0">
                <a:latin typeface="+mj-lt"/>
              </a:rPr>
              <a:t> Selectors – for specific elements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Attribute Selectors </a:t>
            </a:r>
            <a:r>
              <a:rPr lang="en-US" sz="2000" b="1" dirty="0" smtClean="0">
                <a:latin typeface="+mj-lt"/>
              </a:rPr>
              <a:t>– for styling hyperlinks and images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Pseudo-Element and Pseudo-Class</a:t>
            </a:r>
            <a:r>
              <a:rPr lang="en-US" sz="2000" b="1" dirty="0" smtClean="0">
                <a:latin typeface="+mj-lt"/>
              </a:rPr>
              <a:t> Selectors – for link states indication (visited, hover, active)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Contextual</a:t>
            </a:r>
            <a:r>
              <a:rPr lang="en-US" sz="2000" b="1" dirty="0" smtClean="0">
                <a:latin typeface="+mj-lt"/>
              </a:rPr>
              <a:t> Selectors – or </a:t>
            </a:r>
            <a:r>
              <a:rPr lang="en-US" sz="2000" b="1" dirty="0" err="1" smtClean="0">
                <a:latin typeface="+mj-lt"/>
              </a:rPr>
              <a:t>combinators</a:t>
            </a:r>
            <a:r>
              <a:rPr lang="en-US" sz="2000" b="1" dirty="0" smtClean="0">
                <a:latin typeface="+mj-lt"/>
              </a:rPr>
              <a:t> for selecting the elements based on their ancestors, </a:t>
            </a:r>
            <a:r>
              <a:rPr lang="en-US" sz="2000" b="1" dirty="0" smtClean="0">
                <a:latin typeface="+mj-lt"/>
              </a:rPr>
              <a:t>descendants </a:t>
            </a:r>
            <a:r>
              <a:rPr lang="en-US" sz="2000" b="1" dirty="0" smtClean="0">
                <a:latin typeface="+mj-lt"/>
              </a:rPr>
              <a:t>or sibling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References</a:t>
            </a:r>
            <a:endParaRPr lang="en-US" sz="2000" b="1" dirty="0">
              <a:latin typeface="+mj-lt"/>
            </a:endParaRPr>
          </a:p>
          <a:p>
            <a:r>
              <a:rPr lang="en-US" sz="2000" b="1" dirty="0" smtClean="0">
                <a:latin typeface="+mj-lt"/>
              </a:rPr>
              <a:t>Class Selectors, </a:t>
            </a:r>
            <a:r>
              <a:rPr lang="en-US" sz="2000" b="1" dirty="0" smtClean="0">
                <a:latin typeface="+mj-lt"/>
                <a:hlinkClick r:id="rId3"/>
              </a:rPr>
              <a:t>https</a:t>
            </a:r>
            <a:r>
              <a:rPr lang="en-US" sz="2000" b="1" dirty="0">
                <a:latin typeface="+mj-lt"/>
                <a:hlinkClick r:id="rId3"/>
              </a:rPr>
              <a:t>://</a:t>
            </a:r>
            <a:r>
              <a:rPr lang="en-US" sz="2000" b="1" dirty="0" smtClean="0">
                <a:latin typeface="+mj-lt"/>
                <a:hlinkClick r:id="rId3"/>
              </a:rPr>
              <a:t>developer.mozilla.org/en-US/docs/Web/CSS/Class_selectors</a:t>
            </a:r>
            <a:r>
              <a:rPr lang="en-US" sz="2000" b="1" dirty="0" smtClean="0">
                <a:latin typeface="+mj-lt"/>
              </a:rPr>
              <a:t> </a:t>
            </a:r>
          </a:p>
          <a:p>
            <a:r>
              <a:rPr lang="en-US" sz="2000" b="1" dirty="0">
                <a:latin typeface="+mj-lt"/>
              </a:rPr>
              <a:t>5 Selectors, </a:t>
            </a:r>
            <a:r>
              <a:rPr lang="en-US" sz="2000" b="1" dirty="0">
                <a:latin typeface="+mj-lt"/>
                <a:hlinkClick r:id="rId4"/>
              </a:rPr>
              <a:t>http://</a:t>
            </a:r>
            <a:r>
              <a:rPr lang="en-US" sz="2000" b="1" dirty="0" smtClean="0">
                <a:latin typeface="+mj-lt"/>
                <a:hlinkClick r:id="rId4"/>
              </a:rPr>
              <a:t>www.w3.org/TR/CSS21/selector.html%23id-selectors</a:t>
            </a:r>
            <a:r>
              <a:rPr lang="en-US" sz="2000" b="1" dirty="0" smtClean="0">
                <a:latin typeface="+mj-lt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7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Figure 3.6 Attribute selector example in browser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788"/>
            <a:ext cx="9144000" cy="588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What is CSS?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Cascading style sheets (CSS) specification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developed by World Wide Web Consortium (W3C), provides a simple approach for separating the style (font, size, background, layout and position,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etc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of document from the content.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Predefined </a:t>
            </a:r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style sheets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can be used throughout a page or Web site. </a:t>
            </a:r>
          </a:p>
          <a:p>
            <a:pPr lvl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Allowing multiple style sheets to affect one document</a:t>
            </a:r>
          </a:p>
          <a:p>
            <a:pPr lvl="1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 is possible that conflicts can come up and the style referenced last generally takes precedence</a:t>
            </a:r>
          </a:p>
          <a:p>
            <a:r>
              <a:rPr lang="en-US" sz="2400" b="1" dirty="0">
                <a:solidFill>
                  <a:srgbClr val="FFC000"/>
                </a:solidFill>
                <a:latin typeface="+mj-lt"/>
              </a:rPr>
              <a:t> What is CSS</a:t>
            </a:r>
            <a:r>
              <a:rPr lang="en-US" sz="2400" b="1" dirty="0">
                <a:latin typeface="+mj-lt"/>
              </a:rPr>
              <a:t>, </a:t>
            </a:r>
            <a:r>
              <a:rPr lang="en-US" sz="2400" b="1" dirty="0">
                <a:latin typeface="+mj-lt"/>
                <a:hlinkClick r:id="rId3"/>
              </a:rPr>
              <a:t>http://</a:t>
            </a:r>
            <a:r>
              <a:rPr lang="en-US" sz="2400" b="1" dirty="0" smtClean="0">
                <a:latin typeface="+mj-lt"/>
                <a:hlinkClick r:id="rId3"/>
              </a:rPr>
              <a:t>www.w3.org/Style/CSS/Overview.en.html</a:t>
            </a:r>
            <a:r>
              <a:rPr lang="en-US" sz="2000" b="1" dirty="0" smtClean="0">
                <a:latin typeface="+mj-lt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94128"/>
            <a:ext cx="7511902" cy="4981592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&lt;head </a:t>
            </a:r>
            <a:r>
              <a:rPr lang="en-US" sz="1800" b="1" dirty="0" err="1"/>
              <a:t>lang</a:t>
            </a:r>
            <a:r>
              <a:rPr lang="en-US" sz="1800" b="1" dirty="0"/>
              <a:t>="en"&gt;</a:t>
            </a:r>
          </a:p>
          <a:p>
            <a:pPr marL="0" indent="0">
              <a:buNone/>
            </a:pPr>
            <a:r>
              <a:rPr lang="en-US" sz="1800" b="1" dirty="0"/>
              <a:t>   &lt;meta charset="utf-8"&gt;</a:t>
            </a:r>
          </a:p>
          <a:p>
            <a:pPr marL="0" indent="0">
              <a:buNone/>
            </a:pPr>
            <a:r>
              <a:rPr lang="en-US" sz="1800" b="1" dirty="0"/>
              <a:t>   &lt;title&gt;Share Your Travels&lt;/title&gt;</a:t>
            </a:r>
          </a:p>
          <a:p>
            <a:pPr marL="0" indent="0">
              <a:buNone/>
            </a:pPr>
            <a:r>
              <a:rPr lang="en-US" sz="1800" b="1" dirty="0"/>
              <a:t>	</a:t>
            </a:r>
            <a:r>
              <a:rPr lang="en-US" sz="1800" b="1" dirty="0">
                <a:solidFill>
                  <a:srgbClr val="FFC000"/>
                </a:solidFill>
              </a:rPr>
              <a:t>&lt;style&gt;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C000"/>
                </a:solidFill>
              </a:rPr>
              <a:t>			[title] {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C000"/>
                </a:solidFill>
              </a:rPr>
              <a:t>			cursor: help;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C000"/>
                </a:solidFill>
              </a:rPr>
              <a:t>			padding-bottom: 3px;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C000"/>
                </a:solidFill>
              </a:rPr>
              <a:t>			border-bottom: 2px dotted blue;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C000"/>
                </a:solidFill>
              </a:rPr>
              <a:t>			text-decoration: none;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C000"/>
                </a:solidFill>
              </a:rPr>
              <a:t>		}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C000"/>
                </a:solidFill>
              </a:rPr>
              <a:t>	&lt;/style&gt;</a:t>
            </a:r>
          </a:p>
          <a:p>
            <a:pPr marL="0" indent="0">
              <a:buNone/>
            </a:pPr>
            <a:r>
              <a:rPr lang="en-US" sz="1800" b="1" dirty="0"/>
              <a:t>&lt;/head</a:t>
            </a:r>
            <a:r>
              <a:rPr lang="en-US" sz="1800" b="1" dirty="0" smtClean="0"/>
              <a:t>&gt;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948069" y="454303"/>
            <a:ext cx="7456082" cy="46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 kern="0" dirty="0" smtClean="0">
                <a:solidFill>
                  <a:srgbClr val="FFC000"/>
                </a:solidFill>
              </a:rPr>
              <a:t>Listing3.7.html: Attribute selector example</a:t>
            </a:r>
          </a:p>
        </p:txBody>
      </p:sp>
    </p:spTree>
    <p:extLst>
      <p:ext uri="{BB962C8B-B14F-4D97-AF65-F5344CB8AC3E}">
        <p14:creationId xmlns:p14="http://schemas.microsoft.com/office/powerpoint/2010/main" val="160173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55630"/>
            <a:ext cx="7511902" cy="612009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+mj-lt"/>
              </a:rPr>
              <a:t>&lt;body&gt;</a:t>
            </a:r>
          </a:p>
          <a:p>
            <a:pPr marL="0" indent="0">
              <a:buNone/>
            </a:pPr>
            <a:r>
              <a:rPr lang="en-US" sz="1800" b="1" dirty="0">
                <a:latin typeface="+mj-lt"/>
              </a:rPr>
              <a:t>   &lt;div&gt;</a:t>
            </a:r>
          </a:p>
          <a:p>
            <a:pPr marL="0" indent="0">
              <a:buNone/>
            </a:pPr>
            <a:r>
              <a:rPr lang="en-US" sz="1800" b="1" dirty="0">
                <a:latin typeface="+mj-lt"/>
              </a:rPr>
              <a:t>      &lt;</a:t>
            </a:r>
            <a:r>
              <a:rPr lang="en-US" sz="1800" b="1" dirty="0" err="1">
                <a:latin typeface="+mj-lt"/>
              </a:rPr>
              <a:t>img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src</a:t>
            </a:r>
            <a:r>
              <a:rPr lang="en-US" sz="1800" b="1" dirty="0">
                <a:latin typeface="+mj-lt"/>
              </a:rPr>
              <a:t>="images/flags/CA.png" </a:t>
            </a:r>
            <a:r>
              <a:rPr lang="en-US" sz="2000" b="1" dirty="0">
                <a:solidFill>
                  <a:srgbClr val="FFC000"/>
                </a:solidFill>
                <a:latin typeface="+mj-lt"/>
              </a:rPr>
              <a:t>title="Canada Flag" </a:t>
            </a:r>
            <a:r>
              <a:rPr lang="en-US" sz="1800" b="1" dirty="0">
                <a:latin typeface="+mj-lt"/>
              </a:rPr>
              <a:t>/&gt;</a:t>
            </a:r>
          </a:p>
          <a:p>
            <a:pPr marL="0" indent="0">
              <a:buNone/>
            </a:pPr>
            <a:r>
              <a:rPr lang="en-US" sz="1800" b="1" dirty="0">
                <a:latin typeface="+mj-lt"/>
              </a:rPr>
              <a:t>	  &lt;h2&gt;&lt;a </a:t>
            </a:r>
            <a:r>
              <a:rPr lang="en-US" sz="1800" b="1" dirty="0" err="1">
                <a:latin typeface="+mj-lt"/>
              </a:rPr>
              <a:t>href</a:t>
            </a:r>
            <a:r>
              <a:rPr lang="en-US" sz="1800" b="1" dirty="0">
                <a:latin typeface="+mj-lt"/>
              </a:rPr>
              <a:t>="</a:t>
            </a:r>
            <a:r>
              <a:rPr lang="en-US" sz="1800" b="1" dirty="0" err="1">
                <a:latin typeface="+mj-lt"/>
              </a:rPr>
              <a:t>countries.php?id</a:t>
            </a:r>
            <a:r>
              <a:rPr lang="en-US" sz="1800" b="1" dirty="0">
                <a:latin typeface="+mj-lt"/>
              </a:rPr>
              <a:t>=CA" title="see posts from Canada"&gt;</a:t>
            </a:r>
          </a:p>
          <a:p>
            <a:pPr marL="0" indent="0">
              <a:buNone/>
            </a:pPr>
            <a:r>
              <a:rPr lang="en-US" sz="1800" b="1" dirty="0">
                <a:latin typeface="+mj-lt"/>
              </a:rPr>
              <a:t>           Canada&lt;/a&gt;</a:t>
            </a:r>
          </a:p>
          <a:p>
            <a:pPr marL="0" indent="0">
              <a:buNone/>
            </a:pPr>
            <a:r>
              <a:rPr lang="en-US" sz="1800" b="1" dirty="0">
                <a:latin typeface="+mj-lt"/>
              </a:rPr>
              <a:t>       &lt;/h2&gt;</a:t>
            </a:r>
          </a:p>
          <a:p>
            <a:pPr marL="0" indent="0">
              <a:buNone/>
            </a:pPr>
            <a:r>
              <a:rPr lang="en-US" sz="1800" b="1" dirty="0" smtClean="0">
                <a:latin typeface="+mj-lt"/>
              </a:rPr>
              <a:t> </a:t>
            </a:r>
            <a:r>
              <a:rPr lang="en-US" sz="1800" b="1" dirty="0">
                <a:latin typeface="+mj-lt"/>
              </a:rPr>
              <a:t>&lt;p&gt;Canada is a North American country consisting of ... &lt;/p&gt;</a:t>
            </a:r>
          </a:p>
          <a:p>
            <a:pPr marL="0" indent="0">
              <a:buNone/>
            </a:pPr>
            <a:r>
              <a:rPr lang="en-US" sz="1800" b="1" dirty="0">
                <a:latin typeface="+mj-lt"/>
              </a:rPr>
              <a:t>	  &lt;div&gt;</a:t>
            </a:r>
          </a:p>
          <a:p>
            <a:pPr marL="0" indent="0">
              <a:buNone/>
            </a:pPr>
            <a:r>
              <a:rPr lang="en-US" sz="1800" b="1" dirty="0">
                <a:latin typeface="+mj-lt"/>
              </a:rPr>
              <a:t>		&lt;</a:t>
            </a:r>
            <a:r>
              <a:rPr lang="en-US" sz="1800" b="1" dirty="0" err="1">
                <a:latin typeface="+mj-lt"/>
              </a:rPr>
              <a:t>img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src</a:t>
            </a:r>
            <a:r>
              <a:rPr lang="en-US" sz="1800" b="1" dirty="0">
                <a:latin typeface="+mj-lt"/>
              </a:rPr>
              <a:t>="images/square/6114907897.jpg" </a:t>
            </a:r>
          </a:p>
          <a:p>
            <a:pPr marL="0" indent="0">
              <a:buNone/>
            </a:pPr>
            <a:r>
              <a:rPr lang="en-US" sz="1800" b="1" dirty="0">
                <a:latin typeface="+mj-lt"/>
              </a:rPr>
              <a:t>               </a:t>
            </a:r>
            <a:r>
              <a:rPr lang="en-US" sz="2000" b="1" dirty="0">
                <a:solidFill>
                  <a:srgbClr val="FFC000"/>
                </a:solidFill>
                <a:latin typeface="+mj-lt"/>
              </a:rPr>
              <a:t>title="At top of </a:t>
            </a:r>
            <a:r>
              <a:rPr lang="en-US" sz="2000" b="1" dirty="0" err="1">
                <a:solidFill>
                  <a:srgbClr val="FFC000"/>
                </a:solidFill>
                <a:latin typeface="+mj-lt"/>
              </a:rPr>
              <a:t>Sulpher</a:t>
            </a:r>
            <a:r>
              <a:rPr lang="en-US" sz="2000" b="1" dirty="0">
                <a:solidFill>
                  <a:srgbClr val="FFC000"/>
                </a:solidFill>
                <a:latin typeface="+mj-lt"/>
              </a:rPr>
              <a:t> Mountain" </a:t>
            </a:r>
            <a:r>
              <a:rPr lang="en-US" sz="1800" b="1" dirty="0">
                <a:latin typeface="+mj-lt"/>
              </a:rPr>
              <a:t>/&gt;</a:t>
            </a:r>
          </a:p>
          <a:p>
            <a:pPr marL="0" indent="0">
              <a:buNone/>
            </a:pPr>
            <a:r>
              <a:rPr lang="en-US" sz="1800" b="1" dirty="0">
                <a:latin typeface="+mj-lt"/>
              </a:rPr>
              <a:t>		&lt;</a:t>
            </a:r>
            <a:r>
              <a:rPr lang="en-US" sz="1800" b="1" dirty="0" err="1">
                <a:latin typeface="+mj-lt"/>
              </a:rPr>
              <a:t>img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src</a:t>
            </a:r>
            <a:r>
              <a:rPr lang="en-US" sz="1800" b="1" dirty="0">
                <a:latin typeface="+mj-lt"/>
              </a:rPr>
              <a:t>="images/square/6592317633.jpg"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  <a:latin typeface="+mj-lt"/>
              </a:rPr>
              <a:t>               title="Grace Presbyterian Church" </a:t>
            </a:r>
            <a:r>
              <a:rPr lang="en-US" sz="1800" b="1" dirty="0">
                <a:latin typeface="+mj-lt"/>
              </a:rPr>
              <a:t>/&gt;</a:t>
            </a:r>
          </a:p>
          <a:p>
            <a:pPr marL="0" indent="0">
              <a:buNone/>
            </a:pPr>
            <a:r>
              <a:rPr lang="en-US" sz="1800" b="1" dirty="0">
                <a:latin typeface="+mj-lt"/>
              </a:rPr>
              <a:t>		&lt;</a:t>
            </a:r>
            <a:r>
              <a:rPr lang="en-US" sz="1800" b="1" dirty="0" err="1">
                <a:latin typeface="+mj-lt"/>
              </a:rPr>
              <a:t>img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src</a:t>
            </a:r>
            <a:r>
              <a:rPr lang="en-US" sz="1800" b="1" dirty="0">
                <a:latin typeface="+mj-lt"/>
              </a:rPr>
              <a:t>="images/square/6592914823.jpg" </a:t>
            </a:r>
          </a:p>
          <a:p>
            <a:pPr marL="0" indent="0">
              <a:buNone/>
            </a:pPr>
            <a:r>
              <a:rPr lang="en-US" sz="1800" b="1" dirty="0">
                <a:latin typeface="+mj-lt"/>
              </a:rPr>
              <a:t>               </a:t>
            </a:r>
            <a:r>
              <a:rPr lang="en-US" sz="1800" b="1" dirty="0">
                <a:solidFill>
                  <a:srgbClr val="FFC000"/>
                </a:solidFill>
                <a:latin typeface="+mj-lt"/>
              </a:rPr>
              <a:t>title="Calgary Downtown"</a:t>
            </a:r>
            <a:r>
              <a:rPr lang="en-US" sz="1800" b="1" dirty="0">
                <a:latin typeface="+mj-lt"/>
              </a:rPr>
              <a:t> /&gt;</a:t>
            </a:r>
          </a:p>
          <a:p>
            <a:pPr marL="0" indent="0">
              <a:buNone/>
            </a:pPr>
            <a:r>
              <a:rPr lang="en-US" sz="1800" b="1" dirty="0">
                <a:latin typeface="+mj-lt"/>
              </a:rPr>
              <a:t>	  &lt;/div&gt;</a:t>
            </a:r>
          </a:p>
          <a:p>
            <a:pPr marL="0" indent="0">
              <a:buNone/>
            </a:pPr>
            <a:r>
              <a:rPr lang="en-US" sz="1800" b="1" dirty="0">
                <a:latin typeface="+mj-lt"/>
              </a:rPr>
              <a:t>   &lt;/div&gt;</a:t>
            </a:r>
          </a:p>
          <a:p>
            <a:pPr marL="0" indent="0">
              <a:buNone/>
            </a:pPr>
            <a:r>
              <a:rPr lang="en-US" sz="1800" b="1" dirty="0">
                <a:latin typeface="+mj-lt"/>
              </a:rPr>
              <a:t>&lt;/body&gt;</a:t>
            </a:r>
          </a:p>
          <a:p>
            <a:pPr marL="0" indent="0">
              <a:buNone/>
            </a:pPr>
            <a:endParaRPr lang="en-US" sz="1800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66800" y="147933"/>
            <a:ext cx="7456082" cy="30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 kern="0" dirty="0" smtClean="0">
                <a:solidFill>
                  <a:srgbClr val="FFC000"/>
                </a:solidFill>
              </a:rPr>
              <a:t>Listing3.7.html: Attribute selector example</a:t>
            </a:r>
          </a:p>
        </p:txBody>
      </p:sp>
    </p:spTree>
    <p:extLst>
      <p:ext uri="{BB962C8B-B14F-4D97-AF65-F5344CB8AC3E}">
        <p14:creationId xmlns:p14="http://schemas.microsoft.com/office/powerpoint/2010/main" val="39845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CSS Selectors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For </a:t>
            </a:r>
            <a:r>
              <a:rPr lang="en-US" sz="2400" b="1" dirty="0" smtClean="0">
                <a:latin typeface="+mj-lt"/>
              </a:rPr>
              <a:t>selecting </a:t>
            </a:r>
            <a:r>
              <a:rPr lang="en-US" sz="2400" b="1" dirty="0" smtClean="0">
                <a:latin typeface="+mj-lt"/>
              </a:rPr>
              <a:t>individual or multiple HTML documents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Selector Types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Element</a:t>
            </a:r>
            <a:r>
              <a:rPr lang="en-US" sz="2000" b="1" dirty="0" smtClean="0">
                <a:latin typeface="+mj-lt"/>
              </a:rPr>
              <a:t> Selectors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Class</a:t>
            </a:r>
            <a:r>
              <a:rPr lang="en-US" sz="2000" b="1" dirty="0" smtClean="0">
                <a:latin typeface="+mj-lt"/>
              </a:rPr>
              <a:t> Selectors – for targeting different elements at once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ID</a:t>
            </a:r>
            <a:r>
              <a:rPr lang="en-US" sz="2000" b="1" dirty="0" smtClean="0">
                <a:latin typeface="+mj-lt"/>
              </a:rPr>
              <a:t> Selectors – for specific elements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Attribute</a:t>
            </a:r>
            <a:r>
              <a:rPr lang="en-US" sz="2000" b="1" dirty="0" smtClean="0">
                <a:latin typeface="+mj-lt"/>
              </a:rPr>
              <a:t> Selectors – for styling hyperlinks and images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Pseudo-Element and Pseudo-Class Selectors </a:t>
            </a:r>
            <a:r>
              <a:rPr lang="en-US" sz="2000" b="1" dirty="0" smtClean="0">
                <a:latin typeface="+mj-lt"/>
              </a:rPr>
              <a:t>– for link states indication (visited, hover, active)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Contextual</a:t>
            </a:r>
            <a:r>
              <a:rPr lang="en-US" sz="2000" b="1" dirty="0" smtClean="0">
                <a:latin typeface="+mj-lt"/>
              </a:rPr>
              <a:t> Selectors – or </a:t>
            </a:r>
            <a:r>
              <a:rPr lang="en-US" sz="2000" b="1" dirty="0" err="1" smtClean="0">
                <a:latin typeface="+mj-lt"/>
              </a:rPr>
              <a:t>combinators</a:t>
            </a:r>
            <a:r>
              <a:rPr lang="en-US" sz="2000" b="1" dirty="0" smtClean="0">
                <a:latin typeface="+mj-lt"/>
              </a:rPr>
              <a:t> for selecting the elements based on their ancestors, </a:t>
            </a:r>
            <a:r>
              <a:rPr lang="en-US" sz="2000" b="1" dirty="0" smtClean="0">
                <a:latin typeface="+mj-lt"/>
              </a:rPr>
              <a:t>descendants </a:t>
            </a:r>
            <a:r>
              <a:rPr lang="en-US" sz="2000" b="1" dirty="0" smtClean="0">
                <a:latin typeface="+mj-lt"/>
              </a:rPr>
              <a:t>or sibling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References</a:t>
            </a:r>
            <a:endParaRPr lang="en-US" sz="2000" b="1" dirty="0">
              <a:latin typeface="+mj-lt"/>
            </a:endParaRPr>
          </a:p>
          <a:p>
            <a:r>
              <a:rPr lang="en-US" sz="2000" b="1" dirty="0" smtClean="0">
                <a:latin typeface="+mj-lt"/>
              </a:rPr>
              <a:t>Class Selectors, </a:t>
            </a:r>
            <a:r>
              <a:rPr lang="en-US" sz="2000" b="1" dirty="0" smtClean="0">
                <a:latin typeface="+mj-lt"/>
                <a:hlinkClick r:id="rId3"/>
              </a:rPr>
              <a:t>https</a:t>
            </a:r>
            <a:r>
              <a:rPr lang="en-US" sz="2000" b="1" dirty="0">
                <a:latin typeface="+mj-lt"/>
                <a:hlinkClick r:id="rId3"/>
              </a:rPr>
              <a:t>://</a:t>
            </a:r>
            <a:r>
              <a:rPr lang="en-US" sz="2000" b="1" dirty="0" smtClean="0">
                <a:latin typeface="+mj-lt"/>
                <a:hlinkClick r:id="rId3"/>
              </a:rPr>
              <a:t>developer.mozilla.org/en-US/docs/Web/CSS/Class_selectors</a:t>
            </a:r>
            <a:r>
              <a:rPr lang="en-US" sz="2000" b="1" dirty="0" smtClean="0">
                <a:latin typeface="+mj-lt"/>
              </a:rPr>
              <a:t> </a:t>
            </a:r>
          </a:p>
          <a:p>
            <a:r>
              <a:rPr lang="en-US" sz="2000" b="1" dirty="0">
                <a:latin typeface="+mj-lt"/>
              </a:rPr>
              <a:t>5 Selectors, </a:t>
            </a:r>
            <a:r>
              <a:rPr lang="en-US" sz="2000" b="1" dirty="0">
                <a:latin typeface="+mj-lt"/>
                <a:hlinkClick r:id="rId4"/>
              </a:rPr>
              <a:t>http://</a:t>
            </a:r>
            <a:r>
              <a:rPr lang="en-US" sz="2000" b="1" dirty="0" smtClean="0">
                <a:latin typeface="+mj-lt"/>
                <a:hlinkClick r:id="rId4"/>
              </a:rPr>
              <a:t>www.w3.org/TR/CSS21/selector.html%23id-selectors</a:t>
            </a:r>
            <a:r>
              <a:rPr lang="en-US" sz="2000" b="1" dirty="0" smtClean="0">
                <a:latin typeface="+mj-lt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5446"/>
            <a:ext cx="7511902" cy="6321554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latin typeface="+mj-lt"/>
              </a:rPr>
              <a:t>&lt;head&gt;</a:t>
            </a:r>
          </a:p>
          <a:p>
            <a:pPr marL="0" indent="0">
              <a:buNone/>
            </a:pPr>
            <a:r>
              <a:rPr lang="en-US" sz="1800" b="1" dirty="0">
                <a:latin typeface="+mj-lt"/>
              </a:rPr>
              <a:t>   &lt;title&gt;Share Your Travels&lt;/title&gt;</a:t>
            </a:r>
          </a:p>
          <a:p>
            <a:pPr marL="0" indent="0">
              <a:buNone/>
            </a:pPr>
            <a:r>
              <a:rPr lang="en-US" sz="1800" b="1" dirty="0">
                <a:latin typeface="+mj-lt"/>
              </a:rPr>
              <a:t>	</a:t>
            </a:r>
            <a:r>
              <a:rPr lang="en-US" sz="1800" b="1" dirty="0">
                <a:solidFill>
                  <a:srgbClr val="FFC000"/>
                </a:solidFill>
                <a:latin typeface="+mj-lt"/>
              </a:rPr>
              <a:t>&lt;style&gt;</a:t>
            </a:r>
          </a:p>
          <a:p>
            <a:pPr marL="0" indent="0">
              <a:buNone/>
            </a:pPr>
            <a:r>
              <a:rPr lang="en-US" sz="1800" b="1" dirty="0">
                <a:latin typeface="+mj-lt"/>
              </a:rPr>
              <a:t>		</a:t>
            </a:r>
            <a:r>
              <a:rPr lang="en-US" sz="1800" b="1" dirty="0">
                <a:solidFill>
                  <a:srgbClr val="FFC000"/>
                </a:solidFill>
                <a:latin typeface="+mj-lt"/>
              </a:rPr>
              <a:t>a:link</a:t>
            </a:r>
            <a:r>
              <a:rPr lang="en-US" sz="1800" b="1" dirty="0">
                <a:latin typeface="+mj-lt"/>
              </a:rPr>
              <a:t> {</a:t>
            </a:r>
          </a:p>
          <a:p>
            <a:pPr marL="0" indent="0">
              <a:buNone/>
            </a:pPr>
            <a:r>
              <a:rPr lang="en-US" sz="1800" b="1" dirty="0">
                <a:latin typeface="+mj-lt"/>
              </a:rPr>
              <a:t>		  text-decoration: underline;</a:t>
            </a:r>
          </a:p>
          <a:p>
            <a:pPr marL="0" indent="0">
              <a:buNone/>
            </a:pPr>
            <a:r>
              <a:rPr lang="en-US" sz="1800" b="1" dirty="0">
                <a:latin typeface="+mj-lt"/>
              </a:rPr>
              <a:t>		  color: blue;</a:t>
            </a:r>
          </a:p>
          <a:p>
            <a:pPr marL="0" indent="0">
              <a:buNone/>
            </a:pPr>
            <a:r>
              <a:rPr lang="en-US" sz="1800" b="1" dirty="0">
                <a:latin typeface="+mj-lt"/>
              </a:rPr>
              <a:t>		}</a:t>
            </a:r>
          </a:p>
          <a:p>
            <a:pPr marL="0" indent="0">
              <a:buNone/>
            </a:pPr>
            <a:r>
              <a:rPr lang="en-US" sz="1800" b="1" dirty="0">
                <a:latin typeface="+mj-lt"/>
              </a:rPr>
              <a:t>		</a:t>
            </a:r>
            <a:r>
              <a:rPr lang="en-US" sz="1800" b="1" dirty="0">
                <a:solidFill>
                  <a:srgbClr val="FFC000"/>
                </a:solidFill>
                <a:latin typeface="+mj-lt"/>
              </a:rPr>
              <a:t>a:visited</a:t>
            </a:r>
            <a:r>
              <a:rPr lang="en-US" sz="1800" b="1" dirty="0">
                <a:latin typeface="+mj-lt"/>
              </a:rPr>
              <a:t> {</a:t>
            </a:r>
          </a:p>
          <a:p>
            <a:pPr marL="0" indent="0">
              <a:buNone/>
            </a:pPr>
            <a:r>
              <a:rPr lang="en-US" sz="1800" b="1" dirty="0">
                <a:latin typeface="+mj-lt"/>
              </a:rPr>
              <a:t>		  text-decoration: underline;</a:t>
            </a:r>
          </a:p>
          <a:p>
            <a:pPr marL="0" indent="0">
              <a:buNone/>
            </a:pPr>
            <a:r>
              <a:rPr lang="en-US" sz="1800" b="1" dirty="0">
                <a:latin typeface="+mj-lt"/>
              </a:rPr>
              <a:t>		  color: purple;</a:t>
            </a:r>
          </a:p>
          <a:p>
            <a:pPr marL="0" indent="0">
              <a:buNone/>
            </a:pPr>
            <a:r>
              <a:rPr lang="en-US" sz="1800" b="1" dirty="0">
                <a:latin typeface="+mj-lt"/>
              </a:rPr>
              <a:t>		}</a:t>
            </a:r>
          </a:p>
          <a:p>
            <a:pPr marL="0" indent="0">
              <a:buNone/>
            </a:pPr>
            <a:r>
              <a:rPr lang="en-US" sz="1800" b="1" dirty="0">
                <a:latin typeface="+mj-lt"/>
              </a:rPr>
              <a:t>		</a:t>
            </a:r>
            <a:r>
              <a:rPr lang="en-US" sz="1800" b="1" dirty="0">
                <a:solidFill>
                  <a:srgbClr val="FFC000"/>
                </a:solidFill>
                <a:latin typeface="+mj-lt"/>
              </a:rPr>
              <a:t>a:hover</a:t>
            </a:r>
            <a:r>
              <a:rPr lang="en-US" sz="1800" b="1" dirty="0">
                <a:latin typeface="+mj-lt"/>
              </a:rPr>
              <a:t> {</a:t>
            </a:r>
          </a:p>
          <a:p>
            <a:pPr marL="0" indent="0">
              <a:buNone/>
            </a:pPr>
            <a:r>
              <a:rPr lang="en-US" sz="1800" b="1" dirty="0">
                <a:latin typeface="+mj-lt"/>
              </a:rPr>
              <a:t>		  text-decoration: none;</a:t>
            </a:r>
          </a:p>
          <a:p>
            <a:pPr marL="0" indent="0">
              <a:buNone/>
            </a:pPr>
            <a:r>
              <a:rPr lang="en-US" sz="1800" b="1" dirty="0">
                <a:latin typeface="+mj-lt"/>
              </a:rPr>
              <a:t>		  font-weight: bold;</a:t>
            </a:r>
          </a:p>
          <a:p>
            <a:pPr marL="0" indent="0">
              <a:buNone/>
            </a:pPr>
            <a:r>
              <a:rPr lang="en-US" sz="1800" b="1" dirty="0">
                <a:latin typeface="+mj-lt"/>
              </a:rPr>
              <a:t>		}</a:t>
            </a:r>
          </a:p>
          <a:p>
            <a:pPr marL="0" indent="0">
              <a:buNone/>
            </a:pPr>
            <a:r>
              <a:rPr lang="en-US" sz="1800" b="1" dirty="0">
                <a:latin typeface="+mj-lt"/>
              </a:rPr>
              <a:t>		</a:t>
            </a:r>
            <a:r>
              <a:rPr lang="en-US" sz="1800" b="1" dirty="0">
                <a:solidFill>
                  <a:srgbClr val="FFC000"/>
                </a:solidFill>
                <a:latin typeface="+mj-lt"/>
              </a:rPr>
              <a:t>a:active </a:t>
            </a:r>
            <a:r>
              <a:rPr lang="en-US" sz="1800" b="1" dirty="0">
                <a:latin typeface="+mj-lt"/>
              </a:rPr>
              <a:t>{</a:t>
            </a:r>
          </a:p>
          <a:p>
            <a:pPr marL="0" indent="0">
              <a:buNone/>
            </a:pPr>
            <a:r>
              <a:rPr lang="en-US" sz="1800" b="1" dirty="0">
                <a:latin typeface="+mj-lt"/>
              </a:rPr>
              <a:t>		  background-color: yellow;</a:t>
            </a:r>
          </a:p>
          <a:p>
            <a:pPr marL="0" indent="0">
              <a:buNone/>
            </a:pPr>
            <a:r>
              <a:rPr lang="en-US" sz="1800" b="1" dirty="0">
                <a:latin typeface="+mj-lt"/>
              </a:rPr>
              <a:t>		}</a:t>
            </a:r>
          </a:p>
          <a:p>
            <a:pPr marL="0" indent="0">
              <a:buNone/>
            </a:pPr>
            <a:r>
              <a:rPr lang="en-US" sz="1800" b="1" dirty="0">
                <a:latin typeface="+mj-lt"/>
              </a:rPr>
              <a:t>	</a:t>
            </a:r>
            <a:r>
              <a:rPr lang="en-US" sz="1800" b="1" dirty="0">
                <a:solidFill>
                  <a:srgbClr val="FFC000"/>
                </a:solidFill>
                <a:latin typeface="+mj-lt"/>
              </a:rPr>
              <a:t>&lt;/style</a:t>
            </a:r>
            <a:r>
              <a:rPr lang="en-US" sz="1800" b="1" dirty="0" smtClean="0">
                <a:solidFill>
                  <a:srgbClr val="FFC000"/>
                </a:solidFill>
                <a:latin typeface="+mj-lt"/>
              </a:rPr>
              <a:t>&gt; </a:t>
            </a:r>
            <a:r>
              <a:rPr lang="en-US" sz="1800" b="1" dirty="0" smtClean="0">
                <a:latin typeface="+mj-lt"/>
              </a:rPr>
              <a:t>&lt;/</a:t>
            </a:r>
            <a:r>
              <a:rPr lang="en-US" sz="1800" b="1" dirty="0">
                <a:latin typeface="+mj-lt"/>
              </a:rPr>
              <a:t>head</a:t>
            </a:r>
            <a:r>
              <a:rPr lang="en-US" sz="1800" b="1" dirty="0" smtClean="0">
                <a:latin typeface="+mj-lt"/>
              </a:rPr>
              <a:t>&gt;</a:t>
            </a:r>
            <a:endParaRPr lang="en-US" sz="1800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269318" y="1295400"/>
            <a:ext cx="3874682" cy="61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 kern="0" dirty="0" smtClean="0">
                <a:solidFill>
                  <a:srgbClr val="FFC000"/>
                </a:solidFill>
              </a:rPr>
              <a:t>Listing3.8.html: Styling a link using pseudo-class selector</a:t>
            </a:r>
          </a:p>
        </p:txBody>
      </p:sp>
    </p:spTree>
    <p:extLst>
      <p:ext uri="{BB962C8B-B14F-4D97-AF65-F5344CB8AC3E}">
        <p14:creationId xmlns:p14="http://schemas.microsoft.com/office/powerpoint/2010/main" val="281162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55630"/>
            <a:ext cx="7511902" cy="6120090"/>
          </a:xfrm>
          <a:noFill/>
        </p:spPr>
        <p:txBody>
          <a:bodyPr/>
          <a:lstStyle/>
          <a:p>
            <a:endParaRPr lang="en-US" sz="1800" dirty="0"/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&lt;body&gt;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&lt;</a:t>
            </a:r>
            <a:r>
              <a:rPr lang="en-US" sz="2000" b="1" dirty="0">
                <a:latin typeface="+mj-lt"/>
              </a:rPr>
              <a:t>p&gt;Links are an important part of any web page. To learn more about </a:t>
            </a:r>
            <a:r>
              <a:rPr lang="en-US" sz="2000" b="1" dirty="0" smtClean="0">
                <a:latin typeface="+mj-lt"/>
              </a:rPr>
              <a:t> links </a:t>
            </a:r>
            <a:r>
              <a:rPr lang="en-US" sz="2000" b="1" dirty="0">
                <a:latin typeface="+mj-lt"/>
              </a:rPr>
              <a:t>visit the </a:t>
            </a:r>
            <a:r>
              <a:rPr lang="en-US" sz="2000" b="1" dirty="0">
                <a:solidFill>
                  <a:srgbClr val="FFC000"/>
                </a:solidFill>
                <a:latin typeface="+mj-lt"/>
              </a:rPr>
              <a:t>&lt;a </a:t>
            </a:r>
            <a:r>
              <a:rPr lang="en-US" sz="2000" b="1" dirty="0" err="1">
                <a:solidFill>
                  <a:srgbClr val="FFC000"/>
                </a:solidFill>
                <a:latin typeface="+mj-lt"/>
              </a:rPr>
              <a:t>href</a:t>
            </a:r>
            <a:r>
              <a:rPr lang="en-US" sz="2000" b="1" dirty="0">
                <a:solidFill>
                  <a:srgbClr val="FFC000"/>
                </a:solidFill>
                <a:latin typeface="+mj-lt"/>
              </a:rPr>
              <a:t>="#"&gt;W3C&lt;/a&gt; website</a:t>
            </a:r>
            <a:r>
              <a:rPr lang="en-US" sz="2000" b="1" dirty="0">
                <a:latin typeface="+mj-lt"/>
              </a:rPr>
              <a:t>.&lt;/p&gt;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 &lt;</a:t>
            </a:r>
            <a:r>
              <a:rPr lang="en-US" sz="2000" b="1" dirty="0" err="1">
                <a:latin typeface="+mj-lt"/>
              </a:rPr>
              <a:t>nav</a:t>
            </a:r>
            <a:r>
              <a:rPr lang="en-US" sz="2000" b="1" dirty="0">
                <a:latin typeface="+mj-lt"/>
              </a:rPr>
              <a:t>&gt;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		&lt;</a:t>
            </a:r>
            <a:r>
              <a:rPr lang="en-US" sz="2000" b="1" dirty="0" err="1">
                <a:latin typeface="+mj-lt"/>
              </a:rPr>
              <a:t>ul</a:t>
            </a:r>
            <a:r>
              <a:rPr lang="en-US" sz="2000" b="1" dirty="0">
                <a:latin typeface="+mj-lt"/>
              </a:rPr>
              <a:t>&gt;</a:t>
            </a:r>
          </a:p>
          <a:p>
            <a:pPr marL="0" indent="0">
              <a:buNone/>
            </a:pPr>
            <a:r>
              <a:rPr lang="it-IT" sz="2000" b="1" dirty="0">
                <a:latin typeface="+mj-lt"/>
              </a:rPr>
              <a:t>			&lt;li&gt;&lt;a href="#"&gt;Canada&lt;/a&gt;&lt;/li&gt;</a:t>
            </a:r>
          </a:p>
          <a:p>
            <a:pPr marL="0" indent="0">
              <a:buNone/>
            </a:pPr>
            <a:r>
              <a:rPr lang="it-IT" sz="2000" b="1" dirty="0">
                <a:latin typeface="+mj-lt"/>
              </a:rPr>
              <a:t>			&lt;li&gt;&lt;a href="#"&gt;Germany&lt;/a&gt;&lt;/li&gt;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			&lt;li&gt;&lt;a </a:t>
            </a:r>
            <a:r>
              <a:rPr lang="en-US" sz="2000" b="1" dirty="0" err="1">
                <a:latin typeface="+mj-lt"/>
              </a:rPr>
              <a:t>href</a:t>
            </a:r>
            <a:r>
              <a:rPr lang="en-US" sz="2000" b="1" dirty="0">
                <a:latin typeface="+mj-lt"/>
              </a:rPr>
              <a:t>="#"&gt;United States&lt;/a&gt;&lt;/li&gt;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		&lt;/</a:t>
            </a:r>
            <a:r>
              <a:rPr lang="en-US" sz="2000" b="1" dirty="0" err="1">
                <a:latin typeface="+mj-lt"/>
              </a:rPr>
              <a:t>ul</a:t>
            </a:r>
            <a:r>
              <a:rPr lang="en-US" sz="2000" b="1" dirty="0">
                <a:latin typeface="+mj-lt"/>
              </a:rPr>
              <a:t>&gt;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   &lt;/</a:t>
            </a:r>
            <a:r>
              <a:rPr lang="en-US" sz="2000" b="1" dirty="0" err="1">
                <a:latin typeface="+mj-lt"/>
              </a:rPr>
              <a:t>nav</a:t>
            </a:r>
            <a:r>
              <a:rPr lang="en-US" sz="2000" b="1" dirty="0">
                <a:latin typeface="+mj-lt"/>
              </a:rPr>
              <a:t>&gt;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&lt;/body&gt;</a:t>
            </a:r>
          </a:p>
          <a:p>
            <a:pPr marL="0" indent="0">
              <a:buNone/>
            </a:pPr>
            <a:endParaRPr lang="en-US" sz="1800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66800" y="147933"/>
            <a:ext cx="7456082" cy="61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 kern="0" dirty="0" smtClean="0">
                <a:solidFill>
                  <a:srgbClr val="FFC000"/>
                </a:solidFill>
              </a:rPr>
              <a:t>Listing3.8.html: Styling a link using pseudo-class selector</a:t>
            </a:r>
          </a:p>
        </p:txBody>
      </p:sp>
    </p:spTree>
    <p:extLst>
      <p:ext uri="{BB962C8B-B14F-4D97-AF65-F5344CB8AC3E}">
        <p14:creationId xmlns:p14="http://schemas.microsoft.com/office/powerpoint/2010/main" val="112320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CSS Selectors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For </a:t>
            </a:r>
            <a:r>
              <a:rPr lang="en-US" sz="2400" b="1" dirty="0" smtClean="0">
                <a:latin typeface="+mj-lt"/>
              </a:rPr>
              <a:t>selecting </a:t>
            </a:r>
            <a:r>
              <a:rPr lang="en-US" sz="2400" b="1" dirty="0" smtClean="0">
                <a:latin typeface="+mj-lt"/>
              </a:rPr>
              <a:t>individual or multiple HTML documents</a:t>
            </a:r>
          </a:p>
          <a:p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Selector Types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Element</a:t>
            </a:r>
            <a:r>
              <a:rPr lang="en-US" sz="2000" b="1" dirty="0" smtClean="0">
                <a:latin typeface="+mj-lt"/>
              </a:rPr>
              <a:t> Selectors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Class</a:t>
            </a:r>
            <a:r>
              <a:rPr lang="en-US" sz="2000" b="1" dirty="0" smtClean="0">
                <a:latin typeface="+mj-lt"/>
              </a:rPr>
              <a:t> Selectors – for targeting different elements at once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ID</a:t>
            </a:r>
            <a:r>
              <a:rPr lang="en-US" sz="2000" b="1" dirty="0" smtClean="0">
                <a:latin typeface="+mj-lt"/>
              </a:rPr>
              <a:t> Selectors – for specific elements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Attribute</a:t>
            </a:r>
            <a:r>
              <a:rPr lang="en-US" sz="2000" b="1" dirty="0" smtClean="0">
                <a:latin typeface="+mj-lt"/>
              </a:rPr>
              <a:t> Selectors – for styling hyperlinks and images</a:t>
            </a:r>
          </a:p>
          <a:p>
            <a:pPr lvl="1"/>
            <a:r>
              <a:rPr lang="en-US" sz="2000" b="1" dirty="0" smtClean="0">
                <a:solidFill>
                  <a:srgbClr val="FFC000"/>
                </a:solidFill>
                <a:latin typeface="+mj-lt"/>
              </a:rPr>
              <a:t>Pseudo-Element and Pseudo-Class</a:t>
            </a:r>
            <a:r>
              <a:rPr lang="en-US" sz="2000" b="1" dirty="0" smtClean="0">
                <a:latin typeface="+mj-lt"/>
              </a:rPr>
              <a:t> Selectors – for link states indication (visited, hover, active)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Contextual Selectors </a:t>
            </a:r>
            <a:r>
              <a:rPr lang="en-US" sz="2000" b="1" dirty="0" smtClean="0">
                <a:latin typeface="+mj-lt"/>
              </a:rPr>
              <a:t>– or </a:t>
            </a:r>
            <a:r>
              <a:rPr lang="en-US" sz="2000" b="1" dirty="0" err="1" smtClean="0">
                <a:latin typeface="+mj-lt"/>
              </a:rPr>
              <a:t>combinators</a:t>
            </a:r>
            <a:r>
              <a:rPr lang="en-US" sz="2000" b="1" dirty="0" smtClean="0">
                <a:latin typeface="+mj-lt"/>
              </a:rPr>
              <a:t> for selecting the elements based on their ancestors, </a:t>
            </a:r>
            <a:r>
              <a:rPr lang="en-US" sz="2000" b="1" dirty="0" smtClean="0">
                <a:latin typeface="+mj-lt"/>
              </a:rPr>
              <a:t>descendants </a:t>
            </a:r>
            <a:r>
              <a:rPr lang="en-US" sz="2000" b="1" dirty="0" smtClean="0">
                <a:latin typeface="+mj-lt"/>
              </a:rPr>
              <a:t>or sibling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References</a:t>
            </a:r>
            <a:endParaRPr lang="en-US" sz="2000" b="1" dirty="0">
              <a:latin typeface="+mj-lt"/>
            </a:endParaRPr>
          </a:p>
          <a:p>
            <a:r>
              <a:rPr lang="en-US" sz="2000" b="1" dirty="0" smtClean="0">
                <a:latin typeface="+mj-lt"/>
              </a:rPr>
              <a:t>Class Selectors, </a:t>
            </a:r>
            <a:r>
              <a:rPr lang="en-US" sz="2000" b="1" dirty="0" smtClean="0">
                <a:latin typeface="+mj-lt"/>
                <a:hlinkClick r:id="rId3"/>
              </a:rPr>
              <a:t>https</a:t>
            </a:r>
            <a:r>
              <a:rPr lang="en-US" sz="2000" b="1" dirty="0">
                <a:latin typeface="+mj-lt"/>
                <a:hlinkClick r:id="rId3"/>
              </a:rPr>
              <a:t>://</a:t>
            </a:r>
            <a:r>
              <a:rPr lang="en-US" sz="2000" b="1" dirty="0" smtClean="0">
                <a:latin typeface="+mj-lt"/>
                <a:hlinkClick r:id="rId3"/>
              </a:rPr>
              <a:t>developer.mozilla.org/en-US/docs/Web/CSS/Class_selectors</a:t>
            </a:r>
            <a:r>
              <a:rPr lang="en-US" sz="2000" b="1" dirty="0" smtClean="0">
                <a:latin typeface="+mj-lt"/>
              </a:rPr>
              <a:t> </a:t>
            </a:r>
          </a:p>
          <a:p>
            <a:r>
              <a:rPr lang="en-US" sz="2000" b="1" dirty="0">
                <a:latin typeface="+mj-lt"/>
              </a:rPr>
              <a:t>5 Selectors, </a:t>
            </a:r>
            <a:r>
              <a:rPr lang="en-US" sz="2000" b="1" dirty="0">
                <a:latin typeface="+mj-lt"/>
                <a:hlinkClick r:id="rId4"/>
              </a:rPr>
              <a:t>http://</a:t>
            </a:r>
            <a:r>
              <a:rPr lang="en-US" sz="2000" b="1" dirty="0" smtClean="0">
                <a:latin typeface="+mj-lt"/>
                <a:hlinkClick r:id="rId4"/>
              </a:rPr>
              <a:t>www.w3.org/TR/CSS21/selector.html%23id-selectors</a:t>
            </a:r>
            <a:r>
              <a:rPr lang="en-US" sz="2000" b="1" dirty="0" smtClean="0">
                <a:latin typeface="+mj-lt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0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Figure 3.7 Syntax of a descendent selection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142"/>
            <a:ext cx="9144000" cy="2951716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1953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Figure 3.8 Contextual selectors in action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619"/>
            <a:ext cx="9144000" cy="5814705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70010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The Cascade: How Styles Interacts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Three Types of Style Sheets</a:t>
            </a:r>
          </a:p>
          <a:p>
            <a:pPr lvl="1"/>
            <a:r>
              <a:rPr lang="en-US" sz="2000" b="1" dirty="0" smtClean="0">
                <a:latin typeface="+mj-lt"/>
              </a:rPr>
              <a:t>Author Created Style Sheet</a:t>
            </a:r>
          </a:p>
          <a:p>
            <a:pPr lvl="1"/>
            <a:r>
              <a:rPr lang="en-US" sz="2000" b="1" dirty="0" smtClean="0">
                <a:latin typeface="+mj-lt"/>
              </a:rPr>
              <a:t>User-defined Sheet</a:t>
            </a:r>
          </a:p>
          <a:p>
            <a:pPr lvl="1"/>
            <a:r>
              <a:rPr lang="en-US" sz="2000" b="1" dirty="0" smtClean="0">
                <a:latin typeface="+mj-lt"/>
              </a:rPr>
              <a:t>Default Browser Style Sheet </a:t>
            </a:r>
          </a:p>
          <a:p>
            <a:r>
              <a:rPr lang="en-US" sz="2400" b="1" dirty="0" smtClean="0">
                <a:latin typeface="+mj-lt"/>
              </a:rPr>
              <a:t>Cascade principles for conflict resolution</a:t>
            </a:r>
          </a:p>
          <a:p>
            <a:pPr lvl="1"/>
            <a:r>
              <a:rPr lang="en-US" sz="2000" b="1" dirty="0" smtClean="0">
                <a:latin typeface="+mj-lt"/>
              </a:rPr>
              <a:t>Inheritance</a:t>
            </a:r>
          </a:p>
          <a:p>
            <a:pPr lvl="1"/>
            <a:r>
              <a:rPr lang="en-US" sz="2000" b="1" dirty="0" smtClean="0">
                <a:latin typeface="+mj-lt"/>
              </a:rPr>
              <a:t>Specificity</a:t>
            </a:r>
          </a:p>
          <a:p>
            <a:pPr lvl="1"/>
            <a:r>
              <a:rPr lang="en-US" sz="2000" b="1" dirty="0" smtClean="0">
                <a:latin typeface="+mj-lt"/>
              </a:rPr>
              <a:t>Location</a:t>
            </a:r>
          </a:p>
          <a:p>
            <a:pPr lvl="2"/>
            <a:r>
              <a:rPr lang="en-US" sz="2000" b="1" dirty="0" smtClean="0">
                <a:latin typeface="+mj-lt"/>
              </a:rPr>
              <a:t>Inline style override: embedded and external style sheets</a:t>
            </a:r>
          </a:p>
          <a:p>
            <a:pPr lvl="2"/>
            <a:r>
              <a:rPr lang="en-US" sz="2000" b="1" dirty="0" smtClean="0">
                <a:latin typeface="+mj-lt"/>
              </a:rPr>
              <a:t>Embedded style sheet override external style sheet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5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Figure 3.9 Inheritance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195"/>
            <a:ext cx="9144000" cy="506761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43240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What is CSS?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+mj-lt"/>
              </a:rPr>
              <a:t>HTML &amp; CSS, </a:t>
            </a:r>
            <a:r>
              <a:rPr lang="en-US" sz="2400" b="1" dirty="0">
                <a:latin typeface="+mj-lt"/>
                <a:hlinkClick r:id="rId3"/>
              </a:rPr>
              <a:t>http://</a:t>
            </a:r>
            <a:r>
              <a:rPr lang="en-US" sz="2400" b="1" dirty="0" smtClean="0">
                <a:latin typeface="+mj-lt"/>
                <a:hlinkClick r:id="rId3"/>
              </a:rPr>
              <a:t>www.w3.org/standards/webdesign/htmlcss</a:t>
            </a:r>
            <a:r>
              <a:rPr lang="en-US" sz="2400" b="1" dirty="0" smtClean="0">
                <a:latin typeface="+mj-lt"/>
              </a:rPr>
              <a:t>: </a:t>
            </a:r>
          </a:p>
          <a:p>
            <a:r>
              <a:rPr lang="en-US" sz="2400" b="1" dirty="0" smtClean="0">
                <a:latin typeface="+mj-lt"/>
                <a:hlinkClick r:id="rId4"/>
              </a:rPr>
              <a:t>HTML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>
                <a:latin typeface="+mj-lt"/>
              </a:rPr>
              <a:t>(the Hypertext Markup Language) and </a:t>
            </a:r>
            <a:r>
              <a:rPr lang="en-US" sz="2400" b="1" dirty="0">
                <a:latin typeface="+mj-lt"/>
                <a:hlinkClick r:id="rId5"/>
              </a:rPr>
              <a:t>CSS</a:t>
            </a:r>
            <a:r>
              <a:rPr lang="en-US" sz="2400" b="1" dirty="0">
                <a:latin typeface="+mj-lt"/>
              </a:rPr>
              <a:t> (Cascading Style Sheets) are </a:t>
            </a:r>
            <a:r>
              <a:rPr lang="en-US" sz="2400" b="1" dirty="0">
                <a:solidFill>
                  <a:srgbClr val="FFC000"/>
                </a:solidFill>
                <a:latin typeface="+mj-lt"/>
              </a:rPr>
              <a:t>two of the core technologies for building Web pages</a:t>
            </a:r>
            <a:r>
              <a:rPr lang="en-US" sz="2400" b="1" dirty="0">
                <a:latin typeface="+mj-lt"/>
              </a:rPr>
              <a:t>. HTML provides the </a:t>
            </a:r>
            <a:r>
              <a:rPr lang="en-US" sz="2400" b="1" i="1" dirty="0">
                <a:latin typeface="+mj-lt"/>
              </a:rPr>
              <a:t>structure</a:t>
            </a:r>
            <a:r>
              <a:rPr lang="en-US" sz="2400" b="1" dirty="0">
                <a:latin typeface="+mj-lt"/>
              </a:rPr>
              <a:t> of the page, CSS the (visual and aural) </a:t>
            </a:r>
            <a:r>
              <a:rPr lang="en-US" sz="2400" b="1" i="1" dirty="0">
                <a:latin typeface="+mj-lt"/>
              </a:rPr>
              <a:t>layout,</a:t>
            </a:r>
            <a:r>
              <a:rPr lang="en-US" sz="2400" b="1" dirty="0">
                <a:latin typeface="+mj-lt"/>
              </a:rPr>
              <a:t> for a variety of devices. Along with </a:t>
            </a:r>
            <a:r>
              <a:rPr lang="en-US" sz="2400" b="1" dirty="0">
                <a:latin typeface="+mj-lt"/>
                <a:hlinkClick r:id="rId6"/>
              </a:rPr>
              <a:t>graphics</a:t>
            </a:r>
            <a:r>
              <a:rPr lang="en-US" sz="2400" b="1" dirty="0">
                <a:latin typeface="+mj-lt"/>
              </a:rPr>
              <a:t> and </a:t>
            </a:r>
            <a:r>
              <a:rPr lang="en-US" sz="2400" b="1" dirty="0">
                <a:latin typeface="+mj-lt"/>
                <a:hlinkClick r:id="rId7"/>
              </a:rPr>
              <a:t>scripting</a:t>
            </a:r>
            <a:r>
              <a:rPr lang="en-US" sz="2400" b="1" dirty="0">
                <a:latin typeface="+mj-lt"/>
              </a:rPr>
              <a:t>, HTML and CSS are the basis of building Web pages and Web Applications</a:t>
            </a:r>
            <a:r>
              <a:rPr lang="en-US" sz="2400" b="1" dirty="0" smtClean="0">
                <a:latin typeface="+mj-lt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Figure 3.10 More Inheritance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624"/>
            <a:ext cx="9144000" cy="5270751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93564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09550" y="107288"/>
            <a:ext cx="8686800" cy="5785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Figure 3.11 Using the inheritance value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079"/>
            <a:ext cx="9144000" cy="4023842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845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297" y="400088"/>
            <a:ext cx="725093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800" b="1" dirty="0" smtClean="0">
                <a:solidFill>
                  <a:schemeClr val="folHlink"/>
                </a:solidFill>
              </a:rPr>
              <a:t>Fig 3.12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0" y="107288"/>
            <a:ext cx="8163282" cy="6750712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08138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297" y="400088"/>
            <a:ext cx="2454503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 3.13 Specify Algorithm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0"/>
            <a:ext cx="5468744" cy="685800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77414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07288"/>
            <a:ext cx="67056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 3.14 Location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7" y="705941"/>
            <a:ext cx="8416464" cy="600553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61718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84806"/>
            <a:ext cx="25146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 3.15 CSS Box Model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563" y="104940"/>
            <a:ext cx="5791200" cy="675306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7943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84806"/>
            <a:ext cx="78867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 3.16 Background repeat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3069"/>
            <a:ext cx="9144000" cy="4931861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7341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84806"/>
            <a:ext cx="78867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 3.17 Background position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8997"/>
            <a:ext cx="9144000" cy="3620005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24552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84806"/>
            <a:ext cx="85725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 3.18 CSS TRBL (Trouble) shortcut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6887"/>
            <a:ext cx="9144000" cy="2944226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27288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1295400"/>
            <a:ext cx="30099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 3.19 Borders, margins, and padding provide element spacing and differentiation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860"/>
            <a:ext cx="5368688" cy="685800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40275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4841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What is CSS?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36588"/>
            <a:ext cx="8229600" cy="549433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+mj-lt"/>
              </a:rPr>
              <a:t>HTML &amp; CSS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>
                <a:latin typeface="+mj-lt"/>
                <a:hlinkClick r:id="rId3"/>
              </a:rPr>
              <a:t>http://</a:t>
            </a:r>
            <a:r>
              <a:rPr lang="en-US" sz="2400" dirty="0" smtClean="0">
                <a:latin typeface="+mj-lt"/>
                <a:hlinkClick r:id="rId3"/>
              </a:rPr>
              <a:t>www.w3.org/standards/webdesign/htmlcss</a:t>
            </a:r>
            <a:r>
              <a:rPr lang="en-US" sz="2400" dirty="0" smtClean="0">
                <a:latin typeface="+mj-lt"/>
              </a:rPr>
              <a:t>: </a:t>
            </a:r>
          </a:p>
          <a:p>
            <a:r>
              <a:rPr lang="en-US" sz="2400" b="1" dirty="0">
                <a:latin typeface="+mj-lt"/>
                <a:hlinkClick r:id="rId4"/>
              </a:rPr>
              <a:t>CSS</a:t>
            </a:r>
            <a:r>
              <a:rPr lang="en-US" sz="2400" b="1" dirty="0">
                <a:latin typeface="+mj-lt"/>
              </a:rPr>
              <a:t> is the language for </a:t>
            </a:r>
            <a:r>
              <a:rPr lang="en-US" sz="2400" b="1" dirty="0">
                <a:solidFill>
                  <a:srgbClr val="FFC000"/>
                </a:solidFill>
                <a:latin typeface="+mj-lt"/>
              </a:rPr>
              <a:t>describing the presentation of Web pages</a:t>
            </a:r>
            <a:r>
              <a:rPr lang="en-US" sz="2400" b="1" dirty="0">
                <a:latin typeface="+mj-lt"/>
              </a:rPr>
              <a:t>, including colors, layout, and fonts. It allows one to adapt the presentation to different types of </a:t>
            </a:r>
            <a:r>
              <a:rPr lang="en-US" sz="2400" b="1" dirty="0">
                <a:solidFill>
                  <a:srgbClr val="FFC000"/>
                </a:solidFill>
                <a:latin typeface="+mj-lt"/>
              </a:rPr>
              <a:t>devices</a:t>
            </a:r>
            <a:r>
              <a:rPr lang="en-US" sz="2400" b="1" dirty="0">
                <a:latin typeface="+mj-lt"/>
              </a:rPr>
              <a:t>, such as large screens, small screens, or printers. </a:t>
            </a:r>
            <a:endParaRPr lang="en-US" sz="2400" b="1" dirty="0" smtClean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CSS </a:t>
            </a:r>
            <a:r>
              <a:rPr lang="en-US" sz="2400" b="1" dirty="0">
                <a:latin typeface="+mj-lt"/>
              </a:rPr>
              <a:t>is independent of HTML and can be used with any XML-based markup language. The separation of HTML from CSS makes it </a:t>
            </a:r>
            <a:r>
              <a:rPr lang="en-US" sz="2400" b="1" dirty="0">
                <a:solidFill>
                  <a:srgbClr val="FFC000"/>
                </a:solidFill>
                <a:latin typeface="+mj-lt"/>
              </a:rPr>
              <a:t>easier to maintain sites, share style sheets across pages, and tailor pages to different environments</a:t>
            </a:r>
            <a:r>
              <a:rPr lang="en-US" sz="2400" b="1" dirty="0">
                <a:latin typeface="+mj-lt"/>
              </a:rPr>
              <a:t>. This is referred to as the </a:t>
            </a:r>
            <a:r>
              <a:rPr lang="en-US" sz="2400" b="1" i="1" dirty="0">
                <a:solidFill>
                  <a:srgbClr val="FFC000"/>
                </a:solidFill>
                <a:latin typeface="+mj-lt"/>
              </a:rPr>
              <a:t>separation of structure (</a:t>
            </a:r>
            <a:r>
              <a:rPr lang="en-US" sz="2400" b="1" i="1" dirty="0" smtClean="0">
                <a:solidFill>
                  <a:srgbClr val="FFC000"/>
                </a:solidFill>
                <a:latin typeface="+mj-lt"/>
              </a:rPr>
              <a:t>or </a:t>
            </a:r>
            <a:r>
              <a:rPr lang="en-US" sz="2400" b="1" i="1" dirty="0">
                <a:solidFill>
                  <a:srgbClr val="FFC000"/>
                </a:solidFill>
                <a:latin typeface="+mj-lt"/>
              </a:rPr>
              <a:t>content) from presentation</a:t>
            </a:r>
            <a:r>
              <a:rPr lang="en-US" sz="2400" b="1" i="1" dirty="0">
                <a:latin typeface="+mj-lt"/>
              </a:rPr>
              <a:t>.</a:t>
            </a:r>
            <a:r>
              <a:rPr lang="en-US" sz="2400" b="1" dirty="0">
                <a:latin typeface="+mj-lt"/>
              </a:rPr>
              <a:t> 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0" y="320344"/>
            <a:ext cx="666750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 3.20 Collapsing vertical margins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989"/>
            <a:ext cx="9144000" cy="4813649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60841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9646" y="488288"/>
            <a:ext cx="2647950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 3.21 Calculating an element true size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861" y="0"/>
            <a:ext cx="5586674" cy="685800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1667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123" y="243854"/>
            <a:ext cx="7210354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 3.22 Limitations of height property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70"/>
            <a:ext cx="9144000" cy="4637259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74591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123" y="243854"/>
            <a:ext cx="7210354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 3.23 Overflow properties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2503"/>
            <a:ext cx="9144000" cy="5973097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21894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88288"/>
            <a:ext cx="2424077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 3.24 Box sizing via </a:t>
            </a:r>
            <a:r>
              <a:rPr lang="en-US" sz="2400" b="1" dirty="0" err="1" smtClean="0">
                <a:solidFill>
                  <a:schemeClr val="folHlink"/>
                </a:solidFill>
              </a:rPr>
              <a:t>percents</a:t>
            </a: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654" y="17721"/>
            <a:ext cx="5781368" cy="685800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6860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32" y="166876"/>
            <a:ext cx="8752367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 3.25 Inspecting CSS using developer tools within modern browsers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" y="759565"/>
            <a:ext cx="9144000" cy="660753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3858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32" y="166876"/>
            <a:ext cx="8752367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 3.26 Specifying the font family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4323"/>
            <a:ext cx="9144000" cy="2869353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46312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32" y="166876"/>
            <a:ext cx="8752367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 3.27 The different font families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1181"/>
            <a:ext cx="9144000" cy="4295637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92817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32" y="166876"/>
            <a:ext cx="8752367" cy="578512"/>
          </a:xfrm>
        </p:spPr>
        <p:txBody>
          <a:bodyPr/>
          <a:lstStyle/>
          <a:p>
            <a:pPr algn="l" eaLnBrk="1" hangingPunct="1">
              <a:defRPr/>
            </a:pPr>
            <a:endParaRPr lang="en-US" sz="24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" y="169862"/>
            <a:ext cx="9081101" cy="6858000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6" name="Rectangle 5"/>
          <p:cNvSpPr/>
          <p:nvPr/>
        </p:nvSpPr>
        <p:spPr>
          <a:xfrm>
            <a:off x="4392569" y="1066800"/>
            <a:ext cx="419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Fig 3.27 The different font families</a:t>
            </a:r>
          </a:p>
        </p:txBody>
      </p:sp>
    </p:spTree>
    <p:extLst>
      <p:ext uri="{BB962C8B-B14F-4D97-AF65-F5344CB8AC3E}">
        <p14:creationId xmlns:p14="http://schemas.microsoft.com/office/powerpoint/2010/main" val="98082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32" y="166876"/>
            <a:ext cx="8752367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3.28 Using </a:t>
            </a:r>
            <a:r>
              <a:rPr lang="en-US" sz="2400" b="1" dirty="0" err="1" smtClean="0">
                <a:solidFill>
                  <a:schemeClr val="folHlink"/>
                </a:solidFill>
              </a:rPr>
              <a:t>em</a:t>
            </a:r>
            <a:r>
              <a:rPr lang="en-US" sz="2400" b="1" dirty="0" smtClean="0">
                <a:solidFill>
                  <a:schemeClr val="folHlink"/>
                </a:solidFill>
              </a:rPr>
              <a:t> </a:t>
            </a:r>
            <a:r>
              <a:rPr lang="en-US" sz="2400" b="1" dirty="0" smtClean="0">
                <a:solidFill>
                  <a:schemeClr val="folHlink"/>
                </a:solidFill>
              </a:rPr>
              <a:t>unit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9837"/>
            <a:ext cx="9144000" cy="2618326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4152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What is CSS?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+mj-lt"/>
              </a:rPr>
              <a:t>The web standards model – HTML, CSS, and </a:t>
            </a:r>
            <a:r>
              <a:rPr lang="en-US" sz="2400" b="1" dirty="0">
                <a:latin typeface="+mj-lt"/>
              </a:rPr>
              <a:t>JavaScript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>
                <a:latin typeface="+mj-lt"/>
                <a:hlinkClick r:id="rId3"/>
              </a:rPr>
              <a:t>http://www.w3.org/wiki/The_web_standards_model_-_</a:t>
            </a:r>
            <a:r>
              <a:rPr lang="en-US" sz="2000" dirty="0" smtClean="0">
                <a:latin typeface="+mj-lt"/>
                <a:hlinkClick r:id="rId3"/>
              </a:rPr>
              <a:t>HTML_CSS_and_JavaScript</a:t>
            </a:r>
            <a:r>
              <a:rPr lang="en-US" sz="2000" dirty="0" smtClean="0">
                <a:latin typeface="+mj-lt"/>
              </a:rPr>
              <a:t> : 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Most compelling reasons for using CSS and HTML (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Advantages</a:t>
            </a:r>
            <a:r>
              <a:rPr lang="en-US" sz="2400" b="1" dirty="0" smtClean="0">
                <a:latin typeface="+mj-lt"/>
              </a:rPr>
              <a:t>)</a:t>
            </a:r>
          </a:p>
          <a:p>
            <a:r>
              <a:rPr lang="en-US" sz="2400" b="1" dirty="0" smtClean="0">
                <a:latin typeface="+mj-lt"/>
              </a:rPr>
              <a:t>Efficient of code</a:t>
            </a:r>
          </a:p>
          <a:p>
            <a:r>
              <a:rPr lang="en-US" sz="2400" b="1" dirty="0" smtClean="0">
                <a:latin typeface="+mj-lt"/>
              </a:rPr>
              <a:t>Ease of maintenance</a:t>
            </a:r>
          </a:p>
          <a:p>
            <a:r>
              <a:rPr lang="en-US" sz="2400" b="1" dirty="0" smtClean="0">
                <a:latin typeface="+mj-lt"/>
              </a:rPr>
              <a:t>Accessibility</a:t>
            </a:r>
          </a:p>
          <a:p>
            <a:r>
              <a:rPr lang="en-US" sz="2400" b="1" dirty="0" smtClean="0">
                <a:latin typeface="+mj-lt"/>
              </a:rPr>
              <a:t>Device compatibility</a:t>
            </a:r>
          </a:p>
          <a:p>
            <a:r>
              <a:rPr lang="en-US" sz="2400" b="1" dirty="0" smtClean="0">
                <a:latin typeface="+mj-lt"/>
              </a:rPr>
              <a:t>Web crawlers/search engine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71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32" y="166876"/>
            <a:ext cx="8752367" cy="57851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Summary </a:t>
            </a:r>
            <a:r>
              <a:rPr lang="en-US" sz="3200" b="1" smtClean="0">
                <a:solidFill>
                  <a:schemeClr val="folHlink"/>
                </a:solidFill>
              </a:rPr>
              <a:t>and Conclusion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5064125"/>
          </a:xfrm>
        </p:spPr>
        <p:txBody>
          <a:bodyPr/>
          <a:lstStyle/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+mj-lt"/>
              </a:rPr>
              <a:t>Q/A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05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0338"/>
            <a:ext cx="8686800" cy="4841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What is CSS?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44526"/>
            <a:ext cx="8229600" cy="54864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+mj-lt"/>
              </a:rPr>
              <a:t>Cascading Style </a:t>
            </a:r>
            <a:r>
              <a:rPr lang="en-US" sz="2400" b="1" dirty="0">
                <a:latin typeface="+mj-lt"/>
              </a:rPr>
              <a:t>Sheets – Homepage, </a:t>
            </a:r>
            <a:r>
              <a:rPr lang="en-US" sz="2400" b="1" dirty="0">
                <a:latin typeface="+mj-lt"/>
                <a:hlinkClick r:id="rId3"/>
              </a:rPr>
              <a:t>http://</a:t>
            </a:r>
            <a:r>
              <a:rPr lang="en-US" sz="2400" b="1" dirty="0" smtClean="0">
                <a:latin typeface="+mj-lt"/>
                <a:hlinkClick r:id="rId3"/>
              </a:rPr>
              <a:t>www.w3.org/Style/CSS/Overview.en.html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en-US" sz="2400" b="1" dirty="0" smtClean="0">
                <a:latin typeface="+mj-lt"/>
              </a:rPr>
              <a:t>CSS Current Status</a:t>
            </a:r>
            <a:r>
              <a:rPr lang="en-US" sz="2400" dirty="0">
                <a:latin typeface="+mj-lt"/>
              </a:rPr>
              <a:t>, </a:t>
            </a:r>
            <a:r>
              <a:rPr lang="en-US" sz="2400" b="1" dirty="0">
                <a:latin typeface="+mj-lt"/>
                <a:hlinkClick r:id="rId4"/>
              </a:rPr>
              <a:t>http://</a:t>
            </a:r>
            <a:r>
              <a:rPr lang="en-US" sz="2400" b="1" dirty="0" smtClean="0">
                <a:latin typeface="+mj-lt"/>
                <a:hlinkClick r:id="rId4"/>
              </a:rPr>
              <a:t>www.w3.org/standards/techs/css#w3c_all</a:t>
            </a:r>
            <a:endParaRPr lang="en-US" sz="2400" b="1" dirty="0" smtClean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Standards</a:t>
            </a:r>
          </a:p>
          <a:p>
            <a:pPr lvl="1"/>
            <a:r>
              <a:rPr lang="en-US" sz="2400" b="1" dirty="0">
                <a:latin typeface="+mj-lt"/>
              </a:rPr>
              <a:t>CSS 2.1</a:t>
            </a:r>
            <a:r>
              <a:rPr lang="en-US" sz="2400" b="1" dirty="0" smtClean="0">
                <a:latin typeface="+mj-lt"/>
              </a:rPr>
              <a:t>, June 2011, </a:t>
            </a:r>
            <a:r>
              <a:rPr lang="en-US" sz="2400" b="1" dirty="0">
                <a:latin typeface="+mj-lt"/>
                <a:hlinkClick r:id="rId5"/>
              </a:rPr>
              <a:t>http://www.w3.org/TR/CSS2</a:t>
            </a:r>
            <a:r>
              <a:rPr lang="en-US" sz="2400" b="1" dirty="0" smtClean="0">
                <a:latin typeface="+mj-lt"/>
                <a:hlinkClick r:id="rId5"/>
              </a:rPr>
              <a:t>/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pPr lvl="1"/>
            <a:r>
              <a:rPr lang="en-US" sz="2400" b="1" dirty="0" smtClean="0">
                <a:latin typeface="+mj-lt"/>
              </a:rPr>
              <a:t>CSS Selectors, Namespaces, Media Queries, CSS Color</a:t>
            </a:r>
          </a:p>
          <a:p>
            <a:r>
              <a:rPr lang="en-US" sz="2400" b="1" dirty="0" smtClean="0">
                <a:latin typeface="+mj-lt"/>
              </a:rPr>
              <a:t>Drafts: Candidate Recommendations</a:t>
            </a:r>
          </a:p>
          <a:p>
            <a:pPr lvl="1"/>
            <a:r>
              <a:rPr lang="en-US" sz="2400" b="1" dirty="0" smtClean="0">
                <a:latin typeface="+mj-lt"/>
              </a:rPr>
              <a:t>Intro to CSS </a:t>
            </a:r>
            <a:r>
              <a:rPr lang="en-US" sz="2400" b="1" dirty="0">
                <a:latin typeface="+mj-lt"/>
              </a:rPr>
              <a:t>3, </a:t>
            </a:r>
            <a:r>
              <a:rPr lang="en-US" sz="2400" b="1" dirty="0" smtClean="0">
                <a:latin typeface="+mj-lt"/>
              </a:rPr>
              <a:t>May 2001, </a:t>
            </a:r>
            <a:r>
              <a:rPr lang="en-US" sz="2400" b="1" dirty="0" smtClean="0">
                <a:latin typeface="+mj-lt"/>
                <a:hlinkClick r:id="rId6"/>
              </a:rPr>
              <a:t>http</a:t>
            </a:r>
            <a:r>
              <a:rPr lang="en-US" sz="2400" b="1" dirty="0">
                <a:latin typeface="+mj-lt"/>
                <a:hlinkClick r:id="rId6"/>
              </a:rPr>
              <a:t>://www.w3.org/TR/2001/WD-css3-roadmap-20010523</a:t>
            </a:r>
            <a:r>
              <a:rPr lang="en-US" sz="2400" b="1" dirty="0" smtClean="0">
                <a:latin typeface="+mj-lt"/>
                <a:hlinkClick r:id="rId6"/>
              </a:rPr>
              <a:t>/</a:t>
            </a:r>
            <a:r>
              <a:rPr lang="en-US" sz="2400" b="1" dirty="0" smtClean="0">
                <a:latin typeface="+mj-lt"/>
              </a:rPr>
              <a:t> </a:t>
            </a:r>
          </a:p>
          <a:p>
            <a:r>
              <a:rPr lang="en-US" sz="2400" b="1" dirty="0" smtClean="0">
                <a:latin typeface="+mj-lt"/>
              </a:rPr>
              <a:t>CSS Validation Service, </a:t>
            </a:r>
            <a:r>
              <a:rPr lang="en-US" sz="2400" b="1" dirty="0" smtClean="0">
                <a:latin typeface="+mj-lt"/>
                <a:hlinkClick r:id="rId7"/>
              </a:rPr>
              <a:t>http</a:t>
            </a:r>
            <a:r>
              <a:rPr lang="en-US" sz="2400" b="1" dirty="0">
                <a:latin typeface="+mj-lt"/>
                <a:hlinkClick r:id="rId7"/>
              </a:rPr>
              <a:t>://www.css-validator.org</a:t>
            </a:r>
            <a:r>
              <a:rPr lang="en-US" sz="2400" b="1" dirty="0" smtClean="0">
                <a:latin typeface="+mj-lt"/>
                <a:hlinkClick r:id="rId7"/>
              </a:rPr>
              <a:t>/</a:t>
            </a:r>
            <a:r>
              <a:rPr lang="en-US" sz="2400" dirty="0" smtClean="0">
                <a:latin typeface="+mj-lt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53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Three Types of Style Sheets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Author Created Style Sheet</a:t>
            </a:r>
          </a:p>
          <a:p>
            <a:r>
              <a:rPr lang="en-US" sz="2400" b="1" dirty="0" smtClean="0">
                <a:latin typeface="+mj-lt"/>
              </a:rPr>
              <a:t>User-defined Sheet</a:t>
            </a:r>
          </a:p>
          <a:p>
            <a:r>
              <a:rPr lang="en-US" sz="2400" b="1" dirty="0" smtClean="0">
                <a:latin typeface="+mj-lt"/>
              </a:rPr>
              <a:t>Default Browser Style Sheet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66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chemeClr val="folHlink"/>
                </a:solidFill>
              </a:rPr>
              <a:t>CSS Syntax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400" b="1" dirty="0" smtClean="0">
                <a:latin typeface="+mj-lt"/>
              </a:rPr>
              <a:t>A CSS document consists of one or more 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style rules</a:t>
            </a:r>
            <a:r>
              <a:rPr lang="en-US" sz="2400" b="1" dirty="0" smtClean="0">
                <a:latin typeface="+mj-lt"/>
              </a:rPr>
              <a:t>.</a:t>
            </a:r>
          </a:p>
          <a:p>
            <a:r>
              <a:rPr lang="en-US" sz="2400" b="1" dirty="0" smtClean="0">
                <a:latin typeface="+mj-lt"/>
              </a:rPr>
              <a:t>A rule consists of a 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selector</a:t>
            </a:r>
            <a:r>
              <a:rPr lang="en-US" sz="2400" b="1" dirty="0" smtClean="0">
                <a:latin typeface="+mj-lt"/>
              </a:rPr>
              <a:t> that identifies the HTML element or elements that will be affected, followed by a series of </a:t>
            </a:r>
            <a:r>
              <a:rPr lang="en-US" sz="2400" b="1" dirty="0" err="1" smtClean="0">
                <a:solidFill>
                  <a:srgbClr val="FFC000"/>
                </a:solidFill>
                <a:latin typeface="+mj-lt"/>
              </a:rPr>
              <a:t>property:value</a:t>
            </a:r>
            <a:r>
              <a:rPr lang="en-US" sz="2400" b="1" dirty="0" smtClean="0">
                <a:solidFill>
                  <a:srgbClr val="FFC000"/>
                </a:solidFill>
                <a:latin typeface="+mj-lt"/>
              </a:rPr>
              <a:t> pairs</a:t>
            </a:r>
            <a:r>
              <a:rPr lang="en-US" sz="2400" b="1" dirty="0" smtClean="0">
                <a:latin typeface="+mj-lt"/>
              </a:rPr>
              <a:t> (each pair is also called a declaration).</a:t>
            </a:r>
          </a:p>
          <a:p>
            <a:r>
              <a:rPr lang="en-US" sz="2400" b="1" dirty="0">
                <a:latin typeface="+mj-lt"/>
              </a:rPr>
              <a:t>CSS Selectors, </a:t>
            </a:r>
            <a:r>
              <a:rPr lang="en-US" sz="2400" b="1" dirty="0">
                <a:latin typeface="+mj-lt"/>
                <a:hlinkClick r:id="rId3"/>
              </a:rPr>
              <a:t>http://</a:t>
            </a:r>
            <a:r>
              <a:rPr lang="en-US" sz="2400" b="1" dirty="0" smtClean="0">
                <a:latin typeface="+mj-lt"/>
                <a:hlinkClick r:id="rId3"/>
              </a:rPr>
              <a:t>www.w3.org/TR/CSS21/selector.html%23id-selectors</a:t>
            </a:r>
            <a:r>
              <a:rPr lang="en-US" sz="2400" b="1" dirty="0" smtClean="0">
                <a:latin typeface="+mj-lt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8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15008</TotalTime>
  <Words>2760</Words>
  <Application>Microsoft Office PowerPoint</Application>
  <PresentationFormat>On-screen Show (4:3)</PresentationFormat>
  <Paragraphs>574</Paragraphs>
  <Slides>60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Consolas</vt:lpstr>
      <vt:lpstr>Times New Roman</vt:lpstr>
      <vt:lpstr>Verdana</vt:lpstr>
      <vt:lpstr>Wingdings</vt:lpstr>
      <vt:lpstr>Globe</vt:lpstr>
      <vt:lpstr>CPET 499/ITC 250 Web Systems</vt:lpstr>
      <vt:lpstr>Topics</vt:lpstr>
      <vt:lpstr>What is CSS?</vt:lpstr>
      <vt:lpstr>What is CSS?</vt:lpstr>
      <vt:lpstr>What is CSS?</vt:lpstr>
      <vt:lpstr>What is CSS?</vt:lpstr>
      <vt:lpstr>What is CSS?</vt:lpstr>
      <vt:lpstr>Three Types of Style Sheets</vt:lpstr>
      <vt:lpstr>CSS Syntax</vt:lpstr>
      <vt:lpstr>Figure 2.2 CSS Syntax</vt:lpstr>
      <vt:lpstr>Location of CSS Style Sheet</vt:lpstr>
      <vt:lpstr>In-Line Style Sheet</vt:lpstr>
      <vt:lpstr>In-Line Style Sheet Example</vt:lpstr>
      <vt:lpstr>Embedded Style Sheet</vt:lpstr>
      <vt:lpstr>Embedded Style Sheet: Listing3.2.html</vt:lpstr>
      <vt:lpstr>External CSS Style Sheet</vt:lpstr>
      <vt:lpstr>External CSS Style Sheet</vt:lpstr>
      <vt:lpstr>An Example, http://www.etcs.ipfw.edu/~lin/CECourses/2_HTML/08CCSExs/linkcss.html  </vt:lpstr>
      <vt:lpstr>External Style Sheet</vt:lpstr>
      <vt:lpstr>CSS Selectors</vt:lpstr>
      <vt:lpstr>Listing3.4.css – Sample grouped selector</vt:lpstr>
      <vt:lpstr>CSS Selectors</vt:lpstr>
      <vt:lpstr>Figure 3.4 Class selector example in browser (Listing3.5.html)</vt:lpstr>
      <vt:lpstr>Listing3.5.html: Class selector example</vt:lpstr>
      <vt:lpstr>CSS Selectors</vt:lpstr>
      <vt:lpstr>Figure 3.5 Id selector example in browser</vt:lpstr>
      <vt:lpstr>PowerPoint Presentation</vt:lpstr>
      <vt:lpstr>CSS Selectors</vt:lpstr>
      <vt:lpstr>Figure 3.6 Attribute selector example in browser</vt:lpstr>
      <vt:lpstr>PowerPoint Presentation</vt:lpstr>
      <vt:lpstr>PowerPoint Presentation</vt:lpstr>
      <vt:lpstr>CSS Selectors</vt:lpstr>
      <vt:lpstr>PowerPoint Presentation</vt:lpstr>
      <vt:lpstr>PowerPoint Presentation</vt:lpstr>
      <vt:lpstr>CSS Selectors</vt:lpstr>
      <vt:lpstr>Figure 3.7 Syntax of a descendent selection</vt:lpstr>
      <vt:lpstr>Figure 3.8 Contextual selectors in action</vt:lpstr>
      <vt:lpstr>The Cascade: How Styles Interacts</vt:lpstr>
      <vt:lpstr>Figure 3.9 Inheritance</vt:lpstr>
      <vt:lpstr>Figure 3.10 More Inheritance</vt:lpstr>
      <vt:lpstr>Figure 3.11 Using the inheritance value</vt:lpstr>
      <vt:lpstr>Fig 3.12</vt:lpstr>
      <vt:lpstr>Fig 3.13 Specify Algorithm</vt:lpstr>
      <vt:lpstr>Fig 3.14 Location</vt:lpstr>
      <vt:lpstr>Fig 3.15 CSS Box Model</vt:lpstr>
      <vt:lpstr>Fig 3.16 Background repeat</vt:lpstr>
      <vt:lpstr>Fig 3.17 Background position</vt:lpstr>
      <vt:lpstr>Fig 3.18 CSS TRBL (Trouble) shortcut</vt:lpstr>
      <vt:lpstr>Fig 3.19 Borders, margins, and padding provide element spacing and differentiation</vt:lpstr>
      <vt:lpstr>Fig 3.20 Collapsing vertical margins</vt:lpstr>
      <vt:lpstr>Fig 3.21 Calculating an element true size</vt:lpstr>
      <vt:lpstr>Fig 3.22 Limitations of height property</vt:lpstr>
      <vt:lpstr>Fig 3.23 Overflow properties</vt:lpstr>
      <vt:lpstr>Fig 3.24 Box sizing via percents</vt:lpstr>
      <vt:lpstr>Fig 3.25 Inspecting CSS using developer tools within modern browsers</vt:lpstr>
      <vt:lpstr>Fig 3.26 Specifying the font family</vt:lpstr>
      <vt:lpstr>Fig 3.27 The different font families</vt:lpstr>
      <vt:lpstr>PowerPoint Presentation</vt:lpstr>
      <vt:lpstr>Figure 3.28 Using em unit</vt:lpstr>
      <vt:lpstr>Summary and 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Technology - Lect 2</dc:title>
  <dc:creator>Paul Lin</dc:creator>
  <cp:lastModifiedBy>lin</cp:lastModifiedBy>
  <cp:revision>637</cp:revision>
  <cp:lastPrinted>2011-11-28T20:02:42Z</cp:lastPrinted>
  <dcterms:created xsi:type="dcterms:W3CDTF">2000-01-10T19:04:23Z</dcterms:created>
  <dcterms:modified xsi:type="dcterms:W3CDTF">2017-09-19T15:00:48Z</dcterms:modified>
</cp:coreProperties>
</file>