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87" r:id="rId2"/>
    <p:sldId id="620" r:id="rId3"/>
    <p:sldId id="636" r:id="rId4"/>
    <p:sldId id="710" r:id="rId5"/>
    <p:sldId id="716" r:id="rId6"/>
    <p:sldId id="717" r:id="rId7"/>
    <p:sldId id="719" r:id="rId8"/>
    <p:sldId id="718" r:id="rId9"/>
    <p:sldId id="720" r:id="rId10"/>
    <p:sldId id="721" r:id="rId11"/>
    <p:sldId id="730" r:id="rId12"/>
    <p:sldId id="731" r:id="rId13"/>
    <p:sldId id="722" r:id="rId14"/>
    <p:sldId id="723" r:id="rId15"/>
    <p:sldId id="725" r:id="rId16"/>
    <p:sldId id="732" r:id="rId17"/>
    <p:sldId id="726" r:id="rId18"/>
    <p:sldId id="724" r:id="rId19"/>
    <p:sldId id="728" r:id="rId20"/>
    <p:sldId id="729" r:id="rId21"/>
    <p:sldId id="734" r:id="rId22"/>
    <p:sldId id="733" r:id="rId23"/>
    <p:sldId id="735" r:id="rId24"/>
    <p:sldId id="736" r:id="rId25"/>
    <p:sldId id="727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49" d="100"/>
          <a:sy n="49" d="100"/>
        </p:scale>
        <p:origin x="24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212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774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030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319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17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8194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353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6451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008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373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601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6166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1632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661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212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781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4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378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88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594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5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452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149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11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Working with Databases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Part 1 </a:t>
            </a:r>
            <a:r>
              <a:rPr lang="en-US" sz="2800" b="1" smtClean="0">
                <a:solidFill>
                  <a:schemeClr val="folHlink"/>
                </a:solidFill>
                <a:latin typeface="Arial" charset="0"/>
              </a:rPr>
              <a:t>of 3</a:t>
            </a:r>
            <a:endParaRPr lang="en-US" sz="2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/>
            </a:r>
            <a:br>
              <a:rPr lang="en-US" sz="1800" b="1" dirty="0" smtClean="0">
                <a:latin typeface="Arial" charset="0"/>
              </a:rPr>
            </a:b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I-Hai Lin, Professor  of ECET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11.7 Implementing a many-to-many relationship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1957307"/>
            <a:ext cx="8859895" cy="304089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0440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11.8 Database in the Enterprise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SQL Databases</a:t>
            </a:r>
          </a:p>
          <a:p>
            <a:pPr lvl="1"/>
            <a:r>
              <a:rPr lang="en-US" sz="2400" b="1" dirty="0" smtClean="0">
                <a:latin typeface="+mj-lt"/>
              </a:rPr>
              <a:t>Financial and order management systems</a:t>
            </a:r>
          </a:p>
          <a:p>
            <a:pPr lvl="1"/>
            <a:r>
              <a:rPr lang="en-US" sz="2400" b="1" dirty="0" smtClean="0">
                <a:latin typeface="+mj-lt"/>
              </a:rPr>
              <a:t>Manufacturing system</a:t>
            </a:r>
          </a:p>
          <a:p>
            <a:pPr lvl="1"/>
            <a:r>
              <a:rPr lang="en-US" sz="2400" b="1" dirty="0" smtClean="0">
                <a:latin typeface="+mj-lt"/>
              </a:rPr>
              <a:t>Point of sales</a:t>
            </a:r>
          </a:p>
          <a:p>
            <a:pPr lvl="1"/>
            <a:r>
              <a:rPr lang="en-US" sz="2400" b="1" dirty="0" smtClean="0">
                <a:latin typeface="+mj-lt"/>
              </a:rPr>
              <a:t>Groupware and file servers</a:t>
            </a:r>
          </a:p>
          <a:p>
            <a:r>
              <a:rPr lang="en-US" sz="2400" b="1" dirty="0" smtClean="0">
                <a:latin typeface="+mj-lt"/>
              </a:rPr>
              <a:t>Examples</a:t>
            </a:r>
          </a:p>
          <a:p>
            <a:pPr lvl="1"/>
            <a:r>
              <a:rPr lang="en-US" sz="2400" b="1" dirty="0" smtClean="0">
                <a:latin typeface="+mj-lt"/>
              </a:rPr>
              <a:t>DB2</a:t>
            </a:r>
          </a:p>
          <a:p>
            <a:pPr lvl="1"/>
            <a:r>
              <a:rPr lang="en-US" sz="2400" b="1" dirty="0" smtClean="0">
                <a:latin typeface="+mj-lt"/>
              </a:rPr>
              <a:t>Oracle DB</a:t>
            </a:r>
          </a:p>
          <a:p>
            <a:pPr lvl="1"/>
            <a:r>
              <a:rPr lang="en-US" sz="2400" b="1" dirty="0" smtClean="0">
                <a:latin typeface="+mj-lt"/>
              </a:rPr>
              <a:t>Microsoft SQL</a:t>
            </a:r>
          </a:p>
          <a:p>
            <a:pPr lvl="1"/>
            <a:r>
              <a:rPr lang="en-US" sz="2400" b="1" dirty="0" smtClean="0">
                <a:latin typeface="+mj-lt"/>
              </a:rPr>
              <a:t>MySQL</a:t>
            </a:r>
          </a:p>
          <a:p>
            <a:pPr lvl="1"/>
            <a:r>
              <a:rPr lang="en-US" sz="2400" b="1" dirty="0" smtClean="0">
                <a:latin typeface="+mj-lt"/>
              </a:rPr>
              <a:t>PostgreSQL</a:t>
            </a:r>
          </a:p>
          <a:p>
            <a:pPr lvl="1"/>
            <a:r>
              <a:rPr lang="en-US" sz="2400" b="1" dirty="0" err="1" smtClean="0">
                <a:latin typeface="+mj-lt"/>
              </a:rPr>
              <a:t>etc</a:t>
            </a:r>
            <a:r>
              <a:rPr lang="en-US" sz="2400" b="1" dirty="0" smtClean="0">
                <a:latin typeface="+mj-lt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11.8 Database in the Enterprise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Non-SQL Databases</a:t>
            </a:r>
          </a:p>
          <a:p>
            <a:pPr lvl="1"/>
            <a:r>
              <a:rPr lang="en-US" sz="2400" b="1" dirty="0">
                <a:latin typeface="+mj-lt"/>
              </a:rPr>
              <a:t>Documentation </a:t>
            </a:r>
            <a:r>
              <a:rPr lang="en-US" sz="2400" b="1" dirty="0" smtClean="0">
                <a:latin typeface="+mj-lt"/>
              </a:rPr>
              <a:t>oriented, No relationship among stored data</a:t>
            </a:r>
          </a:p>
          <a:p>
            <a:pPr lvl="1"/>
            <a:r>
              <a:rPr lang="en-US" sz="2400" b="1" dirty="0" smtClean="0">
                <a:latin typeface="+mj-lt"/>
              </a:rPr>
              <a:t>Optimized to retrieve data using simple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Key-Value</a:t>
            </a:r>
            <a:r>
              <a:rPr lang="en-US" sz="2400" b="1" dirty="0" smtClean="0">
                <a:latin typeface="+mj-lt"/>
              </a:rPr>
              <a:t> syntax similar to PHP associative arrays</a:t>
            </a:r>
          </a:p>
          <a:p>
            <a:pPr lvl="1"/>
            <a:r>
              <a:rPr lang="en-US" sz="2400" b="1" dirty="0" smtClean="0">
                <a:latin typeface="+mj-lt"/>
              </a:rPr>
              <a:t>May be very large data sets</a:t>
            </a:r>
          </a:p>
          <a:p>
            <a:pPr lvl="1"/>
            <a:r>
              <a:rPr lang="en-US" sz="2400" b="1" dirty="0" smtClean="0">
                <a:latin typeface="+mj-lt"/>
              </a:rPr>
              <a:t>Examples: </a:t>
            </a:r>
          </a:p>
          <a:p>
            <a:pPr lvl="2"/>
            <a:r>
              <a:rPr lang="en-US" b="1" dirty="0" smtClean="0">
                <a:latin typeface="+mj-lt"/>
              </a:rPr>
              <a:t>Web server logs, geographical data</a:t>
            </a:r>
          </a:p>
          <a:p>
            <a:pPr lvl="2"/>
            <a:r>
              <a:rPr lang="en-US" b="1" dirty="0" smtClean="0">
                <a:latin typeface="+mj-lt"/>
              </a:rPr>
              <a:t>Twitter posted information</a:t>
            </a:r>
          </a:p>
          <a:p>
            <a:pPr lvl="1"/>
            <a:r>
              <a:rPr lang="en-US" sz="2400" b="1" dirty="0" smtClean="0">
                <a:latin typeface="+mj-lt"/>
              </a:rPr>
              <a:t>Non-SQL DB examples: </a:t>
            </a:r>
          </a:p>
          <a:p>
            <a:pPr lvl="2"/>
            <a:r>
              <a:rPr lang="en-US" b="1" dirty="0" smtClean="0">
                <a:latin typeface="+mj-lt"/>
              </a:rPr>
              <a:t>Couch DB, </a:t>
            </a:r>
            <a:r>
              <a:rPr lang="en-US" b="1" dirty="0" err="1" smtClean="0">
                <a:latin typeface="+mj-lt"/>
              </a:rPr>
              <a:t>monoDB</a:t>
            </a:r>
            <a:endParaRPr lang="en-US" b="1" dirty="0" smtClean="0">
              <a:latin typeface="+mj-lt"/>
            </a:endParaRPr>
          </a:p>
          <a:p>
            <a:pPr lvl="2"/>
            <a:r>
              <a:rPr lang="en-US" b="1" dirty="0" smtClean="0">
                <a:latin typeface="+mj-lt"/>
              </a:rPr>
              <a:t>Amazon </a:t>
            </a:r>
            <a:r>
              <a:rPr lang="en-US" b="1" dirty="0" err="1" smtClean="0">
                <a:latin typeface="+mj-lt"/>
              </a:rPr>
              <a:t>SimpleDB</a:t>
            </a:r>
            <a:r>
              <a:rPr lang="en-US" b="1" dirty="0" smtClean="0">
                <a:latin typeface="+mj-lt"/>
              </a:rPr>
              <a:t> , Google’s Big Table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11.8 Database in the Enterprise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8" y="621344"/>
            <a:ext cx="7773626" cy="623665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907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11.9 SQLite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34057"/>
            <a:ext cx="8458200" cy="557740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35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319"/>
            <a:ext cx="6814442" cy="73787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SQL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SELECT statement – retrieve data from the database</a:t>
            </a:r>
          </a:p>
          <a:p>
            <a:r>
              <a:rPr lang="en-US" sz="2400" b="1" dirty="0" smtClean="0">
                <a:latin typeface="+mj-lt"/>
              </a:rPr>
              <a:t>INSERT statement – add new records</a:t>
            </a:r>
          </a:p>
          <a:p>
            <a:r>
              <a:rPr lang="en-US" sz="2400" b="1" dirty="0" smtClean="0">
                <a:latin typeface="+mj-lt"/>
              </a:rPr>
              <a:t>UPDATE statement – update existing records</a:t>
            </a:r>
          </a:p>
          <a:p>
            <a:r>
              <a:rPr lang="en-US" sz="2400" b="1" dirty="0" smtClean="0">
                <a:latin typeface="+mj-lt"/>
              </a:rPr>
              <a:t>DELETE statement – delete existing records</a:t>
            </a:r>
            <a:endParaRPr lang="en-US" sz="2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8" y="786128"/>
            <a:ext cx="1871189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11.10 SQL SELECT from a single table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0"/>
            <a:ext cx="6629400" cy="671426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8475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358" y="228600"/>
            <a:ext cx="6509642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11.12 Using the WHERE clause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1"/>
            <a:ext cx="8601654" cy="3810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5558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11.12 SQL SELECT from multiple table using an INNER JOINT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1344"/>
            <a:ext cx="8410153" cy="624754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1270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11.13 Using GROUP BY with aggregate functions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" y="607036"/>
            <a:ext cx="8424390" cy="617105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93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Database and Web Development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The Role of Database in Web Development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Database Design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Database Options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SQL (Structure Query Language)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SELECT Statement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INSERT, UPDATE, and DELETE Statements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Transactions: Local Transactions, Distributed Transactions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 Definition Statements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Database Indexes </a:t>
            </a:r>
            <a:r>
              <a:rPr lang="en-US" sz="2000" smtClean="0">
                <a:latin typeface="Arial" charset="0"/>
              </a:rPr>
              <a:t>and Efficiency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11.14 SQL INSERT, UPDATE, and DELETE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5438"/>
            <a:ext cx="8001000" cy="633256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7212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Local and Distributed Transactions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Transactions</a:t>
            </a:r>
          </a:p>
          <a:p>
            <a:pPr lvl="1"/>
            <a:r>
              <a:rPr lang="en-US" sz="2000" b="1" dirty="0" smtClean="0">
                <a:latin typeface="+mj-lt"/>
              </a:rPr>
              <a:t>A transaction refers to a sequence of steps that are treated as a single unit, and provide a way to gracefully handle errors and keep your data properly consistent when error occur.</a:t>
            </a:r>
          </a:p>
          <a:p>
            <a:pPr lvl="1"/>
            <a:r>
              <a:rPr lang="en-US" sz="2000" b="1" dirty="0" smtClean="0">
                <a:latin typeface="+mj-lt"/>
              </a:rPr>
              <a:t>Local Transactions: transactions handled by the DBMS</a:t>
            </a:r>
          </a:p>
          <a:p>
            <a:pPr lvl="1"/>
            <a:r>
              <a:rPr lang="en-US" sz="2000" b="1" dirty="0" smtClean="0">
                <a:latin typeface="+mj-lt"/>
              </a:rPr>
              <a:t>Distributed Transactions: transactions involve multiple hosts, several of which we may have no control over.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Local and Distributed Transactions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Web Storefront Example</a:t>
            </a:r>
          </a:p>
          <a:p>
            <a:pPr lvl="1"/>
            <a:r>
              <a:rPr lang="en-US" sz="2000" b="1" dirty="0" smtClean="0">
                <a:latin typeface="+mj-lt"/>
              </a:rPr>
              <a:t>A customer: Checkout, Verified address, entered credit card, select shipping option</a:t>
            </a:r>
          </a:p>
          <a:p>
            <a:pPr lvl="1"/>
            <a:r>
              <a:rPr lang="en-US" sz="2000" b="1" dirty="0" smtClean="0">
                <a:latin typeface="+mj-lt"/>
              </a:rPr>
              <a:t>Click Pay for Order Button, what happen?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+mj-lt"/>
              </a:rPr>
              <a:t>1. Write order records to the website database.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+mj-lt"/>
              </a:rPr>
              <a:t>2. Check</a:t>
            </a:r>
            <a:r>
              <a:rPr lang="en-US" sz="2000" b="1" dirty="0" smtClean="0">
                <a:latin typeface="+mj-lt"/>
              </a:rPr>
              <a:t> credit card service to see if payment is accepted.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+mj-lt"/>
              </a:rPr>
              <a:t>3. If payment is accepted, send message to legacy ordering system.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+mj-lt"/>
              </a:rPr>
              <a:t>4. Remove purchased item from warehouse inventory table and added to the order shipped table.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+mj-lt"/>
              </a:rPr>
              <a:t>5. Send message to shipping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Local and Distributed Transactions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Web Storefront Example</a:t>
            </a:r>
          </a:p>
          <a:p>
            <a:r>
              <a:rPr lang="en-US" sz="2400" b="1" dirty="0" smtClean="0">
                <a:latin typeface="+mj-lt"/>
              </a:rPr>
              <a:t>Distributed Transactions</a:t>
            </a:r>
          </a:p>
          <a:p>
            <a:pPr lvl="1"/>
            <a:r>
              <a:rPr lang="en-US" sz="2400" b="1" dirty="0" smtClean="0">
                <a:latin typeface="+mj-lt"/>
              </a:rPr>
              <a:t>Local database writes</a:t>
            </a:r>
          </a:p>
          <a:p>
            <a:pPr lvl="1"/>
            <a:r>
              <a:rPr lang="en-US" sz="2400" b="1" dirty="0" smtClean="0">
                <a:latin typeface="+mj-lt"/>
              </a:rPr>
              <a:t>External credit car processor</a:t>
            </a:r>
          </a:p>
          <a:p>
            <a:pPr lvl="1"/>
            <a:r>
              <a:rPr lang="en-US" sz="2400" b="1" dirty="0" smtClean="0">
                <a:latin typeface="+mj-lt"/>
              </a:rPr>
              <a:t>External legacy ordering system</a:t>
            </a:r>
          </a:p>
          <a:p>
            <a:pPr lvl="1"/>
            <a:r>
              <a:rPr lang="en-US" sz="2400" b="1" dirty="0" smtClean="0">
                <a:latin typeface="+mj-lt"/>
              </a:rPr>
              <a:t>External shipping systems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Local Transactions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Through SQL Statements or API calls</a:t>
            </a:r>
          </a:p>
          <a:p>
            <a:pPr lvl="1"/>
            <a:r>
              <a:rPr lang="en-US" sz="2400" b="1" dirty="0" smtClean="0">
                <a:latin typeface="+mj-lt"/>
              </a:rPr>
              <a:t>START TRACSACTION</a:t>
            </a:r>
          </a:p>
          <a:p>
            <a:pPr lvl="1"/>
            <a:r>
              <a:rPr lang="en-US" sz="2400" b="1" dirty="0" smtClean="0">
                <a:latin typeface="+mj-lt"/>
              </a:rPr>
              <a:t>COMMIT</a:t>
            </a:r>
          </a:p>
          <a:p>
            <a:pPr lvl="1"/>
            <a:r>
              <a:rPr lang="en-US" sz="2400" b="1" dirty="0" smtClean="0">
                <a:latin typeface="+mj-lt"/>
              </a:rPr>
              <a:t>ROLLBACK</a:t>
            </a:r>
            <a:endParaRPr lang="en-US" sz="2400" b="1" dirty="0" smtClean="0">
              <a:latin typeface="+mj-lt"/>
            </a:endParaRPr>
          </a:p>
          <a:p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LISTING 11.1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START TRANSACTION</a:t>
            </a: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INSERT INTO orders …</a:t>
            </a: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INSERT </a:t>
            </a:r>
            <a:r>
              <a:rPr lang="en-US" sz="2400" b="1" dirty="0" err="1" smtClean="0">
                <a:latin typeface="+mj-lt"/>
              </a:rPr>
              <a:t>orderDetails</a:t>
            </a:r>
            <a:r>
              <a:rPr lang="en-US" sz="2400" b="1" dirty="0" smtClean="0">
                <a:latin typeface="+mj-lt"/>
              </a:rPr>
              <a:t> …</a:t>
            </a: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UPDATE inventory …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COMMIT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11.15 Distributed transaction processing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26424"/>
            <a:ext cx="8132735" cy="623157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2440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31" y="224002"/>
            <a:ext cx="2362200" cy="152859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11.1 Separating content from data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43" y="224002"/>
            <a:ext cx="6830871" cy="641333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505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11.2 How website use databases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63411" cy="62484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7744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11.3 A database table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" y="1371600"/>
            <a:ext cx="8720611" cy="4572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349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11.4 Diagraming a table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" y="2514600"/>
            <a:ext cx="8686800" cy="2514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7608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Table 11.1 Common Database Table Data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000" b="1" dirty="0" smtClean="0">
                <a:latin typeface="+mj-lt"/>
              </a:rPr>
              <a:t>BIT – BOOLEAN or BOOL</a:t>
            </a:r>
          </a:p>
          <a:p>
            <a:r>
              <a:rPr lang="en-US" sz="2000" b="1" dirty="0" smtClean="0">
                <a:latin typeface="+mj-lt"/>
              </a:rPr>
              <a:t>BLOG – Binary Large Object (images and other data objects)</a:t>
            </a:r>
          </a:p>
          <a:p>
            <a:r>
              <a:rPr lang="en-US" sz="2000" b="1" dirty="0" smtClean="0">
                <a:latin typeface="+mj-lt"/>
              </a:rPr>
              <a:t>CHAR(n) – a fixed number of character (n = number of chars) that are padded with spaces to fill the field</a:t>
            </a:r>
          </a:p>
          <a:p>
            <a:r>
              <a:rPr lang="en-US" sz="2000" b="1" dirty="0" smtClean="0">
                <a:latin typeface="+mj-lt"/>
              </a:rPr>
              <a:t>DATE – also TIME and DATETIME data types</a:t>
            </a:r>
          </a:p>
          <a:p>
            <a:r>
              <a:rPr lang="en-US" sz="2000" b="1" dirty="0" smtClean="0">
                <a:latin typeface="+mj-lt"/>
              </a:rPr>
              <a:t>FLOAT - also DOUBLE, DECIMAL data types</a:t>
            </a:r>
          </a:p>
          <a:p>
            <a:r>
              <a:rPr lang="en-US" sz="2000" b="1" dirty="0" smtClean="0">
                <a:latin typeface="+mj-lt"/>
              </a:rPr>
              <a:t>INT -  also SMALLINT data type</a:t>
            </a:r>
          </a:p>
          <a:p>
            <a:r>
              <a:rPr lang="en-US" sz="2000" b="1" dirty="0" smtClean="0">
                <a:latin typeface="+mj-lt"/>
              </a:rPr>
              <a:t>VARCHAR(n) – a variable number of characters (n = maximum number of chars with no space padding)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11.5 Foreign keys links tables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4057"/>
            <a:ext cx="8918495" cy="552970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763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11.6 Diagraming a one-to-many relationship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58666"/>
            <a:ext cx="5316187" cy="617105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179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14782</TotalTime>
  <Words>891</Words>
  <Application>Microsoft Office PowerPoint</Application>
  <PresentationFormat>On-screen Show (4:3)</PresentationFormat>
  <Paragraphs>183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Figure 11.1 Separating content from data</vt:lpstr>
      <vt:lpstr>Figure 11.2 How website use databases</vt:lpstr>
      <vt:lpstr>Figure 11.3 A database table</vt:lpstr>
      <vt:lpstr>Figure 11.4 Diagraming a table</vt:lpstr>
      <vt:lpstr>Table 11.1 Common Database Table Data Types</vt:lpstr>
      <vt:lpstr>Figure 11.5 Foreign keys links tables</vt:lpstr>
      <vt:lpstr>Figure 11.6 Diagraming a one-to-many relationship</vt:lpstr>
      <vt:lpstr>Figure 11.7 Implementing a many-to-many relationship</vt:lpstr>
      <vt:lpstr>Figure 11.8 Database in the Enterprise</vt:lpstr>
      <vt:lpstr>Figure 11.8 Database in the Enterprise</vt:lpstr>
      <vt:lpstr>Figure 11.8 Database in the Enterprise</vt:lpstr>
      <vt:lpstr>Figure 11.9 SQLite</vt:lpstr>
      <vt:lpstr>SQL </vt:lpstr>
      <vt:lpstr>Figure 11.10 SQL SELECT from a single table</vt:lpstr>
      <vt:lpstr>Figure 11.12 Using the WHERE clause</vt:lpstr>
      <vt:lpstr>Figure 11.12 SQL SELECT from multiple table using an INNER JOINT</vt:lpstr>
      <vt:lpstr>Figure 11.13 Using GROUP BY with aggregate functions</vt:lpstr>
      <vt:lpstr>Figure 11.14 SQL INSERT, UPDATE, and DELETE</vt:lpstr>
      <vt:lpstr>Local and Distributed Transactions</vt:lpstr>
      <vt:lpstr>Local and Distributed Transactions</vt:lpstr>
      <vt:lpstr>Local and Distributed Transactions</vt:lpstr>
      <vt:lpstr>Local Transactions</vt:lpstr>
      <vt:lpstr>Figure 11.15 Distributed transaction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653</cp:revision>
  <cp:lastPrinted>2017-10-24T17:06:38Z</cp:lastPrinted>
  <dcterms:created xsi:type="dcterms:W3CDTF">2000-01-10T19:04:23Z</dcterms:created>
  <dcterms:modified xsi:type="dcterms:W3CDTF">2017-10-24T17:07:29Z</dcterms:modified>
</cp:coreProperties>
</file>