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44"/>
  </p:notesMasterIdLst>
  <p:handoutMasterIdLst>
    <p:handoutMasterId r:id="rId45"/>
  </p:handoutMasterIdLst>
  <p:sldIdLst>
    <p:sldId id="287" r:id="rId2"/>
    <p:sldId id="620" r:id="rId3"/>
    <p:sldId id="724" r:id="rId4"/>
    <p:sldId id="716" r:id="rId5"/>
    <p:sldId id="731" r:id="rId6"/>
    <p:sldId id="718" r:id="rId7"/>
    <p:sldId id="733" r:id="rId8"/>
    <p:sldId id="734" r:id="rId9"/>
    <p:sldId id="735" r:id="rId10"/>
    <p:sldId id="710" r:id="rId11"/>
    <p:sldId id="736" r:id="rId12"/>
    <p:sldId id="737" r:id="rId13"/>
    <p:sldId id="738" r:id="rId14"/>
    <p:sldId id="739" r:id="rId15"/>
    <p:sldId id="740" r:id="rId16"/>
    <p:sldId id="741" r:id="rId17"/>
    <p:sldId id="742" r:id="rId18"/>
    <p:sldId id="743" r:id="rId19"/>
    <p:sldId id="721" r:id="rId20"/>
    <p:sldId id="717" r:id="rId21"/>
    <p:sldId id="732" r:id="rId22"/>
    <p:sldId id="726" r:id="rId23"/>
    <p:sldId id="727" r:id="rId24"/>
    <p:sldId id="725" r:id="rId25"/>
    <p:sldId id="729" r:id="rId26"/>
    <p:sldId id="730" r:id="rId27"/>
    <p:sldId id="744" r:id="rId28"/>
    <p:sldId id="745" r:id="rId29"/>
    <p:sldId id="746" r:id="rId30"/>
    <p:sldId id="747" r:id="rId31"/>
    <p:sldId id="748" r:id="rId32"/>
    <p:sldId id="749" r:id="rId33"/>
    <p:sldId id="750" r:id="rId34"/>
    <p:sldId id="751" r:id="rId35"/>
    <p:sldId id="728" r:id="rId36"/>
    <p:sldId id="719" r:id="rId37"/>
    <p:sldId id="720" r:id="rId38"/>
    <p:sldId id="752" r:id="rId39"/>
    <p:sldId id="723" r:id="rId40"/>
    <p:sldId id="753" r:id="rId41"/>
    <p:sldId id="754" r:id="rId42"/>
    <p:sldId id="756" r:id="rId4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76549" autoAdjust="0"/>
  </p:normalViewPr>
  <p:slideViewPr>
    <p:cSldViewPr>
      <p:cViewPr varScale="1">
        <p:scale>
          <a:sx n="49" d="100"/>
          <a:sy n="49" d="100"/>
        </p:scale>
        <p:origin x="648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2" d="100"/>
        <a:sy n="112" d="100"/>
      </p:scale>
      <p:origin x="0" y="-54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7062A5E-12DC-4AFE-965A-A02DA0FDD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8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59301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9A3198B-3572-480B-BBFD-30A331372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47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3052E717-B007-46AC-8F91-F4389A9387A1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34513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637855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762741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24211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323395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990283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144460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631027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460387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998913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99820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299611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359443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14994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240700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029636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396616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367627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907812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2274846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921321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30023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4845028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0311885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1822025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9869285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4345201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7868071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5324200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9426571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991593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2710945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99688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88328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5246081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6078353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41069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56177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20629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195046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3767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53141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80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80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1A5E-2086-4D04-8418-2E72673F0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83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F330A-82AF-40B1-8DAD-64F9FE9BB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3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90262-6516-4949-9421-8DAB458ED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7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8FDF6-2497-4157-8F49-ACB630D0E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3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88CBE-0B35-46ED-A07D-288673240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2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E2F77-49AC-4708-8D84-CC7AC93B9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0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90035-4BE8-4F55-AC46-FE726B970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86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202B4-A3DB-4896-9630-534C46E8C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94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2E155-3572-4F05-BB78-88CEB124E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00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A3B1F-0429-41F4-B266-ECB20E6C0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01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A25B2-A17D-4A54-8151-7F81BD53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6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3174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4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4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3175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176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6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6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8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78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3178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3178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BFE99EF1-5D93-488F-AFA7-936E5EAA4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178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6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cs.ipfw.edu/~li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php.net/manual/en/mysqli-result.fetch-all.php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hp.net/manual/en/mysqli-result.fetch-field.php" TargetMode="External"/><Relationship Id="rId5" Type="http://schemas.openxmlformats.org/officeDocument/2006/relationships/hyperlink" Target="http://php.net/manual/en/mysqli-result.fetch-assoc.php" TargetMode="External"/><Relationship Id="rId4" Type="http://schemas.openxmlformats.org/officeDocument/2006/relationships/hyperlink" Target="http://php.net/manual/en/mysqli-result.fetch-array.php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php.net/manual/en/mysqli-result.fetch-fields.php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hp.net/manual/en/mysqli-result.fetch-row.php" TargetMode="External"/><Relationship Id="rId4" Type="http://schemas.openxmlformats.org/officeDocument/2006/relationships/hyperlink" Target="http://php.net/manual/en/mysqli-result.fetch-object.php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4"/>
            <a:ext cx="8686800" cy="595312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chemeClr val="folHlink"/>
                </a:solidFill>
              </a:rPr>
              <a:t>CPET 499/ITC 250 Web Systems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403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Chapter 11</a:t>
            </a:r>
            <a:endParaRPr lang="en-US" sz="2400" b="1" dirty="0">
              <a:solidFill>
                <a:schemeClr val="folHlink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2800" b="1" dirty="0" smtClean="0">
                <a:solidFill>
                  <a:schemeClr val="folHlink"/>
                </a:solidFill>
                <a:latin typeface="Arial" charset="0"/>
              </a:rPr>
              <a:t>Working with Databases</a:t>
            </a:r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2800" b="1" dirty="0" smtClean="0">
                <a:solidFill>
                  <a:schemeClr val="folHlink"/>
                </a:solidFill>
                <a:latin typeface="Arial" charset="0"/>
              </a:rPr>
              <a:t>Part 2 of 3</a:t>
            </a:r>
            <a:endParaRPr lang="en-US" sz="2800" b="1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sz="1800" b="1" dirty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sz="1800" b="1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sz="1800" b="1" dirty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Text Book: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*  Fundamentals of Web Development, 2015, by Randy Connolly and Ricardo Hoar, published by Pearson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/>
            </a:r>
            <a:br>
              <a:rPr lang="en-US" sz="1800" b="1" dirty="0" smtClean="0">
                <a:latin typeface="Arial" charset="0"/>
              </a:rPr>
            </a:br>
            <a:endParaRPr lang="en-US" sz="1800" b="1" dirty="0" smtClean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charset="0"/>
              </a:rPr>
              <a:t>Paul I-Hai Lin, Professor  of ECET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charset="0"/>
                <a:hlinkClick r:id="rId3"/>
              </a:rPr>
              <a:t>http://www.etcs.ipfw.edu/~lin</a:t>
            </a:r>
            <a:r>
              <a:rPr lang="en-US" sz="2000" b="1" dirty="0" smtClean="0">
                <a:latin typeface="Arial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BC44-0B92-4DB5-A8A9-B6AD12C32F7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6134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Figure 11.21 Integrating user input data into a query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endParaRPr lang="en-US" sz="20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30" y="734057"/>
            <a:ext cx="8790339" cy="5819143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7744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 11.15 Integrating user input into a query (first attempt)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11.15 Integrating user input into a query (first attempt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from = $_POST['old</a:t>
            </a:r>
            <a:r>
              <a:rPr lang="en-US" sz="2000" b="1" dirty="0" smtClean="0">
                <a:latin typeface="+mj-lt"/>
              </a:rPr>
              <a:t>'];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to = $_POST['new</a:t>
            </a:r>
            <a:r>
              <a:rPr lang="en-US" sz="2000" b="1" dirty="0" smtClean="0">
                <a:latin typeface="+mj-lt"/>
              </a:rPr>
              <a:t>'];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"UPDATE Categories SET 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='$to' WHERE 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='$from</a:t>
            </a:r>
            <a:r>
              <a:rPr lang="en-US" sz="2000" b="1" dirty="0" smtClean="0">
                <a:latin typeface="+mj-lt"/>
              </a:rPr>
              <a:t>'";</a:t>
            </a:r>
          </a:p>
          <a:p>
            <a:pPr marL="0" indent="0">
              <a:buNone/>
            </a:pPr>
            <a:endParaRPr lang="en-US" sz="2000" b="1" dirty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count = 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-&gt;exec($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08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625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Sanitizing User Input Data -Listing 11.16 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 smtClean="0">
                <a:latin typeface="+mj-lt"/>
              </a:rPr>
              <a:t>Remove any special characters from a desired piece of text</a:t>
            </a:r>
          </a:p>
          <a:p>
            <a:pPr lvl="1"/>
            <a:r>
              <a:rPr lang="en-US" sz="2400" b="1" dirty="0" err="1" smtClean="0">
                <a:latin typeface="+mj-lt"/>
              </a:rPr>
              <a:t>mysqli_real_escape_string</a:t>
            </a:r>
            <a:r>
              <a:rPr lang="en-US" sz="2400" b="1" dirty="0" smtClean="0">
                <a:latin typeface="+mj-lt"/>
              </a:rPr>
              <a:t>()</a:t>
            </a:r>
          </a:p>
          <a:p>
            <a:pPr lvl="1"/>
            <a:r>
              <a:rPr lang="en-US" sz="2400" b="1" dirty="0" smtClean="0">
                <a:latin typeface="+mj-lt"/>
              </a:rPr>
              <a:t>quote()  - PDO</a:t>
            </a:r>
          </a:p>
          <a:p>
            <a:pPr marL="0" indent="0">
              <a:buNone/>
            </a:pPr>
            <a:endParaRPr lang="en-US" sz="2000" b="1" dirty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&lt;?</a:t>
            </a:r>
            <a:r>
              <a:rPr lang="en-US" sz="2000" b="1" dirty="0" err="1">
                <a:latin typeface="+mj-lt"/>
              </a:rPr>
              <a:t>php</a:t>
            </a:r>
            <a:r>
              <a:rPr lang="en-US" sz="2000" b="1" dirty="0">
                <a:latin typeface="+mj-lt"/>
              </a:rPr>
              <a:t>//Listing 11.16 Sanitizing user input before use in an SQL </a:t>
            </a:r>
            <a:r>
              <a:rPr lang="en-US" sz="2000" b="1" dirty="0" smtClean="0">
                <a:latin typeface="+mj-lt"/>
              </a:rPr>
              <a:t>query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from = 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-&gt;quote($from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to = 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-&gt;quote($to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"UPDATE Categories SET 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=$to WHERE 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=$from</a:t>
            </a:r>
            <a:r>
              <a:rPr lang="en-US" sz="2000" b="1" dirty="0" smtClean="0">
                <a:latin typeface="+mj-lt"/>
              </a:rPr>
              <a:t>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count = 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-&gt;exec($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);?&gt;</a:t>
            </a:r>
            <a:endParaRPr lang="en-US" sz="20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66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625799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chemeClr val="folHlink"/>
                </a:solidFill>
              </a:rPr>
              <a:t>Prepared Statements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800" b="1" dirty="0" smtClean="0">
                <a:latin typeface="+mj-lt"/>
              </a:rPr>
              <a:t>Prepared Statements</a:t>
            </a:r>
          </a:p>
          <a:p>
            <a:pPr lvl="1"/>
            <a:r>
              <a:rPr lang="en-US" sz="2400" b="1" dirty="0" smtClean="0">
                <a:latin typeface="+mj-lt"/>
              </a:rPr>
              <a:t>A way to improve performance for queries that need to be executed multiple times</a:t>
            </a:r>
          </a:p>
          <a:p>
            <a:pPr lvl="1"/>
            <a:r>
              <a:rPr lang="en-US" sz="2400" b="1" dirty="0" smtClean="0">
                <a:latin typeface="+mj-lt"/>
              </a:rPr>
              <a:t>It also integrates sanitization into each user input automatically, so it can protect SQL Injection</a:t>
            </a:r>
          </a:p>
          <a:p>
            <a:r>
              <a:rPr lang="en-US" sz="2800" b="1" dirty="0" smtClean="0">
                <a:latin typeface="+mj-lt"/>
              </a:rPr>
              <a:t>To fully protect against attack called “SQL injection”</a:t>
            </a:r>
          </a:p>
          <a:p>
            <a:pPr lvl="1"/>
            <a:r>
              <a:rPr lang="en-US" sz="2400" b="1" dirty="0" smtClean="0">
                <a:latin typeface="+mj-lt"/>
              </a:rPr>
              <a:t>Go beyond “user input sanitization”</a:t>
            </a:r>
          </a:p>
          <a:p>
            <a:pPr lvl="1"/>
            <a:r>
              <a:rPr lang="en-US" sz="2400" b="1" dirty="0" smtClean="0">
                <a:latin typeface="+mj-lt"/>
              </a:rPr>
              <a:t>Use prepared statement technique (best)</a:t>
            </a:r>
          </a:p>
          <a:p>
            <a:endParaRPr lang="en-US" sz="2800" b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1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 11.17 Using a prepare statement  (</a:t>
            </a:r>
            <a:r>
              <a:rPr lang="en-US" sz="2400" b="1" dirty="0" err="1" smtClean="0">
                <a:solidFill>
                  <a:schemeClr val="folHlink"/>
                </a:solidFill>
              </a:rPr>
              <a:t>mysqli</a:t>
            </a:r>
            <a:r>
              <a:rPr lang="en-US" sz="2400" b="1" dirty="0" smtClean="0">
                <a:solidFill>
                  <a:schemeClr val="folHlink"/>
                </a:solidFill>
              </a:rPr>
              <a:t>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11.17 Using a prepared statement (</a:t>
            </a:r>
            <a:r>
              <a:rPr lang="en-US" sz="2000" b="1" dirty="0" err="1">
                <a:latin typeface="+mj-lt"/>
              </a:rPr>
              <a:t>mysqli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retrieve parameter value from query </a:t>
            </a:r>
            <a:r>
              <a:rPr lang="en-US" sz="2000" b="1" dirty="0" smtClean="0">
                <a:latin typeface="+mj-lt"/>
              </a:rPr>
              <a:t>string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id = $_GET['id</a:t>
            </a:r>
            <a:r>
              <a:rPr lang="en-US" sz="2000" b="1" dirty="0" smtClean="0">
                <a:latin typeface="+mj-lt"/>
              </a:rPr>
              <a:t>'];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construct parameterized query – notice the ? </a:t>
            </a:r>
            <a:r>
              <a:rPr lang="en-US" sz="2000" b="1" dirty="0" smtClean="0">
                <a:latin typeface="+mj-lt"/>
              </a:rPr>
              <a:t>Parameter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"SELECT Title, </a:t>
            </a:r>
            <a:r>
              <a:rPr lang="en-US" sz="2000" b="1" dirty="0" err="1">
                <a:latin typeface="+mj-lt"/>
              </a:rPr>
              <a:t>CopyrightYear</a:t>
            </a:r>
            <a:r>
              <a:rPr lang="en-US" sz="2000" b="1" dirty="0">
                <a:latin typeface="+mj-lt"/>
              </a:rPr>
              <a:t> FROM Books WHERE ID</a:t>
            </a:r>
            <a:r>
              <a:rPr lang="en-US" sz="2000" b="1" dirty="0" smtClean="0">
                <a:latin typeface="+mj-lt"/>
              </a:rPr>
              <a:t>=?";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create a prepared </a:t>
            </a:r>
            <a:r>
              <a:rPr lang="en-US" sz="2000" b="1" dirty="0" smtClean="0">
                <a:latin typeface="+mj-lt"/>
              </a:rPr>
              <a:t>statement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if </a:t>
            </a:r>
            <a:r>
              <a:rPr lang="en-US" sz="2000" b="1" dirty="0">
                <a:latin typeface="+mj-lt"/>
              </a:rPr>
              <a:t>($statement = </a:t>
            </a:r>
            <a:r>
              <a:rPr lang="en-US" sz="2000" b="1" dirty="0" err="1">
                <a:latin typeface="+mj-lt"/>
              </a:rPr>
              <a:t>mysqli_prepare</a:t>
            </a:r>
            <a:r>
              <a:rPr lang="en-US" sz="2000" b="1" dirty="0">
                <a:latin typeface="+mj-lt"/>
              </a:rPr>
              <a:t>($connection, 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)) {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Bind parameters s - string, b - blob, </a:t>
            </a:r>
            <a:r>
              <a:rPr lang="en-US" sz="2000" b="1" dirty="0" err="1">
                <a:latin typeface="+mj-lt"/>
              </a:rPr>
              <a:t>i</a:t>
            </a:r>
            <a:r>
              <a:rPr lang="en-US" sz="2000" b="1" dirty="0">
                <a:latin typeface="+mj-lt"/>
              </a:rPr>
              <a:t> - </a:t>
            </a:r>
            <a:r>
              <a:rPr lang="en-US" sz="2000" b="1" dirty="0" err="1">
                <a:latin typeface="+mj-lt"/>
              </a:rPr>
              <a:t>int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etc</a:t>
            </a:r>
            <a:r>
              <a:rPr lang="en-US" sz="2000" b="1" dirty="0">
                <a:latin typeface="+mj-lt"/>
              </a:rPr>
              <a:t>  </a:t>
            </a:r>
            <a:r>
              <a:rPr lang="en-US" sz="2000" b="1" dirty="0" err="1">
                <a:latin typeface="+mj-lt"/>
              </a:rPr>
              <a:t>mysqli_stmt_bindm</a:t>
            </a:r>
            <a:r>
              <a:rPr lang="en-US" sz="2000" b="1" dirty="0">
                <a:latin typeface="+mj-lt"/>
              </a:rPr>
              <a:t>($statement, '</a:t>
            </a:r>
            <a:r>
              <a:rPr lang="en-US" sz="2000" b="1" dirty="0" err="1">
                <a:latin typeface="+mj-lt"/>
              </a:rPr>
              <a:t>i</a:t>
            </a:r>
            <a:r>
              <a:rPr lang="en-US" sz="2000" b="1" dirty="0">
                <a:latin typeface="+mj-lt"/>
              </a:rPr>
              <a:t>', $id);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execute query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err="1" smtClean="0">
                <a:latin typeface="+mj-lt"/>
              </a:rPr>
              <a:t>mysqli_stmt_execute</a:t>
            </a:r>
            <a:r>
              <a:rPr lang="en-US" sz="2000" b="1" dirty="0">
                <a:latin typeface="+mj-lt"/>
              </a:rPr>
              <a:t>($statement);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learn in next section how to access the returned data  </a:t>
            </a:r>
            <a:r>
              <a:rPr lang="en-US" sz="2000" b="1" dirty="0" smtClean="0">
                <a:latin typeface="+mj-lt"/>
              </a:rPr>
              <a:t>//...}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06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 11.18 Using a prepare statement  (PDO)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411" y="1066800"/>
            <a:ext cx="8424389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11.18 Using a prepared statement (PDO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retrieve parameter value from query </a:t>
            </a:r>
            <a:r>
              <a:rPr lang="en-US" sz="2000" b="1" dirty="0" smtClean="0">
                <a:latin typeface="+mj-lt"/>
              </a:rPr>
              <a:t>string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id = $_GET['id</a:t>
            </a:r>
            <a:r>
              <a:rPr lang="en-US" sz="2000" b="1" dirty="0" smtClean="0">
                <a:latin typeface="+mj-lt"/>
              </a:rPr>
              <a:t>'];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/* </a:t>
            </a:r>
            <a:r>
              <a:rPr lang="en-US" sz="2000" b="1" dirty="0">
                <a:latin typeface="+mj-lt"/>
              </a:rPr>
              <a:t>method 1 </a:t>
            </a:r>
            <a:r>
              <a:rPr lang="en-US" sz="2000" b="1" dirty="0" smtClean="0">
                <a:latin typeface="+mj-lt"/>
              </a:rPr>
              <a:t>*/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"SELECT Title, </a:t>
            </a:r>
            <a:r>
              <a:rPr lang="en-US" sz="2000" b="1" dirty="0" err="1">
                <a:latin typeface="+mj-lt"/>
              </a:rPr>
              <a:t>CopyrightYear</a:t>
            </a:r>
            <a:r>
              <a:rPr lang="en-US" sz="2000" b="1" dirty="0">
                <a:latin typeface="+mj-lt"/>
              </a:rPr>
              <a:t> FROM Books WHERE ID = </a:t>
            </a:r>
            <a:r>
              <a:rPr lang="en-US" sz="2000" b="1" dirty="0" smtClean="0">
                <a:latin typeface="+mj-lt"/>
              </a:rPr>
              <a:t>?";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 = 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-&gt;prepare($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(1, $id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statement-&gt;execute</a:t>
            </a:r>
            <a:r>
              <a:rPr lang="en-US" sz="2000" b="1" dirty="0" smtClean="0">
                <a:latin typeface="+mj-lt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/* </a:t>
            </a:r>
            <a:r>
              <a:rPr lang="en-US" sz="2000" b="1" dirty="0">
                <a:latin typeface="+mj-lt"/>
              </a:rPr>
              <a:t>method 2 </a:t>
            </a:r>
            <a:r>
              <a:rPr lang="en-US" sz="2000" b="1" dirty="0" smtClean="0">
                <a:latin typeface="+mj-lt"/>
              </a:rPr>
              <a:t>*/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"SELECT Title, </a:t>
            </a:r>
            <a:r>
              <a:rPr lang="en-US" sz="2000" b="1" dirty="0" err="1">
                <a:latin typeface="+mj-lt"/>
              </a:rPr>
              <a:t>CopyrightYear</a:t>
            </a:r>
            <a:r>
              <a:rPr lang="en-US" sz="2000" b="1" dirty="0">
                <a:latin typeface="+mj-lt"/>
              </a:rPr>
              <a:t> FROM Books WHERE ID = :id</a:t>
            </a:r>
            <a:r>
              <a:rPr lang="en-US" sz="2000" b="1" dirty="0" smtClean="0">
                <a:latin typeface="+mj-lt"/>
              </a:rPr>
              <a:t>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 = 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-&gt;prepare($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(':id', $id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statement-&gt;execute();?&gt;</a:t>
            </a:r>
            <a:endParaRPr lang="en-US" sz="20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38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 11.18 Using a prepare statement  (PDO)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411" y="1066800"/>
            <a:ext cx="8424389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11.18 Using a prepared statement (PDO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retrieve parameter value from query </a:t>
            </a:r>
            <a:r>
              <a:rPr lang="en-US" sz="2000" b="1" dirty="0" smtClean="0">
                <a:latin typeface="+mj-lt"/>
              </a:rPr>
              <a:t>string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id = $_GET['id</a:t>
            </a:r>
            <a:r>
              <a:rPr lang="en-US" sz="2000" b="1" dirty="0" smtClean="0">
                <a:latin typeface="+mj-lt"/>
              </a:rPr>
              <a:t>'];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/* </a:t>
            </a:r>
            <a:r>
              <a:rPr lang="en-US" sz="2000" b="1" dirty="0">
                <a:latin typeface="+mj-lt"/>
              </a:rPr>
              <a:t>method 1 </a:t>
            </a:r>
            <a:r>
              <a:rPr lang="en-US" sz="2000" b="1" dirty="0" smtClean="0">
                <a:latin typeface="+mj-lt"/>
              </a:rPr>
              <a:t>*/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"SELECT Title, </a:t>
            </a:r>
            <a:r>
              <a:rPr lang="en-US" sz="2000" b="1" dirty="0" err="1">
                <a:latin typeface="+mj-lt"/>
              </a:rPr>
              <a:t>CopyrightYear</a:t>
            </a:r>
            <a:r>
              <a:rPr lang="en-US" sz="2000" b="1" dirty="0">
                <a:latin typeface="+mj-lt"/>
              </a:rPr>
              <a:t> FROM Books WHERE ID = </a:t>
            </a:r>
            <a:r>
              <a:rPr lang="en-US" sz="2000" b="1" dirty="0" smtClean="0">
                <a:latin typeface="+mj-lt"/>
              </a:rPr>
              <a:t>?";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 = 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-&gt;prepare($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(1, $id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statement-&gt;execute</a:t>
            </a:r>
            <a:r>
              <a:rPr lang="en-US" sz="2000" b="1" dirty="0" smtClean="0">
                <a:latin typeface="+mj-lt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/* </a:t>
            </a:r>
            <a:r>
              <a:rPr lang="en-US" sz="2000" b="1" dirty="0">
                <a:latin typeface="+mj-lt"/>
              </a:rPr>
              <a:t>method 2 </a:t>
            </a:r>
            <a:r>
              <a:rPr lang="en-US" sz="2000" b="1" dirty="0" smtClean="0">
                <a:latin typeface="+mj-lt"/>
              </a:rPr>
              <a:t>*/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"SELECT Title, </a:t>
            </a:r>
            <a:r>
              <a:rPr lang="en-US" sz="2000" b="1" dirty="0" err="1">
                <a:latin typeface="+mj-lt"/>
              </a:rPr>
              <a:t>CopyrightYear</a:t>
            </a:r>
            <a:r>
              <a:rPr lang="en-US" sz="2000" b="1" dirty="0">
                <a:latin typeface="+mj-lt"/>
              </a:rPr>
              <a:t> FROM Books WHERE ID = :id</a:t>
            </a:r>
            <a:r>
              <a:rPr lang="en-US" sz="2000" b="1" dirty="0" smtClean="0">
                <a:latin typeface="+mj-lt"/>
              </a:rPr>
              <a:t>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 = 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-&gt;prepare($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(':id', $id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statement-&gt;execute();?&gt;</a:t>
            </a:r>
            <a:endParaRPr lang="en-US" sz="20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4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 11.19 Using named parameters  (PDO)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411" y="1066800"/>
            <a:ext cx="8424389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>
                <a:latin typeface="+mj-lt"/>
              </a:rPr>
              <a:t>php</a:t>
            </a:r>
            <a:r>
              <a:rPr lang="en-US" sz="2000" b="1" dirty="0">
                <a:latin typeface="+mj-lt"/>
              </a:rPr>
              <a:t>//Listing 11.19 Using named parameters (PDO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/* </a:t>
            </a:r>
            <a:r>
              <a:rPr lang="en-US" sz="2000" b="1" dirty="0">
                <a:latin typeface="+mj-lt"/>
              </a:rPr>
              <a:t>technique 1 - question mark placeholders </a:t>
            </a:r>
            <a:r>
              <a:rPr lang="en-US" sz="2000" b="1" dirty="0" smtClean="0">
                <a:latin typeface="+mj-lt"/>
              </a:rPr>
              <a:t>*/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"INSERT INTO books (ISBN10, Title, </a:t>
            </a:r>
            <a:r>
              <a:rPr lang="en-US" sz="2000" b="1" dirty="0" err="1">
                <a:latin typeface="+mj-lt"/>
              </a:rPr>
              <a:t>CopyrightYear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ImprintId,ProductionStatusId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TrimSize</a:t>
            </a:r>
            <a:r>
              <a:rPr lang="en-US" sz="2000" b="1" dirty="0">
                <a:latin typeface="+mj-lt"/>
              </a:rPr>
              <a:t>, Description) VALUES</a:t>
            </a:r>
            <a:r>
              <a:rPr lang="en-US" sz="2000" b="1" dirty="0" smtClean="0">
                <a:latin typeface="+mj-lt"/>
              </a:rPr>
              <a:t>(?,?,?,?,?,?,?)";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 = 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-&gt;prepare($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(1, $_POST['</a:t>
            </a:r>
            <a:r>
              <a:rPr lang="en-US" sz="2000" b="1" dirty="0" err="1">
                <a:latin typeface="+mj-lt"/>
              </a:rPr>
              <a:t>isbn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(2, $_POST['title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(3, $_POST['year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(4, $_POST['imprint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(4, $_POST['status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(6, $_POST['size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(7, $_POST['</a:t>
            </a:r>
            <a:r>
              <a:rPr lang="en-US" sz="2000" b="1" dirty="0" err="1">
                <a:latin typeface="+mj-lt"/>
              </a:rPr>
              <a:t>desc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statement-&gt;execute();</a:t>
            </a:r>
            <a:endParaRPr lang="en-US" sz="20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8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 11.19 Using named parameters  (PDO)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411" y="1066800"/>
            <a:ext cx="8424389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/* technique 2 - named parameters </a:t>
            </a:r>
            <a:r>
              <a:rPr lang="en-US" sz="2000" b="1" dirty="0" smtClean="0">
                <a:latin typeface="+mj-lt"/>
              </a:rPr>
              <a:t>*/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"INSERT INTO books (ISBN10, Title, </a:t>
            </a:r>
            <a:r>
              <a:rPr lang="en-US" sz="2000" b="1" dirty="0" err="1">
                <a:latin typeface="+mj-lt"/>
              </a:rPr>
              <a:t>CopyrightYear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ImprintId,ProductionStatusId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TrimSize</a:t>
            </a:r>
            <a:r>
              <a:rPr lang="en-US" sz="2000" b="1" dirty="0">
                <a:latin typeface="+mj-lt"/>
              </a:rPr>
              <a:t>, Description) VALUES (:</a:t>
            </a:r>
            <a:r>
              <a:rPr lang="en-US" sz="2000" b="1" dirty="0" err="1">
                <a:latin typeface="+mj-lt"/>
              </a:rPr>
              <a:t>isbn</a:t>
            </a:r>
            <a:r>
              <a:rPr lang="en-US" sz="2000" b="1" dirty="0">
                <a:latin typeface="+mj-lt"/>
              </a:rPr>
              <a:t>,:title, :year, :imprint, :status, :size, :</a:t>
            </a:r>
            <a:r>
              <a:rPr lang="en-US" sz="2000" b="1" dirty="0" err="1">
                <a:latin typeface="+mj-lt"/>
              </a:rPr>
              <a:t>desc</a:t>
            </a:r>
            <a:r>
              <a:rPr lang="en-US" sz="2000" b="1" dirty="0">
                <a:latin typeface="+mj-lt"/>
              </a:rPr>
              <a:t>) </a:t>
            </a:r>
            <a:r>
              <a:rPr lang="en-US" sz="2000" b="1" dirty="0" smtClean="0">
                <a:latin typeface="+mj-lt"/>
              </a:rPr>
              <a:t>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 = 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-&gt;prepare($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(':</a:t>
            </a:r>
            <a:r>
              <a:rPr lang="en-US" sz="2000" b="1" dirty="0" err="1">
                <a:latin typeface="+mj-lt"/>
              </a:rPr>
              <a:t>isbn</a:t>
            </a:r>
            <a:r>
              <a:rPr lang="en-US" sz="2000" b="1" dirty="0">
                <a:latin typeface="+mj-lt"/>
              </a:rPr>
              <a:t>', $_POST['</a:t>
            </a:r>
            <a:r>
              <a:rPr lang="en-US" sz="2000" b="1" dirty="0" err="1">
                <a:latin typeface="+mj-lt"/>
              </a:rPr>
              <a:t>isbn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(':title', $_POST['title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(':year', $_POST['year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(':imprint', $_POST['imprint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(':status', $_POST['status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(':size', $_POST['size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(':</a:t>
            </a:r>
            <a:r>
              <a:rPr lang="en-US" sz="2000" b="1" dirty="0" err="1">
                <a:latin typeface="+mj-lt"/>
              </a:rPr>
              <a:t>desc</a:t>
            </a:r>
            <a:r>
              <a:rPr lang="en-US" sz="2000" b="1" dirty="0">
                <a:latin typeface="+mj-lt"/>
              </a:rPr>
              <a:t>', $_POST['</a:t>
            </a:r>
            <a:r>
              <a:rPr lang="en-US" sz="2000" b="1" dirty="0" err="1">
                <a:latin typeface="+mj-lt"/>
              </a:rPr>
              <a:t>desc</a:t>
            </a:r>
            <a:r>
              <a:rPr lang="en-US" sz="2000" b="1" dirty="0" smtClean="0">
                <a:latin typeface="+mj-lt"/>
              </a:rPr>
              <a:t>']);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statement-&gt;execute</a:t>
            </a:r>
            <a:r>
              <a:rPr lang="en-US" sz="2000" b="1" dirty="0" smtClean="0">
                <a:latin typeface="+mj-lt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18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7006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PHP </a:t>
            </a:r>
            <a:r>
              <a:rPr lang="en-US" sz="3200" b="1" dirty="0" err="1" smtClean="0">
                <a:solidFill>
                  <a:schemeClr val="folHlink"/>
                </a:solidFill>
              </a:rPr>
              <a:t>mysql</a:t>
            </a:r>
            <a:r>
              <a:rPr lang="en-US" sz="3200" b="1" dirty="0" smtClean="0">
                <a:solidFill>
                  <a:schemeClr val="folHlink"/>
                </a:solidFill>
              </a:rPr>
              <a:t>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638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800" b="1" dirty="0">
                <a:latin typeface="Arial" charset="0"/>
              </a:rPr>
              <a:t>Process the Query Results</a:t>
            </a:r>
          </a:p>
          <a:p>
            <a:pPr eaLnBrk="1" hangingPunct="1">
              <a:defRPr/>
            </a:pPr>
            <a:r>
              <a:rPr lang="en-US" sz="2800" b="1" dirty="0" smtClean="0">
                <a:latin typeface="Arial" charset="0"/>
              </a:rPr>
              <a:t>Displaying Content from a Result Set</a:t>
            </a:r>
          </a:p>
          <a:p>
            <a:pPr eaLnBrk="1" hangingPunct="1">
              <a:defRPr/>
            </a:pPr>
            <a:r>
              <a:rPr lang="en-US" sz="2800" b="1" dirty="0" smtClean="0">
                <a:latin typeface="Arial" charset="0"/>
              </a:rPr>
              <a:t>Perform Calculation</a:t>
            </a:r>
          </a:p>
          <a:p>
            <a:pPr eaLnBrk="1" hangingPunct="1">
              <a:defRPr/>
            </a:pPr>
            <a:r>
              <a:rPr lang="en-US" sz="2800" b="1" dirty="0" smtClean="0">
                <a:latin typeface="Arial" charset="0"/>
              </a:rPr>
              <a:t>Search for Something in it</a:t>
            </a:r>
          </a:p>
          <a:p>
            <a:pPr eaLnBrk="1" hangingPunct="1">
              <a:defRPr/>
            </a:pPr>
            <a:r>
              <a:rPr lang="en-US" sz="2800" b="1" dirty="0" smtClean="0">
                <a:latin typeface="Arial" charset="0"/>
              </a:rPr>
              <a:t>Other Operation</a:t>
            </a: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  <a:p>
            <a:pPr lvl="1" eaLnBrk="1" hangingPunct="1">
              <a:defRPr/>
            </a:pPr>
            <a:endParaRPr lang="en-US" sz="16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4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7006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Topics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84993"/>
            <a:ext cx="8229600" cy="5815807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latin typeface="Arial" charset="0"/>
              </a:rPr>
              <a:t>More PHP </a:t>
            </a:r>
            <a:r>
              <a:rPr lang="en-US" sz="2400" b="1" dirty="0">
                <a:latin typeface="Arial" charset="0"/>
              </a:rPr>
              <a:t>Data Object (PDO) </a:t>
            </a:r>
            <a:r>
              <a:rPr lang="en-US" sz="2400" b="1" dirty="0" smtClean="0">
                <a:latin typeface="Arial" charset="0"/>
              </a:rPr>
              <a:t>and </a:t>
            </a:r>
            <a:r>
              <a:rPr lang="en-US" sz="2400" b="1" dirty="0" err="1" smtClean="0">
                <a:latin typeface="Arial" charset="0"/>
              </a:rPr>
              <a:t>mysqli</a:t>
            </a:r>
            <a:r>
              <a:rPr lang="en-US" sz="2400" b="1" dirty="0" smtClean="0">
                <a:latin typeface="Arial" charset="0"/>
              </a:rPr>
              <a:t> Procedural Style APIS</a:t>
            </a:r>
          </a:p>
          <a:p>
            <a:pPr eaLnBrk="1" hangingPunct="1">
              <a:defRPr/>
            </a:pPr>
            <a:r>
              <a:rPr lang="en-US" sz="2400" b="1" dirty="0" smtClean="0">
                <a:latin typeface="Arial" charset="0"/>
              </a:rPr>
              <a:t>Integrating User Input Data Into Query</a:t>
            </a:r>
          </a:p>
          <a:p>
            <a:pPr eaLnBrk="1" hangingPunct="1">
              <a:defRPr/>
            </a:pPr>
            <a:r>
              <a:rPr lang="en-US" sz="2400" b="1" dirty="0" smtClean="0">
                <a:latin typeface="Arial" charset="0"/>
              </a:rPr>
              <a:t>PHP and MySQL Tasks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Making MySQL connection and closing connection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Display a List of Links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Search and Results Page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Editing a Record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Saving and Displaying Raw Files in the Database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Displaying BLOBs from the Database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Using Transactions</a:t>
            </a:r>
          </a:p>
          <a:p>
            <a:pPr eaLnBrk="1" hangingPunct="1">
              <a:defRPr/>
            </a:pPr>
            <a:r>
              <a:rPr lang="en-US" sz="2800" b="1" dirty="0">
                <a:latin typeface="Arial" charset="0"/>
              </a:rPr>
              <a:t>Database Schemas: </a:t>
            </a:r>
            <a:endParaRPr lang="en-US" sz="2800" b="1" dirty="0" smtClean="0">
              <a:latin typeface="Arial" charset="0"/>
            </a:endParaRP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Art </a:t>
            </a:r>
            <a:r>
              <a:rPr lang="en-US" sz="2400" dirty="0">
                <a:latin typeface="Arial" charset="0"/>
              </a:rPr>
              <a:t>Database, Book CRM Database, Travel Photo Database</a:t>
            </a:r>
          </a:p>
          <a:p>
            <a:pPr eaLnBrk="1" hangingPunct="1">
              <a:defRPr/>
            </a:pPr>
            <a:endParaRPr lang="en-US" sz="2800" dirty="0" smtClean="0">
              <a:latin typeface="Arial" charset="0"/>
            </a:endParaRPr>
          </a:p>
          <a:p>
            <a:pPr lvl="1" eaLnBrk="1" hangingPunct="1">
              <a:defRPr/>
            </a:pPr>
            <a:endParaRPr lang="en-US" sz="2400" dirty="0" smtClean="0">
              <a:latin typeface="Arial" charset="0"/>
            </a:endParaRPr>
          </a:p>
          <a:p>
            <a:pPr lvl="1" eaLnBrk="1" hangingPunct="1">
              <a:defRPr/>
            </a:pPr>
            <a:endParaRPr lang="en-US" sz="16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4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6134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Figure 11.22 Fetching From a Result Set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endParaRPr lang="en-US" sz="20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1867"/>
            <a:ext cx="9144000" cy="4814266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76083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Fetches and Displays Result Rest </a:t>
            </a:r>
            <a:br>
              <a:rPr lang="en-US" sz="2400" b="1" dirty="0" smtClean="0">
                <a:solidFill>
                  <a:schemeClr val="folHlink"/>
                </a:solidFill>
              </a:rPr>
            </a:br>
            <a:r>
              <a:rPr lang="en-US" sz="2400" b="1" dirty="0" smtClean="0">
                <a:solidFill>
                  <a:schemeClr val="folHlink"/>
                </a:solidFill>
              </a:rPr>
              <a:t>Listing 11.20 Looping through the result set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11.20 Looping through the result set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(</a:t>
            </a:r>
            <a:r>
              <a:rPr lang="en-US" sz="2000" b="1" dirty="0" err="1">
                <a:latin typeface="+mj-lt"/>
              </a:rPr>
              <a:t>mysqli</a:t>
            </a:r>
            <a:r>
              <a:rPr lang="en-US" sz="2000" b="1" dirty="0">
                <a:latin typeface="+mj-lt"/>
              </a:rPr>
              <a:t>—not prepared statements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"select * from Categories order by 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 smtClean="0">
                <a:latin typeface="+mj-lt"/>
              </a:rPr>
              <a:t>";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run the </a:t>
            </a:r>
            <a:r>
              <a:rPr lang="en-US" sz="2000" b="1" dirty="0" smtClean="0">
                <a:latin typeface="+mj-lt"/>
              </a:rPr>
              <a:t>query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if </a:t>
            </a:r>
            <a:r>
              <a:rPr lang="en-US" sz="2000" b="1" dirty="0">
                <a:latin typeface="+mj-lt"/>
              </a:rPr>
              <a:t>($result = </a:t>
            </a:r>
            <a:r>
              <a:rPr lang="en-US" sz="2000" b="1" dirty="0" err="1">
                <a:latin typeface="+mj-lt"/>
              </a:rPr>
              <a:t>mysqli_query</a:t>
            </a:r>
            <a:r>
              <a:rPr lang="en-US" sz="2000" b="1" dirty="0">
                <a:latin typeface="+mj-lt"/>
              </a:rPr>
              <a:t>($connection, 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)) {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>
                <a:latin typeface="+mj-lt"/>
              </a:rPr>
              <a:t>// fetch a record from result set into an associative array  while($row = </a:t>
            </a:r>
            <a:r>
              <a:rPr lang="en-US" sz="2000" b="1" dirty="0" err="1">
                <a:latin typeface="+mj-lt"/>
              </a:rPr>
              <a:t>mysqli_fetch_assoc</a:t>
            </a:r>
            <a:r>
              <a:rPr lang="en-US" sz="2000" b="1" dirty="0">
                <a:latin typeface="+mj-lt"/>
              </a:rPr>
              <a:t>($result))    {   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the keys match the field names from the table    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echo </a:t>
            </a:r>
            <a:r>
              <a:rPr lang="en-US" sz="2000" b="1" dirty="0">
                <a:latin typeface="+mj-lt"/>
              </a:rPr>
              <a:t>$row['ID'] . " - " . $row['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'] ;   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echo </a:t>
            </a:r>
            <a:r>
              <a:rPr lang="en-US" sz="2000" b="1" dirty="0">
                <a:latin typeface="+mj-lt"/>
              </a:rPr>
              <a:t>"&lt;</a:t>
            </a:r>
            <a:r>
              <a:rPr lang="en-US" sz="2000" b="1" dirty="0" err="1">
                <a:latin typeface="+mj-lt"/>
              </a:rPr>
              <a:t>br</a:t>
            </a:r>
            <a:r>
              <a:rPr lang="en-US" sz="2000" b="1" dirty="0">
                <a:latin typeface="+mj-lt"/>
              </a:rPr>
              <a:t>/&gt;";  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}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}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25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Fetches and Displays Result Rest </a:t>
            </a:r>
            <a:br>
              <a:rPr lang="en-US" sz="2400" b="1" dirty="0" smtClean="0">
                <a:solidFill>
                  <a:schemeClr val="folHlink"/>
                </a:solidFill>
              </a:rPr>
            </a:br>
            <a:r>
              <a:rPr lang="en-US" sz="2400" b="1" dirty="0" smtClean="0">
                <a:solidFill>
                  <a:schemeClr val="folHlink"/>
                </a:solidFill>
              </a:rPr>
              <a:t>Listing 11.21 Looping through the result set – using prepared statements 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11.21 Looping through the result set (</a:t>
            </a:r>
            <a:r>
              <a:rPr lang="en-US" sz="2000" b="1" dirty="0" err="1">
                <a:latin typeface="+mj-lt"/>
              </a:rPr>
              <a:t>mysqli</a:t>
            </a:r>
            <a:r>
              <a:rPr lang="en-US" sz="2000" b="1" dirty="0">
                <a:latin typeface="+mj-lt"/>
              </a:rPr>
              <a:t>—using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prepared </a:t>
            </a:r>
            <a:r>
              <a:rPr lang="en-US" sz="2000" b="1" dirty="0">
                <a:latin typeface="+mj-lt"/>
              </a:rPr>
              <a:t>statements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"SELECT Title, </a:t>
            </a:r>
            <a:r>
              <a:rPr lang="en-US" sz="2000" b="1" dirty="0" err="1">
                <a:latin typeface="+mj-lt"/>
              </a:rPr>
              <a:t>CopyrightYear</a:t>
            </a:r>
            <a:r>
              <a:rPr lang="en-US" sz="2000" b="1" dirty="0">
                <a:latin typeface="+mj-lt"/>
              </a:rPr>
              <a:t> FROM Books WHERE ID</a:t>
            </a:r>
            <a:r>
              <a:rPr lang="en-US" sz="2000" b="1" dirty="0" smtClean="0">
                <a:latin typeface="+mj-lt"/>
              </a:rPr>
              <a:t>=?";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if </a:t>
            </a:r>
            <a:r>
              <a:rPr lang="en-US" sz="2000" b="1" dirty="0">
                <a:latin typeface="+mj-lt"/>
              </a:rPr>
              <a:t>($statement = </a:t>
            </a:r>
            <a:r>
              <a:rPr lang="en-US" sz="2000" b="1" dirty="0" err="1">
                <a:latin typeface="+mj-lt"/>
              </a:rPr>
              <a:t>mysqli_prepare</a:t>
            </a:r>
            <a:r>
              <a:rPr lang="en-US" sz="2000" b="1" dirty="0">
                <a:latin typeface="+mj-lt"/>
              </a:rPr>
              <a:t>($connection, 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)) {  </a:t>
            </a:r>
            <a:r>
              <a:rPr lang="en-US" sz="2000" b="1" dirty="0" smtClean="0">
                <a:latin typeface="+mj-lt"/>
              </a:rPr>
              <a:t>  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</a:t>
            </a:r>
            <a:r>
              <a:rPr lang="en-US" sz="2000" b="1" dirty="0" err="1" smtClean="0">
                <a:latin typeface="+mj-lt"/>
              </a:rPr>
              <a:t>mysqli_stmt_bindm</a:t>
            </a:r>
            <a:r>
              <a:rPr lang="en-US" sz="2000" b="1" dirty="0">
                <a:latin typeface="+mj-lt"/>
              </a:rPr>
              <a:t>($statement, '</a:t>
            </a:r>
            <a:r>
              <a:rPr lang="en-US" sz="2000" b="1" dirty="0" err="1">
                <a:latin typeface="+mj-lt"/>
              </a:rPr>
              <a:t>i</a:t>
            </a:r>
            <a:r>
              <a:rPr lang="en-US" sz="2000" b="1" dirty="0">
                <a:latin typeface="+mj-lt"/>
              </a:rPr>
              <a:t>', $id);  </a:t>
            </a:r>
            <a:r>
              <a:rPr lang="en-US" sz="2000" b="1" dirty="0" smtClean="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</a:t>
            </a:r>
            <a:r>
              <a:rPr lang="en-US" sz="2000" b="1" dirty="0" err="1" smtClean="0">
                <a:latin typeface="+mj-lt"/>
              </a:rPr>
              <a:t>mysqli_stmt_execute</a:t>
            </a:r>
            <a:r>
              <a:rPr lang="en-US" sz="2000" b="1" dirty="0">
                <a:latin typeface="+mj-lt"/>
              </a:rPr>
              <a:t>($statement);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bind result variables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err="1" smtClean="0">
                <a:latin typeface="+mj-lt"/>
              </a:rPr>
              <a:t>mysqli_stmt_bind_result</a:t>
            </a:r>
            <a:r>
              <a:rPr lang="en-US" sz="2000" b="1" dirty="0">
                <a:latin typeface="+mj-lt"/>
              </a:rPr>
              <a:t>($statement, $title, $year);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loop through the data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while </a:t>
            </a:r>
            <a:r>
              <a:rPr lang="en-US" sz="2000" b="1" dirty="0">
                <a:latin typeface="+mj-lt"/>
              </a:rPr>
              <a:t>(</a:t>
            </a:r>
            <a:r>
              <a:rPr lang="en-US" sz="2000" b="1" dirty="0" err="1">
                <a:latin typeface="+mj-lt"/>
              </a:rPr>
              <a:t>mysqli_stmt_fetch</a:t>
            </a:r>
            <a:r>
              <a:rPr lang="en-US" sz="2000" b="1" dirty="0">
                <a:latin typeface="+mj-lt"/>
              </a:rPr>
              <a:t>($statement)) { 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</a:t>
            </a:r>
            <a:r>
              <a:rPr lang="en-US" sz="2000" b="1" dirty="0">
                <a:latin typeface="+mj-lt"/>
              </a:rPr>
              <a:t>echo $title . '-' . $year . '&lt;</a:t>
            </a:r>
            <a:r>
              <a:rPr lang="en-US" sz="2000" b="1" dirty="0" err="1">
                <a:latin typeface="+mj-lt"/>
              </a:rPr>
              <a:t>br</a:t>
            </a:r>
            <a:r>
              <a:rPr lang="en-US" sz="2000" b="1" dirty="0">
                <a:latin typeface="+mj-lt"/>
              </a:rPr>
              <a:t>/&gt;';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}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}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70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Fetches and Displays Result Rest </a:t>
            </a:r>
            <a:br>
              <a:rPr lang="en-US" sz="2400" b="1" dirty="0" smtClean="0">
                <a:solidFill>
                  <a:schemeClr val="folHlink"/>
                </a:solidFill>
              </a:rPr>
            </a:br>
            <a:r>
              <a:rPr lang="en-US" sz="2400" b="1" dirty="0" smtClean="0">
                <a:solidFill>
                  <a:schemeClr val="folHlink"/>
                </a:solidFill>
              </a:rPr>
              <a:t>Listing 11.22 Looping through the result set (PDO)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11.22 Looping through the result set (PDO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"select * from Categories order by 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 smtClean="0">
                <a:latin typeface="+mj-lt"/>
              </a:rPr>
              <a:t>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result = 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-&gt;query($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while </a:t>
            </a:r>
            <a:r>
              <a:rPr lang="en-US" sz="2000" b="1" dirty="0">
                <a:latin typeface="+mj-lt"/>
              </a:rPr>
              <a:t>( $row = $result-&gt;fetch() ) {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echo </a:t>
            </a:r>
            <a:r>
              <a:rPr lang="en-US" sz="2000" b="1" dirty="0">
                <a:latin typeface="+mj-lt"/>
              </a:rPr>
              <a:t>$row['ID'] . " - " . $row['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'] . "&lt;</a:t>
            </a:r>
            <a:r>
              <a:rPr lang="en-US" sz="2000" b="1" dirty="0" err="1">
                <a:latin typeface="+mj-lt"/>
              </a:rPr>
              <a:t>br</a:t>
            </a:r>
            <a:r>
              <a:rPr lang="en-US" sz="2000" b="1" dirty="0" smtClean="0">
                <a:latin typeface="+mj-lt"/>
              </a:rPr>
              <a:t>/&gt;";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}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04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7006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84993"/>
            <a:ext cx="8229600" cy="581580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>
              <a:latin typeface="Arial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sz="3600" b="1" dirty="0" smtClean="0">
                <a:latin typeface="Arial" charset="0"/>
              </a:rPr>
              <a:t>Fetching Into An Object</a:t>
            </a:r>
            <a:endParaRPr lang="en-US" sz="16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4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Book Class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class Book {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	</a:t>
            </a:r>
            <a:r>
              <a:rPr lang="en-US" sz="2400" b="1" dirty="0" smtClean="0">
                <a:latin typeface="+mj-lt"/>
              </a:rPr>
              <a:t>public $id;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	</a:t>
            </a:r>
            <a:r>
              <a:rPr lang="en-US" sz="2400" b="1" dirty="0" smtClean="0">
                <a:latin typeface="+mj-lt"/>
              </a:rPr>
              <a:t>public $title;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	</a:t>
            </a:r>
            <a:r>
              <a:rPr lang="en-US" sz="2400" b="1" dirty="0" smtClean="0">
                <a:latin typeface="+mj-lt"/>
              </a:rPr>
              <a:t>public $</a:t>
            </a:r>
            <a:r>
              <a:rPr lang="en-US" sz="2400" b="1" dirty="0" err="1" smtClean="0">
                <a:latin typeface="+mj-lt"/>
              </a:rPr>
              <a:t>copyrightyear</a:t>
            </a:r>
            <a:r>
              <a:rPr lang="en-US" sz="2400" b="1" dirty="0" smtClean="0">
                <a:latin typeface="+mj-lt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	</a:t>
            </a:r>
            <a:r>
              <a:rPr lang="en-US" sz="2400" b="1" dirty="0" smtClean="0">
                <a:latin typeface="+mj-lt"/>
              </a:rPr>
              <a:t>public $description;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}</a:t>
            </a:r>
            <a:endParaRPr lang="en-US" sz="2400" b="1" dirty="0" smtClean="0">
              <a:latin typeface="+mj-lt"/>
            </a:endParaRPr>
          </a:p>
          <a:p>
            <a:pPr marL="0" indent="0">
              <a:buNone/>
            </a:pPr>
            <a:endParaRPr lang="en-US" sz="24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24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Fetching Into an Object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11.23 Populating an object from a result set (PDO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id = $_GET['id</a:t>
            </a:r>
            <a:r>
              <a:rPr lang="en-US" sz="2000" b="1" dirty="0" smtClean="0">
                <a:latin typeface="+mj-lt"/>
              </a:rPr>
              <a:t>'];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"SELECT id, title, </a:t>
            </a:r>
            <a:r>
              <a:rPr lang="en-US" sz="2000" b="1" dirty="0" err="1">
                <a:latin typeface="+mj-lt"/>
              </a:rPr>
              <a:t>copyrightYear</a:t>
            </a:r>
            <a:r>
              <a:rPr lang="en-US" sz="2000" b="1" dirty="0">
                <a:latin typeface="+mj-lt"/>
              </a:rPr>
              <a:t>, description FROM Books WHERE id= </a:t>
            </a:r>
            <a:r>
              <a:rPr lang="en-US" sz="2000" b="1" dirty="0" smtClean="0">
                <a:latin typeface="+mj-lt"/>
              </a:rPr>
              <a:t>?";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 = 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-&gt;prepare($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</a:t>
            </a:r>
            <a:r>
              <a:rPr lang="en-US" sz="2000" b="1" dirty="0" err="1">
                <a:latin typeface="+mj-lt"/>
              </a:rPr>
              <a:t>bindValue</a:t>
            </a:r>
            <a:r>
              <a:rPr lang="en-US" sz="2000" b="1" dirty="0">
                <a:latin typeface="+mj-lt"/>
              </a:rPr>
              <a:t>(1, $id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statement-&gt;execute</a:t>
            </a:r>
            <a:r>
              <a:rPr lang="en-US" sz="2000" b="1" dirty="0" smtClean="0">
                <a:latin typeface="+mj-lt"/>
              </a:rPr>
              <a:t>();</a:t>
            </a:r>
          </a:p>
          <a:p>
            <a:pPr marL="0" indent="0">
              <a:buNone/>
            </a:pPr>
            <a:endParaRPr lang="en-US" sz="2000" b="1" dirty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b = $statement-&gt;</a:t>
            </a:r>
            <a:r>
              <a:rPr lang="en-US" sz="2000" b="1" dirty="0" err="1">
                <a:latin typeface="+mj-lt"/>
              </a:rPr>
              <a:t>fetchObject</a:t>
            </a:r>
            <a:r>
              <a:rPr lang="en-US" sz="2000" b="1" dirty="0">
                <a:latin typeface="+mj-lt"/>
              </a:rPr>
              <a:t>('Book</a:t>
            </a:r>
            <a:r>
              <a:rPr lang="en-US" sz="2000" b="1" dirty="0" smtClean="0">
                <a:latin typeface="+mj-lt"/>
              </a:rPr>
              <a:t>');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echo </a:t>
            </a:r>
            <a:r>
              <a:rPr lang="en-US" sz="2000" b="1" dirty="0">
                <a:latin typeface="+mj-lt"/>
              </a:rPr>
              <a:t>'ID: ' . $b-&gt;id . '&lt;</a:t>
            </a:r>
            <a:r>
              <a:rPr lang="en-US" sz="2000" b="1" dirty="0" err="1">
                <a:latin typeface="+mj-lt"/>
              </a:rPr>
              <a:t>br</a:t>
            </a:r>
            <a:r>
              <a:rPr lang="en-US" sz="2000" b="1" dirty="0" smtClean="0">
                <a:latin typeface="+mj-lt"/>
              </a:rPr>
              <a:t>/&gt;';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echo </a:t>
            </a:r>
            <a:r>
              <a:rPr lang="en-US" sz="2000" b="1" dirty="0">
                <a:latin typeface="+mj-lt"/>
              </a:rPr>
              <a:t>'Title: ' . $b-&gt;title . '&lt;</a:t>
            </a:r>
            <a:r>
              <a:rPr lang="en-US" sz="2000" b="1" dirty="0" err="1">
                <a:latin typeface="+mj-lt"/>
              </a:rPr>
              <a:t>br</a:t>
            </a:r>
            <a:r>
              <a:rPr lang="en-US" sz="2000" b="1" dirty="0" smtClean="0">
                <a:latin typeface="+mj-lt"/>
              </a:rPr>
              <a:t>/&gt;';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echo </a:t>
            </a:r>
            <a:r>
              <a:rPr lang="en-US" sz="2000" b="1" dirty="0">
                <a:latin typeface="+mj-lt"/>
              </a:rPr>
              <a:t>'Year: ' . $b-&gt;</a:t>
            </a:r>
            <a:r>
              <a:rPr lang="en-US" sz="2000" b="1" dirty="0" err="1">
                <a:latin typeface="+mj-lt"/>
              </a:rPr>
              <a:t>copyrightYear</a:t>
            </a:r>
            <a:r>
              <a:rPr lang="en-US" sz="2000" b="1" dirty="0">
                <a:latin typeface="+mj-lt"/>
              </a:rPr>
              <a:t> . '&lt;</a:t>
            </a:r>
            <a:r>
              <a:rPr lang="en-US" sz="2000" b="1" dirty="0" err="1">
                <a:latin typeface="+mj-lt"/>
              </a:rPr>
              <a:t>br</a:t>
            </a:r>
            <a:r>
              <a:rPr lang="en-US" sz="2000" b="1" dirty="0" smtClean="0">
                <a:latin typeface="+mj-lt"/>
              </a:rPr>
              <a:t>/&gt;';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echo </a:t>
            </a:r>
            <a:r>
              <a:rPr lang="en-US" sz="2000" b="1" dirty="0">
                <a:latin typeface="+mj-lt"/>
              </a:rPr>
              <a:t>'Description: ' . $b-&gt;description . '&lt;</a:t>
            </a:r>
            <a:r>
              <a:rPr lang="en-US" sz="2000" b="1" dirty="0" err="1">
                <a:latin typeface="+mj-lt"/>
              </a:rPr>
              <a:t>br</a:t>
            </a:r>
            <a:r>
              <a:rPr lang="en-US" sz="2000" b="1" dirty="0" smtClean="0">
                <a:latin typeface="+mj-lt"/>
              </a:rPr>
              <a:t>/&gt;';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2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Fetching Into an Object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927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11.24 Letting an object populate itself from a result </a:t>
            </a:r>
            <a:r>
              <a:rPr lang="en-US" sz="2000" b="1" dirty="0" smtClean="0">
                <a:latin typeface="+mj-lt"/>
              </a:rPr>
              <a:t>set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class </a:t>
            </a:r>
            <a:r>
              <a:rPr lang="en-US" sz="2000" b="1" dirty="0">
                <a:latin typeface="+mj-lt"/>
              </a:rPr>
              <a:t>Book {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     public </a:t>
            </a:r>
            <a:r>
              <a:rPr lang="en-US" sz="2000" b="1" dirty="0">
                <a:latin typeface="+mj-lt"/>
              </a:rPr>
              <a:t>$id;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 public </a:t>
            </a:r>
            <a:r>
              <a:rPr lang="en-US" sz="2000" b="1" dirty="0">
                <a:latin typeface="+mj-lt"/>
              </a:rPr>
              <a:t>$title;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 public </a:t>
            </a:r>
            <a:r>
              <a:rPr lang="en-US" sz="2000" b="1" dirty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copyrightYear</a:t>
            </a:r>
            <a:r>
              <a:rPr lang="en-US" sz="2000" b="1" dirty="0">
                <a:latin typeface="+mj-lt"/>
              </a:rPr>
              <a:t>;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 public </a:t>
            </a:r>
            <a:r>
              <a:rPr lang="en-US" sz="2000" b="1" dirty="0">
                <a:latin typeface="+mj-lt"/>
              </a:rPr>
              <a:t>$description;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function </a:t>
            </a:r>
            <a:r>
              <a:rPr lang="en-US" sz="2000" b="1" dirty="0">
                <a:latin typeface="+mj-lt"/>
              </a:rPr>
              <a:t>__construct($record)  { 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</a:t>
            </a:r>
            <a:r>
              <a:rPr lang="en-US" sz="2000" b="1" dirty="0">
                <a:latin typeface="+mj-lt"/>
              </a:rPr>
              <a:t>// the references to the field names in associative array must  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// </a:t>
            </a:r>
            <a:r>
              <a:rPr lang="en-US" sz="2000" b="1" dirty="0">
                <a:latin typeface="+mj-lt"/>
              </a:rPr>
              <a:t>match the case in the table  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 $</a:t>
            </a:r>
            <a:r>
              <a:rPr lang="en-US" sz="2000" b="1" dirty="0">
                <a:latin typeface="+mj-lt"/>
              </a:rPr>
              <a:t>this-&gt;id = $record['ID'];  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 $</a:t>
            </a:r>
            <a:r>
              <a:rPr lang="en-US" sz="2000" b="1" dirty="0">
                <a:latin typeface="+mj-lt"/>
              </a:rPr>
              <a:t>this-&gt;title = $record['Title'];  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 $</a:t>
            </a:r>
            <a:r>
              <a:rPr lang="en-US" sz="2000" b="1" dirty="0">
                <a:latin typeface="+mj-lt"/>
              </a:rPr>
              <a:t>this-&gt;</a:t>
            </a:r>
            <a:r>
              <a:rPr lang="en-US" sz="2000" b="1" dirty="0" err="1">
                <a:latin typeface="+mj-lt"/>
              </a:rPr>
              <a:t>copyrightYear</a:t>
            </a:r>
            <a:r>
              <a:rPr lang="en-US" sz="2000" b="1" dirty="0">
                <a:latin typeface="+mj-lt"/>
              </a:rPr>
              <a:t> = $record['</a:t>
            </a:r>
            <a:r>
              <a:rPr lang="en-US" sz="2000" b="1" dirty="0" err="1">
                <a:latin typeface="+mj-lt"/>
              </a:rPr>
              <a:t>CopyrightYear</a:t>
            </a:r>
            <a:r>
              <a:rPr lang="en-US" sz="2000" b="1" dirty="0">
                <a:latin typeface="+mj-lt"/>
              </a:rPr>
              <a:t>'];  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 $</a:t>
            </a:r>
            <a:r>
              <a:rPr lang="en-US" sz="2000" b="1" dirty="0">
                <a:latin typeface="+mj-lt"/>
              </a:rPr>
              <a:t>this-&gt;description = $record['Description'];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}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02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Fetching Into an Object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1011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//Listing 11.24 Letting an object populate itself from a result set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//...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in some other page or </a:t>
            </a:r>
            <a:r>
              <a:rPr lang="en-US" sz="2000" b="1" dirty="0" smtClean="0">
                <a:latin typeface="+mj-lt"/>
              </a:rPr>
              <a:t>class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statement-&gt;execute</a:t>
            </a:r>
            <a:r>
              <a:rPr lang="en-US" sz="2000" b="1" dirty="0" smtClean="0">
                <a:latin typeface="+mj-lt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using the Book </a:t>
            </a:r>
            <a:r>
              <a:rPr lang="en-US" sz="2000" b="1" dirty="0" smtClean="0">
                <a:latin typeface="+mj-lt"/>
              </a:rPr>
              <a:t>class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b = new Book($statement-&gt;fetch</a:t>
            </a:r>
            <a:r>
              <a:rPr lang="en-US" sz="2000" b="1" dirty="0" smtClean="0">
                <a:latin typeface="+mj-lt"/>
              </a:rPr>
              <a:t>());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echo </a:t>
            </a:r>
            <a:r>
              <a:rPr lang="en-US" sz="2000" b="1" dirty="0">
                <a:latin typeface="+mj-lt"/>
              </a:rPr>
              <a:t>'ID: ' . $b-&gt;id . '&lt;</a:t>
            </a:r>
            <a:r>
              <a:rPr lang="en-US" sz="2000" b="1" dirty="0" err="1">
                <a:latin typeface="+mj-lt"/>
              </a:rPr>
              <a:t>br</a:t>
            </a:r>
            <a:r>
              <a:rPr lang="en-US" sz="2000" b="1" dirty="0" smtClean="0">
                <a:latin typeface="+mj-lt"/>
              </a:rPr>
              <a:t>/&gt;';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echo </a:t>
            </a:r>
            <a:r>
              <a:rPr lang="en-US" sz="2000" b="1" dirty="0">
                <a:latin typeface="+mj-lt"/>
              </a:rPr>
              <a:t>'Title: ' . $b-&gt;title . '&lt;</a:t>
            </a:r>
            <a:r>
              <a:rPr lang="en-US" sz="2000" b="1" dirty="0" err="1">
                <a:latin typeface="+mj-lt"/>
              </a:rPr>
              <a:t>br</a:t>
            </a:r>
            <a:r>
              <a:rPr lang="en-US" sz="2000" b="1" dirty="0" smtClean="0">
                <a:latin typeface="+mj-lt"/>
              </a:rPr>
              <a:t>/&gt;';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echo </a:t>
            </a:r>
            <a:r>
              <a:rPr lang="en-US" sz="2000" b="1" dirty="0">
                <a:latin typeface="+mj-lt"/>
              </a:rPr>
              <a:t>'Copyright Year: ' . $b-&gt;</a:t>
            </a:r>
            <a:r>
              <a:rPr lang="en-US" sz="2000" b="1" dirty="0" err="1">
                <a:latin typeface="+mj-lt"/>
              </a:rPr>
              <a:t>copyrightYear</a:t>
            </a:r>
            <a:r>
              <a:rPr lang="en-US" sz="2000" b="1" dirty="0">
                <a:latin typeface="+mj-lt"/>
              </a:rPr>
              <a:t> . '&lt;</a:t>
            </a:r>
            <a:r>
              <a:rPr lang="en-US" sz="2000" b="1" dirty="0" err="1">
                <a:latin typeface="+mj-lt"/>
              </a:rPr>
              <a:t>br</a:t>
            </a:r>
            <a:r>
              <a:rPr lang="en-US" sz="2000" b="1" dirty="0" smtClean="0">
                <a:latin typeface="+mj-lt"/>
              </a:rPr>
              <a:t>/&gt;';</a:t>
            </a:r>
          </a:p>
          <a:p>
            <a:pPr marL="0" indent="0">
              <a:buNone/>
            </a:pPr>
            <a:endParaRPr lang="en-US" sz="2000" b="1" dirty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33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495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Freeing Resources and Closing Connection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1011" y="609600"/>
            <a:ext cx="8229600" cy="55213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11.25 Closing the </a:t>
            </a:r>
            <a:r>
              <a:rPr lang="en-US" sz="2000" b="1" dirty="0" smtClean="0">
                <a:latin typeface="+mj-lt"/>
              </a:rPr>
              <a:t>connection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 err="1">
                <a:latin typeface="+mj-lt"/>
              </a:rPr>
              <a:t>mysqli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approach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connection = </a:t>
            </a:r>
            <a:r>
              <a:rPr lang="en-US" sz="2000" b="1" dirty="0" err="1">
                <a:latin typeface="+mj-lt"/>
              </a:rPr>
              <a:t>mysqli_connect</a:t>
            </a:r>
            <a:r>
              <a:rPr lang="en-US" sz="2000" b="1" dirty="0">
                <a:latin typeface="+mj-lt"/>
              </a:rPr>
              <a:t>($host, $user, $pass, $database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//...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release the memory used by the result set. This is necessary </a:t>
            </a:r>
            <a:r>
              <a:rPr lang="en-US" sz="2000" b="1" dirty="0" smtClean="0">
                <a:latin typeface="+mj-lt"/>
              </a:rPr>
              <a:t>if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you are going to run another query on this </a:t>
            </a:r>
            <a:r>
              <a:rPr lang="en-US" sz="2000" b="1" dirty="0" err="1">
                <a:latin typeface="+mj-lt"/>
              </a:rPr>
              <a:t>connectionmysqli_free_result</a:t>
            </a:r>
            <a:r>
              <a:rPr lang="en-US" sz="2000" b="1" dirty="0">
                <a:latin typeface="+mj-lt"/>
              </a:rPr>
              <a:t>($result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//...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close the database </a:t>
            </a:r>
            <a:r>
              <a:rPr lang="en-US" sz="2000" b="1" dirty="0" err="1">
                <a:latin typeface="+mj-lt"/>
              </a:rPr>
              <a:t>connectionmysqli_close</a:t>
            </a:r>
            <a:r>
              <a:rPr lang="en-US" sz="2000" b="1" dirty="0">
                <a:latin typeface="+mj-lt"/>
              </a:rPr>
              <a:t>($connection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PDO </a:t>
            </a:r>
            <a:r>
              <a:rPr lang="en-US" sz="2000" b="1" dirty="0" smtClean="0">
                <a:latin typeface="+mj-lt"/>
              </a:rPr>
              <a:t>approach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 = new PDO($</a:t>
            </a:r>
            <a:r>
              <a:rPr lang="en-US" sz="2000" b="1" dirty="0" err="1">
                <a:latin typeface="+mj-lt"/>
              </a:rPr>
              <a:t>connString</a:t>
            </a:r>
            <a:r>
              <a:rPr lang="en-US" sz="2000" b="1" dirty="0">
                <a:latin typeface="+mj-lt"/>
              </a:rPr>
              <a:t>,$</a:t>
            </a:r>
            <a:r>
              <a:rPr lang="en-US" sz="2000" b="1" dirty="0" err="1">
                <a:latin typeface="+mj-lt"/>
              </a:rPr>
              <a:t>user,$pass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//...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closes connection and frees the resources used by the PDO </a:t>
            </a:r>
            <a:r>
              <a:rPr lang="en-US" sz="2000" b="1" dirty="0" smtClean="0">
                <a:latin typeface="+mj-lt"/>
              </a:rPr>
              <a:t>object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 = null;?&gt;</a:t>
            </a:r>
            <a:endParaRPr lang="en-US" sz="20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63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7006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84993"/>
            <a:ext cx="8229600" cy="581580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>
              <a:latin typeface="Arial" charset="0"/>
            </a:endParaRPr>
          </a:p>
          <a:p>
            <a:pPr marL="457200" lvl="1" indent="0" algn="ctr" eaLnBrk="1" hangingPunct="1">
              <a:buNone/>
              <a:defRPr/>
            </a:pPr>
            <a:r>
              <a:rPr lang="en-US" sz="3200" b="1" dirty="0" smtClean="0">
                <a:latin typeface="Arial" charset="0"/>
              </a:rPr>
              <a:t>Connecting to MySQL Using PHP </a:t>
            </a:r>
            <a:r>
              <a:rPr lang="en-US" sz="3200" b="1" dirty="0">
                <a:latin typeface="Arial" charset="0"/>
              </a:rPr>
              <a:t>Data Object (</a:t>
            </a:r>
            <a:r>
              <a:rPr lang="en-US" sz="3200" b="1" dirty="0" smtClean="0">
                <a:latin typeface="Arial" charset="0"/>
              </a:rPr>
              <a:t>PDO)</a:t>
            </a:r>
            <a:endParaRPr lang="en-US" sz="3200" b="1" dirty="0">
              <a:latin typeface="Arial" charset="0"/>
            </a:endParaRPr>
          </a:p>
          <a:p>
            <a:pPr marL="457200" lvl="1" indent="0" eaLnBrk="1" hangingPunct="1">
              <a:buNone/>
              <a:defRPr/>
            </a:pPr>
            <a:endParaRPr lang="en-US" sz="16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495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Using Transactions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1011" y="609600"/>
            <a:ext cx="8229600" cy="5521325"/>
          </a:xfrm>
        </p:spPr>
        <p:txBody>
          <a:bodyPr/>
          <a:lstStyle/>
          <a:p>
            <a:r>
              <a:rPr lang="en-US" sz="2400" b="1" dirty="0" smtClean="0">
                <a:latin typeface="+mj-lt"/>
              </a:rPr>
              <a:t>Transactions</a:t>
            </a:r>
          </a:p>
          <a:p>
            <a:pPr lvl="1"/>
            <a:r>
              <a:rPr lang="en-US" sz="2400" dirty="0" smtClean="0">
                <a:latin typeface="+mj-lt"/>
              </a:rPr>
              <a:t>Unnecessary when retrieving database data</a:t>
            </a:r>
          </a:p>
          <a:p>
            <a:pPr lvl="1"/>
            <a:r>
              <a:rPr lang="en-US" sz="2400" dirty="0" smtClean="0">
                <a:latin typeface="+mj-lt"/>
              </a:rPr>
              <a:t>Should be used for most scenarios involving any database “writes”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2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495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 11.26 Using Transactions (</a:t>
            </a:r>
            <a:r>
              <a:rPr lang="en-US" sz="2400" b="1" dirty="0" err="1" smtClean="0">
                <a:solidFill>
                  <a:schemeClr val="folHlink"/>
                </a:solidFill>
              </a:rPr>
              <a:t>mysqli</a:t>
            </a:r>
            <a:r>
              <a:rPr lang="en-US" sz="2400" b="1" dirty="0" smtClean="0">
                <a:solidFill>
                  <a:schemeClr val="folHlink"/>
                </a:solidFill>
              </a:rPr>
              <a:t>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818" y="722313"/>
            <a:ext cx="8229600" cy="55213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11.26 Using transactions (</a:t>
            </a:r>
            <a:r>
              <a:rPr lang="en-US" sz="2000" b="1" dirty="0" err="1">
                <a:latin typeface="+mj-lt"/>
              </a:rPr>
              <a:t>mysqi</a:t>
            </a:r>
            <a:r>
              <a:rPr lang="en-US" sz="2000" b="1" dirty="0">
                <a:latin typeface="+mj-lt"/>
              </a:rPr>
              <a:t> extension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connection = </a:t>
            </a:r>
            <a:r>
              <a:rPr lang="en-US" sz="2000" b="1" dirty="0" err="1">
                <a:latin typeface="+mj-lt"/>
              </a:rPr>
              <a:t>mysqli_connect</a:t>
            </a:r>
            <a:r>
              <a:rPr lang="en-US" sz="2000" b="1" dirty="0">
                <a:latin typeface="+mj-lt"/>
              </a:rPr>
              <a:t>($host, $user, $pass, $database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//...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/* </a:t>
            </a:r>
            <a:r>
              <a:rPr lang="en-US" sz="2000" b="1" dirty="0">
                <a:latin typeface="+mj-lt"/>
              </a:rPr>
              <a:t>set </a:t>
            </a:r>
            <a:r>
              <a:rPr lang="en-US" sz="2000" b="1" dirty="0" err="1">
                <a:latin typeface="+mj-lt"/>
              </a:rPr>
              <a:t>autocommit</a:t>
            </a:r>
            <a:r>
              <a:rPr lang="en-US" sz="2000" b="1" dirty="0">
                <a:latin typeface="+mj-lt"/>
              </a:rPr>
              <a:t> to off. If </a:t>
            </a:r>
            <a:r>
              <a:rPr lang="en-US" sz="2000" b="1" dirty="0" err="1">
                <a:latin typeface="+mj-lt"/>
              </a:rPr>
              <a:t>autocommit</a:t>
            </a:r>
            <a:r>
              <a:rPr lang="en-US" sz="2000" b="1" dirty="0">
                <a:latin typeface="+mj-lt"/>
              </a:rPr>
              <a:t> is on, then </a:t>
            </a:r>
            <a:r>
              <a:rPr lang="en-US" sz="2000" b="1" dirty="0" err="1">
                <a:latin typeface="+mj-lt"/>
              </a:rPr>
              <a:t>mysql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willcommit</a:t>
            </a:r>
            <a:r>
              <a:rPr lang="en-US" sz="2000" b="1" dirty="0">
                <a:latin typeface="+mj-lt"/>
              </a:rPr>
              <a:t> (i.e., make the data change permanent) each command </a:t>
            </a:r>
            <a:r>
              <a:rPr lang="en-US" sz="2000" b="1" dirty="0" err="1">
                <a:latin typeface="+mj-lt"/>
              </a:rPr>
              <a:t>afterit</a:t>
            </a:r>
            <a:r>
              <a:rPr lang="en-US" sz="2000" b="1" dirty="0">
                <a:latin typeface="+mj-lt"/>
              </a:rPr>
              <a:t> is executed </a:t>
            </a:r>
            <a:r>
              <a:rPr lang="en-US" sz="2000" b="1" dirty="0" smtClean="0">
                <a:latin typeface="+mj-lt"/>
              </a:rPr>
              <a:t>*/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+mj-lt"/>
              </a:rPr>
              <a:t>mysqli_autocommit</a:t>
            </a:r>
            <a:r>
              <a:rPr lang="en-US" sz="2000" b="1" dirty="0">
                <a:latin typeface="+mj-lt"/>
              </a:rPr>
              <a:t>($connection, FALSE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/* </a:t>
            </a:r>
            <a:r>
              <a:rPr lang="en-US" sz="2000" b="1" dirty="0">
                <a:latin typeface="+mj-lt"/>
              </a:rPr>
              <a:t>insert some values </a:t>
            </a:r>
            <a:r>
              <a:rPr lang="en-US" sz="2000" b="1" dirty="0" smtClean="0">
                <a:latin typeface="+mj-lt"/>
              </a:rPr>
              <a:t>*/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result1 = </a:t>
            </a:r>
            <a:r>
              <a:rPr lang="en-US" sz="2000" b="1" dirty="0" err="1">
                <a:latin typeface="+mj-lt"/>
              </a:rPr>
              <a:t>mysqli_query</a:t>
            </a:r>
            <a:r>
              <a:rPr lang="en-US" sz="2000" b="1" dirty="0">
                <a:latin typeface="+mj-lt"/>
              </a:rPr>
              <a:t>($</a:t>
            </a:r>
            <a:r>
              <a:rPr lang="en-US" sz="2000" b="1" dirty="0" err="1">
                <a:latin typeface="+mj-lt"/>
              </a:rPr>
              <a:t>connection,"INSERT</a:t>
            </a:r>
            <a:r>
              <a:rPr lang="en-US" sz="2000" b="1" dirty="0">
                <a:latin typeface="+mj-lt"/>
              </a:rPr>
              <a:t> INTO Categories (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) VALUES ('Philosophy</a:t>
            </a:r>
            <a:r>
              <a:rPr lang="en-US" sz="2000" b="1" dirty="0" smtClean="0">
                <a:latin typeface="+mj-lt"/>
              </a:rPr>
              <a:t>')");</a:t>
            </a:r>
          </a:p>
          <a:p>
            <a:pPr marL="0" indent="0">
              <a:buNone/>
            </a:pP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result2 = </a:t>
            </a:r>
            <a:r>
              <a:rPr lang="en-US" sz="2000" b="1" dirty="0" err="1">
                <a:latin typeface="+mj-lt"/>
              </a:rPr>
              <a:t>mysqli_query</a:t>
            </a:r>
            <a:r>
              <a:rPr lang="en-US" sz="2000" b="1" dirty="0">
                <a:latin typeface="+mj-lt"/>
              </a:rPr>
              <a:t>($</a:t>
            </a:r>
            <a:r>
              <a:rPr lang="en-US" sz="2000" b="1" dirty="0" err="1">
                <a:latin typeface="+mj-lt"/>
              </a:rPr>
              <a:t>connection,"INSERT</a:t>
            </a:r>
            <a:r>
              <a:rPr lang="en-US" sz="2000" b="1" dirty="0">
                <a:latin typeface="+mj-lt"/>
              </a:rPr>
              <a:t> INTO Categories (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) VALUES ('Art</a:t>
            </a:r>
            <a:r>
              <a:rPr lang="en-US" sz="2000" b="1" dirty="0" smtClean="0">
                <a:latin typeface="+mj-lt"/>
              </a:rPr>
              <a:t>')");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6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495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 11.26 Using Transactions (</a:t>
            </a:r>
            <a:r>
              <a:rPr lang="en-US" sz="2400" b="1" dirty="0" err="1" smtClean="0">
                <a:solidFill>
                  <a:schemeClr val="folHlink"/>
                </a:solidFill>
              </a:rPr>
              <a:t>mysqli</a:t>
            </a:r>
            <a:r>
              <a:rPr lang="en-US" sz="2400" b="1" dirty="0" smtClean="0">
                <a:solidFill>
                  <a:schemeClr val="folHlink"/>
                </a:solidFill>
              </a:rPr>
              <a:t>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818" y="722313"/>
            <a:ext cx="8229600" cy="55213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11.26 Using transactions (</a:t>
            </a:r>
            <a:r>
              <a:rPr lang="en-US" sz="2000" b="1" dirty="0" err="1">
                <a:latin typeface="+mj-lt"/>
              </a:rPr>
              <a:t>mysqi</a:t>
            </a:r>
            <a:r>
              <a:rPr lang="en-US" sz="2000" b="1" dirty="0">
                <a:latin typeface="+mj-lt"/>
              </a:rPr>
              <a:t> extension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if </a:t>
            </a:r>
            <a:r>
              <a:rPr lang="en-US" sz="2000" b="1" dirty="0">
                <a:latin typeface="+mj-lt"/>
              </a:rPr>
              <a:t>($result1 &amp;&amp; $result2) {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>
                <a:latin typeface="+mj-lt"/>
              </a:rPr>
              <a:t>/* commit transaction */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   </a:t>
            </a:r>
            <a:r>
              <a:rPr lang="en-US" sz="2000" b="1" dirty="0" err="1" smtClean="0">
                <a:latin typeface="+mj-lt"/>
              </a:rPr>
              <a:t>mysqli_commit</a:t>
            </a:r>
            <a:r>
              <a:rPr lang="en-US" sz="2000" b="1" dirty="0">
                <a:latin typeface="+mj-lt"/>
              </a:rPr>
              <a:t>($connection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  }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else 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  { 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 </a:t>
            </a:r>
            <a:r>
              <a:rPr lang="en-US" sz="2000" b="1" dirty="0">
                <a:latin typeface="+mj-lt"/>
              </a:rPr>
              <a:t>/* rollback transaction */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</a:t>
            </a:r>
            <a:r>
              <a:rPr lang="en-US" sz="2000" b="1" dirty="0" err="1" smtClean="0">
                <a:latin typeface="+mj-lt"/>
              </a:rPr>
              <a:t>mysqli_rollback</a:t>
            </a:r>
            <a:r>
              <a:rPr lang="en-US" sz="2000" b="1" dirty="0">
                <a:latin typeface="+mj-lt"/>
              </a:rPr>
              <a:t>($connection</a:t>
            </a:r>
            <a:r>
              <a:rPr lang="en-US" sz="2000" b="1" dirty="0" smtClean="0">
                <a:latin typeface="+mj-lt"/>
              </a:rPr>
              <a:t>);}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09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495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 11.27 Using Transactions (PDO)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818" y="722313"/>
            <a:ext cx="8229600" cy="55213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11.27 Using transactions (PDO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 = new PDO($</a:t>
            </a:r>
            <a:r>
              <a:rPr lang="en-US" sz="2000" b="1" dirty="0" err="1">
                <a:latin typeface="+mj-lt"/>
              </a:rPr>
              <a:t>connString</a:t>
            </a:r>
            <a:r>
              <a:rPr lang="en-US" sz="2000" b="1" dirty="0">
                <a:latin typeface="+mj-lt"/>
              </a:rPr>
              <a:t>,$</a:t>
            </a:r>
            <a:r>
              <a:rPr lang="en-US" sz="2000" b="1" dirty="0" err="1">
                <a:latin typeface="+mj-lt"/>
              </a:rPr>
              <a:t>user,$pass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turn on exceptions so that exception is thrown if error </a:t>
            </a:r>
            <a:r>
              <a:rPr lang="en-US" sz="2000" b="1" dirty="0" smtClean="0">
                <a:latin typeface="+mj-lt"/>
              </a:rPr>
              <a:t>occurs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</a:t>
            </a:r>
            <a:r>
              <a:rPr lang="en-US" sz="2000" b="1" dirty="0" err="1">
                <a:latin typeface="+mj-lt"/>
              </a:rPr>
              <a:t>setAttribute</a:t>
            </a:r>
            <a:r>
              <a:rPr lang="en-US" sz="2000" b="1" dirty="0">
                <a:latin typeface="+mj-lt"/>
              </a:rPr>
              <a:t>(PDO::ATTR_ERRMODE, PDO::ERRMODE_EXCEPTION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//...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try </a:t>
            </a:r>
            <a:r>
              <a:rPr lang="en-US" sz="2000" b="1" dirty="0">
                <a:latin typeface="+mj-lt"/>
              </a:rPr>
              <a:t>{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begin a transaction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</a:t>
            </a:r>
            <a:r>
              <a:rPr lang="en-US" sz="2000" b="1" dirty="0" err="1">
                <a:latin typeface="+mj-lt"/>
              </a:rPr>
              <a:t>beginTransaction</a:t>
            </a:r>
            <a:r>
              <a:rPr lang="en-US" sz="2000" b="1" dirty="0">
                <a:latin typeface="+mj-lt"/>
              </a:rPr>
              <a:t>();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a set of queries: if one fails, an exception will be thrown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-&gt;query("INSERT INTO Categories (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) VALUES ('Philosophy')");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-&gt;query("INSERT INTO Categories (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) VALUES ('Art')");  </a:t>
            </a:r>
            <a:endParaRPr lang="en-US" sz="20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50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495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 11.27 Using Transactions (PDO)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818" y="722313"/>
            <a:ext cx="8229600" cy="55213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//Listing 11.27 Using transactions (PDO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endParaRPr lang="en-US" sz="2000" b="1" dirty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if we arrive here, it means that no exception was thrown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which means no query has failed, so we can commit the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transaction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-&gt;commit</a:t>
            </a:r>
            <a:r>
              <a:rPr lang="en-US" sz="2000" b="1" dirty="0" smtClean="0">
                <a:latin typeface="+mj-lt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} 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catch </a:t>
            </a:r>
            <a:r>
              <a:rPr lang="en-US" sz="2000" b="1" dirty="0">
                <a:latin typeface="+mj-lt"/>
              </a:rPr>
              <a:t>(Exception $e)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{  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we must rollback the transaction since an error occurred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with insert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-&gt;rollback();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}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  <a:endParaRPr lang="en-US" sz="2000" b="1" dirty="0">
              <a:latin typeface="+mj-lt"/>
            </a:endParaRPr>
          </a:p>
          <a:p>
            <a:pPr marL="0" indent="0">
              <a:buNone/>
            </a:pPr>
            <a:endParaRPr lang="en-US" sz="20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13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7006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84993"/>
            <a:ext cx="8229600" cy="581580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>
              <a:latin typeface="Arial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sz="3600" b="1" dirty="0" smtClean="0">
                <a:latin typeface="Arial" charset="0"/>
              </a:rPr>
              <a:t>More on PHP </a:t>
            </a:r>
            <a:r>
              <a:rPr lang="en-US" sz="3600" b="1" dirty="0" err="1" smtClean="0">
                <a:latin typeface="Arial" charset="0"/>
              </a:rPr>
              <a:t>mysqli</a:t>
            </a:r>
            <a:r>
              <a:rPr lang="en-US" sz="3600" b="1" dirty="0" smtClean="0">
                <a:latin typeface="Arial" charset="0"/>
              </a:rPr>
              <a:t> </a:t>
            </a:r>
            <a:r>
              <a:rPr lang="en-US" sz="3600" b="1" dirty="0" err="1" smtClean="0">
                <a:latin typeface="Arial" charset="0"/>
              </a:rPr>
              <a:t>Fectch</a:t>
            </a:r>
            <a:r>
              <a:rPr lang="en-US" sz="3600" b="1" dirty="0" smtClean="0">
                <a:latin typeface="Arial" charset="0"/>
              </a:rPr>
              <a:t> Functions</a:t>
            </a:r>
            <a:endParaRPr lang="en-US" sz="16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7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6134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PHP MySQL Fetching Functions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92725"/>
          </a:xfrm>
        </p:spPr>
        <p:txBody>
          <a:bodyPr/>
          <a:lstStyle/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mysqli_fetch_all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()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Fetches all result rows as an associate array, a numeric array, or both</a:t>
            </a:r>
          </a:p>
          <a:p>
            <a:pPr lvl="1"/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http://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php.net/manual/en/mysqli-result.fetch-all.php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mysqli_fetch_array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()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Fetches a result row as an associate array, a numeric array, or both</a:t>
            </a:r>
          </a:p>
          <a:p>
            <a:pPr lvl="1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4"/>
              </a:rPr>
              <a:t>http://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4"/>
              </a:rPr>
              <a:t>php.net/manual/en/mysqli-result.fetch-array.php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mysqli_fetch_assoc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():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Fetches a result row as an associate array </a:t>
            </a:r>
          </a:p>
          <a:p>
            <a:pPr lvl="1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5"/>
              </a:rPr>
              <a:t>http://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5"/>
              </a:rPr>
              <a:t>php.net/manual/en/mysqli-result.fetch-assoc.php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mysqli_fetch_field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():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Returns the definition of one column of a result set as an object. Call this function repeatedly to retrieve information about all columns in the result set. </a:t>
            </a:r>
          </a:p>
          <a:p>
            <a:pPr lvl="1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6"/>
              </a:rPr>
              <a:t>http://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6"/>
              </a:rPr>
              <a:t>php.net/manual/en/mysqli-result.fetch-field.php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67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6134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PHP MySQL: Procedural Style Fetching Functions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92725"/>
          </a:xfrm>
        </p:spPr>
        <p:txBody>
          <a:bodyPr/>
          <a:lstStyle/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mysqli_fetch_fields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():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Returns an array of objects which contains field definition information or FALSE if no filed information is available</a:t>
            </a:r>
          </a:p>
          <a:p>
            <a:pPr lvl="1"/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http://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php.net/manual/en/mysqli-result.fetch-fields.php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mysqli_fetch_object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(): Returns the current row of a result as an object</a:t>
            </a:r>
          </a:p>
          <a:p>
            <a:pPr lvl="1"/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4"/>
              </a:rPr>
              <a:t>http://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4"/>
              </a:rPr>
              <a:t>php.net/manual/en/mysqli-result.fetch-object.php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mysqli_fetch_row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(): Fetch one row of data from the result set as an numeric array</a:t>
            </a:r>
          </a:p>
          <a:p>
            <a:pPr lvl="1"/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5"/>
              </a:rPr>
              <a:t>http://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5"/>
              </a:rPr>
              <a:t>php.net/manual/en/mysqli-result.fetch-row.php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6134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chemeClr val="folHlink"/>
                </a:solidFill>
              </a:rPr>
              <a:t>Sample Database Techniques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endParaRPr lang="en-US" sz="2800" b="1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Database Display Tasks in PHP</a:t>
            </a:r>
          </a:p>
          <a:p>
            <a:pPr lvl="1"/>
            <a:r>
              <a:rPr lang="en-US" sz="2400" dirty="0" smtClean="0">
                <a:latin typeface="+mj-lt"/>
              </a:rPr>
              <a:t>Display a List of Links</a:t>
            </a:r>
          </a:p>
          <a:p>
            <a:r>
              <a:rPr lang="en-US" sz="2800" dirty="0" smtClean="0">
                <a:latin typeface="+mj-lt"/>
              </a:rPr>
              <a:t>Search and Result Page</a:t>
            </a:r>
          </a:p>
          <a:p>
            <a:r>
              <a:rPr lang="en-US" sz="2800" dirty="0" smtClean="0">
                <a:latin typeface="+mj-lt"/>
              </a:rPr>
              <a:t>Editing a Record</a:t>
            </a:r>
          </a:p>
          <a:p>
            <a:r>
              <a:rPr lang="en-US" sz="2800" dirty="0" smtClean="0">
                <a:latin typeface="+mj-lt"/>
              </a:rPr>
              <a:t>Saving and Displaying Raw Files in the Database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84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889324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Display a List of Links</a:t>
            </a:r>
            <a:br>
              <a:rPr lang="en-US" sz="2400" b="1" dirty="0" smtClean="0">
                <a:solidFill>
                  <a:schemeClr val="folHlink"/>
                </a:solidFill>
              </a:rPr>
            </a:br>
            <a:r>
              <a:rPr lang="en-US" sz="2400" b="1" dirty="0" smtClean="0">
                <a:solidFill>
                  <a:schemeClr val="folHlink"/>
                </a:solidFill>
              </a:rPr>
              <a:t>LAB 11 Exercise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411" y="1066800"/>
            <a:ext cx="8729189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“SELECT * FROM Categories ORDER BY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CategoryName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$results = $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pdo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-&gt; query($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($row = $results -&gt; fetch() {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echo ‘&lt;li&gt;’;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echo ‘&lt;a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=‘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list.php?category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=‘ .  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row[‘ID’] . ‘”&gt;’;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echo $row[‘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CategoryName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’];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echo ‘&lt;/a.’&gt;;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echo ‘&lt;/li&gt;’;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39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6396" y="166048"/>
            <a:ext cx="8458200" cy="56134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Figure 11.20 Basic Database Connection using PHP PDO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endParaRPr lang="en-US" sz="20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727391"/>
            <a:ext cx="8382000" cy="5825809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83494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6134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 11.28 Alternating list of links example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11.28 Alternate list of links </a:t>
            </a:r>
            <a:r>
              <a:rPr lang="en-US" sz="2000" b="1" dirty="0" smtClean="0">
                <a:latin typeface="+mj-lt"/>
              </a:rPr>
              <a:t>example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&lt;</a:t>
            </a:r>
            <a:r>
              <a:rPr lang="en-US" sz="2000" b="1" dirty="0" err="1">
                <a:latin typeface="+mj-lt"/>
              </a:rPr>
              <a:t>ul</a:t>
            </a:r>
            <a:r>
              <a:rPr lang="en-US" sz="2000" b="1" dirty="0" smtClean="0">
                <a:latin typeface="+mj-lt"/>
              </a:rPr>
              <a:t>&gt;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result = </a:t>
            </a:r>
            <a:r>
              <a:rPr lang="en-US" sz="2000" b="1" dirty="0" err="1">
                <a:latin typeface="+mj-lt"/>
              </a:rPr>
              <a:t>getResults</a:t>
            </a:r>
            <a:r>
              <a:rPr lang="en-US" sz="2000" b="1" dirty="0">
                <a:latin typeface="+mj-lt"/>
              </a:rPr>
              <a:t>(); // some function that returns the result </a:t>
            </a:r>
            <a:r>
              <a:rPr lang="en-US" sz="2000" b="1" dirty="0" smtClean="0">
                <a:latin typeface="+mj-lt"/>
              </a:rPr>
              <a:t>set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while </a:t>
            </a:r>
            <a:r>
              <a:rPr lang="en-US" sz="2000" b="1" dirty="0">
                <a:latin typeface="+mj-lt"/>
              </a:rPr>
              <a:t>($row = $result-&gt;fetch()) </a:t>
            </a:r>
            <a:r>
              <a:rPr lang="en-US" sz="2000" b="1" dirty="0" smtClean="0">
                <a:latin typeface="+mj-lt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?&gt;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    &lt;</a:t>
            </a:r>
            <a:r>
              <a:rPr lang="en-US" sz="2000" b="1" dirty="0">
                <a:latin typeface="+mj-lt"/>
              </a:rPr>
              <a:t>li</a:t>
            </a:r>
            <a:r>
              <a:rPr lang="en-US" sz="2000" b="1" dirty="0" smtClean="0">
                <a:latin typeface="+mj-lt"/>
              </a:rPr>
              <a:t>&gt;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&lt;</a:t>
            </a:r>
            <a:r>
              <a:rPr lang="en-US" sz="2000" b="1" dirty="0">
                <a:latin typeface="+mj-lt"/>
              </a:rPr>
              <a:t>a </a:t>
            </a:r>
            <a:r>
              <a:rPr lang="en-US" sz="2000" b="1" dirty="0" err="1">
                <a:latin typeface="+mj-lt"/>
              </a:rPr>
              <a:t>href</a:t>
            </a:r>
            <a:r>
              <a:rPr lang="en-US" sz="2000" b="1" dirty="0">
                <a:latin typeface="+mj-lt"/>
              </a:rPr>
              <a:t>="l </a:t>
            </a:r>
            <a:r>
              <a:rPr lang="en-US" sz="2000" b="1" dirty="0" err="1">
                <a:latin typeface="+mj-lt"/>
              </a:rPr>
              <a:t>ist.php?category</a:t>
            </a:r>
            <a:r>
              <a:rPr lang="en-US" sz="2000" b="1" dirty="0">
                <a:latin typeface="+mj-lt"/>
              </a:rPr>
              <a:t>=&lt;?</a:t>
            </a:r>
            <a:r>
              <a:rPr lang="en-US" sz="2000" b="1" dirty="0" err="1">
                <a:latin typeface="+mj-lt"/>
              </a:rPr>
              <a:t>php</a:t>
            </a:r>
            <a:r>
              <a:rPr lang="en-US" sz="2000" b="1" dirty="0">
                <a:latin typeface="+mj-lt"/>
              </a:rPr>
              <a:t> echo $row['ID']; ?&gt;"&gt;    </a:t>
            </a:r>
            <a:r>
              <a:rPr lang="en-US" sz="2000" b="1" dirty="0" smtClean="0">
                <a:latin typeface="+mj-lt"/>
              </a:rPr>
              <a:t>  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&lt;?</a:t>
            </a:r>
            <a:r>
              <a:rPr lang="en-US" sz="2000" b="1" dirty="0" err="1">
                <a:latin typeface="+mj-lt"/>
              </a:rPr>
              <a:t>php</a:t>
            </a:r>
            <a:r>
              <a:rPr lang="en-US" sz="2000" b="1" dirty="0">
                <a:latin typeface="+mj-lt"/>
              </a:rPr>
              <a:t> echo $row['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']; </a:t>
            </a:r>
            <a:r>
              <a:rPr lang="en-US" sz="2000" b="1" dirty="0" smtClean="0">
                <a:latin typeface="+mj-lt"/>
              </a:rPr>
              <a:t>?&gt;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&lt;/</a:t>
            </a:r>
            <a:r>
              <a:rPr lang="en-US" sz="2000" b="1" dirty="0">
                <a:latin typeface="+mj-lt"/>
              </a:rPr>
              <a:t>a</a:t>
            </a:r>
            <a:r>
              <a:rPr lang="en-US" sz="2000" b="1" dirty="0" smtClean="0">
                <a:latin typeface="+mj-lt"/>
              </a:rPr>
              <a:t>&gt;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&lt;/</a:t>
            </a:r>
            <a:r>
              <a:rPr lang="en-US" sz="2000" b="1" dirty="0">
                <a:latin typeface="+mj-lt"/>
              </a:rPr>
              <a:t>li&gt; 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>
                <a:latin typeface="+mj-lt"/>
              </a:rPr>
              <a:t>php</a:t>
            </a:r>
            <a:r>
              <a:rPr lang="en-US" sz="2000" b="1" dirty="0">
                <a:latin typeface="+mj-lt"/>
              </a:rPr>
              <a:t> } </a:t>
            </a:r>
            <a:r>
              <a:rPr lang="en-US" sz="2000" b="1" dirty="0" smtClean="0">
                <a:latin typeface="+mj-lt"/>
              </a:rPr>
              <a:t>?&gt;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&lt;/</a:t>
            </a:r>
            <a:r>
              <a:rPr lang="en-US" sz="2000" b="1" dirty="0" err="1">
                <a:latin typeface="+mj-lt"/>
              </a:rPr>
              <a:t>ul</a:t>
            </a:r>
            <a:r>
              <a:rPr lang="en-US" sz="2000" b="1" dirty="0">
                <a:latin typeface="+mj-lt"/>
              </a:rPr>
              <a:t>&gt;</a:t>
            </a:r>
            <a:endParaRPr lang="en-US" sz="20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20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56134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Markup List Generation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&lt;</a:t>
            </a:r>
            <a:r>
              <a:rPr lang="en-US" sz="2000" b="1" dirty="0" err="1" smtClean="0">
                <a:latin typeface="+mj-lt"/>
              </a:rPr>
              <a:t>ul</a:t>
            </a:r>
            <a:r>
              <a:rPr lang="en-US" sz="2000" b="1" dirty="0" smtClean="0">
                <a:latin typeface="+mj-lt"/>
              </a:rPr>
              <a:t>&gt;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&lt;li&gt;&lt;a </a:t>
            </a:r>
            <a:r>
              <a:rPr lang="en-US" sz="2000" b="1" dirty="0" err="1">
                <a:latin typeface="+mj-lt"/>
              </a:rPr>
              <a:t>href</a:t>
            </a:r>
            <a:r>
              <a:rPr lang="en-US" sz="2000" b="1" dirty="0">
                <a:latin typeface="+mj-lt"/>
              </a:rPr>
              <a:t>=“</a:t>
            </a:r>
            <a:r>
              <a:rPr lang="en-US" sz="2000" b="1" dirty="0" err="1" smtClean="0">
                <a:latin typeface="+mj-lt"/>
              </a:rPr>
              <a:t>list.php?category</a:t>
            </a:r>
            <a:r>
              <a:rPr lang="en-US" sz="2000" b="1" dirty="0" smtClean="0">
                <a:latin typeface="+mj-lt"/>
              </a:rPr>
              <a:t>=</a:t>
            </a:r>
            <a:r>
              <a:rPr lang="en-US" sz="2000" b="1" dirty="0" smtClean="0">
                <a:solidFill>
                  <a:srgbClr val="FFC000"/>
                </a:solidFill>
                <a:latin typeface="+mj-lt"/>
              </a:rPr>
              <a:t>7</a:t>
            </a:r>
            <a:r>
              <a:rPr lang="en-US" sz="2000" b="1" dirty="0" smtClean="0">
                <a:latin typeface="+mj-lt"/>
              </a:rPr>
              <a:t>”&gt;</a:t>
            </a:r>
            <a:r>
              <a:rPr lang="en-US" sz="2000" b="1" dirty="0">
                <a:solidFill>
                  <a:srgbClr val="FFC000"/>
                </a:solidFill>
                <a:latin typeface="+mj-lt"/>
              </a:rPr>
              <a:t>Business</a:t>
            </a:r>
            <a:r>
              <a:rPr lang="en-US" sz="2000" b="1" dirty="0">
                <a:latin typeface="+mj-lt"/>
              </a:rPr>
              <a:t>&lt;/a&gt;&lt;/li</a:t>
            </a:r>
            <a:r>
              <a:rPr lang="en-US" sz="2000" b="1" dirty="0" smtClean="0">
                <a:latin typeface="+mj-lt"/>
              </a:rPr>
              <a:t>&gt;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&lt;li&gt;&lt;a </a:t>
            </a:r>
            <a:r>
              <a:rPr lang="en-US" sz="2000" b="1" dirty="0" err="1">
                <a:latin typeface="+mj-lt"/>
              </a:rPr>
              <a:t>href</a:t>
            </a:r>
            <a:r>
              <a:rPr lang="en-US" sz="2000" b="1" dirty="0">
                <a:latin typeface="+mj-lt"/>
              </a:rPr>
              <a:t>=“</a:t>
            </a:r>
            <a:r>
              <a:rPr lang="en-US" sz="2000" b="1" dirty="0" err="1" smtClean="0">
                <a:latin typeface="+mj-lt"/>
              </a:rPr>
              <a:t>list.php?category</a:t>
            </a:r>
            <a:r>
              <a:rPr lang="en-US" sz="2000" b="1" dirty="0" smtClean="0">
                <a:latin typeface="+mj-lt"/>
              </a:rPr>
              <a:t>=</a:t>
            </a:r>
            <a:r>
              <a:rPr lang="en-US" sz="2000" b="1" dirty="0" smtClean="0">
                <a:solidFill>
                  <a:srgbClr val="FFC000"/>
                </a:solidFill>
                <a:latin typeface="+mj-lt"/>
              </a:rPr>
              <a:t>2</a:t>
            </a:r>
            <a:r>
              <a:rPr lang="en-US" sz="2000" b="1" dirty="0" smtClean="0">
                <a:latin typeface="+mj-lt"/>
              </a:rPr>
              <a:t>”&gt;</a:t>
            </a:r>
            <a:r>
              <a:rPr lang="en-US" sz="2000" b="1" dirty="0" smtClean="0">
                <a:solidFill>
                  <a:srgbClr val="FFC000"/>
                </a:solidFill>
                <a:latin typeface="+mj-lt"/>
              </a:rPr>
              <a:t>Computer</a:t>
            </a:r>
            <a:r>
              <a:rPr lang="en-US" sz="2000" b="1" dirty="0" smtClean="0">
                <a:latin typeface="+mj-lt"/>
              </a:rPr>
              <a:t> Science&lt;/</a:t>
            </a:r>
            <a:r>
              <a:rPr lang="en-US" sz="2000" b="1" dirty="0">
                <a:latin typeface="+mj-lt"/>
              </a:rPr>
              <a:t>a&gt;&lt;/li</a:t>
            </a:r>
            <a:r>
              <a:rPr lang="en-US" sz="2000" b="1" dirty="0" smtClean="0">
                <a:latin typeface="+mj-lt"/>
              </a:rPr>
              <a:t>&gt;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&lt;li&gt;&lt;a </a:t>
            </a:r>
            <a:r>
              <a:rPr lang="en-US" sz="2000" b="1" dirty="0" err="1">
                <a:latin typeface="+mj-lt"/>
              </a:rPr>
              <a:t>href</a:t>
            </a:r>
            <a:r>
              <a:rPr lang="en-US" sz="2000" b="1" dirty="0">
                <a:latin typeface="+mj-lt"/>
              </a:rPr>
              <a:t>=“</a:t>
            </a:r>
            <a:r>
              <a:rPr lang="en-US" sz="2000" b="1" dirty="0" err="1" smtClean="0">
                <a:latin typeface="+mj-lt"/>
              </a:rPr>
              <a:t>list.php?category</a:t>
            </a:r>
            <a:r>
              <a:rPr lang="en-US" sz="2000" b="1" dirty="0" smtClean="0">
                <a:latin typeface="+mj-lt"/>
              </a:rPr>
              <a:t>=</a:t>
            </a:r>
            <a:r>
              <a:rPr lang="en-US" sz="2000" b="1" dirty="0" smtClean="0">
                <a:solidFill>
                  <a:srgbClr val="FFC000"/>
                </a:solidFill>
                <a:latin typeface="+mj-lt"/>
              </a:rPr>
              <a:t>3</a:t>
            </a:r>
            <a:r>
              <a:rPr lang="en-US" sz="2000" b="1" dirty="0" smtClean="0">
                <a:latin typeface="+mj-lt"/>
              </a:rPr>
              <a:t>”&gt;</a:t>
            </a:r>
            <a:r>
              <a:rPr lang="en-US" sz="2000" b="1" dirty="0" smtClean="0">
                <a:solidFill>
                  <a:srgbClr val="FFC000"/>
                </a:solidFill>
                <a:latin typeface="+mj-lt"/>
              </a:rPr>
              <a:t>Economics</a:t>
            </a:r>
            <a:r>
              <a:rPr lang="en-US" sz="2000" b="1" dirty="0" smtClean="0">
                <a:latin typeface="+mj-lt"/>
              </a:rPr>
              <a:t>&lt;/</a:t>
            </a:r>
            <a:r>
              <a:rPr lang="en-US" sz="2000" b="1" dirty="0">
                <a:latin typeface="+mj-lt"/>
              </a:rPr>
              <a:t>a&gt;&lt;/li&gt;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&lt;li&gt;&lt;a </a:t>
            </a:r>
            <a:r>
              <a:rPr lang="en-US" sz="2000" b="1" dirty="0" err="1">
                <a:latin typeface="+mj-lt"/>
              </a:rPr>
              <a:t>href</a:t>
            </a:r>
            <a:r>
              <a:rPr lang="en-US" sz="2000" b="1" dirty="0">
                <a:latin typeface="+mj-lt"/>
              </a:rPr>
              <a:t>=“</a:t>
            </a:r>
            <a:r>
              <a:rPr lang="en-US" sz="2000" b="1" dirty="0" err="1" smtClean="0">
                <a:latin typeface="+mj-lt"/>
              </a:rPr>
              <a:t>list.php?category</a:t>
            </a:r>
            <a:r>
              <a:rPr lang="en-US" sz="2000" b="1" dirty="0" smtClean="0">
                <a:latin typeface="+mj-lt"/>
              </a:rPr>
              <a:t>=</a:t>
            </a:r>
            <a:r>
              <a:rPr lang="en-US" sz="2000" b="1" dirty="0" smtClean="0">
                <a:solidFill>
                  <a:srgbClr val="FFC000"/>
                </a:solidFill>
                <a:latin typeface="+mj-lt"/>
              </a:rPr>
              <a:t>9</a:t>
            </a:r>
            <a:r>
              <a:rPr lang="en-US" sz="2000" b="1" dirty="0" smtClean="0">
                <a:latin typeface="+mj-lt"/>
              </a:rPr>
              <a:t>”&gt;</a:t>
            </a:r>
            <a:r>
              <a:rPr lang="en-US" sz="2000" b="1" dirty="0" smtClean="0">
                <a:solidFill>
                  <a:srgbClr val="FFC000"/>
                </a:solidFill>
                <a:latin typeface="+mj-lt"/>
              </a:rPr>
              <a:t>Engineering</a:t>
            </a:r>
            <a:r>
              <a:rPr lang="en-US" sz="2000" b="1" dirty="0" smtClean="0">
                <a:latin typeface="+mj-lt"/>
              </a:rPr>
              <a:t>&lt;/</a:t>
            </a:r>
            <a:r>
              <a:rPr lang="en-US" sz="2000" b="1" dirty="0">
                <a:latin typeface="+mj-lt"/>
              </a:rPr>
              <a:t>a&gt;&lt;/li&gt;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&lt;li&gt;&lt;a </a:t>
            </a:r>
            <a:r>
              <a:rPr lang="en-US" sz="2000" b="1" dirty="0" err="1">
                <a:latin typeface="+mj-lt"/>
              </a:rPr>
              <a:t>href</a:t>
            </a:r>
            <a:r>
              <a:rPr lang="en-US" sz="2000" b="1" dirty="0">
                <a:latin typeface="+mj-lt"/>
              </a:rPr>
              <a:t>=“</a:t>
            </a:r>
            <a:r>
              <a:rPr lang="en-US" sz="2000" b="1" dirty="0" err="1" smtClean="0">
                <a:latin typeface="+mj-lt"/>
              </a:rPr>
              <a:t>list.php?category</a:t>
            </a:r>
            <a:r>
              <a:rPr lang="en-US" sz="2000" b="1" dirty="0" smtClean="0">
                <a:latin typeface="+mj-lt"/>
              </a:rPr>
              <a:t>=</a:t>
            </a:r>
            <a:r>
              <a:rPr lang="en-US" sz="2000" b="1" dirty="0" smtClean="0">
                <a:solidFill>
                  <a:srgbClr val="FFC000"/>
                </a:solidFill>
                <a:latin typeface="+mj-lt"/>
              </a:rPr>
              <a:t>4</a:t>
            </a:r>
            <a:r>
              <a:rPr lang="en-US" sz="2000" b="1" dirty="0" smtClean="0">
                <a:latin typeface="+mj-lt"/>
              </a:rPr>
              <a:t>”&gt;</a:t>
            </a:r>
            <a:r>
              <a:rPr lang="en-US" sz="2000" b="1" dirty="0" smtClean="0">
                <a:solidFill>
                  <a:srgbClr val="FFC000"/>
                </a:solidFill>
                <a:latin typeface="+mj-lt"/>
              </a:rPr>
              <a:t>English</a:t>
            </a:r>
            <a:r>
              <a:rPr lang="en-US" sz="2000" b="1" dirty="0" smtClean="0">
                <a:latin typeface="+mj-lt"/>
              </a:rPr>
              <a:t>&lt;/</a:t>
            </a:r>
            <a:r>
              <a:rPr lang="en-US" sz="2000" b="1" dirty="0">
                <a:latin typeface="+mj-lt"/>
              </a:rPr>
              <a:t>a&gt;&lt;/li&gt;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&lt;li&gt;&lt;a </a:t>
            </a:r>
            <a:r>
              <a:rPr lang="en-US" sz="2000" b="1" dirty="0" err="1">
                <a:latin typeface="+mj-lt"/>
              </a:rPr>
              <a:t>href</a:t>
            </a:r>
            <a:r>
              <a:rPr lang="en-US" sz="2000" b="1" dirty="0">
                <a:latin typeface="+mj-lt"/>
              </a:rPr>
              <a:t>=“</a:t>
            </a:r>
            <a:r>
              <a:rPr lang="en-US" sz="2000" b="1" dirty="0" err="1" smtClean="0">
                <a:latin typeface="+mj-lt"/>
              </a:rPr>
              <a:t>list.php?category</a:t>
            </a:r>
            <a:r>
              <a:rPr lang="en-US" sz="2000" b="1" dirty="0" smtClean="0">
                <a:latin typeface="+mj-lt"/>
              </a:rPr>
              <a:t>=</a:t>
            </a:r>
            <a:r>
              <a:rPr lang="en-US" sz="2000" b="1" dirty="0" smtClean="0">
                <a:solidFill>
                  <a:srgbClr val="FFC000"/>
                </a:solidFill>
                <a:latin typeface="+mj-lt"/>
              </a:rPr>
              <a:t>6</a:t>
            </a:r>
            <a:r>
              <a:rPr lang="en-US" sz="2000" b="1" dirty="0" smtClean="0">
                <a:latin typeface="+mj-lt"/>
              </a:rPr>
              <a:t>”&gt;</a:t>
            </a:r>
            <a:r>
              <a:rPr lang="en-US" sz="2000" b="1" dirty="0" smtClean="0">
                <a:solidFill>
                  <a:srgbClr val="FFC000"/>
                </a:solidFill>
                <a:latin typeface="+mj-lt"/>
              </a:rPr>
              <a:t>Mathematics</a:t>
            </a:r>
            <a:r>
              <a:rPr lang="en-US" sz="2000" b="1" dirty="0" smtClean="0">
                <a:latin typeface="+mj-lt"/>
              </a:rPr>
              <a:t>&lt;/</a:t>
            </a:r>
            <a:r>
              <a:rPr lang="en-US" sz="2000" b="1" dirty="0">
                <a:latin typeface="+mj-lt"/>
              </a:rPr>
              <a:t>a&gt;&lt;/li&gt;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&lt;li&gt;&lt;a </a:t>
            </a:r>
            <a:r>
              <a:rPr lang="en-US" sz="2000" b="1" dirty="0" err="1">
                <a:latin typeface="+mj-lt"/>
              </a:rPr>
              <a:t>href</a:t>
            </a:r>
            <a:r>
              <a:rPr lang="en-US" sz="2000" b="1" dirty="0">
                <a:latin typeface="+mj-lt"/>
              </a:rPr>
              <a:t>=“</a:t>
            </a:r>
            <a:r>
              <a:rPr lang="en-US" sz="2000" b="1" dirty="0" err="1" smtClean="0">
                <a:latin typeface="+mj-lt"/>
              </a:rPr>
              <a:t>list.php?category</a:t>
            </a:r>
            <a:r>
              <a:rPr lang="en-US" sz="2000" b="1" dirty="0" smtClean="0">
                <a:latin typeface="+mj-lt"/>
              </a:rPr>
              <a:t>=</a:t>
            </a:r>
            <a:r>
              <a:rPr lang="en-US" sz="2000" b="1" dirty="0" smtClean="0">
                <a:solidFill>
                  <a:srgbClr val="FFC000"/>
                </a:solidFill>
                <a:latin typeface="+mj-lt"/>
              </a:rPr>
              <a:t>8</a:t>
            </a:r>
            <a:r>
              <a:rPr lang="en-US" sz="2000" b="1" dirty="0" smtClean="0">
                <a:latin typeface="+mj-lt"/>
              </a:rPr>
              <a:t>”&gt;</a:t>
            </a:r>
            <a:r>
              <a:rPr lang="en-US" sz="2000" b="1" dirty="0" smtClean="0">
                <a:solidFill>
                  <a:srgbClr val="FFC000"/>
                </a:solidFill>
                <a:latin typeface="+mj-lt"/>
              </a:rPr>
              <a:t>Statistics</a:t>
            </a:r>
            <a:r>
              <a:rPr lang="en-US" sz="2000" b="1" dirty="0" smtClean="0">
                <a:latin typeface="+mj-lt"/>
              </a:rPr>
              <a:t>&lt;/</a:t>
            </a:r>
            <a:r>
              <a:rPr lang="en-US" sz="2000" b="1" dirty="0">
                <a:latin typeface="+mj-lt"/>
              </a:rPr>
              <a:t>a&gt;&lt;/li&gt;</a:t>
            </a: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&lt;li&gt;&lt;a </a:t>
            </a:r>
            <a:r>
              <a:rPr lang="en-US" sz="2000" b="1" dirty="0" err="1">
                <a:latin typeface="+mj-lt"/>
              </a:rPr>
              <a:t>href</a:t>
            </a:r>
            <a:r>
              <a:rPr lang="en-US" sz="2000" b="1" dirty="0">
                <a:latin typeface="+mj-lt"/>
              </a:rPr>
              <a:t>=“</a:t>
            </a:r>
            <a:r>
              <a:rPr lang="en-US" sz="2000" b="1" dirty="0" err="1" smtClean="0">
                <a:latin typeface="+mj-lt"/>
              </a:rPr>
              <a:t>list.php?category</a:t>
            </a:r>
            <a:r>
              <a:rPr lang="en-US" sz="2000" b="1" dirty="0" smtClean="0">
                <a:latin typeface="+mj-lt"/>
              </a:rPr>
              <a:t>=</a:t>
            </a:r>
            <a:r>
              <a:rPr lang="en-US" sz="2000" b="1" dirty="0" smtClean="0">
                <a:solidFill>
                  <a:srgbClr val="FFC000"/>
                </a:solidFill>
                <a:latin typeface="+mj-lt"/>
              </a:rPr>
              <a:t>5</a:t>
            </a:r>
            <a:r>
              <a:rPr lang="en-US" sz="2000" b="1" dirty="0" smtClean="0">
                <a:latin typeface="+mj-lt"/>
              </a:rPr>
              <a:t>”&gt;</a:t>
            </a:r>
            <a:r>
              <a:rPr lang="en-US" sz="2000" b="1" dirty="0" smtClean="0">
                <a:solidFill>
                  <a:srgbClr val="FFC000"/>
                </a:solidFill>
                <a:latin typeface="+mj-lt"/>
              </a:rPr>
              <a:t>Student Success</a:t>
            </a:r>
            <a:r>
              <a:rPr lang="en-US" sz="2000" b="1" dirty="0" smtClean="0">
                <a:latin typeface="+mj-lt"/>
              </a:rPr>
              <a:t>&lt;/</a:t>
            </a:r>
            <a:r>
              <a:rPr lang="en-US" sz="2000" b="1" dirty="0">
                <a:latin typeface="+mj-lt"/>
              </a:rPr>
              <a:t>a&gt;&lt;/li&gt;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&lt;/</a:t>
            </a:r>
            <a:r>
              <a:rPr lang="en-US" sz="2000" b="1" dirty="0" err="1" smtClean="0">
                <a:latin typeface="+mj-lt"/>
              </a:rPr>
              <a:t>ul</a:t>
            </a:r>
            <a:r>
              <a:rPr lang="en-US" sz="2000" b="1" dirty="0" smtClean="0">
                <a:latin typeface="+mj-lt"/>
              </a:rPr>
              <a:t>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85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5925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b="1" dirty="0" smtClean="0">
                <a:solidFill>
                  <a:srgbClr val="FFC000"/>
                </a:solidFill>
                <a:latin typeface="+mj-lt"/>
              </a:rPr>
              <a:t>Q &amp; A</a:t>
            </a:r>
            <a:endParaRPr lang="en-US" sz="3600" b="1" dirty="0" smtClean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93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7006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84993"/>
            <a:ext cx="8229600" cy="581580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b="1" dirty="0" smtClean="0">
                <a:latin typeface="Arial" charset="0"/>
              </a:rPr>
              <a:t>Executing Query</a:t>
            </a:r>
            <a:endParaRPr lang="en-US" b="1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30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Listings 11.11 and 12 Executing a SELECT query (</a:t>
            </a:r>
            <a:r>
              <a:rPr lang="en-US" sz="2400" b="1" dirty="0" err="1" smtClean="0">
                <a:solidFill>
                  <a:schemeClr val="folHlink"/>
                </a:solidFill>
              </a:rPr>
              <a:t>mysqli</a:t>
            </a:r>
            <a:r>
              <a:rPr lang="en-US" sz="2400" b="1" dirty="0" smtClean="0">
                <a:solidFill>
                  <a:schemeClr val="folHlink"/>
                </a:solidFill>
              </a:rPr>
              <a:t> and PDO)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11.11 Executing a SELECT query (</a:t>
            </a:r>
            <a:r>
              <a:rPr lang="en-US" sz="2000" b="1" dirty="0" err="1">
                <a:latin typeface="+mj-lt"/>
              </a:rPr>
              <a:t>mysqli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"SELECT * FROM Categories ORDER BY 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 smtClean="0">
                <a:latin typeface="+mj-lt"/>
              </a:rPr>
              <a:t>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returns a </a:t>
            </a:r>
            <a:r>
              <a:rPr lang="en-US" sz="2000" b="1" dirty="0" err="1">
                <a:latin typeface="+mj-lt"/>
              </a:rPr>
              <a:t>mysqli_result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object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result = </a:t>
            </a:r>
            <a:r>
              <a:rPr lang="en-US" sz="2000" b="1" dirty="0" err="1">
                <a:latin typeface="+mj-lt"/>
              </a:rPr>
              <a:t>mysqli_query</a:t>
            </a:r>
            <a:r>
              <a:rPr lang="en-US" sz="2000" b="1" dirty="0">
                <a:latin typeface="+mj-lt"/>
              </a:rPr>
              <a:t>($connection, 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  <a:p>
            <a:pPr marL="0" indent="0">
              <a:buNone/>
            </a:pPr>
            <a:endParaRPr lang="en-US" sz="2000" b="1" dirty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11.12 Executing a SELECT query (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"SELECT * FROM Categories ORDER BY 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 smtClean="0">
                <a:latin typeface="+mj-lt"/>
              </a:rPr>
              <a:t>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 </a:t>
            </a:r>
            <a:r>
              <a:rPr lang="en-US" sz="2000" b="1" dirty="0">
                <a:latin typeface="+mj-lt"/>
              </a:rPr>
              <a:t>returns a </a:t>
            </a:r>
            <a:r>
              <a:rPr lang="en-US" sz="2000" b="1" dirty="0" err="1">
                <a:latin typeface="+mj-lt"/>
              </a:rPr>
              <a:t>PDOStatement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object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result = 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-&gt;query($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33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 11.13 Executing a query that doesn’t return data (</a:t>
            </a:r>
            <a:r>
              <a:rPr lang="en-US" sz="2400" b="1" dirty="0" err="1" smtClean="0">
                <a:solidFill>
                  <a:schemeClr val="folHlink"/>
                </a:solidFill>
              </a:rPr>
              <a:t>mysqli</a:t>
            </a:r>
            <a:r>
              <a:rPr lang="en-US" sz="2400" b="1" dirty="0" smtClean="0">
                <a:solidFill>
                  <a:schemeClr val="folHlink"/>
                </a:solidFill>
              </a:rPr>
              <a:t>) - UPDATE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11.13 Executing a query that doesn't return data (</a:t>
            </a:r>
            <a:r>
              <a:rPr lang="en-US" sz="2000" b="1" dirty="0" err="1">
                <a:latin typeface="+mj-lt"/>
              </a:rPr>
              <a:t>mysqli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"UPDATE Categories SET 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='Web' WHERE 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='Business</a:t>
            </a:r>
            <a:r>
              <a:rPr lang="en-US" sz="2000" b="1" dirty="0" smtClean="0">
                <a:latin typeface="+mj-lt"/>
              </a:rPr>
              <a:t>'";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if </a:t>
            </a:r>
            <a:r>
              <a:rPr lang="en-US" sz="2000" b="1" dirty="0">
                <a:latin typeface="+mj-lt"/>
              </a:rPr>
              <a:t>( </a:t>
            </a:r>
            <a:r>
              <a:rPr lang="en-US" sz="2000" b="1" dirty="0" err="1">
                <a:latin typeface="+mj-lt"/>
              </a:rPr>
              <a:t>mysqli_query</a:t>
            </a:r>
            <a:r>
              <a:rPr lang="en-US" sz="2000" b="1" dirty="0">
                <a:latin typeface="+mj-lt"/>
              </a:rPr>
              <a:t>($connection, 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) ) {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$</a:t>
            </a:r>
            <a:r>
              <a:rPr lang="en-US" sz="2000" b="1" dirty="0">
                <a:latin typeface="+mj-lt"/>
              </a:rPr>
              <a:t>count = </a:t>
            </a:r>
            <a:r>
              <a:rPr lang="en-US" sz="2000" b="1" dirty="0" err="1">
                <a:latin typeface="+mj-lt"/>
              </a:rPr>
              <a:t>mysqli_affected_rows</a:t>
            </a:r>
            <a:r>
              <a:rPr lang="en-US" sz="2000" b="1" dirty="0">
                <a:latin typeface="+mj-lt"/>
              </a:rPr>
              <a:t>($connection);  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  echo </a:t>
            </a:r>
            <a:r>
              <a:rPr lang="en-US" sz="2000" b="1" dirty="0">
                <a:latin typeface="+mj-lt"/>
              </a:rPr>
              <a:t>"&lt;p&gt;Updated " . $count . " rows&lt;/p</a:t>
            </a:r>
            <a:r>
              <a:rPr lang="en-US" sz="2000" b="1" dirty="0" smtClean="0">
                <a:latin typeface="+mj-lt"/>
              </a:rPr>
              <a:t>&gt;";}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22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411" y="60001"/>
            <a:ext cx="8458200" cy="1006799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Listing 11.14 Executing a query that doesn’t return data (PDO) - UPDATE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&lt;?</a:t>
            </a:r>
            <a:r>
              <a:rPr lang="en-US" sz="2000" b="1" dirty="0" err="1" smtClean="0">
                <a:latin typeface="+mj-lt"/>
              </a:rPr>
              <a:t>php</a:t>
            </a:r>
            <a:endParaRPr lang="en-US" sz="20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//</a:t>
            </a:r>
            <a:r>
              <a:rPr lang="en-US" sz="2000" b="1" dirty="0">
                <a:latin typeface="+mj-lt"/>
              </a:rPr>
              <a:t>Listing 11.14 Executing a query that doesn't return data (PDO</a:t>
            </a:r>
            <a:r>
              <a:rPr lang="en-US" sz="2000" b="1" dirty="0" smtClean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>
                <a:latin typeface="+mj-lt"/>
              </a:rPr>
              <a:t> = "UPDATE Categories SET 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='Web' WHERE </a:t>
            </a:r>
            <a:r>
              <a:rPr lang="en-US" sz="2000" b="1" dirty="0" err="1">
                <a:latin typeface="+mj-lt"/>
              </a:rPr>
              <a:t>CategoryName</a:t>
            </a:r>
            <a:r>
              <a:rPr lang="en-US" sz="2000" b="1" dirty="0">
                <a:latin typeface="+mj-lt"/>
              </a:rPr>
              <a:t>='Business</a:t>
            </a:r>
            <a:r>
              <a:rPr lang="en-US" sz="2000" b="1" dirty="0" smtClean="0">
                <a:latin typeface="+mj-lt"/>
              </a:rPr>
              <a:t>'";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$</a:t>
            </a:r>
            <a:r>
              <a:rPr lang="en-US" sz="2000" b="1" dirty="0">
                <a:latin typeface="+mj-lt"/>
              </a:rPr>
              <a:t>count = $</a:t>
            </a:r>
            <a:r>
              <a:rPr lang="en-US" sz="2000" b="1" dirty="0" err="1">
                <a:latin typeface="+mj-lt"/>
              </a:rPr>
              <a:t>pdo</a:t>
            </a:r>
            <a:r>
              <a:rPr lang="en-US" sz="2000" b="1" dirty="0">
                <a:latin typeface="+mj-lt"/>
              </a:rPr>
              <a:t>-&gt;exec($</a:t>
            </a:r>
            <a:r>
              <a:rPr lang="en-US" sz="2000" b="1" dirty="0" err="1">
                <a:latin typeface="+mj-lt"/>
              </a:rPr>
              <a:t>sql</a:t>
            </a:r>
            <a:r>
              <a:rPr lang="en-US" sz="2000" b="1" dirty="0" smtClean="0"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echo </a:t>
            </a:r>
            <a:r>
              <a:rPr lang="en-US" sz="2000" b="1" dirty="0">
                <a:latin typeface="+mj-lt"/>
              </a:rPr>
              <a:t>"&lt;p&gt;Updated " . $count . " rows&lt;/p</a:t>
            </a:r>
            <a:r>
              <a:rPr lang="en-US" sz="2000" b="1" dirty="0" smtClean="0">
                <a:latin typeface="+mj-lt"/>
              </a:rPr>
              <a:t>&gt;";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29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7006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84993"/>
            <a:ext cx="8229600" cy="581580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b="1" dirty="0" smtClean="0">
              <a:latin typeface="Arial" charset="0"/>
            </a:endParaRPr>
          </a:p>
          <a:p>
            <a:pPr lvl="1" eaLnBrk="1" hangingPunct="1">
              <a:defRPr/>
            </a:pPr>
            <a:r>
              <a:rPr lang="en-US" sz="3200" b="1" dirty="0" smtClean="0">
                <a:latin typeface="Arial" charset="0"/>
              </a:rPr>
              <a:t>Integrating User Data into An Query</a:t>
            </a:r>
          </a:p>
          <a:p>
            <a:pPr lvl="1" eaLnBrk="1" hangingPunct="1">
              <a:defRPr/>
            </a:pPr>
            <a:r>
              <a:rPr lang="en-US" sz="3200" b="1" dirty="0" smtClean="0">
                <a:latin typeface="Arial" charset="0"/>
              </a:rPr>
              <a:t>Sanitizing User Data</a:t>
            </a:r>
          </a:p>
          <a:p>
            <a:pPr lvl="1" eaLnBrk="1" hangingPunct="1">
              <a:defRPr/>
            </a:pPr>
            <a:r>
              <a:rPr lang="en-US" sz="3200" b="1" dirty="0" smtClean="0">
                <a:latin typeface="Arial" charset="0"/>
              </a:rPr>
              <a:t>Prepare Statements</a:t>
            </a:r>
            <a:endParaRPr lang="en-US" sz="32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3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15009</TotalTime>
  <Words>3361</Words>
  <Application>Microsoft Office PowerPoint</Application>
  <PresentationFormat>On-screen Show (4:3)</PresentationFormat>
  <Paragraphs>533</Paragraphs>
  <Slides>42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Arial</vt:lpstr>
      <vt:lpstr>Courier New</vt:lpstr>
      <vt:lpstr>Times New Roman</vt:lpstr>
      <vt:lpstr>Verdana</vt:lpstr>
      <vt:lpstr>Wingdings</vt:lpstr>
      <vt:lpstr>Globe</vt:lpstr>
      <vt:lpstr>CPET 499/ITC 250 Web Systems</vt:lpstr>
      <vt:lpstr>Topics</vt:lpstr>
      <vt:lpstr>PowerPoint Presentation</vt:lpstr>
      <vt:lpstr>Figure 11.20 Basic Database Connection using PHP PDO</vt:lpstr>
      <vt:lpstr>PowerPoint Presentation</vt:lpstr>
      <vt:lpstr>Listings 11.11 and 12 Executing a SELECT query (mysqli and PDO)</vt:lpstr>
      <vt:lpstr>Listing 11.13 Executing a query that doesn’t return data (mysqli) - UPDATE</vt:lpstr>
      <vt:lpstr>Listing 11.14 Executing a query that doesn’t return data (PDO) - UPDATE</vt:lpstr>
      <vt:lpstr>PowerPoint Presentation</vt:lpstr>
      <vt:lpstr>Figure 11.21 Integrating user input data into a query</vt:lpstr>
      <vt:lpstr>Listing 11.15 Integrating user input into a query (first attempt)</vt:lpstr>
      <vt:lpstr>Sanitizing User Input Data -Listing 11.16 </vt:lpstr>
      <vt:lpstr>Prepared Statements</vt:lpstr>
      <vt:lpstr>Listing 11.17 Using a prepare statement  (mysqli)</vt:lpstr>
      <vt:lpstr>Listing 11.18 Using a prepare statement  (PDO)</vt:lpstr>
      <vt:lpstr>Listing 11.18 Using a prepare statement  (PDO)</vt:lpstr>
      <vt:lpstr>Listing 11.19 Using named parameters  (PDO)</vt:lpstr>
      <vt:lpstr>Listing 11.19 Using named parameters  (PDO)</vt:lpstr>
      <vt:lpstr>PHP mysql APIs</vt:lpstr>
      <vt:lpstr>Figure 11.22 Fetching From a Result Set</vt:lpstr>
      <vt:lpstr>Fetches and Displays Result Rest  Listing 11.20 Looping through the result set</vt:lpstr>
      <vt:lpstr>Fetches and Displays Result Rest  Listing 11.21 Looping through the result set – using prepared statements </vt:lpstr>
      <vt:lpstr>Fetches and Displays Result Rest  Listing 11.22 Looping through the result set (PDO)</vt:lpstr>
      <vt:lpstr>PowerPoint Presentation</vt:lpstr>
      <vt:lpstr>Book Class</vt:lpstr>
      <vt:lpstr>Fetching Into an Object</vt:lpstr>
      <vt:lpstr>Fetching Into an Object</vt:lpstr>
      <vt:lpstr>Fetching Into an Object</vt:lpstr>
      <vt:lpstr>Freeing Resources and Closing Connection</vt:lpstr>
      <vt:lpstr>Using Transactions</vt:lpstr>
      <vt:lpstr>Listing 11.26 Using Transactions (mysqli)</vt:lpstr>
      <vt:lpstr>Listing 11.26 Using Transactions (mysqli)</vt:lpstr>
      <vt:lpstr>Listing 11.27 Using Transactions (PDO)</vt:lpstr>
      <vt:lpstr>Listing 11.27 Using Transactions (PDO)</vt:lpstr>
      <vt:lpstr>PowerPoint Presentation</vt:lpstr>
      <vt:lpstr>PHP MySQL Fetching Functions</vt:lpstr>
      <vt:lpstr>PHP MySQL: Procedural Style Fetching Functions</vt:lpstr>
      <vt:lpstr>Sample Database Techniques</vt:lpstr>
      <vt:lpstr>Display a List of Links LAB 11 Exercise</vt:lpstr>
      <vt:lpstr>Listing 11.28 Alternating list of links example</vt:lpstr>
      <vt:lpstr>Markup List Generation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Technology - Lect 2</dc:title>
  <dc:creator>Paul Lin</dc:creator>
  <cp:lastModifiedBy>lin</cp:lastModifiedBy>
  <cp:revision>678</cp:revision>
  <cp:lastPrinted>2017-10-24T17:06:38Z</cp:lastPrinted>
  <dcterms:created xsi:type="dcterms:W3CDTF">2000-01-10T19:04:23Z</dcterms:created>
  <dcterms:modified xsi:type="dcterms:W3CDTF">2017-11-09T18:24:50Z</dcterms:modified>
</cp:coreProperties>
</file>