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287" r:id="rId2"/>
    <p:sldId id="620" r:id="rId3"/>
    <p:sldId id="713" r:id="rId4"/>
    <p:sldId id="710" r:id="rId5"/>
    <p:sldId id="712" r:id="rId6"/>
    <p:sldId id="669" r:id="rId7"/>
    <p:sldId id="711" r:id="rId8"/>
    <p:sldId id="714" r:id="rId9"/>
    <p:sldId id="716" r:id="rId10"/>
    <p:sldId id="717" r:id="rId11"/>
    <p:sldId id="718" r:id="rId12"/>
    <p:sldId id="719" r:id="rId13"/>
    <p:sldId id="721" r:id="rId14"/>
    <p:sldId id="720" r:id="rId15"/>
    <p:sldId id="715" r:id="rId16"/>
    <p:sldId id="724" r:id="rId17"/>
    <p:sldId id="726" r:id="rId18"/>
    <p:sldId id="722" r:id="rId19"/>
    <p:sldId id="725" r:id="rId20"/>
    <p:sldId id="723" r:id="rId21"/>
    <p:sldId id="740" r:id="rId22"/>
    <p:sldId id="742" r:id="rId23"/>
    <p:sldId id="743" r:id="rId24"/>
    <p:sldId id="727" r:id="rId25"/>
    <p:sldId id="728" r:id="rId26"/>
    <p:sldId id="731" r:id="rId27"/>
    <p:sldId id="732" r:id="rId28"/>
    <p:sldId id="729" r:id="rId29"/>
    <p:sldId id="733" r:id="rId30"/>
    <p:sldId id="734" r:id="rId31"/>
    <p:sldId id="735" r:id="rId32"/>
    <p:sldId id="736" r:id="rId33"/>
    <p:sldId id="737" r:id="rId34"/>
    <p:sldId id="738" r:id="rId35"/>
    <p:sldId id="739" r:id="rId36"/>
    <p:sldId id="741" r:id="rId37"/>
    <p:sldId id="744" r:id="rId38"/>
    <p:sldId id="745" r:id="rId39"/>
    <p:sldId id="746" r:id="rId40"/>
    <p:sldId id="747" r:id="rId41"/>
    <p:sldId id="748" r:id="rId42"/>
    <p:sldId id="749" r:id="rId43"/>
    <p:sldId id="708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6549" autoAdjust="0"/>
  </p:normalViewPr>
  <p:slideViewPr>
    <p:cSldViewPr>
      <p:cViewPr varScale="1">
        <p:scale>
          <a:sx n="49" d="100"/>
          <a:sy n="49" d="100"/>
        </p:scale>
        <p:origin x="55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0984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2822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1917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2521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5780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348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5205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4403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5270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749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0780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0861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0716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8545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0126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0263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3806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9090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4733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339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8462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49471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1672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3857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047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78453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20596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49737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55139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9430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018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55383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08531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88098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90456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89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778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4366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9536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7316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454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ev.mysql.com/doc/refman/5.7/en/regexp.html" TargetMode="External"/><Relationship Id="rId3" Type="http://schemas.openxmlformats.org/officeDocument/2006/relationships/hyperlink" Target="https://perldoc.perl.org/perlre.html" TargetMode="External"/><Relationship Id="rId7" Type="http://schemas.openxmlformats.org/officeDocument/2006/relationships/hyperlink" Target="https://dev.mysql.com/doc/refman/5.7/en/pattern-matching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p.net/manual/en/reference.pcre.pattern.syntax.php" TargetMode="External"/><Relationship Id="rId5" Type="http://schemas.openxmlformats.org/officeDocument/2006/relationships/hyperlink" Target="https://developer.mozilla.org/en-US/docs/Web/JavaScript/Reference/Global_Objects/RegExp" TargetMode="External"/><Relationship Id="rId4" Type="http://schemas.openxmlformats.org/officeDocument/2006/relationships/hyperlink" Target="https://developer.mozilla.org/en-US/docs/Web/JavaScript/Guide/Regular_Expressi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p.net/manual/en/reference.pcre.pattern.syntax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microsoft.com/en-us/dotnet/standard/base-types/regular-expressions" TargetMode="External"/><Relationship Id="rId5" Type="http://schemas.openxmlformats.org/officeDocument/2006/relationships/hyperlink" Target="https://dev.mysql.com/doc/refman/5.7/en/regexp.html" TargetMode="External"/><Relationship Id="rId4" Type="http://schemas.openxmlformats.org/officeDocument/2006/relationships/hyperlink" Target="https://dev.mysql.com/doc/refman/5.7/en/pattern-matching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html5/form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p.net/manual/en/errorfunc.configuration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Part 1 o 2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endParaRPr lang="en-US" sz="24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Chapter 12</a:t>
            </a:r>
            <a:endParaRPr lang="en-US" sz="24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Error Handling and Validation</a:t>
            </a: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PHP Object-Oriented Exception Handling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Custom Error and Exception Handling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Regular Expressions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>
                <a:effectLst/>
                <a:latin typeface="+mj-lt"/>
              </a:rPr>
              <a:t>Regular </a:t>
            </a:r>
            <a:r>
              <a:rPr lang="en-US" sz="2400" b="1" dirty="0" smtClean="0">
                <a:effectLst/>
                <a:latin typeface="+mj-lt"/>
              </a:rPr>
              <a:t>Expressions - Definition</a:t>
            </a:r>
            <a:endParaRPr lang="en-US" sz="2400" b="1" dirty="0">
              <a:effectLst/>
              <a:latin typeface="+mj-lt"/>
            </a:endParaRPr>
          </a:p>
          <a:p>
            <a:pPr lvl="1"/>
            <a:r>
              <a:rPr lang="en-US" sz="2400" dirty="0" smtClean="0">
                <a:effectLst/>
                <a:latin typeface="+mj-lt"/>
              </a:rPr>
              <a:t>A regular </a:t>
            </a:r>
            <a:r>
              <a:rPr lang="en-US" sz="2400" dirty="0">
                <a:effectLst/>
                <a:latin typeface="+mj-lt"/>
              </a:rPr>
              <a:t>expressions </a:t>
            </a:r>
            <a:r>
              <a:rPr lang="en-US" sz="2400" dirty="0" smtClean="0">
                <a:effectLst/>
                <a:latin typeface="+mj-lt"/>
              </a:rPr>
              <a:t>is a set of special characters that define a pattern to be matched in </a:t>
            </a:r>
            <a:r>
              <a:rPr lang="en-US" sz="2400" dirty="0">
                <a:effectLst/>
                <a:latin typeface="+mj-lt"/>
              </a:rPr>
              <a:t>strings.</a:t>
            </a:r>
          </a:p>
          <a:p>
            <a:pPr lvl="1"/>
            <a:r>
              <a:rPr lang="en-US" sz="2400" dirty="0">
                <a:effectLst/>
                <a:latin typeface="+mj-lt"/>
              </a:rPr>
              <a:t>Found in Unix Utilities: vi, </a:t>
            </a:r>
            <a:r>
              <a:rPr lang="en-US" sz="2400" dirty="0" err="1">
                <a:effectLst/>
                <a:latin typeface="+mj-lt"/>
              </a:rPr>
              <a:t>grep</a:t>
            </a:r>
            <a:r>
              <a:rPr lang="en-US" sz="2400" dirty="0">
                <a:effectLst/>
                <a:latin typeface="+mj-lt"/>
              </a:rPr>
              <a:t>, </a:t>
            </a:r>
            <a:r>
              <a:rPr lang="en-US" sz="2400" dirty="0" err="1" smtClean="0">
                <a:effectLst/>
                <a:latin typeface="+mj-lt"/>
              </a:rPr>
              <a:t>sed</a:t>
            </a:r>
            <a:endParaRPr lang="en-US" sz="2400" dirty="0" smtClean="0">
              <a:effectLst/>
              <a:latin typeface="+mj-lt"/>
            </a:endParaRPr>
          </a:p>
          <a:p>
            <a:pPr lvl="1"/>
            <a:r>
              <a:rPr lang="en-US" sz="2400" dirty="0" smtClean="0">
                <a:effectLst/>
                <a:latin typeface="+mj-lt"/>
              </a:rPr>
              <a:t>In Web applications, we want to match</a:t>
            </a:r>
          </a:p>
          <a:p>
            <a:pPr lvl="2"/>
            <a:r>
              <a:rPr lang="en-US" sz="2000" b="1" dirty="0" smtClean="0">
                <a:effectLst/>
                <a:latin typeface="+mj-lt"/>
              </a:rPr>
              <a:t>A phone number</a:t>
            </a:r>
          </a:p>
          <a:p>
            <a:pPr lvl="2"/>
            <a:r>
              <a:rPr lang="en-US" sz="2000" b="1" dirty="0" smtClean="0">
                <a:effectLst/>
                <a:latin typeface="+mj-lt"/>
              </a:rPr>
              <a:t>Zip code</a:t>
            </a:r>
          </a:p>
          <a:p>
            <a:pPr lvl="2"/>
            <a:r>
              <a:rPr lang="en-US" sz="2000" b="1" dirty="0" smtClean="0">
                <a:effectLst/>
                <a:latin typeface="+mj-lt"/>
              </a:rPr>
              <a:t>Email address, </a:t>
            </a:r>
            <a:r>
              <a:rPr lang="en-US" sz="2000" b="1" dirty="0" err="1" smtClean="0">
                <a:effectLst/>
                <a:latin typeface="+mj-lt"/>
              </a:rPr>
              <a:t>etc</a:t>
            </a:r>
            <a:endParaRPr lang="en-US" sz="2000" b="1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Regular Expressions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effectLst/>
                <a:latin typeface="+mj-lt"/>
              </a:rPr>
              <a:t>Perl </a:t>
            </a:r>
            <a:r>
              <a:rPr lang="en-US" sz="2400" b="1" dirty="0">
                <a:effectLst/>
                <a:latin typeface="+mj-lt"/>
              </a:rPr>
              <a:t>Regular </a:t>
            </a:r>
            <a:r>
              <a:rPr lang="en-US" sz="2400" b="1" dirty="0" smtClean="0">
                <a:effectLst/>
                <a:latin typeface="+mj-lt"/>
              </a:rPr>
              <a:t>Expression</a:t>
            </a:r>
            <a:r>
              <a:rPr lang="en-US" sz="2400" dirty="0" smtClean="0">
                <a:effectLst/>
                <a:latin typeface="+mj-lt"/>
              </a:rPr>
              <a:t>, </a:t>
            </a:r>
            <a:r>
              <a:rPr lang="en-US" sz="2400" u="sng" dirty="0" smtClean="0">
                <a:effectLst/>
                <a:latin typeface="+mj-lt"/>
                <a:hlinkClick r:id="rId3"/>
              </a:rPr>
              <a:t>https</a:t>
            </a:r>
            <a:r>
              <a:rPr lang="en-US" sz="2400" u="sng" dirty="0">
                <a:effectLst/>
                <a:latin typeface="+mj-lt"/>
                <a:hlinkClick r:id="rId3"/>
              </a:rPr>
              <a:t>://perldoc.perl.org/perlre.html</a:t>
            </a:r>
            <a:r>
              <a:rPr lang="en-US" sz="2400" dirty="0">
                <a:effectLst/>
                <a:latin typeface="+mj-lt"/>
              </a:rPr>
              <a:t> </a:t>
            </a:r>
          </a:p>
          <a:p>
            <a:r>
              <a:rPr lang="en-US" sz="2400" b="1" dirty="0" smtClean="0">
                <a:effectLst/>
                <a:latin typeface="+mj-lt"/>
              </a:rPr>
              <a:t>JavaScript </a:t>
            </a:r>
            <a:r>
              <a:rPr lang="en-US" sz="2400" b="1" dirty="0">
                <a:effectLst/>
                <a:latin typeface="+mj-lt"/>
              </a:rPr>
              <a:t>Regular Expression</a:t>
            </a:r>
          </a:p>
          <a:p>
            <a:pPr lvl="1"/>
            <a:r>
              <a:rPr lang="en-US" sz="2000" dirty="0">
                <a:effectLst/>
                <a:latin typeface="+mj-lt"/>
              </a:rPr>
              <a:t>Special characters, </a:t>
            </a:r>
            <a:r>
              <a:rPr lang="en-US" sz="2000" u="sng" dirty="0">
                <a:effectLst/>
                <a:latin typeface="+mj-lt"/>
                <a:hlinkClick r:id="rId4"/>
              </a:rPr>
              <a:t>https://developer.mozilla.org/en-US/docs/Web/JavaScript/Guide/Regular_Expressions</a:t>
            </a:r>
            <a:r>
              <a:rPr lang="en-US" sz="2000" dirty="0">
                <a:effectLst/>
                <a:latin typeface="+mj-lt"/>
              </a:rPr>
              <a:t> </a:t>
            </a:r>
          </a:p>
          <a:p>
            <a:pPr lvl="1"/>
            <a:r>
              <a:rPr lang="en-US" sz="2000" dirty="0" err="1">
                <a:effectLst/>
                <a:latin typeface="+mj-lt"/>
              </a:rPr>
              <a:t>RegExp</a:t>
            </a:r>
            <a:r>
              <a:rPr lang="en-US" sz="2000" dirty="0">
                <a:effectLst/>
                <a:latin typeface="+mj-lt"/>
              </a:rPr>
              <a:t>(), </a:t>
            </a:r>
            <a:r>
              <a:rPr lang="en-US" sz="2000" u="sng" dirty="0">
                <a:effectLst/>
                <a:latin typeface="+mj-lt"/>
                <a:hlinkClick r:id="rId5"/>
              </a:rPr>
              <a:t>https://</a:t>
            </a:r>
            <a:r>
              <a:rPr lang="en-US" sz="2000" u="sng" dirty="0" smtClean="0">
                <a:effectLst/>
                <a:latin typeface="+mj-lt"/>
                <a:hlinkClick r:id="rId5"/>
              </a:rPr>
              <a:t>developer.mozilla.org/en-US/docs/Web/JavaScript/Reference/Global_Objects/RegExp</a:t>
            </a:r>
            <a:endParaRPr lang="en-US" sz="2000" u="sng" dirty="0" smtClean="0">
              <a:effectLst/>
              <a:latin typeface="+mj-lt"/>
            </a:endParaRPr>
          </a:p>
          <a:p>
            <a:r>
              <a:rPr lang="en-US" sz="2400" b="1" dirty="0">
                <a:effectLst/>
                <a:latin typeface="+mj-lt"/>
              </a:rPr>
              <a:t>PHP Regular Expression, </a:t>
            </a:r>
            <a:r>
              <a:rPr lang="en-US" sz="1800" u="sng" dirty="0">
                <a:effectLst/>
                <a:latin typeface="+mj-lt"/>
                <a:hlinkClick r:id="rId6"/>
              </a:rPr>
              <a:t>http://php.net/manual/en/reference.pcre.pattern.syntax.php</a:t>
            </a:r>
            <a:r>
              <a:rPr lang="en-US" sz="1800" dirty="0">
                <a:effectLst/>
                <a:latin typeface="+mj-lt"/>
              </a:rPr>
              <a:t> </a:t>
            </a:r>
          </a:p>
          <a:p>
            <a:r>
              <a:rPr lang="en-US" sz="2400" b="1" dirty="0">
                <a:effectLst/>
                <a:latin typeface="+mj-lt"/>
              </a:rPr>
              <a:t>MySQL Regular Expression</a:t>
            </a:r>
            <a:r>
              <a:rPr lang="en-US" sz="2400" dirty="0">
                <a:effectLst/>
              </a:rPr>
              <a:t>:</a:t>
            </a:r>
          </a:p>
          <a:p>
            <a:pPr lvl="1"/>
            <a:r>
              <a:rPr lang="en-US" sz="2000" dirty="0">
                <a:effectLst/>
              </a:rPr>
              <a:t>Pattern Matching, </a:t>
            </a:r>
            <a:r>
              <a:rPr lang="en-US" sz="2000" u="sng" dirty="0">
                <a:effectLst/>
                <a:latin typeface="+mj-lt"/>
                <a:hlinkClick r:id="rId7"/>
              </a:rPr>
              <a:t>https://dev.mysql.com/doc/refman/5.7/en/pattern-matching.html</a:t>
            </a:r>
            <a:endParaRPr lang="en-US" sz="2000" dirty="0">
              <a:effectLst/>
              <a:latin typeface="+mj-lt"/>
            </a:endParaRPr>
          </a:p>
          <a:p>
            <a:pPr lvl="1"/>
            <a:r>
              <a:rPr lang="en-US" sz="2000" dirty="0">
                <a:effectLst/>
              </a:rPr>
              <a:t>Regular Expressions, </a:t>
            </a:r>
            <a:r>
              <a:rPr lang="en-US" sz="2000" u="sng" dirty="0">
                <a:effectLst/>
                <a:latin typeface="+mj-lt"/>
                <a:hlinkClick r:id="rId8"/>
              </a:rPr>
              <a:t>https://dev.mysql.com/doc/refman/5.7/en/regexp.html</a:t>
            </a:r>
            <a:endParaRPr lang="en-US" sz="2000" b="1" dirty="0">
              <a:latin typeface="+mj-lt"/>
            </a:endParaRPr>
          </a:p>
          <a:p>
            <a:r>
              <a:rPr lang="en-US" sz="2400" dirty="0" smtClean="0">
                <a:effectLst/>
                <a:latin typeface="+mj-lt"/>
              </a:rPr>
              <a:t>  </a:t>
            </a:r>
            <a:endParaRPr lang="en-US" sz="2400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Regular Expressions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effectLst/>
                <a:latin typeface="+mj-lt"/>
              </a:rPr>
              <a:t>PHP </a:t>
            </a:r>
            <a:r>
              <a:rPr lang="en-US" sz="2400" b="1" dirty="0">
                <a:effectLst/>
                <a:latin typeface="+mj-lt"/>
              </a:rPr>
              <a:t>Regular </a:t>
            </a:r>
            <a:r>
              <a:rPr lang="en-US" sz="2400" b="1" dirty="0" smtClean="0">
                <a:effectLst/>
                <a:latin typeface="+mj-lt"/>
              </a:rPr>
              <a:t>Expressions,</a:t>
            </a:r>
            <a:r>
              <a:rPr lang="en-US" sz="2400" dirty="0" smtClean="0">
                <a:effectLst/>
                <a:latin typeface="+mj-lt"/>
              </a:rPr>
              <a:t> </a:t>
            </a:r>
            <a:r>
              <a:rPr lang="en-US" sz="2400" u="sng" dirty="0" smtClean="0">
                <a:effectLst/>
                <a:latin typeface="+mj-lt"/>
                <a:hlinkClick r:id="rId3"/>
              </a:rPr>
              <a:t>http</a:t>
            </a:r>
            <a:r>
              <a:rPr lang="en-US" sz="2400" u="sng" dirty="0">
                <a:effectLst/>
                <a:latin typeface="+mj-lt"/>
                <a:hlinkClick r:id="rId3"/>
              </a:rPr>
              <a:t>://php.net/manual/en/reference.pcre.pattern.syntax.php</a:t>
            </a:r>
            <a:r>
              <a:rPr lang="en-US" sz="2400" dirty="0">
                <a:effectLst/>
                <a:latin typeface="+mj-lt"/>
              </a:rPr>
              <a:t> </a:t>
            </a:r>
          </a:p>
          <a:p>
            <a:r>
              <a:rPr lang="en-US" sz="2400" b="1" dirty="0">
                <a:effectLst/>
                <a:latin typeface="+mj-lt"/>
              </a:rPr>
              <a:t>MySQL Regular </a:t>
            </a:r>
            <a:r>
              <a:rPr lang="en-US" sz="2400" b="1" dirty="0" smtClean="0">
                <a:effectLst/>
                <a:latin typeface="+mj-lt"/>
              </a:rPr>
              <a:t>Expressions</a:t>
            </a:r>
            <a:r>
              <a:rPr lang="en-US" sz="2400" dirty="0" smtClean="0">
                <a:effectLst/>
                <a:latin typeface="+mj-lt"/>
              </a:rPr>
              <a:t>:</a:t>
            </a:r>
            <a:endParaRPr lang="en-US" sz="2400" dirty="0">
              <a:effectLst/>
              <a:latin typeface="+mj-lt"/>
            </a:endParaRPr>
          </a:p>
          <a:p>
            <a:pPr lvl="1"/>
            <a:r>
              <a:rPr lang="en-US" sz="2000" dirty="0">
                <a:effectLst/>
                <a:latin typeface="+mj-lt"/>
              </a:rPr>
              <a:t>Pattern Matching, </a:t>
            </a:r>
            <a:r>
              <a:rPr lang="en-US" sz="2000" u="sng" dirty="0">
                <a:effectLst/>
                <a:latin typeface="+mj-lt"/>
                <a:hlinkClick r:id="rId4"/>
              </a:rPr>
              <a:t>https://dev.mysql.com/doc/refman/5.7/en/pattern-matching.html</a:t>
            </a:r>
            <a:endParaRPr lang="en-US" sz="2000" dirty="0">
              <a:effectLst/>
              <a:latin typeface="+mj-lt"/>
            </a:endParaRPr>
          </a:p>
          <a:p>
            <a:pPr lvl="1"/>
            <a:r>
              <a:rPr lang="en-US" sz="2000" dirty="0">
                <a:effectLst/>
                <a:latin typeface="+mj-lt"/>
              </a:rPr>
              <a:t>Regular Expressions, </a:t>
            </a:r>
            <a:r>
              <a:rPr lang="en-US" sz="2000" u="sng" dirty="0">
                <a:effectLst/>
                <a:latin typeface="+mj-lt"/>
                <a:hlinkClick r:id="rId5"/>
              </a:rPr>
              <a:t>https://</a:t>
            </a:r>
            <a:r>
              <a:rPr lang="en-US" sz="2000" u="sng" dirty="0" smtClean="0">
                <a:effectLst/>
                <a:latin typeface="+mj-lt"/>
                <a:hlinkClick r:id="rId5"/>
              </a:rPr>
              <a:t>dev.mysql.com/doc/refman/5.7/en/regexp.html</a:t>
            </a:r>
            <a:endParaRPr lang="en-US" sz="2000" u="sng" dirty="0" smtClean="0">
              <a:effectLst/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.NET </a:t>
            </a:r>
            <a:r>
              <a:rPr lang="en-US" sz="2400" b="1" dirty="0">
                <a:latin typeface="+mj-lt"/>
              </a:rPr>
              <a:t>Regular Expression, </a:t>
            </a:r>
            <a:r>
              <a:rPr lang="en-US" sz="2000" dirty="0">
                <a:latin typeface="+mj-lt"/>
                <a:hlinkClick r:id="rId6"/>
              </a:rPr>
              <a:t>https://</a:t>
            </a:r>
            <a:r>
              <a:rPr lang="en-US" sz="2000" dirty="0" smtClean="0">
                <a:latin typeface="+mj-lt"/>
                <a:hlinkClick r:id="rId6"/>
              </a:rPr>
              <a:t>docs.microsoft.com/en-us/dotnet/standard/base-types/regular-expressions</a:t>
            </a:r>
            <a:r>
              <a:rPr lang="en-US" sz="2000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Regular Expression Syntax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A regular expression consists of two types of characters</a:t>
            </a:r>
          </a:p>
          <a:p>
            <a:pPr lvl="1"/>
            <a:r>
              <a:rPr lang="en-US" sz="2400" dirty="0" smtClean="0">
                <a:latin typeface="+mj-lt"/>
              </a:rPr>
              <a:t>Literals – characters to be matched in the target string</a:t>
            </a:r>
          </a:p>
          <a:p>
            <a:pPr lvl="1"/>
            <a:r>
              <a:rPr lang="en-US" sz="2400" dirty="0" err="1" smtClean="0">
                <a:latin typeface="+mj-lt"/>
              </a:rPr>
              <a:t>Metacharacters</a:t>
            </a:r>
            <a:r>
              <a:rPr lang="en-US" sz="2400" dirty="0" smtClean="0">
                <a:latin typeface="+mj-lt"/>
              </a:rPr>
              <a:t> – special symbols that acts as a command to the regular expression parser</a:t>
            </a:r>
          </a:p>
          <a:p>
            <a:r>
              <a:rPr lang="en-US" sz="2800" dirty="0" smtClean="0">
                <a:latin typeface="+mj-lt"/>
              </a:rPr>
              <a:t>14 </a:t>
            </a:r>
            <a:r>
              <a:rPr lang="en-US" sz="2800" dirty="0" err="1" smtClean="0">
                <a:latin typeface="+mj-lt"/>
              </a:rPr>
              <a:t>Metacharacters</a:t>
            </a:r>
            <a:endParaRPr lang="en-US" sz="2800" dirty="0" smtClean="0">
              <a:latin typeface="+mj-lt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880661"/>
              </p:ext>
            </p:extLst>
          </p:nvPr>
        </p:nvGraphicFramePr>
        <p:xfrm>
          <a:off x="1219200" y="4038600"/>
          <a:ext cx="609599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70373371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3622768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54306334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5978656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967015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1611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98033248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[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\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^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0274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$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|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{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}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85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Regular Expression Examples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458200" cy="55975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PHP Example: begin and end with backward </a:t>
            </a:r>
            <a:r>
              <a:rPr lang="en-US" sz="2800" dirty="0" err="1" smtClean="0">
                <a:latin typeface="+mj-lt"/>
              </a:rPr>
              <a:t>slahes</a:t>
            </a:r>
            <a:endParaRPr lang="en-US" sz="2800" dirty="0" smtClean="0"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$pattern = ‘\ran\’;</a:t>
            </a:r>
          </a:p>
          <a:p>
            <a:pPr lvl="1"/>
            <a:r>
              <a:rPr lang="en-US" sz="2400" dirty="0" smtClean="0">
                <a:latin typeface="+mj-lt"/>
              </a:rPr>
              <a:t>‘randy Connolly’; ‘Sue ran to store’; “I would like a cranberry’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+mj-lt"/>
              </a:rPr>
              <a:t>$check = ‘Sue ran to the store’;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+mj-lt"/>
              </a:rPr>
              <a:t>If (</a:t>
            </a:r>
            <a:r>
              <a:rPr lang="en-US" sz="2400" dirty="0" err="1" smtClean="0">
                <a:latin typeface="+mj-lt"/>
              </a:rPr>
              <a:t>preg_match</a:t>
            </a:r>
            <a:r>
              <a:rPr lang="en-US" sz="2400" dirty="0" smtClean="0">
                <a:latin typeface="+mj-lt"/>
              </a:rPr>
              <a:t>($pattern, $check){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+mj-lt"/>
              </a:rPr>
              <a:t>   echo ‘Match found!’;</a:t>
            </a:r>
          </a:p>
          <a:p>
            <a:r>
              <a:rPr lang="en-US" sz="2800" dirty="0" smtClean="0">
                <a:latin typeface="+mj-lt"/>
              </a:rPr>
              <a:t>JavaScript Example: begin and end with forward slashes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+mj-lt"/>
              </a:rPr>
              <a:t>var</a:t>
            </a:r>
            <a:r>
              <a:rPr lang="en-US" sz="2400" dirty="0" smtClean="0">
                <a:latin typeface="+mj-lt"/>
              </a:rPr>
              <a:t> pattern = /ran/;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+mj-lt"/>
              </a:rPr>
              <a:t>If (</a:t>
            </a:r>
            <a:r>
              <a:rPr lang="en-US" sz="2400" dirty="0" err="1" smtClean="0">
                <a:latin typeface="+mj-lt"/>
              </a:rPr>
              <a:t>pattern.test</a:t>
            </a:r>
            <a:r>
              <a:rPr lang="en-US" sz="2400" dirty="0" smtClean="0">
                <a:latin typeface="+mj-lt"/>
              </a:rPr>
              <a:t>(‘Sue ran to the store’)) {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+mj-lt"/>
              </a:rPr>
              <a:t>Document.write</a:t>
            </a:r>
            <a:r>
              <a:rPr lang="en-US" sz="2400" dirty="0" smtClean="0">
                <a:latin typeface="+mj-lt"/>
              </a:rPr>
              <a:t>(‘Match found’);}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Common Regular Expression Patterns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24916"/>
              </p:ext>
            </p:extLst>
          </p:nvPr>
        </p:nvGraphicFramePr>
        <p:xfrm>
          <a:off x="228600" y="1066800"/>
          <a:ext cx="8686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3032989381"/>
                    </a:ext>
                  </a:extLst>
                </a:gridCol>
                <a:gridCol w="6964680">
                  <a:extLst>
                    <a:ext uri="{9D8B030D-6E8A-4147-A177-3AD203B41FA5}">
                      <a16:colId xmlns:a16="http://schemas.microsoft.com/office/drawing/2014/main" val="505897202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Pattern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Description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776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^ qwerty $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 the entire string between the ^ and the $ symbols.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68085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\t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Matched a tab character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301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\n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 new-line</a:t>
                      </a:r>
                      <a:r>
                        <a:rPr lang="en-US" sz="2400" baseline="0" dirty="0" smtClean="0">
                          <a:latin typeface="+mj-lt"/>
                        </a:rPr>
                        <a:t> character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577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j-lt"/>
                        </a:rPr>
                        <a:t>.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character other than \n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1863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[qwerty]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Matches any single character of the set contained with the brackets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3576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[^qwerty]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Matches any single character not contained within the brackets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00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Common Regular Expression Patterns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2319"/>
              </p:ext>
            </p:extLst>
          </p:nvPr>
        </p:nvGraphicFramePr>
        <p:xfrm>
          <a:off x="228600" y="1143000"/>
          <a:ext cx="86868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val="3032989381"/>
                    </a:ext>
                  </a:extLst>
                </a:gridCol>
                <a:gridCol w="6964680">
                  <a:extLst>
                    <a:ext uri="{9D8B030D-6E8A-4147-A177-3AD203B41FA5}">
                      <a16:colId xmlns:a16="http://schemas.microsoft.com/office/drawing/2014/main" val="505897202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Pattern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Description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776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[a-z]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single character within the range of characters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9004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\w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word character, equivalent to {a-zA-Z0-9}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32857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\W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</a:t>
                      </a:r>
                      <a:r>
                        <a:rPr lang="en-US" sz="2400" dirty="0" err="1" smtClean="0">
                          <a:latin typeface="+mj-lt"/>
                        </a:rPr>
                        <a:t>nonword</a:t>
                      </a:r>
                      <a:r>
                        <a:rPr lang="en-US" sz="2400" dirty="0" smtClean="0">
                          <a:latin typeface="+mj-lt"/>
                        </a:rPr>
                        <a:t> character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997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\s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white-space</a:t>
                      </a:r>
                      <a:r>
                        <a:rPr lang="en-US" sz="2400" baseline="0" dirty="0" smtClean="0">
                          <a:latin typeface="+mj-lt"/>
                        </a:rPr>
                        <a:t> character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1142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\S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nonwhite-space</a:t>
                      </a:r>
                      <a:r>
                        <a:rPr lang="en-US" sz="2400" baseline="0" dirty="0" smtClean="0">
                          <a:latin typeface="+mj-lt"/>
                        </a:rPr>
                        <a:t> character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054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1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Common Regular Expression Patterns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39193"/>
              </p:ext>
            </p:extLst>
          </p:nvPr>
        </p:nvGraphicFramePr>
        <p:xfrm>
          <a:off x="333375" y="798513"/>
          <a:ext cx="84772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119">
                  <a:extLst>
                    <a:ext uri="{9D8B030D-6E8A-4147-A177-3AD203B41FA5}">
                      <a16:colId xmlns:a16="http://schemas.microsoft.com/office/drawing/2014/main" val="3032989381"/>
                    </a:ext>
                  </a:extLst>
                </a:gridCol>
                <a:gridCol w="6944131">
                  <a:extLst>
                    <a:ext uri="{9D8B030D-6E8A-4147-A177-3AD203B41FA5}">
                      <a16:colId xmlns:a16="http://schemas.microsoft.com/office/drawing/2014/main" val="505897202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Pattern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Description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776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\d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digit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68085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\D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Matched any </a:t>
                      </a:r>
                      <a:r>
                        <a:rPr lang="en-US" sz="2400" dirty="0" err="1" smtClean="0">
                          <a:latin typeface="+mj-lt"/>
                        </a:rPr>
                        <a:t>nondigit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301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*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Indicates zero or more matches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577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+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Indicates one or more matches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1863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?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Indicates zero or one match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3576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{n}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latin typeface="+mj-lt"/>
                        </a:rPr>
                        <a:t>Indicates exactly n matches </a:t>
                      </a:r>
                      <a:endParaRPr lang="en-US" sz="2400" i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0069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{n,}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Indicates n or more matches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59004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{</a:t>
                      </a:r>
                      <a:r>
                        <a:rPr lang="en-US" sz="2400" dirty="0" err="1" smtClean="0">
                          <a:latin typeface="+mj-lt"/>
                        </a:rPr>
                        <a:t>n.m</a:t>
                      </a:r>
                      <a:r>
                        <a:rPr lang="en-US" sz="2400" dirty="0" smtClean="0">
                          <a:latin typeface="+mj-lt"/>
                        </a:rPr>
                        <a:t>}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Indicates at least n but no more than m matches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32857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|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Matches any one of the terms separated by the | character. Equivalent</a:t>
                      </a:r>
                      <a:r>
                        <a:rPr lang="en-US" sz="2400" baseline="0" dirty="0" smtClean="0">
                          <a:latin typeface="+mj-lt"/>
                        </a:rPr>
                        <a:t> to Boolean OR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997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( )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Groups</a:t>
                      </a:r>
                      <a:r>
                        <a:rPr lang="en-US" sz="2400" baseline="0" dirty="0" smtClean="0">
                          <a:latin typeface="+mj-lt"/>
                        </a:rPr>
                        <a:t> a subexpression. Grouping can make a regular expression easier to understand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011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4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Why the different types of errors and how they differ from exceptions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The different forms of error reporting in PHP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How to handle errors and exceptions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regular expressions are and how to use them in JavaScript and PHP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Some best practices in design user input validation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How to validate inputs in HTML5, JavaScript, and 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Extended Regular Expression Examples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^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\d{3}-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\d{4}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$</a:t>
            </a:r>
            <a:r>
              <a:rPr lang="en-US" sz="2400" dirty="0" smtClean="0">
                <a:latin typeface="+mj-lt"/>
              </a:rPr>
              <a:t>  : Matches any string containing three numbers, follow by a dash, followed by four numbers without any other characters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^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[2-9]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\d{2}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-\d{4}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$</a:t>
            </a:r>
            <a:r>
              <a:rPr lang="en-US" sz="2400" dirty="0" smtClean="0">
                <a:latin typeface="+mj-lt"/>
              </a:rPr>
              <a:t>  : Matched a phone number that would NOT allow the first digit in the phone number to be a zero (“0”) or a one (“1”).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^</a:t>
            </a:r>
            <a:r>
              <a:rPr lang="en-US" sz="2400" b="1" dirty="0" smtClean="0">
                <a:latin typeface="+mj-lt"/>
              </a:rPr>
              <a:t>[2-9]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\d{2}</a:t>
            </a:r>
            <a:r>
              <a:rPr lang="en-US" sz="2400" b="1" dirty="0" smtClean="0">
                <a:latin typeface="+mj-lt"/>
              </a:rPr>
              <a:t>[-\s\.]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\d{4}</a:t>
            </a:r>
            <a:r>
              <a:rPr lang="en-US" sz="2400" b="1" dirty="0" smtClean="0">
                <a:latin typeface="+mj-lt"/>
              </a:rPr>
              <a:t>$</a:t>
            </a:r>
            <a:r>
              <a:rPr lang="en-US" sz="2400" dirty="0" smtClean="0">
                <a:latin typeface="+mj-lt"/>
              </a:rPr>
              <a:t>  :Allows a single space (481 6339), a period (481,6339), or a dash (481-6339) between the two sets of numbers.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^</a:t>
            </a:r>
            <a:r>
              <a:rPr lang="en-US" sz="2400" b="1" dirty="0" smtClean="0">
                <a:latin typeface="+mj-lt"/>
              </a:rPr>
              <a:t>[2-9]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\d{2}</a:t>
            </a:r>
            <a:r>
              <a:rPr lang="en-US" sz="2400" b="1" dirty="0" smtClean="0">
                <a:latin typeface="+mj-lt"/>
              </a:rPr>
              <a:t>[-\s\.]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\s*</a:t>
            </a:r>
            <a:r>
              <a:rPr lang="en-US" sz="2400" b="1" dirty="0" smtClean="0">
                <a:latin typeface="+mj-lt"/>
              </a:rPr>
              <a:t>\d{4}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$</a:t>
            </a:r>
            <a:r>
              <a:rPr lang="en-US" sz="2400" dirty="0" smtClean="0">
                <a:latin typeface="+mj-lt"/>
              </a:rPr>
              <a:t>  :Allow multiple spaces (but only one single dash or period) in our phone.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12.7 A phone number validation without regular expression (partial listing)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//Listing 12.7 A phone number validation script without regular </a:t>
            </a:r>
            <a:r>
              <a:rPr lang="en-US" sz="2000" b="1" dirty="0" smtClean="0">
                <a:latin typeface="+mj-lt"/>
              </a:rPr>
              <a:t>//expressions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+mj-lt"/>
              </a:rPr>
              <a:t>var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phone=</a:t>
            </a:r>
            <a:r>
              <a:rPr lang="en-US" sz="2000" b="1" dirty="0" err="1">
                <a:latin typeface="+mj-lt"/>
              </a:rPr>
              <a:t>document.getElementById</a:t>
            </a:r>
            <a:r>
              <a:rPr lang="en-US" sz="2000" b="1" dirty="0">
                <a:latin typeface="+mj-lt"/>
              </a:rPr>
              <a:t>("phone").value</a:t>
            </a:r>
            <a:r>
              <a:rPr lang="en-US" sz="2000" b="1" dirty="0" smtClean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+mj-lt"/>
              </a:rPr>
              <a:t>var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parts = </a:t>
            </a:r>
            <a:r>
              <a:rPr lang="en-US" sz="2000" b="1" dirty="0" err="1">
                <a:latin typeface="+mj-lt"/>
              </a:rPr>
              <a:t>phone.split</a:t>
            </a:r>
            <a:r>
              <a:rPr lang="en-US" sz="2000" b="1" dirty="0">
                <a:latin typeface="+mj-lt"/>
              </a:rPr>
              <a:t>("."); // split on </a:t>
            </a:r>
            <a:r>
              <a:rPr lang="en-US" sz="2000" b="1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if </a:t>
            </a:r>
            <a:r>
              <a:rPr lang="en-US" sz="2000" b="1" dirty="0">
                <a:latin typeface="+mj-lt"/>
              </a:rPr>
              <a:t>(</a:t>
            </a:r>
            <a:r>
              <a:rPr lang="en-US" sz="2000" b="1" dirty="0" err="1">
                <a:latin typeface="+mj-lt"/>
              </a:rPr>
              <a:t>parts.length</a:t>
            </a:r>
            <a:r>
              <a:rPr lang="en-US" sz="2000" b="1" dirty="0">
                <a:latin typeface="+mj-lt"/>
              </a:rPr>
              <a:t> !=3</a:t>
            </a:r>
            <a:r>
              <a:rPr lang="en-US" sz="2000" b="1" dirty="0" smtClean="0">
                <a:latin typeface="+mj-lt"/>
              </a:rPr>
              <a:t>)  {  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parts </a:t>
            </a:r>
            <a:r>
              <a:rPr lang="en-US" sz="2000" b="1" dirty="0">
                <a:latin typeface="+mj-lt"/>
              </a:rPr>
              <a:t>= </a:t>
            </a:r>
            <a:r>
              <a:rPr lang="en-US" sz="2000" b="1" dirty="0" err="1">
                <a:latin typeface="+mj-lt"/>
              </a:rPr>
              <a:t>phone.split</a:t>
            </a:r>
            <a:r>
              <a:rPr lang="en-US" sz="2000" b="1" dirty="0">
                <a:latin typeface="+mj-lt"/>
              </a:rPr>
              <a:t>("-"); // split on </a:t>
            </a:r>
            <a:r>
              <a:rPr lang="en-US" sz="2000" b="1" dirty="0" smtClean="0">
                <a:latin typeface="+mj-lt"/>
              </a:rPr>
              <a:t>–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}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12.7 A phone number validation without regular expression (partial listing)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if (</a:t>
            </a:r>
            <a:r>
              <a:rPr lang="en-US" sz="2000" b="1" dirty="0" err="1">
                <a:latin typeface="+mj-lt"/>
              </a:rPr>
              <a:t>parts.length</a:t>
            </a:r>
            <a:r>
              <a:rPr lang="en-US" sz="2000" b="1" dirty="0">
                <a:latin typeface="+mj-lt"/>
              </a:rPr>
              <a:t> == 3) {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var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valid=true; // use a flag to track validity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for </a:t>
            </a:r>
            <a:r>
              <a:rPr lang="en-US" sz="2000" b="1" dirty="0">
                <a:latin typeface="+mj-lt"/>
              </a:rPr>
              <a:t>(</a:t>
            </a:r>
            <a:r>
              <a:rPr lang="en-US" sz="2000" b="1" dirty="0" err="1">
                <a:latin typeface="+mj-lt"/>
              </a:rPr>
              <a:t>var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=0; 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 &lt; </a:t>
            </a:r>
            <a:r>
              <a:rPr lang="en-US" sz="2000" b="1" dirty="0" err="1">
                <a:latin typeface="+mj-lt"/>
              </a:rPr>
              <a:t>parts.length</a:t>
            </a:r>
            <a:r>
              <a:rPr lang="en-US" sz="2000" b="1" dirty="0">
                <a:latin typeface="+mj-lt"/>
              </a:rPr>
              <a:t>; 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++) {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// </a:t>
            </a:r>
            <a:r>
              <a:rPr lang="en-US" sz="2000" b="1" dirty="0">
                <a:latin typeface="+mj-lt"/>
              </a:rPr>
              <a:t>check that each component is a number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if </a:t>
            </a:r>
            <a:r>
              <a:rPr lang="en-US" sz="2000" b="1" dirty="0">
                <a:latin typeface="+mj-lt"/>
              </a:rPr>
              <a:t>(!</a:t>
            </a:r>
            <a:r>
              <a:rPr lang="en-US" sz="2000" b="1" dirty="0" err="1">
                <a:latin typeface="+mj-lt"/>
              </a:rPr>
              <a:t>isNumeric</a:t>
            </a:r>
            <a:r>
              <a:rPr lang="en-US" sz="2000" b="1" dirty="0">
                <a:latin typeface="+mj-lt"/>
              </a:rPr>
              <a:t>(parts[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])) {  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alert</a:t>
            </a:r>
            <a:r>
              <a:rPr lang="en-US" sz="2000" b="1" dirty="0">
                <a:latin typeface="+mj-lt"/>
              </a:rPr>
              <a:t>( "you have a non-numeric component");  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valid=false</a:t>
            </a:r>
            <a:r>
              <a:rPr lang="en-US" sz="2000" b="1" dirty="0">
                <a:latin typeface="+mj-lt"/>
              </a:rPr>
              <a:t>;    }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else 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 { </a:t>
            </a:r>
            <a:r>
              <a:rPr lang="en-US" sz="2000" b="1" dirty="0">
                <a:latin typeface="+mj-lt"/>
              </a:rPr>
              <a:t>// depending on which component make sure it's in range 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      </a:t>
            </a:r>
            <a:r>
              <a:rPr lang="en-US" sz="2000" b="1" dirty="0">
                <a:latin typeface="+mj-lt"/>
              </a:rPr>
              <a:t>if (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&lt;2) {	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  if </a:t>
            </a:r>
            <a:r>
              <a:rPr lang="en-US" sz="2000" b="1" dirty="0">
                <a:latin typeface="+mj-lt"/>
              </a:rPr>
              <a:t>(parts[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]&lt;100 || parts[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]&gt;999) {	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    valid=false; }  </a:t>
            </a:r>
            <a:r>
              <a:rPr lang="en-US" sz="2000" b="1" dirty="0">
                <a:latin typeface="+mj-lt"/>
              </a:rPr>
              <a:t>}    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else { if </a:t>
            </a:r>
            <a:r>
              <a:rPr lang="en-US" sz="2000" b="1" dirty="0">
                <a:latin typeface="+mj-lt"/>
              </a:rPr>
              <a:t>(parts[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]&lt;1000 || parts[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]&gt;9999) </a:t>
            </a:r>
            <a:r>
              <a:rPr lang="en-US" sz="2000" b="1" dirty="0" smtClean="0">
                <a:latin typeface="+mj-lt"/>
              </a:rPr>
              <a:t>{  </a:t>
            </a:r>
            <a:r>
              <a:rPr lang="en-US" sz="2000" b="1" dirty="0">
                <a:latin typeface="+mj-lt"/>
              </a:rPr>
              <a:t>valid=false</a:t>
            </a:r>
            <a:r>
              <a:rPr lang="en-US" sz="2000" b="1" dirty="0" smtClean="0">
                <a:latin typeface="+mj-lt"/>
              </a:rPr>
              <a:t>;      </a:t>
            </a:r>
            <a:r>
              <a:rPr lang="en-US" sz="2000" b="1" dirty="0">
                <a:latin typeface="+mj-lt"/>
              </a:rPr>
              <a:t>}    }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}  // </a:t>
            </a:r>
            <a:r>
              <a:rPr lang="en-US" sz="2000" b="1" dirty="0">
                <a:latin typeface="+mj-lt"/>
              </a:rPr>
              <a:t>end if </a:t>
            </a:r>
            <a:r>
              <a:rPr lang="en-US" sz="2000" b="1" dirty="0" err="1" smtClean="0">
                <a:latin typeface="+mj-lt"/>
              </a:rPr>
              <a:t>isNumeric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} </a:t>
            </a:r>
            <a:r>
              <a:rPr lang="en-US" sz="2000" b="1" dirty="0">
                <a:latin typeface="+mj-lt"/>
              </a:rPr>
              <a:t>// end for loop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12.7 A phone number validation without regular expression (partial listing)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if (valid) {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alert(phone </a:t>
            </a:r>
            <a:r>
              <a:rPr lang="en-US" sz="2000" b="1" dirty="0">
                <a:latin typeface="+mj-lt"/>
              </a:rPr>
              <a:t>+ "is a valid phone number</a:t>
            </a:r>
            <a:r>
              <a:rPr lang="en-US" sz="2000" b="1" dirty="0" smtClean="0">
                <a:latin typeface="+mj-lt"/>
              </a:rPr>
              <a:t>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}</a:t>
            </a:r>
            <a:r>
              <a:rPr lang="en-US" sz="2000" b="1" dirty="0">
                <a:latin typeface="+mj-lt"/>
              </a:rPr>
              <a:t>alert ("not a valid phone number");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Validating User Input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Types of Input Validation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Required Information</a:t>
            </a:r>
            <a:endParaRPr lang="en-US" sz="2400" dirty="0" smtClean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ata fields just cannot be left empty</a:t>
            </a:r>
          </a:p>
          <a:p>
            <a:pPr lvl="2"/>
            <a:r>
              <a:rPr lang="en-US" dirty="0" smtClean="0">
                <a:latin typeface="+mj-lt"/>
              </a:rPr>
              <a:t>Emails, phones, user name, passwords, etc.</a:t>
            </a:r>
            <a:endParaRPr lang="en-US" dirty="0" smtClean="0">
              <a:latin typeface="+mj-lt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Correct Data Type</a:t>
            </a:r>
          </a:p>
          <a:p>
            <a:pPr lvl="2"/>
            <a:r>
              <a:rPr lang="en-US" dirty="0" smtClean="0">
                <a:latin typeface="+mj-lt"/>
              </a:rPr>
              <a:t>Numeric, Dates, Strings, etc.</a:t>
            </a:r>
            <a:endParaRPr lang="en-US" dirty="0" smtClean="0">
              <a:latin typeface="+mj-lt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Correct Format</a:t>
            </a:r>
          </a:p>
          <a:p>
            <a:pPr lvl="2"/>
            <a:r>
              <a:rPr lang="en-US" dirty="0" smtClean="0">
                <a:latin typeface="+mj-lt"/>
              </a:rPr>
              <a:t>Postal codes, Credit Card numbers, Social security numbers, etc.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Comparison</a:t>
            </a:r>
            <a:r>
              <a:rPr lang="en-US" sz="2400" b="1" dirty="0" smtClean="0">
                <a:latin typeface="+mj-lt"/>
              </a:rPr>
              <a:t>:</a:t>
            </a:r>
            <a:r>
              <a:rPr lang="en-US" sz="2400" dirty="0" smtClean="0">
                <a:latin typeface="+mj-lt"/>
              </a:rPr>
              <a:t> passwords, entered values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Range Check</a:t>
            </a:r>
            <a:r>
              <a:rPr lang="en-US" sz="2400" dirty="0">
                <a:latin typeface="+mj-lt"/>
              </a:rPr>
              <a:t>:</a:t>
            </a:r>
            <a:r>
              <a:rPr lang="en-US" sz="2400" dirty="0" smtClean="0">
                <a:latin typeface="+mj-lt"/>
              </a:rPr>
              <a:t> Dates, number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Custom Validation</a:t>
            </a:r>
            <a:r>
              <a:rPr lang="en-US" sz="2400" b="1" dirty="0" smtClean="0">
                <a:latin typeface="+mj-lt"/>
              </a:rPr>
              <a:t>: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Notifying the User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What is the </a:t>
            </a:r>
            <a:r>
              <a:rPr lang="en-US" sz="2800" dirty="0" smtClean="0">
                <a:latin typeface="+mj-lt"/>
              </a:rPr>
              <a:t>Problem?</a:t>
            </a:r>
          </a:p>
          <a:p>
            <a:r>
              <a:rPr lang="en-US" sz="2800" dirty="0" smtClean="0">
                <a:latin typeface="+mj-lt"/>
              </a:rPr>
              <a:t>Where is the Problem?</a:t>
            </a:r>
          </a:p>
          <a:p>
            <a:r>
              <a:rPr lang="en-US" sz="2800" dirty="0" smtClean="0">
                <a:latin typeface="+mj-lt"/>
              </a:rPr>
              <a:t>If appropriate, how do I fix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30657"/>
            <a:ext cx="7162800" cy="437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Notifying the User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Fig. 12.3 Indicating where an error is 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6" y="1503104"/>
            <a:ext cx="8482968" cy="46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Notifying the User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Fig. 12.3 Indicating where an error is 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6" y="1503104"/>
            <a:ext cx="8482968" cy="46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How to Reduce Validation Errors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Common ways that minimize user validation errors</a:t>
            </a:r>
          </a:p>
          <a:p>
            <a:pPr lvl="1"/>
            <a:r>
              <a:rPr lang="en-US" sz="2400" dirty="0" smtClean="0">
                <a:latin typeface="+mj-lt"/>
              </a:rPr>
              <a:t>Using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pop-up JavaScript Alert</a:t>
            </a:r>
            <a:r>
              <a:rPr lang="en-US" sz="2400" dirty="0" smtClean="0">
                <a:latin typeface="+mj-lt"/>
              </a:rPr>
              <a:t> Messages (or other popup), </a:t>
            </a:r>
          </a:p>
          <a:p>
            <a:pPr lvl="1"/>
            <a:r>
              <a:rPr lang="en-US" sz="2400" dirty="0" smtClean="0">
                <a:latin typeface="+mj-lt"/>
              </a:rPr>
              <a:t>Provide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textual hints</a:t>
            </a:r>
            <a:r>
              <a:rPr lang="en-US" sz="2400" dirty="0" smtClean="0">
                <a:latin typeface="+mj-lt"/>
              </a:rPr>
              <a:t> to the user on the form itself, Fig. 12-4</a:t>
            </a:r>
          </a:p>
          <a:p>
            <a:pPr lvl="1"/>
            <a:r>
              <a:rPr lang="en-US" sz="2400" dirty="0" smtClean="0">
                <a:latin typeface="+mj-lt"/>
              </a:rPr>
              <a:t>Using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tool tips or pop-over</a:t>
            </a:r>
            <a:r>
              <a:rPr lang="en-US" sz="2400" dirty="0" smtClean="0">
                <a:latin typeface="+mj-lt"/>
              </a:rPr>
              <a:t> to display context-sensitive help, Fig. 12. 5 </a:t>
            </a:r>
          </a:p>
          <a:p>
            <a:pPr lvl="1"/>
            <a:r>
              <a:rPr lang="en-US" sz="2400" dirty="0" smtClean="0">
                <a:latin typeface="+mj-lt"/>
              </a:rPr>
              <a:t>Providing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JavaScript-based mask</a:t>
            </a:r>
            <a:r>
              <a:rPr lang="en-US" sz="2400" dirty="0" smtClean="0">
                <a:latin typeface="+mj-lt"/>
              </a:rPr>
              <a:t>, Fig. 12.6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68287"/>
            <a:ext cx="8686800" cy="4524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Fig. 12.4 Providing </a:t>
            </a:r>
            <a:r>
              <a:rPr lang="en-US" sz="2400" b="1" dirty="0">
                <a:solidFill>
                  <a:srgbClr val="FFC000"/>
                </a:solidFill>
              </a:rPr>
              <a:t>textual </a:t>
            </a:r>
            <a:r>
              <a:rPr lang="en-US" sz="2400" b="1" dirty="0" smtClean="0">
                <a:solidFill>
                  <a:srgbClr val="FFC000"/>
                </a:solidFill>
              </a:rPr>
              <a:t>hints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lvl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720725"/>
            <a:ext cx="7396456" cy="59801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47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Errors and Exceptions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Exceptions</a:t>
            </a:r>
          </a:p>
          <a:p>
            <a:pPr lvl="1"/>
            <a:r>
              <a:rPr lang="en-US" sz="2400" dirty="0" smtClean="0">
                <a:latin typeface="+mj-lt"/>
              </a:rPr>
              <a:t>For </a:t>
            </a:r>
            <a:r>
              <a:rPr lang="en-US" sz="2400" dirty="0">
                <a:latin typeface="+mj-lt"/>
              </a:rPr>
              <a:t>run time errors </a:t>
            </a:r>
            <a:r>
              <a:rPr lang="en-US" sz="2400" dirty="0" smtClean="0">
                <a:latin typeface="+mj-lt"/>
              </a:rPr>
              <a:t>handling</a:t>
            </a:r>
          </a:p>
          <a:p>
            <a:pPr lvl="1"/>
            <a:r>
              <a:rPr lang="en-US" sz="2400" dirty="0" smtClean="0">
                <a:latin typeface="+mj-lt"/>
              </a:rPr>
              <a:t>Object-oriented construct:</a:t>
            </a:r>
          </a:p>
          <a:p>
            <a:pPr lvl="2"/>
            <a:r>
              <a:rPr lang="en-US" dirty="0" smtClean="0">
                <a:latin typeface="+mj-lt"/>
              </a:rPr>
              <a:t>try … catch … exceptions</a:t>
            </a:r>
          </a:p>
          <a:p>
            <a:r>
              <a:rPr lang="en-US" sz="2400" b="1" dirty="0" smtClean="0">
                <a:latin typeface="+mj-lt"/>
              </a:rPr>
              <a:t>Errors</a:t>
            </a:r>
          </a:p>
          <a:p>
            <a:pPr lvl="1"/>
            <a:r>
              <a:rPr lang="en-US" sz="2400" dirty="0" smtClean="0">
                <a:latin typeface="+mj-lt"/>
              </a:rPr>
              <a:t>Expected errors</a:t>
            </a:r>
          </a:p>
          <a:p>
            <a:pPr lvl="1"/>
            <a:r>
              <a:rPr lang="en-US" sz="2400" dirty="0" smtClean="0">
                <a:latin typeface="+mj-lt"/>
              </a:rPr>
              <a:t>Warnings</a:t>
            </a:r>
          </a:p>
          <a:p>
            <a:pPr lvl="1"/>
            <a:r>
              <a:rPr lang="en-US" sz="2400" dirty="0" smtClean="0">
                <a:latin typeface="+mj-lt"/>
              </a:rPr>
              <a:t>Fatal Errors</a:t>
            </a:r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Fig. 12.5 </a:t>
            </a:r>
            <a:r>
              <a:rPr lang="en-US" sz="2400" b="1" dirty="0">
                <a:solidFill>
                  <a:srgbClr val="FFC000"/>
                </a:solidFill>
              </a:rPr>
              <a:t>Using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C000"/>
                </a:solidFill>
              </a:rPr>
              <a:t>tool tips or pop-over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lvl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57503"/>
            <a:ext cx="8077200" cy="61766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550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Fig. 12.6 Providing </a:t>
            </a:r>
            <a:r>
              <a:rPr lang="en-US" sz="2400" b="1" dirty="0">
                <a:solidFill>
                  <a:srgbClr val="FFC000"/>
                </a:solidFill>
              </a:rPr>
              <a:t>JavaScript-based </a:t>
            </a:r>
            <a:r>
              <a:rPr lang="en-US" sz="2400" b="1" dirty="0" smtClean="0">
                <a:solidFill>
                  <a:srgbClr val="FFC000"/>
                </a:solidFill>
              </a:rPr>
              <a:t>mask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lvl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6" y="1143000"/>
            <a:ext cx="9027143" cy="46319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26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Where to Perform Validation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/>
              <a:t>Performing </a:t>
            </a:r>
            <a:r>
              <a:rPr lang="en-US" sz="2800" dirty="0">
                <a:solidFill>
                  <a:srgbClr val="FFC000"/>
                </a:solidFill>
              </a:rPr>
              <a:t>basic validation</a:t>
            </a:r>
            <a:r>
              <a:rPr lang="en-US" sz="2800" dirty="0"/>
              <a:t> </a:t>
            </a:r>
            <a:r>
              <a:rPr lang="en-US" sz="2800" dirty="0" smtClean="0"/>
              <a:t>w</a:t>
            </a:r>
            <a:r>
              <a:rPr lang="en-US" sz="2800" dirty="0" smtClean="0">
                <a:latin typeface="+mj-lt"/>
              </a:rPr>
              <a:t>ith client browsers with HTML 5</a:t>
            </a:r>
          </a:p>
          <a:p>
            <a:r>
              <a:rPr lang="en-US" sz="2800" dirty="0" smtClean="0">
                <a:latin typeface="+mj-lt"/>
              </a:rPr>
              <a:t>Using </a:t>
            </a:r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JavaScript</a:t>
            </a:r>
            <a:r>
              <a:rPr lang="en-US" sz="2800" dirty="0" smtClean="0">
                <a:latin typeface="+mj-lt"/>
              </a:rPr>
              <a:t> on the client side (may be turned off on the user’s browser)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Server side</a:t>
            </a:r>
            <a:r>
              <a:rPr lang="en-US" sz="2800" dirty="0" smtClean="0">
                <a:latin typeface="+mj-lt"/>
              </a:rPr>
              <a:t> validation (always)</a:t>
            </a:r>
          </a:p>
          <a:p>
            <a:pPr lvl="1"/>
            <a:r>
              <a:rPr lang="en-US" sz="2400" dirty="0" smtClean="0">
                <a:latin typeface="+mj-lt"/>
              </a:rPr>
              <a:t>For example: Validation at the PHP Level </a:t>
            </a: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Fig. 12.7 Visualizing levels of validation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lvl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9693"/>
            <a:ext cx="8686800" cy="59096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91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Fig. 12.8 Example form to be validated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lvl="1"/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798512"/>
            <a:ext cx="8701827" cy="554261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044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Fig. 12.9 HTML5 browser validation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Add “required attribute” to input element</a:t>
            </a:r>
          </a:p>
          <a:p>
            <a:r>
              <a:rPr lang="en-US" sz="2800" dirty="0" smtClean="0">
                <a:latin typeface="+mj-lt"/>
              </a:rPr>
              <a:t>&lt;form id=“</a:t>
            </a:r>
            <a:r>
              <a:rPr lang="en-US" sz="2800" dirty="0" err="1" smtClean="0">
                <a:latin typeface="+mj-lt"/>
              </a:rPr>
              <a:t>sampleForm</a:t>
            </a:r>
            <a:r>
              <a:rPr lang="en-US" sz="2800" dirty="0" smtClean="0">
                <a:latin typeface="+mj-lt"/>
              </a:rPr>
              <a:t>” method=“…” action=“…”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nonvalidate</a:t>
            </a:r>
            <a:r>
              <a:rPr lang="en-US" sz="2800" dirty="0" smtClean="0">
                <a:latin typeface="+mj-lt"/>
              </a:rPr>
              <a:t>&gt;</a:t>
            </a:r>
          </a:p>
          <a:p>
            <a:r>
              <a:rPr lang="en-US" sz="2800" dirty="0">
                <a:latin typeface="+mj-lt"/>
                <a:hlinkClick r:id="rId3"/>
              </a:rPr>
              <a:t>http://</a:t>
            </a:r>
            <a:r>
              <a:rPr lang="en-US" sz="2800" dirty="0" smtClean="0">
                <a:latin typeface="+mj-lt"/>
                <a:hlinkClick r:id="rId3"/>
              </a:rPr>
              <a:t>www.w3.org/TR/html5/forms.html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4" y="2967181"/>
            <a:ext cx="9144000" cy="35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12.8 Example form (</a:t>
            </a:r>
            <a:r>
              <a:rPr lang="en-US" sz="2400" b="1" dirty="0" err="1" smtClean="0">
                <a:solidFill>
                  <a:schemeClr val="folHlink"/>
                </a:solidFill>
              </a:rPr>
              <a:t>validationform.php</a:t>
            </a:r>
            <a:r>
              <a:rPr lang="en-US" sz="2400" b="1" dirty="0" smtClean="0">
                <a:solidFill>
                  <a:schemeClr val="folHlink"/>
                </a:solidFill>
              </a:rPr>
              <a:t>) to be validated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114167"/>
            <a:ext cx="81562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&lt;?</a:t>
            </a:r>
            <a:r>
              <a:rPr lang="en-US" dirty="0" err="1" smtClean="0">
                <a:latin typeface="+mj-lt"/>
              </a:rPr>
              <a:t>php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//</a:t>
            </a:r>
            <a:r>
              <a:rPr lang="en-US" dirty="0">
                <a:latin typeface="+mj-lt"/>
              </a:rPr>
              <a:t>Listing 12.8 Example form (</a:t>
            </a:r>
            <a:r>
              <a:rPr lang="en-US" dirty="0" err="1">
                <a:latin typeface="+mj-lt"/>
              </a:rPr>
              <a:t>validationform.php</a:t>
            </a:r>
            <a:r>
              <a:rPr lang="en-US" dirty="0">
                <a:latin typeface="+mj-lt"/>
              </a:rPr>
              <a:t>) to be validated</a:t>
            </a:r>
            <a:r>
              <a:rPr lang="en-US" dirty="0" smtClean="0">
                <a:latin typeface="+mj-lt"/>
              </a:rPr>
              <a:t>?&gt;</a:t>
            </a:r>
          </a:p>
          <a:p>
            <a:r>
              <a:rPr lang="en-US" dirty="0" smtClean="0">
                <a:solidFill>
                  <a:srgbClr val="FFC000"/>
                </a:solidFill>
                <a:latin typeface="+mj-lt"/>
              </a:rPr>
              <a:t>&lt;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form method="POST"  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action=“</a:t>
            </a:r>
            <a:r>
              <a:rPr lang="en-US" dirty="0" err="1" smtClean="0">
                <a:solidFill>
                  <a:srgbClr val="FFC000"/>
                </a:solidFill>
                <a:latin typeface="+mj-lt"/>
              </a:rPr>
              <a:t>validationform.php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 class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="form-horizontal" id="</a:t>
            </a:r>
            <a:r>
              <a:rPr lang="en-US" dirty="0" err="1">
                <a:solidFill>
                  <a:srgbClr val="FFC000"/>
                </a:solidFill>
                <a:latin typeface="+mj-lt"/>
              </a:rPr>
              <a:t>sampleForm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" 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</a:t>
            </a:r>
            <a:r>
              <a:rPr lang="en-US" dirty="0" err="1">
                <a:latin typeface="+mj-lt"/>
              </a:rPr>
              <a:t>fieldset</a:t>
            </a:r>
            <a:r>
              <a:rPr lang="en-US" dirty="0">
                <a:latin typeface="+mj-lt"/>
              </a:rPr>
              <a:t>&gt;&lt;legend&gt;Form with Validations&lt;/legend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&lt;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div class="control-group" id="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controlCountry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"&gt;</a:t>
            </a:r>
          </a:p>
          <a:p>
            <a:r>
              <a:rPr lang="en-US" dirty="0" smtClean="0">
                <a:latin typeface="+mj-lt"/>
              </a:rPr>
              <a:t>&lt;</a:t>
            </a:r>
            <a:r>
              <a:rPr lang="en-US" dirty="0">
                <a:latin typeface="+mj-lt"/>
              </a:rPr>
              <a:t>label class="control-label" for="country"&gt;Country&lt;/label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&lt;</a:t>
            </a:r>
            <a:r>
              <a:rPr lang="en-US" dirty="0">
                <a:latin typeface="+mj-lt"/>
              </a:rPr>
              <a:t>div class="controls"&gt;&lt;select id="country" name="country" class="input-</a:t>
            </a:r>
            <a:r>
              <a:rPr lang="en-US" dirty="0" err="1">
                <a:latin typeface="+mj-lt"/>
              </a:rPr>
              <a:t>xlarge</a:t>
            </a:r>
            <a:r>
              <a:rPr lang="en-US" dirty="0">
                <a:latin typeface="+mj-lt"/>
              </a:rPr>
              <a:t>"&gt;&lt;option value="0"&gt;Choose a country&lt;/option&gt;&lt;option value="1"&gt;Canada&lt;/option&gt;&lt;option value="2"&gt;France&lt;/option&gt;&lt;option value="3"&gt;Germany&lt;/option&gt;&lt;option value="4"&gt;United States&lt;/option&gt;&lt;/select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&lt;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span class="help-inline" id="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errorCountry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"&gt;&lt;/span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>
                <a:latin typeface="+mj-lt"/>
              </a:rPr>
              <a:t>div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>
                <a:latin typeface="+mj-lt"/>
              </a:rPr>
              <a:t>div&gt;</a:t>
            </a:r>
          </a:p>
        </p:txBody>
      </p:sp>
    </p:spTree>
    <p:extLst>
      <p:ext uri="{BB962C8B-B14F-4D97-AF65-F5344CB8AC3E}">
        <p14:creationId xmlns:p14="http://schemas.microsoft.com/office/powerpoint/2010/main" val="3613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12.8 Example form (</a:t>
            </a:r>
            <a:r>
              <a:rPr lang="en-US" sz="2400" b="1" dirty="0" err="1" smtClean="0">
                <a:solidFill>
                  <a:schemeClr val="folHlink"/>
                </a:solidFill>
              </a:rPr>
              <a:t>validationform.php</a:t>
            </a:r>
            <a:r>
              <a:rPr lang="en-US" sz="2400" b="1" dirty="0" smtClean="0">
                <a:solidFill>
                  <a:schemeClr val="folHlink"/>
                </a:solidFill>
              </a:rPr>
              <a:t>) to be validated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0563" y="1437848"/>
            <a:ext cx="81562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+mj-lt"/>
              </a:rPr>
              <a:t>&lt;div class="control-group" id="</a:t>
            </a:r>
            <a:r>
              <a:rPr lang="en-US" dirty="0" err="1">
                <a:solidFill>
                  <a:srgbClr val="FFC000"/>
                </a:solidFill>
                <a:latin typeface="+mj-lt"/>
              </a:rPr>
              <a:t>controlEmail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"&gt;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&lt;</a:t>
            </a:r>
            <a:r>
              <a:rPr lang="en-US" dirty="0">
                <a:latin typeface="+mj-lt"/>
              </a:rPr>
              <a:t>label class="control-label" for="email"&gt;Email&lt;/label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&lt;</a:t>
            </a:r>
            <a:r>
              <a:rPr lang="en-US" dirty="0">
                <a:latin typeface="+mj-lt"/>
              </a:rPr>
              <a:t>div class="controls</a:t>
            </a:r>
            <a:r>
              <a:rPr lang="en-US" dirty="0" smtClean="0">
                <a:latin typeface="+mj-lt"/>
              </a:rPr>
              <a:t>"&gt;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&lt;</a:t>
            </a:r>
            <a:r>
              <a:rPr lang="en-US" dirty="0">
                <a:latin typeface="+mj-lt"/>
              </a:rPr>
              <a:t>input id="email" name="email" type="text"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       placeholder</a:t>
            </a:r>
            <a:r>
              <a:rPr lang="en-US" dirty="0">
                <a:latin typeface="+mj-lt"/>
              </a:rPr>
              <a:t>="enter an email" class="</a:t>
            </a:r>
            <a:r>
              <a:rPr lang="en-US" dirty="0" smtClean="0">
                <a:latin typeface="+mj-lt"/>
              </a:rPr>
              <a:t>input-</a:t>
            </a:r>
            <a:r>
              <a:rPr lang="en-US" dirty="0" err="1" smtClean="0">
                <a:latin typeface="+mj-lt"/>
              </a:rPr>
              <a:t>xlarge</a:t>
            </a:r>
            <a:r>
              <a:rPr lang="en-US" dirty="0" smtClean="0">
                <a:latin typeface="+mj-lt"/>
              </a:rPr>
              <a:t>“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required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   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&lt;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span class="help-inline" id="</a:t>
            </a:r>
            <a:r>
              <a:rPr lang="en-US" dirty="0" err="1">
                <a:solidFill>
                  <a:srgbClr val="FFC000"/>
                </a:solidFill>
                <a:latin typeface="+mj-lt"/>
              </a:rPr>
              <a:t>errorEmail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"&gt;&lt;/span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>
                <a:latin typeface="+mj-lt"/>
              </a:rPr>
              <a:t>div&gt;</a:t>
            </a:r>
          </a:p>
        </p:txBody>
      </p:sp>
    </p:spTree>
    <p:extLst>
      <p:ext uri="{BB962C8B-B14F-4D97-AF65-F5344CB8AC3E}">
        <p14:creationId xmlns:p14="http://schemas.microsoft.com/office/powerpoint/2010/main" val="15230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12.8 Example form (</a:t>
            </a:r>
            <a:r>
              <a:rPr lang="en-US" sz="2400" b="1" dirty="0" err="1" smtClean="0">
                <a:solidFill>
                  <a:schemeClr val="folHlink"/>
                </a:solidFill>
              </a:rPr>
              <a:t>validationform.php</a:t>
            </a:r>
            <a:r>
              <a:rPr lang="en-US" sz="2400" b="1" dirty="0" smtClean="0">
                <a:solidFill>
                  <a:schemeClr val="folHlink"/>
                </a:solidFill>
              </a:rPr>
              <a:t>) to be validated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+mj-lt"/>
              </a:rPr>
              <a:t>&lt;div class="control-group" id="</a:t>
            </a:r>
            <a:r>
              <a:rPr lang="en-US" sz="2000" b="1" dirty="0" err="1">
                <a:solidFill>
                  <a:srgbClr val="FFC000"/>
                </a:solidFill>
                <a:latin typeface="+mj-lt"/>
              </a:rPr>
              <a:t>controlPassword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&lt;</a:t>
            </a:r>
            <a:r>
              <a:rPr lang="en-US" sz="2000" b="1" dirty="0">
                <a:latin typeface="+mj-lt"/>
              </a:rPr>
              <a:t>label class="control-label" for="password"&gt;Password&lt;/label</a:t>
            </a:r>
            <a:r>
              <a:rPr lang="en-US" sz="2000" b="1" dirty="0" smtClean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&lt;</a:t>
            </a:r>
            <a:r>
              <a:rPr lang="en-US" sz="2000" b="1" dirty="0">
                <a:latin typeface="+mj-lt"/>
              </a:rPr>
              <a:t>div class="controls</a:t>
            </a:r>
            <a:r>
              <a:rPr lang="en-US" sz="2000" b="1" dirty="0" smtClean="0"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&lt;</a:t>
            </a:r>
            <a:r>
              <a:rPr lang="en-US" sz="2000" b="1" dirty="0">
                <a:latin typeface="+mj-lt"/>
              </a:rPr>
              <a:t>input id="password" name="password" type="password"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 placeholder</a:t>
            </a:r>
            <a:r>
              <a:rPr lang="en-US" sz="2000" b="1" dirty="0">
                <a:latin typeface="+mj-lt"/>
              </a:rPr>
              <a:t>="enter at least six characters" class="input-</a:t>
            </a:r>
            <a:r>
              <a:rPr lang="en-US" sz="2000" b="1" dirty="0" err="1">
                <a:latin typeface="+mj-lt"/>
              </a:rPr>
              <a:t>xlarge</a:t>
            </a:r>
            <a:r>
              <a:rPr lang="en-US" sz="2000" b="1" dirty="0">
                <a:latin typeface="+mj-lt"/>
              </a:rPr>
              <a:t>" </a:t>
            </a:r>
            <a:r>
              <a:rPr lang="en-US" sz="2000" b="1" dirty="0" smtClean="0">
                <a:latin typeface="+mj-lt"/>
              </a:rPr>
              <a:t>   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  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required</a:t>
            </a:r>
            <a:r>
              <a:rPr lang="en-US" sz="2000" b="1" dirty="0" smtClean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&lt;</a:t>
            </a:r>
            <a:r>
              <a:rPr lang="en-US" sz="2000" b="1" dirty="0">
                <a:latin typeface="+mj-lt"/>
              </a:rPr>
              <a:t>span class="help-inline" </a:t>
            </a:r>
            <a:r>
              <a:rPr lang="en-US" sz="2000" b="1" dirty="0" smtClean="0">
                <a:latin typeface="+mj-lt"/>
              </a:rPr>
              <a:t>d</a:t>
            </a:r>
            <a:r>
              <a:rPr lang="en-US" sz="2000" b="1" dirty="0">
                <a:latin typeface="+mj-lt"/>
              </a:rPr>
              <a:t>="</a:t>
            </a:r>
            <a:r>
              <a:rPr lang="en-US" sz="2000" b="1" dirty="0" err="1">
                <a:latin typeface="+mj-lt"/>
              </a:rPr>
              <a:t>errorPassword</a:t>
            </a:r>
            <a:r>
              <a:rPr lang="en-US" sz="2000" b="1" dirty="0">
                <a:latin typeface="+mj-lt"/>
              </a:rPr>
              <a:t>"&gt;&lt;/span</a:t>
            </a:r>
            <a:r>
              <a:rPr lang="en-US" sz="2000" b="1" dirty="0" smtClean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  &lt;/</a:t>
            </a:r>
            <a:r>
              <a:rPr lang="en-US" sz="2000" b="1" dirty="0">
                <a:latin typeface="+mj-lt"/>
              </a:rPr>
              <a:t>div</a:t>
            </a:r>
            <a:r>
              <a:rPr lang="en-US" sz="2000" b="1" dirty="0" smtClean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&lt;/</a:t>
            </a:r>
            <a:r>
              <a:rPr lang="en-US" sz="2000" b="1" dirty="0">
                <a:solidFill>
                  <a:srgbClr val="FFC000"/>
                </a:solidFill>
                <a:latin typeface="+mj-lt"/>
              </a:rPr>
              <a:t>div&gt;</a:t>
            </a:r>
            <a:endParaRPr lang="en-US" sz="2000" b="1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12.8 Example form (</a:t>
            </a:r>
            <a:r>
              <a:rPr lang="en-US" sz="2400" b="1" dirty="0" err="1" smtClean="0">
                <a:solidFill>
                  <a:schemeClr val="folHlink"/>
                </a:solidFill>
              </a:rPr>
              <a:t>validationform.php</a:t>
            </a:r>
            <a:r>
              <a:rPr lang="en-US" sz="2400" b="1" dirty="0" smtClean="0">
                <a:solidFill>
                  <a:schemeClr val="folHlink"/>
                </a:solidFill>
              </a:rPr>
              <a:t>) to be validated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536174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&lt;div class="control-group</a:t>
            </a:r>
            <a:r>
              <a:rPr lang="en-US" dirty="0" smtClean="0">
                <a:latin typeface="+mj-lt"/>
              </a:rPr>
              <a:t>"&gt;</a:t>
            </a:r>
          </a:p>
          <a:p>
            <a:r>
              <a:rPr lang="en-US" dirty="0" smtClean="0">
                <a:latin typeface="+mj-lt"/>
              </a:rPr>
              <a:t>&lt;</a:t>
            </a:r>
            <a:r>
              <a:rPr lang="en-US" dirty="0">
                <a:latin typeface="+mj-lt"/>
              </a:rPr>
              <a:t>label class="control-label" for="</a:t>
            </a:r>
            <a:r>
              <a:rPr lang="en-US" dirty="0" err="1">
                <a:latin typeface="+mj-lt"/>
              </a:rPr>
              <a:t>singlebutton</a:t>
            </a:r>
            <a:r>
              <a:rPr lang="en-US" dirty="0">
                <a:latin typeface="+mj-lt"/>
              </a:rPr>
              <a:t>"&gt;&lt;/label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  &lt;</a:t>
            </a:r>
            <a:r>
              <a:rPr lang="en-US" dirty="0">
                <a:latin typeface="+mj-lt"/>
              </a:rPr>
              <a:t>div class="controls"&gt;&lt;button id="</a:t>
            </a:r>
            <a:r>
              <a:rPr lang="en-US" dirty="0" err="1">
                <a:latin typeface="+mj-lt"/>
              </a:rPr>
              <a:t>singlebutton</a:t>
            </a:r>
            <a:r>
              <a:rPr lang="en-US" dirty="0">
                <a:latin typeface="+mj-lt"/>
              </a:rPr>
              <a:t>" </a:t>
            </a:r>
            <a:r>
              <a:rPr lang="en-US" dirty="0" smtClean="0">
                <a:latin typeface="+mj-lt"/>
              </a:rPr>
              <a:t>  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name</a:t>
            </a:r>
            <a:r>
              <a:rPr lang="en-US" dirty="0">
                <a:latin typeface="+mj-lt"/>
              </a:rPr>
              <a:t>="</a:t>
            </a:r>
            <a:r>
              <a:rPr lang="en-US" dirty="0" err="1">
                <a:latin typeface="+mj-lt"/>
              </a:rPr>
              <a:t>singlebutton</a:t>
            </a:r>
            <a:r>
              <a:rPr lang="en-US" dirty="0">
                <a:latin typeface="+mj-lt"/>
              </a:rPr>
              <a:t>" class="</a:t>
            </a:r>
            <a:r>
              <a:rPr lang="en-US" dirty="0" err="1">
                <a:latin typeface="+mj-lt"/>
              </a:rPr>
              <a:t>btn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btn</a:t>
            </a:r>
            <a:r>
              <a:rPr lang="en-US" dirty="0" smtClean="0">
                <a:latin typeface="+mj-lt"/>
              </a:rPr>
              <a:t>-primary"&gt;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Register</a:t>
            </a:r>
            <a:r>
              <a:rPr lang="en-US" dirty="0">
                <a:latin typeface="+mj-lt"/>
              </a:rPr>
              <a:t>&lt;/button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  &lt;/</a:t>
            </a:r>
            <a:r>
              <a:rPr lang="en-US" dirty="0">
                <a:latin typeface="+mj-lt"/>
              </a:rPr>
              <a:t>div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>
                <a:latin typeface="+mj-lt"/>
              </a:rPr>
              <a:t>div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 err="1">
                <a:latin typeface="+mj-lt"/>
              </a:rPr>
              <a:t>fieldset</a:t>
            </a:r>
            <a:r>
              <a:rPr lang="en-US" dirty="0" smtClean="0">
                <a:latin typeface="+mj-lt"/>
              </a:rPr>
              <a:t>&gt;</a:t>
            </a:r>
          </a:p>
          <a:p>
            <a:r>
              <a:rPr lang="en-US" dirty="0" smtClean="0">
                <a:latin typeface="+mj-lt"/>
              </a:rPr>
              <a:t>&lt;/</a:t>
            </a:r>
            <a:r>
              <a:rPr lang="en-US" dirty="0">
                <a:latin typeface="+mj-lt"/>
              </a:rPr>
              <a:t>form&gt;</a:t>
            </a:r>
          </a:p>
        </p:txBody>
      </p:sp>
    </p:spTree>
    <p:extLst>
      <p:ext uri="{BB962C8B-B14F-4D97-AF65-F5344CB8AC3E}">
        <p14:creationId xmlns:p14="http://schemas.microsoft.com/office/powerpoint/2010/main" val="11800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Errors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Types of Errors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Expected errors</a:t>
            </a:r>
          </a:p>
          <a:p>
            <a:pPr lvl="2"/>
            <a:r>
              <a:rPr lang="en-US" sz="2000" b="1" dirty="0" smtClean="0">
                <a:latin typeface="+mj-lt"/>
              </a:rPr>
              <a:t>An error that routinely occurs during an application.</a:t>
            </a:r>
          </a:p>
          <a:p>
            <a:pPr lvl="2"/>
            <a:r>
              <a:rPr lang="en-US" sz="2000" b="1" dirty="0" smtClean="0">
                <a:latin typeface="+mj-lt"/>
              </a:rPr>
              <a:t>User data entering errors</a:t>
            </a:r>
          </a:p>
          <a:p>
            <a:pPr lvl="2"/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 err="1" smtClean="0">
                <a:latin typeface="+mj-lt"/>
              </a:rPr>
              <a:t>sset</a:t>
            </a:r>
            <a:r>
              <a:rPr lang="en-US" sz="2000" b="1" dirty="0" smtClean="0">
                <a:latin typeface="+mj-lt"/>
              </a:rPr>
              <a:t>() can be used for testing the value of a variable</a:t>
            </a:r>
          </a:p>
          <a:p>
            <a:pPr lvl="2"/>
            <a:r>
              <a:rPr lang="en-US" sz="2000" b="1" dirty="0" smtClean="0">
                <a:latin typeface="+mj-lt"/>
              </a:rPr>
              <a:t>empty() for checking query string values:</a:t>
            </a:r>
          </a:p>
          <a:p>
            <a:pPr lvl="3"/>
            <a:r>
              <a:rPr lang="en-US" b="1" dirty="0" smtClean="0">
                <a:latin typeface="+mj-lt"/>
              </a:rPr>
              <a:t>Return “TRUE” if a variable is NULL, FALSE, ZERO, or an EMPTY STRING</a:t>
            </a:r>
            <a:r>
              <a:rPr lang="en-US" sz="1600" b="1" dirty="0" smtClean="0">
                <a:latin typeface="+mj-lt"/>
              </a:rPr>
              <a:t> </a:t>
            </a:r>
          </a:p>
          <a:p>
            <a:pPr lvl="2"/>
            <a:r>
              <a:rPr lang="en-US" sz="2000" b="1" dirty="0" err="1" smtClean="0">
                <a:latin typeface="+mj-lt"/>
              </a:rPr>
              <a:t>is_numeric</a:t>
            </a:r>
            <a:r>
              <a:rPr lang="en-US" sz="2000" b="1" dirty="0" smtClean="0">
                <a:latin typeface="+mj-lt"/>
              </a:rPr>
              <a:t>() for testing a query string parameter to be numeric </a:t>
            </a:r>
          </a:p>
          <a:p>
            <a:pPr lvl="1"/>
            <a:r>
              <a:rPr lang="en-US" sz="2400" b="1" dirty="0" smtClean="0">
                <a:latin typeface="+mj-lt"/>
              </a:rPr>
              <a:t>Warnings</a:t>
            </a:r>
          </a:p>
          <a:p>
            <a:pPr lvl="1"/>
            <a:r>
              <a:rPr lang="en-US" sz="2400" b="1" dirty="0" smtClean="0">
                <a:latin typeface="+mj-lt"/>
              </a:rPr>
              <a:t>Fatal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Validation at the JavaScript </a:t>
            </a:r>
            <a:r>
              <a:rPr lang="en-US" sz="2400" b="1" dirty="0" err="1" smtClean="0">
                <a:solidFill>
                  <a:schemeClr val="folHlink"/>
                </a:solidFill>
              </a:rPr>
              <a:t>Lvel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536174"/>
            <a:ext cx="594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&lt;div class="control-group"&gt;&lt;label class="control-label" for="</a:t>
            </a:r>
            <a:r>
              <a:rPr lang="en-US" dirty="0" err="1"/>
              <a:t>singlebutton</a:t>
            </a:r>
            <a:r>
              <a:rPr lang="en-US" dirty="0"/>
              <a:t>"&gt;&lt;/label&gt;&lt;div class="controls"&gt;&lt;button id="</a:t>
            </a:r>
            <a:r>
              <a:rPr lang="en-US" dirty="0" err="1"/>
              <a:t>singlebutton</a:t>
            </a:r>
            <a:r>
              <a:rPr lang="en-US" dirty="0"/>
              <a:t>" name="</a:t>
            </a:r>
            <a:r>
              <a:rPr lang="en-US" dirty="0" err="1"/>
              <a:t>singlebutton</a:t>
            </a:r>
            <a:r>
              <a:rPr lang="en-US" dirty="0"/>
              <a:t>" class="</a:t>
            </a:r>
            <a:r>
              <a:rPr lang="en-US" dirty="0" err="1"/>
              <a:t>btn</a:t>
            </a:r>
            <a:r>
              <a:rPr lang="en-US" dirty="0"/>
              <a:t> </a:t>
            </a:r>
            <a:r>
              <a:rPr lang="en-US" dirty="0" err="1"/>
              <a:t>btn</a:t>
            </a:r>
            <a:r>
              <a:rPr lang="en-US" dirty="0"/>
              <a:t>-primary"&gt;Register&lt;/button&gt;&lt;/div&gt;&lt;/div&gt;&lt;/</a:t>
            </a:r>
            <a:r>
              <a:rPr lang="en-US" dirty="0" err="1"/>
              <a:t>fieldset</a:t>
            </a:r>
            <a:r>
              <a:rPr lang="en-US" dirty="0"/>
              <a:t>&gt;&lt;/form&gt;</a:t>
            </a:r>
          </a:p>
        </p:txBody>
      </p:sp>
    </p:spTree>
    <p:extLst>
      <p:ext uri="{BB962C8B-B14F-4D97-AF65-F5344CB8AC3E}">
        <p14:creationId xmlns:p14="http://schemas.microsoft.com/office/powerpoint/2010/main" val="39819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Validation at the JavaScript Level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Initialize the validation function once an element </a:t>
            </a:r>
            <a:r>
              <a:rPr lang="en-US" sz="2400" b="1" dirty="0" smtClean="0">
                <a:latin typeface="+mj-lt"/>
              </a:rPr>
              <a:t>loses its focus</a:t>
            </a:r>
            <a:endParaRPr lang="en-US" sz="24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function </a:t>
            </a:r>
            <a:r>
              <a:rPr lang="en-US" sz="2000" b="1" dirty="0" err="1" smtClean="0">
                <a:latin typeface="+mj-lt"/>
              </a:rPr>
              <a:t>init</a:t>
            </a:r>
            <a:r>
              <a:rPr lang="en-US" sz="2000" b="1" dirty="0" smtClean="0">
                <a:latin typeface="+mj-lt"/>
              </a:rPr>
              <a:t>(){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 </a:t>
            </a:r>
            <a:r>
              <a:rPr lang="en-US" sz="2000" b="1" dirty="0" err="1" smtClean="0">
                <a:latin typeface="+mj-lt"/>
              </a:rPr>
              <a:t>var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sampleForm</a:t>
            </a:r>
            <a:r>
              <a:rPr lang="en-US" sz="2000" b="1" dirty="0" smtClean="0">
                <a:latin typeface="+mj-lt"/>
              </a:rPr>
              <a:t>=</a:t>
            </a:r>
            <a:r>
              <a:rPr lang="en-US" sz="2000" b="1" dirty="0" err="1" smtClean="0">
                <a:latin typeface="+mj-lt"/>
              </a:rPr>
              <a:t>document.getElementById</a:t>
            </a:r>
            <a:r>
              <a:rPr lang="en-US" sz="2000" b="1" dirty="0" smtClean="0">
                <a:latin typeface="+mj-lt"/>
              </a:rPr>
              <a:t>(‘</a:t>
            </a:r>
            <a:r>
              <a:rPr lang="en-US" sz="2000" b="1" dirty="0" err="1" smtClean="0">
                <a:latin typeface="+mj-lt"/>
              </a:rPr>
              <a:t>sampleForm</a:t>
            </a:r>
            <a:r>
              <a:rPr lang="en-US" sz="2000" b="1" dirty="0" smtClean="0">
                <a:latin typeface="+mj-lt"/>
              </a:rPr>
              <a:t>’);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 </a:t>
            </a:r>
            <a:r>
              <a:rPr lang="en-US" sz="2000" b="1" dirty="0" err="1" smtClean="0">
                <a:latin typeface="+mj-lt"/>
              </a:rPr>
              <a:t>sampleForm.onsubmit</a:t>
            </a:r>
            <a:r>
              <a:rPr lang="en-US" sz="2000" b="1" dirty="0" smtClean="0">
                <a:latin typeface="+mj-lt"/>
              </a:rPr>
              <a:t> = </a:t>
            </a:r>
            <a:r>
              <a:rPr lang="en-US" sz="2000" b="1" dirty="0" err="1" smtClean="0">
                <a:latin typeface="+mj-lt"/>
              </a:rPr>
              <a:t>validateForm</a:t>
            </a:r>
            <a:r>
              <a:rPr lang="en-US" sz="2000" b="1" dirty="0" smtClean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 }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// Call the </a:t>
            </a:r>
            <a:r>
              <a:rPr lang="en-US" sz="2000" b="1" dirty="0" err="1" smtClean="0">
                <a:latin typeface="+mj-lt"/>
              </a:rPr>
              <a:t>init</a:t>
            </a:r>
            <a:r>
              <a:rPr lang="en-US" sz="2000" b="1" dirty="0" smtClean="0">
                <a:latin typeface="+mj-lt"/>
              </a:rPr>
              <a:t>() function once all the html has been loaded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+mj-lt"/>
              </a:rPr>
              <a:t>window.onload</a:t>
            </a:r>
            <a:r>
              <a:rPr lang="en-US" sz="2000" b="1" dirty="0" smtClean="0">
                <a:latin typeface="+mj-lt"/>
              </a:rPr>
              <a:t> = </a:t>
            </a:r>
            <a:r>
              <a:rPr lang="en-US" sz="2000" b="1" dirty="0" err="1" smtClean="0">
                <a:latin typeface="+mj-lt"/>
              </a:rPr>
              <a:t>init</a:t>
            </a:r>
            <a:r>
              <a:rPr lang="en-US" sz="2000" b="1" dirty="0" smtClean="0">
                <a:latin typeface="+mj-lt"/>
              </a:rPr>
              <a:t>;</a:t>
            </a:r>
            <a:endParaRPr lang="en-US" sz="20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Password </a:t>
            </a:r>
            <a:r>
              <a:rPr lang="en-US" sz="2400" b="1" dirty="0">
                <a:latin typeface="+mj-lt"/>
              </a:rPr>
              <a:t>input element is between 8 and 16 character</a:t>
            </a:r>
            <a:endParaRPr lang="en-US" sz="24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+mj-lt"/>
              </a:rPr>
              <a:t>var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passReg</a:t>
            </a:r>
            <a:r>
              <a:rPr lang="en-US" sz="2000" b="1" dirty="0" smtClean="0">
                <a:latin typeface="+mj-lt"/>
              </a:rPr>
              <a:t> = /^[a-</a:t>
            </a:r>
            <a:r>
              <a:rPr lang="en-US" sz="2000" b="1" dirty="0" err="1" smtClean="0">
                <a:latin typeface="+mj-lt"/>
              </a:rPr>
              <a:t>zA</a:t>
            </a:r>
            <a:r>
              <a:rPr lang="en-US" sz="2000" b="1" dirty="0" smtClean="0">
                <a:latin typeface="+mj-lt"/>
              </a:rPr>
              <a:t>-Z]\w{8,16}$/;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if(! </a:t>
            </a:r>
            <a:r>
              <a:rPr lang="en-US" sz="2000" b="1" dirty="0" err="1" smtClean="0">
                <a:latin typeface="+mj-lt"/>
              </a:rPr>
              <a:t>passReg.test</a:t>
            </a:r>
            <a:r>
              <a:rPr lang="en-US" sz="2000" b="1" dirty="0" smtClean="0">
                <a:latin typeface="+mj-lt"/>
              </a:rPr>
              <a:t>(</a:t>
            </a:r>
            <a:r>
              <a:rPr lang="en-US" sz="2000" b="1" dirty="0" err="1" smtClean="0">
                <a:latin typeface="+mj-lt"/>
              </a:rPr>
              <a:t>password.value</a:t>
            </a:r>
            <a:r>
              <a:rPr lang="en-US" sz="2000" b="1" dirty="0" smtClean="0">
                <a:latin typeface="+mj-lt"/>
              </a:rPr>
              <a:t>){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 // provide some type of error message</a:t>
            </a:r>
          </a:p>
          <a:p>
            <a:r>
              <a:rPr lang="en-US" sz="2400" b="1" dirty="0" smtClean="0">
                <a:latin typeface="+mj-lt"/>
              </a:rPr>
              <a:t>Listing 12.9 Complete JavaScript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Validation at the PHP Level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Listing 12.10 </a:t>
            </a:r>
            <a:r>
              <a:rPr lang="en-US" sz="2400" b="1" dirty="0" err="1" smtClean="0">
                <a:latin typeface="+mj-lt"/>
              </a:rPr>
              <a:t>ValidationResult</a:t>
            </a:r>
            <a:r>
              <a:rPr lang="en-US" sz="2400" b="1" dirty="0" smtClean="0">
                <a:latin typeface="+mj-lt"/>
              </a:rPr>
              <a:t> Class</a:t>
            </a:r>
          </a:p>
          <a:p>
            <a:r>
              <a:rPr lang="en-US" sz="2400" b="1" dirty="0" smtClean="0">
                <a:latin typeface="+mj-lt"/>
              </a:rPr>
              <a:t>Listing 12.11 PHP form validation</a:t>
            </a:r>
          </a:p>
          <a:p>
            <a:r>
              <a:rPr lang="en-US" sz="2400" b="1" dirty="0" smtClean="0">
                <a:latin typeface="+mj-lt"/>
              </a:rPr>
              <a:t>Listing 12.12 Revised form with PHP validation messages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Summary </a:t>
            </a:r>
            <a:r>
              <a:rPr lang="en-US" sz="3200" b="1" smtClean="0">
                <a:solidFill>
                  <a:schemeClr val="folHlink"/>
                </a:solidFill>
              </a:rPr>
              <a:t>and Conclusion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Q/A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Errors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Types of Errors</a:t>
            </a:r>
          </a:p>
          <a:p>
            <a:pPr lvl="1"/>
            <a:r>
              <a:rPr lang="en-US" sz="2400" b="1" dirty="0" smtClean="0">
                <a:latin typeface="+mj-lt"/>
              </a:rPr>
              <a:t>Expected errors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Warnings</a:t>
            </a:r>
          </a:p>
          <a:p>
            <a:pPr lvl="2"/>
            <a:r>
              <a:rPr lang="en-US" sz="2000" b="1" dirty="0" smtClean="0">
                <a:latin typeface="+mj-lt"/>
              </a:rPr>
              <a:t>PHP warning messages may or may not be displayed</a:t>
            </a:r>
          </a:p>
          <a:p>
            <a:pPr lvl="2"/>
            <a:r>
              <a:rPr lang="en-US" sz="2000" b="1" dirty="0" smtClean="0">
                <a:latin typeface="+mj-lt"/>
              </a:rPr>
              <a:t>It will halt the execution of the page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Fatal errors</a:t>
            </a:r>
          </a:p>
          <a:p>
            <a:pPr lvl="2"/>
            <a:r>
              <a:rPr lang="en-US" sz="2000" b="1" dirty="0" smtClean="0">
                <a:latin typeface="+mj-lt"/>
              </a:rPr>
              <a:t>Serious errors that the execution of the program will terminate unless handled in other proper ways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chemeClr val="folHlink"/>
                </a:solidFill>
              </a:rPr>
              <a:t>Figure 12.1 Comparing </a:t>
            </a:r>
            <a:r>
              <a:rPr lang="en-US" sz="1800" b="1" dirty="0" err="1" smtClean="0">
                <a:solidFill>
                  <a:schemeClr val="folHlink"/>
                </a:solidFill>
              </a:rPr>
              <a:t>isset</a:t>
            </a:r>
            <a:r>
              <a:rPr lang="en-US" sz="1800" b="1" dirty="0" smtClean="0">
                <a:solidFill>
                  <a:schemeClr val="folHlink"/>
                </a:solidFill>
              </a:rPr>
              <a:t>() and empty() with query string parameters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5" y="707585"/>
            <a:ext cx="8041777" cy="600460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45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12.1 Testing a query string: existence &amp; numeric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&lt;?</a:t>
            </a:r>
            <a:r>
              <a:rPr lang="en-US" sz="2000" b="1" dirty="0" err="1" smtClean="0">
                <a:latin typeface="+mj-lt"/>
              </a:rPr>
              <a:t>php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//</a:t>
            </a:r>
            <a:r>
              <a:rPr lang="en-US" sz="2000" b="1" dirty="0">
                <a:latin typeface="+mj-lt"/>
              </a:rPr>
              <a:t>Listing 12.1 Testing a query string to see if it exists and is </a:t>
            </a:r>
            <a:r>
              <a:rPr lang="en-US" sz="2000" b="1" dirty="0" smtClean="0">
                <a:latin typeface="+mj-lt"/>
              </a:rPr>
              <a:t>numeric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$</a:t>
            </a:r>
            <a:r>
              <a:rPr lang="en-US" sz="2000" b="1" dirty="0">
                <a:latin typeface="+mj-lt"/>
              </a:rPr>
              <a:t>id = $_GET['id</a:t>
            </a:r>
            <a:r>
              <a:rPr lang="en-US" sz="2000" b="1" dirty="0" smtClean="0">
                <a:latin typeface="+mj-lt"/>
              </a:rPr>
              <a:t>'];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if </a:t>
            </a:r>
            <a:r>
              <a:rPr lang="en-US" sz="2000" b="1" dirty="0">
                <a:latin typeface="+mj-lt"/>
              </a:rPr>
              <a:t>(!empty($id) &amp;&amp; </a:t>
            </a:r>
            <a:r>
              <a:rPr lang="en-US" sz="2000" b="1" dirty="0" err="1">
                <a:latin typeface="+mj-lt"/>
              </a:rPr>
              <a:t>is_numeric</a:t>
            </a:r>
            <a:r>
              <a:rPr lang="en-US" sz="2000" b="1" dirty="0">
                <a:latin typeface="+mj-lt"/>
              </a:rPr>
              <a:t>($id) )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{  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// </a:t>
            </a:r>
            <a:r>
              <a:rPr lang="en-US" sz="2000" b="1" dirty="0">
                <a:latin typeface="+mj-lt"/>
              </a:rPr>
              <a:t>use the query string since it exists and is a numeric value  </a:t>
            </a: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//...}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?&gt;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PHP Error Reporting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Runtime </a:t>
            </a:r>
            <a:r>
              <a:rPr lang="en-US" sz="2400" b="1" dirty="0" smtClean="0">
                <a:latin typeface="+mj-lt"/>
              </a:rPr>
              <a:t>Configuration</a:t>
            </a:r>
          </a:p>
          <a:p>
            <a:pPr lvl="1"/>
            <a:r>
              <a:rPr lang="en-US" sz="2000" b="1" dirty="0" smtClean="0">
                <a:latin typeface="+mj-lt"/>
                <a:hlinkClick r:id="rId3"/>
              </a:rPr>
              <a:t>http</a:t>
            </a:r>
            <a:r>
              <a:rPr lang="en-US" sz="2000" b="1" dirty="0">
                <a:latin typeface="+mj-lt"/>
                <a:hlinkClick r:id="rId3"/>
              </a:rPr>
              <a:t>://</a:t>
            </a:r>
            <a:r>
              <a:rPr lang="en-US" sz="2000" b="1" dirty="0" smtClean="0">
                <a:latin typeface="+mj-lt"/>
                <a:hlinkClick r:id="rId3"/>
              </a:rPr>
              <a:t>php.net/manual/en/errorfunc.configuration.php</a:t>
            </a:r>
            <a:r>
              <a:rPr lang="en-US" sz="2000" b="1" dirty="0" smtClean="0">
                <a:latin typeface="+mj-lt"/>
              </a:rPr>
              <a:t> </a:t>
            </a:r>
            <a:endParaRPr lang="en-US" sz="20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Three main error reporting flags</a:t>
            </a:r>
          </a:p>
          <a:p>
            <a:pPr lvl="1"/>
            <a:r>
              <a:rPr lang="en-US" sz="2400" dirty="0" err="1" smtClean="0">
                <a:latin typeface="+mj-lt"/>
              </a:rPr>
              <a:t>error_reporting</a:t>
            </a:r>
            <a:r>
              <a:rPr lang="en-US" sz="2400" dirty="0" smtClean="0">
                <a:latin typeface="+mj-lt"/>
              </a:rPr>
              <a:t>()</a:t>
            </a:r>
          </a:p>
          <a:p>
            <a:pPr lvl="2"/>
            <a:r>
              <a:rPr lang="en-US" sz="2000" dirty="0" err="1" smtClean="0">
                <a:latin typeface="+mj-lt"/>
              </a:rPr>
              <a:t>error_reporting</a:t>
            </a:r>
            <a:r>
              <a:rPr lang="en-US" sz="2000" dirty="0" smtClean="0">
                <a:latin typeface="+mj-lt"/>
              </a:rPr>
              <a:t>(E_ALL)</a:t>
            </a:r>
          </a:p>
          <a:p>
            <a:pPr lvl="2"/>
            <a:r>
              <a:rPr lang="en-US" sz="2000" dirty="0" err="1" smtClean="0">
                <a:latin typeface="+mj-lt"/>
              </a:rPr>
              <a:t>errort_reporting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= E_ALL  … in php.ini File </a:t>
            </a:r>
            <a:endParaRPr lang="en-US" sz="2000" dirty="0">
              <a:latin typeface="+mj-lt"/>
            </a:endParaRPr>
          </a:p>
          <a:p>
            <a:pPr lvl="1"/>
            <a:r>
              <a:rPr lang="en-US" sz="2400" dirty="0" err="1" smtClean="0">
                <a:latin typeface="+mj-lt"/>
              </a:rPr>
              <a:t>display_errors</a:t>
            </a:r>
            <a:endParaRPr lang="en-US" sz="2400" dirty="0" smtClean="0">
              <a:latin typeface="+mj-lt"/>
            </a:endParaRPr>
          </a:p>
          <a:p>
            <a:pPr lvl="2"/>
            <a:r>
              <a:rPr lang="en-US" sz="2000" dirty="0" err="1" smtClean="0">
                <a:latin typeface="+mj-lt"/>
              </a:rPr>
              <a:t>Ini_set</a:t>
            </a:r>
            <a:r>
              <a:rPr lang="en-US" sz="2000" dirty="0" smtClean="0">
                <a:latin typeface="+mj-lt"/>
              </a:rPr>
              <a:t>(‘</a:t>
            </a:r>
            <a:r>
              <a:rPr lang="en-US" sz="2000" dirty="0" err="1" smtClean="0">
                <a:latin typeface="+mj-lt"/>
              </a:rPr>
              <a:t>display_errors</a:t>
            </a:r>
            <a:r>
              <a:rPr lang="en-US" sz="2000" dirty="0" smtClean="0">
                <a:latin typeface="+mj-lt"/>
              </a:rPr>
              <a:t>’, ‘0’);</a:t>
            </a:r>
          </a:p>
          <a:p>
            <a:pPr lvl="1"/>
            <a:r>
              <a:rPr lang="en-US" sz="2400" dirty="0" err="1" smtClean="0">
                <a:latin typeface="+mj-lt"/>
              </a:rPr>
              <a:t>log_errors</a:t>
            </a: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PHP Procedural Error Handling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Runtime </a:t>
            </a:r>
            <a:r>
              <a:rPr lang="en-US" sz="2400" b="1" dirty="0" smtClean="0">
                <a:latin typeface="+mj-lt"/>
              </a:rPr>
              <a:t>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15002</TotalTime>
  <Words>2537</Words>
  <Application>Microsoft Office PowerPoint</Application>
  <PresentationFormat>On-screen Show (4:3)</PresentationFormat>
  <Paragraphs>443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Errors and Exceptions </vt:lpstr>
      <vt:lpstr>Errors</vt:lpstr>
      <vt:lpstr>Errors</vt:lpstr>
      <vt:lpstr>Figure 12.1 Comparing isset() and empty() with query string parameters</vt:lpstr>
      <vt:lpstr>Listing 12.1 Testing a query string: existence &amp; numeric </vt:lpstr>
      <vt:lpstr>PHP Error Reporting </vt:lpstr>
      <vt:lpstr>PHP Procedural Error Handling </vt:lpstr>
      <vt:lpstr>PHP Object-Oriented Exception Handling </vt:lpstr>
      <vt:lpstr>Custom Error and Exception Handling </vt:lpstr>
      <vt:lpstr>Regular Expressions</vt:lpstr>
      <vt:lpstr>Regular Expressions</vt:lpstr>
      <vt:lpstr>Regular Expressions</vt:lpstr>
      <vt:lpstr>Regular Expression Syntax</vt:lpstr>
      <vt:lpstr>Regular Expression Examples</vt:lpstr>
      <vt:lpstr>Common Regular Expression Patterns</vt:lpstr>
      <vt:lpstr>Common Regular Expression Patterns</vt:lpstr>
      <vt:lpstr>Common Regular Expression Patterns</vt:lpstr>
      <vt:lpstr>Extended Regular Expression Examples</vt:lpstr>
      <vt:lpstr>Listing 12.7 A phone number validation without regular expression (partial listing)</vt:lpstr>
      <vt:lpstr>Listing 12.7 A phone number validation without regular expression (partial listing)</vt:lpstr>
      <vt:lpstr>Listing 12.7 A phone number validation without regular expression (partial listing)</vt:lpstr>
      <vt:lpstr>Validating User Input</vt:lpstr>
      <vt:lpstr>Notifying the User</vt:lpstr>
      <vt:lpstr>Notifying the User</vt:lpstr>
      <vt:lpstr>Notifying the User</vt:lpstr>
      <vt:lpstr>How to Reduce Validation Errors</vt:lpstr>
      <vt:lpstr>Fig. 12.4 Providing textual hints</vt:lpstr>
      <vt:lpstr>Fig. 12.5 Using tool tips or pop-over</vt:lpstr>
      <vt:lpstr>Fig. 12.6 Providing JavaScript-based mask</vt:lpstr>
      <vt:lpstr>Where to Perform Validation</vt:lpstr>
      <vt:lpstr>Fig. 12.7 Visualizing levels of validation</vt:lpstr>
      <vt:lpstr>Fig. 12.8 Example form to be validated</vt:lpstr>
      <vt:lpstr>Fig. 12.9 HTML5 browser validation</vt:lpstr>
      <vt:lpstr>Listing 12.8 Example form (validationform.php) to be validated</vt:lpstr>
      <vt:lpstr>Listing 12.8 Example form (validationform.php) to be validated</vt:lpstr>
      <vt:lpstr>Listing 12.8 Example form (validationform.php) to be validated</vt:lpstr>
      <vt:lpstr>Listing 12.8 Example form (validationform.php) to be validated</vt:lpstr>
      <vt:lpstr>Validation at the JavaScript Lvel</vt:lpstr>
      <vt:lpstr>Validation at the JavaScript Level</vt:lpstr>
      <vt:lpstr>Validation at the PHP Level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673</cp:revision>
  <cp:lastPrinted>2017-11-16T19:45:45Z</cp:lastPrinted>
  <dcterms:created xsi:type="dcterms:W3CDTF">2000-01-10T19:04:23Z</dcterms:created>
  <dcterms:modified xsi:type="dcterms:W3CDTF">2017-11-16T19:45:54Z</dcterms:modified>
</cp:coreProperties>
</file>