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1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2.xml" ContentType="application/inkml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ink/ink3.xml" ContentType="application/inkml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8"/>
  </p:notesMasterIdLst>
  <p:handoutMasterIdLst>
    <p:handoutMasterId r:id="rId39"/>
  </p:handoutMasterIdLst>
  <p:sldIdLst>
    <p:sldId id="287" r:id="rId2"/>
    <p:sldId id="620" r:id="rId3"/>
    <p:sldId id="636" r:id="rId4"/>
    <p:sldId id="665" r:id="rId5"/>
    <p:sldId id="682" r:id="rId6"/>
    <p:sldId id="657" r:id="rId7"/>
    <p:sldId id="672" r:id="rId8"/>
    <p:sldId id="673" r:id="rId9"/>
    <p:sldId id="687" r:id="rId10"/>
    <p:sldId id="674" r:id="rId11"/>
    <p:sldId id="688" r:id="rId12"/>
    <p:sldId id="693" r:id="rId13"/>
    <p:sldId id="694" r:id="rId14"/>
    <p:sldId id="695" r:id="rId15"/>
    <p:sldId id="696" r:id="rId16"/>
    <p:sldId id="675" r:id="rId17"/>
    <p:sldId id="676" r:id="rId18"/>
    <p:sldId id="677" r:id="rId19"/>
    <p:sldId id="678" r:id="rId20"/>
    <p:sldId id="679" r:id="rId21"/>
    <p:sldId id="680" r:id="rId22"/>
    <p:sldId id="681" r:id="rId23"/>
    <p:sldId id="666" r:id="rId24"/>
    <p:sldId id="686" r:id="rId25"/>
    <p:sldId id="692" r:id="rId26"/>
    <p:sldId id="690" r:id="rId27"/>
    <p:sldId id="691" r:id="rId28"/>
    <p:sldId id="649" r:id="rId29"/>
    <p:sldId id="684" r:id="rId30"/>
    <p:sldId id="667" r:id="rId31"/>
    <p:sldId id="648" r:id="rId32"/>
    <p:sldId id="653" r:id="rId33"/>
    <p:sldId id="654" r:id="rId34"/>
    <p:sldId id="651" r:id="rId35"/>
    <p:sldId id="652" r:id="rId36"/>
    <p:sldId id="633" r:id="rId3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76549" autoAdjust="0"/>
  </p:normalViewPr>
  <p:slideViewPr>
    <p:cSldViewPr>
      <p:cViewPr varScale="1">
        <p:scale>
          <a:sx n="45" d="100"/>
          <a:sy n="45" d="100"/>
        </p:scale>
        <p:origin x="54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2" d="100"/>
        <a:sy n="42" d="100"/>
      </p:scale>
      <p:origin x="0" y="-22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7062A5E-12DC-4AFE-965A-A02DA0FDD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8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  <inkml:channel name="T" type="integer" max="2.14748E9" units="dev"/>
        </inkml:traceFormat>
        <inkml:channelProperties>
          <inkml:channelProperty channel="X" name="resolution" value="999.99994" units="1/cm"/>
          <inkml:channelProperty channel="Y" name="resolution" value="999.9999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9-06T19:48:48.3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11167 5472 31 0,'0'0'16'16,"4"-11"0"-16,-4 11-9 15,0 0-3-15,0 0 0 16,0 0 1 0,0 0 1-16,0 0 0 0,0 0 2 15,0 0-1-15,0 0 1 16,0 0-1-16,0 0-2 15,0 0-2-15,0 0-2 0,0 0-1 16,0 0 0 0,0 0 0-16,16 4-1 0,-16-4 0 15,22-2 1 1,-8 0 0-16,4 1 0 0,0-3 1 15,1-2-1 1,1 0 1-16,-1-2 0 0,0 2-1 16,-2-1 1-1,-1 4 0-15,-3-1-1 0,-1 2 1 16,-1 3-1-16,-11-1 1 0,19 5-1 15,-19-5 1 1,19 11-1-16,-8-5 1 16,1-3-1-16,4 2 1 15,4-1-1-15,0-2 1 0,6 1 0 16,2-2 0-1,3-2 0-15,3 0 0 16,3-2 0-16,0 2 1 16,0-3-1-16,1 2 0 0,-2-2 1 15,1 2-1-15,-5-1 0 16,0 1 0-1,-3-2 1-15,-1 2-1 0,-1 1 0 16,-2-2 0-16,1 2 0 16,-2 1-1-16,1-1 1 15,-2 0-1 1,1 3 0-16,-2 0 0 0,2 0 0 15,-2 1 0-15,-2 2 0 0,2 0 0 16,0 2 0 0,0 1 0-16,3-2 1 0,-1 0-1 15,2 0 1 1,2-1-1-16,0-2 0 0,1-2 0 15,0-2 1 1,3-1-1-16,0-4 1 16,1 1-1-16,0-6 0 15,1 1 1-15,0-3 0 0,0 2-1 16,0-1 1-16,2 0 0 15,-3 1-1-15,0 1 1 16,-1 3-1-16,-2 1 1 0,2 2-1 16,-3 2 0-1,2 0 1-15,-2 4-1 16,0-1 0-16,-1 0 1 15,-2 2-1-15,-2-1 0 0,-1 0 1 16,-1 1-1 0,-2-2-1-16,-3-1 0 15,3 0-8-15,-5-2-18 0,3-8-2 16,-1-3 1-16,-8-13-1 15,1-4-1-15</inkml:trace>
  <inkml:trace contextRef="#ctx0" brushRef="#br0" timeOffset="1493.0021">15023 5457 27 0,'18'-1'11'15,"-18"1"-2"-15,27 6-11 0,-5-1 1 16,4 0 2-1,2 0 2-15,1-2 2 16,1-3 2-16,-5-4 3 0,2 0 0 16,-4-2 1-16,0 1-1 15,-3-2-1-15,1 4-2 16,-3-2-3-1,2 5-1-15,-5 5-2 0,2 0 0 0,1 4-1 16,-3 0 0 0,1 2-1-16,-1 1 2 15,0 2-1-15,2-1 2 16,-1-1-1-16,2 0 1 15,1-1 0 1,3 0 0-16,2-3 0 0,1 0 0 16,3-2 0-16,0 1-1 0,2-2 1 15,0 0-1-15,-1-2 0 16,1 1 0-16,-3 0 1 15,-1 1-1 1,0-1-1-16,-2 0 1 0,-2 0 0 16,2 1 0-16,-2 0 0 15,1 0 0-15,-1-3 0 16,1 3 0-1,3-3 0-15,-1 1 0 0,2-3 0 16,1-1-1-16,1-3 1 16,2-1 0-16,1 0-1 15,1-2 1-15,0-4 0 0,0 1-1 16,1-1 1-1,-1 3-1-15,-2-2 1 0,-1 0-2 16,-1 3 1 0,-3-1-2-16,-1 4-1 0,-2-3-4 15,3 4-11 1,1-3-9-16,-3-6 0 0,0-2 0 15,-6-12-1-15,3-2 3 16</inkml:trace>
  <inkml:trace contextRef="#ctx0" brushRef="#br0" timeOffset="20241.0362">8567 6636 7 0,'16'2'3'16,"-16"-2"1"-16,11 3 1 15,-11-3 2-15,0 0 0 16,0 0 1-16,11 7-1 0,-11-7 1 15,0 0-2 1,0 0-1-16,0 0-2 0,0 0-1 16,0 0-2-16,0 0 0 15,0 0 0-15,0 0 0 16,6 11 0-1,-6-11 0-15,0 0 0 0,0 0-1 16,11 7 1-16,-11-7 1 16,0 0-1-16,15 8 0 15,-15-8 0-15,15 5 0 0,-15-5 0 16,16 3 1-1,-16-3 0-15,19 6 0 0,-19-6 0 16,22 3 1 0,-11-2 0-16,4-2 1 15,1 1-1-15,2-3 1 16,3 0 0-16,3-3-1 15,3-1 1-15,3-1-1 0,3-1 0 16,0 0-1 0,0 0 1-16,-2 1-2 0,-2 0 1 15,-3 2-1-15,-3 2 1 16,-5 1-1-16,-1 1 1 15,-2 1-2 1,0 1 1-16,-2 0 0 0,0 0 0 16,2 1 1-16,1 1-1 15,1 1 1-15,1 0 0 16,1 2 0-16,1 0 0 0,2 0 1 15,2 0-1 1,0 2 1-16,3-1-1 0,0-1 1 16,2 0 1-1,2-3 0-15,3 1 0 0,4-3 0 16,2-2-1-1,1-1 1-15,3-2-1 0,0-1 0 16,3 0 0 0,-5-2-1-16,0 2 0 0,-2 0 0 15,-1-1 0-15,-2 1 0 0,-1 1 0 16,1-2-2-1,1 1 2-15,1-2-1 16,2 1 1-16,3-3-1 16,3 2 1-16,0-2 0 0,2-1 0 15,0 2 0 1,-1 1 0-16,-6 1 0 15,0 1 0-15,-7 1-1 0,-3 1 0 0,-5 3 0 16,-4 1 1 0,-2 1-1-16,-2 1 0 15,0-1 1 1,-4 1-1-16,1 1 1 0,0-1 0 15,-1 3 0-15,1-1 1 16,0 1-2-16,-2-2 2 16,2 2-1-16,0 1 1 15,1 0-2-15,1 0 2 0,1-1-2 16,-1 1 1-16,0-2-1 15,2 1 1-15,-1-3-1 16,0 2 0 0,-1-2 1-16,0-1-1 0,0-1 0 15,1 2 0-15,-2-1 0 16,1-1 0-1,-1 1 0-15,0 0 0 0,-1 0-1 16,0-1-1 0,1 3-1-16,-2-6-11 0,2 0-13 15,4-4-2-15,-5-14 0 16,-1-8-1-16,-6-23 0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  <inkml:channel name="T" type="integer" max="2.14748E9" units="dev"/>
        </inkml:traceFormat>
        <inkml:channelProperties>
          <inkml:channelProperty channel="X" name="resolution" value="999.99994" units="1/cm"/>
          <inkml:channelProperty channel="Y" name="resolution" value="999.9999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9-06T20:13:17.4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2601 5084 14 0,'19'-5'9'15,"-19"5"-1"-15,25-5-2 16,-9 0-2-16,5 1-1 15,1-2 0-15,5 0 0 16,2-2-1-16,4 0 1 16,1 0 0-16,2-2 0 0,0 2 1 15,2-2-1 1,0 3 0-16,-2-1 0 0,3 1-1 15,-1 1 0 1,1 1 0-16,0 0-1 0,2 1 0 16,1 0 0-1,1-1 0-15,1 3 0 0,-1-1 0 16,2 2 0-1,-1-1 1-15,0 2-1 0,-1-2 1 16,-3 2-1-16,1 2 1 0,-2-4-1 16,0 1 1-1,-2 0 0-15,1 0 0 0,0-3-1 16,1 2 1-1,1-3 0-15,2 0-1 0,2 1 1 16,2-1-1 0,5-2 0-16,2 0-1 15,2 1 1-15,1-2 0 0,-1 0 0 16,2 2 0-16,-4-3 0 15,1 2 0-15,-5 4 0 16,0-2 1 0,-3 2-1-16,1 2 0 0,-3 2-1 15,0 2 1-15,-2 0-1 16,0 3 1-16,-2-1-1 15,1 1 0 1,-2-2 0-16,-2 0 0 0,1-2 1 16,0-2-1-16,-1 0 1 15,2-2 0-15,-1-1-1 16,1-1 0-16,1 2 1 0,1 0-1 15,2 0 0 1,-1 1 1-16,2 0-1 0,-2 1 0 16,3 0 1-1,1 1-1-15,-2-1 1 0,1-1-1 16,-3 0 1-1,2 0 0-15,-1-2-1 0,0 2 1 16,-3-1 0-16,3-1-1 16,-2 2 0-16,1 1 0 15,3-1 1-15,0 1-1 0,4 0 0 16,-3 2 0-1,3 1 0-15,-2-1 0 16,-1 2 0-16,-2-1 0 16,-3 1 0-16,1 1 0 0,-2 0 0 15,3-1 0 1,-2 5 0-16,2-2 0 15,2-1 1-15,2 3-2 0,3-3 1 16,1 0 0-16,1 0 0 16,2-1 0-16,1-4 0 15,1 0 1 1,2 0-1-16,-1-1 0 0,-1 0 1 15,0-2-1-15,2 0 1 16,-2-2-1-16,1 2 0 16,1-2 1-1,-2 0-1-15,-1 1 0 0,0 1 1 16,-3 0-1-16,0-2 0 0,-1 2 0 15,-5-1 1 1,0 2-1-16,-3-1 1 0,-2 2-1 16,1-1 0-1,-3 2 1-15,1 0-1 0,1 3 0 16,0-1 0-1,1 2 1-15,0 0-1 0,1 0 0 16,-1 1 0-16,0-1 0 0,1-3 0 16,-2 1 0-1,1-1 1-15,-1-1-1 16,-1-1 0-16,0 0 0 15,-1 0 0-15,0-1 0 0,0 2 0 16,1-1 0 0,-1-1 0-16,2 0 0 15,0 0 1-15,1 1-1 16,-2-3 0-16,0 1 0 0,-1-1 0 15,0 1 0-15,-2 1 0 16,1 1 0 0,-4-1 0-16,1-1 0 0,-2 2-1 15,0 2 1-15,0-1-2 16,-2-1-1-16,0 1-4 15,-2-2-6 1,-1 2-11-16,3 1 0 0,-3-5-1 16,4-1 0-16,-5-9 2 15</inkml:trace>
  <inkml:trace contextRef="#ctx0" brushRef="#br0" timeOffset="2395.0053">2361 6885 57 0,'-15'-9'20'0,"-3"-6"0"15,3 5-12 1,15 10-4-16,-17-12-2 16,17 12-1-16,0 0-1 0,-11-11 1 15,11 11 0-15,0 0 0 16,0 0-1-16,0 0 1 15,0 0-1 1,0 0 0-16,0 0 1 0,18 1-2 16,-4 5 1-16,2 1 0 15,3 3 0-15,3 1 0 16,4 0 0-16,1 0 0 0,1 1 0 15,2-1 0 1,2-1 0-16,1-2 1 0,1-1 0 16,3 0-1-1,2-4 2-15,1 1-1 0,2-3 0 16,2-1 1-1,0 1-1-15,-1-1 0 0,1-1 0 16,2 0 0 0,-2 2-1-16,1-2 1 0,1 1-1 15,2 0 0-15,1-1 0 0,1-1 0 31,4 2 0-31,4-1 0 0,0-1 1 16,2-2-1-16,1 0 1 16,0 0 0-16,2 0 0 0,0-2 1 15,-3 0-1 1,0-1 1-16,-2 0-1 15,3 0 1-15,3-1-1 16,2 2 0-16,1-2 0 0,2 1 0 16,2 0 0-16,4-1 0 15,-1 0 0 1,3 1 0-16,-1-1 0 0,2 1-1 15,-1-1 1-15,0 0 0 16,-2 2-1-16,-2 1 1 16,-3 1 0-1,-2 1 0-15,-3 2 1 0,-1 2-1 16,-2 2 0-16,0-1 0 0,0-1 0 15,1 3 0 1,-1-3 1-16,-2 0-1 0,-3-2 1 16,-1 0 0-1,-3-4 0-15,-3 3 0 0,-3-4 0 16,1 1-1-1,-1-3 1-15,3 4-1 0,1-3 0 16,0 3-1 0,-1-2 0-16,0 2-1 0,1 3-3 15,-4-4-7-15,3 2-18 16,3 1 1-16,1-11-1 15,6-4 0-15,6-14-1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760" units="cm"/>
          <inkml:channel name="Y" type="integer" max="15694" units="cm"/>
          <inkml:channel name="F" type="integer" max="255" units="dev"/>
          <inkml:channel name="T" type="integer" max="2.14748E9" units="dev"/>
        </inkml:traceFormat>
        <inkml:channelProperties>
          <inkml:channelProperty channel="X" name="resolution" value="999.99994" units="1/cm"/>
          <inkml:channelProperty channel="Y" name="resolution" value="999.99994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6-09-08T19:56:29.7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11934 4375 19 0,'-17'-16'7'0,"1"4"-4"16,-1 0-3-16,-3 3-2 15,2 2-1-15,-3 0 2 16,2 0 1-16,0 5 1 15,1-3 3-15,3 3 2 16,-2-3 2-16,6 2 0 0,-1 0 0 16,12 3-3-1,-15-1-1-15,15 1-1 0,0 0 0 16,0 0-2-1,0 0 0-15,0 0 1 0,0 0 0 16,0 0 1 0,0 0 0-16,0 0 0 0,15 9 0 15,-4-6 0-15,3 2-1 0,0-1-1 16,4 1 1-1,2 1-1-15,2 2 0 0,1-2 2 16,4-1-1 0,1-1 2-16,4 3-1 15,1-5 1-15,3 3 0 16,1-3 0-16,3 2 1 0,-1-2-2 15,4 2 0-15,1-2 1 16,2 1-1 0,3 0-1-16,0 2 0 0,1-3-1 15,0 1 1-15,0 0-1 16,3-1 1-1,-5-2-1-15,3 1 0 0,-4-3 0 0,4-1 0 16,2-1 0 0,3 0 0-16,3-2 0 15,2 0-1-15,1 0 1 16,0 0-1-16,2 0 0 0,-2 1 0 15,-5-1 0-15,-1 0 0 16,-4 2-1 0,-2-1 1-16,-3 1 0 0,0 1 0 15,-1 0 0-15,0 0 0 16,1 0 0-1,-2 2 0-15,-2-1 1 0,-1 2-1 16,-3-2 0-16,-3 4 0 16,-6-2 0-1,-3 2 0-15,-5 0 0 0,-3 1 0 16,-4-1 0-16,-4 1 0 15,-11-3-1-15,14 1 1 16,-14-1-1 0,0 0 0-16,0 0-4 0,0 0-4 15,0 0-10-15,0 0-6 0,0 0-1 16,-14 7 0-1,3-12 0-15,11 5 5 0</inkml:trace>
  <inkml:trace contextRef="#ctx0" brushRef="#br0" timeOffset="1441.0021">15663 4445 62 0,'0'0'22'0,"0"0"0"15,0 0-14 1,0 0-2-16,2-14-2 0,-2 14 0 15,0 0-2-15,15-15 0 0,-15 15 1 16,10-13 0-16,-10 13-1 16,9-13 1-16,-9 13 0 15,0 0-1 1,15-12-1-16,-15 12 0 0,17-3 0 15,-6 1-2 1,4 1 1-16,3 1 0 0,3 1 0 16,2 1 1-1,3-2-1-15,2 1 0 0,2 0 1 16,3-1-1-16,0 0 1 15,4 0-1-15,1 0 1 16,1 0 0-16,2-1-1 0,2 1 1 16,1 0 0-1,3 0-1-15,5-1 0 0,1 1 1 16,3 0-1-1,1 0 0-15,1-2 1 0,2 4-1 16,0-1 1 0,0 0 0-16,-3 2-1 0,2 0 1 15,-2 1-1-15,3 1 1 16,2 1-1-16,3 0 0 15,-1-1 0-15,2 1 1 16,0 0-1-16,1 0 0 16,0-1 1-16,2-2-1 15,-1 2 0-15,2-2 1 16,3-2-1-16,1 1 1 15,1-2-1-15,-1 0 0 0,1 0 1 16,-1 0-1 0,-2-1 0-16,-1-1 0 0,1-1 0 15,-2 0 0 1,0-1 0-16,1-1 0 0,-1-1 0 15,-4 0 1 1,-2-1-1-16,-3 1 0 0,-6-2 0 16,-3 2 1-1,-8 0-1-15,-4 0 0 0,-5-1 0 16,-3 3 0-16,-5-1 1 0,-4 2-1 15,-3 0 0 1,-6 1 0-16,-2-1 0 16,-12 3 0-16,16-1-1 15,-16 1 1-15,0 0-2 0,0 0-1 16,0 0-5-1,0 0-11-15,0 0-7 16,-18-5-1-16,1-7 0 16,-1-4 0-16,-11-19 0 0</inkml:trace>
  <inkml:trace contextRef="#ctx0" brushRef="#br0" timeOffset="46328.1518">16502 8946 23 0,'0'0'15'15,"-18"-6"-1"1,18 6-7-16,0 0-3 0,-4-15-3 15,4 15 0 1,8-13-1-16,-8 13 2 0,10-21 1 16,-10 21 1-1,11-21 1-15,-11 21-1 0,6-16 1 16,-6 16-1-1,0 0-1-15,7-11-1 0,-7 11-1 16,11 5-1-16,-11-5 0 16,19 7-1-16,-6-2 1 15,1 1 1-15,3 0-1 16,2-1 0-1,-2 0 0-15,2-3 1 0,1 2 0 16,-1-3 0-16,1 1 1 16,2 0-1-16,0-2 1 15,2 3-1-15,1-2 1 0,3 1-1 16,-1 0 0-16,3 2 0 15,2-2-1-15,2 1 1 16,3-3-1-16,-1 0 1 16,5-2-1-16,0 2 1 15,1-2-1-15,2 0 1 16,-3-1 0-16,2 1 0 15,-4-1-1-15,0 2 1 16,-3-1 0-16,2 0 0 16,-1 4-1-16,-2-1 0 15,1 1 0-15,-2 2 1 0,3 1-1 16,-1 0 0-1,2 1 0-15,1 0 0 0,3 0 0 16,-1 0 1 0,3 0-1-16,0 0 1 0,0-1-1 15,0-2 1 1,-1 2-1-16,0 3 1 0,-2-4-1 15,1 1 1-15,0 0 0 16,1-1 0-16,2-1 0 16,0 4 1-16,5-6-1 0,1-1 1 15,2 0-1 1,2-3 1-16,0-2 0 15,1 1-1-15,-3-2 1 16,2-1-1-16,-5 0 1 0,2-1-1 16,-3-1 1-1,-2 1-1-15,2 2 1 16,-1-2-1-16,-2 2 0 0,-1 1-1 15,0-1 1-15,-2 3 0 16,-4-1-1-16,-1 2 0 16,-6-1 0-1,-2 2 0-15,-3 2-2 0,-5-2-3 16,-1 3-4-16,-5 0-9 15,-1-2-6-15,1-2-1 16,-7-10 0 0,-3-2 0-16,-15-21 3 0</inkml:trace>
  <inkml:trace contextRef="#ctx0" brushRef="#br0" timeOffset="47918.1568">10542 8787 37 0,'0'0'15'0,"0"0"0"0,-11-7-6 16,11 7-5 0,0 0-4-16,0 0-1 15,0 0-1-15,0 0 0 16,13 12 3-16,-13-12-1 0,0 0 2 15,12 11 0 1,-12-11 1-16,13 6-1 16,-13-6 1-16,23 7 0 15,-4-3 0-15,3 1 0 16,6-3 0-16,4 3-1 0,4 1 0 15,4-2-1 1,3 0 1-16,1 1-1 0,1-1 0 16,0 0 0-1,1-2 0-15,-4 0 0 0,2-2 1 16,-2 0 0-1,-1 0 0-15,-2-3 0 0,0 2 0 16,-1-1 0 0,0 2-1-16,0 0 0 0,1 2-1 15,1-1 1-15,2 0-1 16,2 3 0-16,-2-2 1 15,3 1-1-15,-1-1 0 0,0 0 1 16,-2 0-1 0,-1-1 0-16,-2-1 1 0,-1-1-1 15,-1-2 1 1,-2 0-1-16,2 0 1 0,-3-2 0 15,3 0 0-15,-2 1-1 16,3 0 1-16,0 0 0 16,2 1 0-1,4-1-1-15,0 0 0 0,4 1 1 16,-1 0-1-16,1 0 0 0,-1-1 0 15,0 2 0 1,-2-2 0-16,-1 0 0 16,-1 2 0-1,-2 1 1-15,1-2-1 0,-1 1 0 16,2 2 0-16,-2-3 0 15,2 2 1-15,0 0-1 16,-2 0 1-16,2-1-1 0,0 2 0 16,-1 0 1-1,1-1 0-15,-1 1-1 0,-1 0 0 16,-2-1 0-1,0-1-2-15,-1 2-2 0,-3-4-3 16,1 2-11 0,2 2-5-16,-5-10-1 0,1-1 1 15,-15-15-1-15,0-1 7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59301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9A3198B-3572-480B-BBFD-30A331372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47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3052E717-B007-46AC-8F91-F4389A9387A1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34513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332962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50187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821580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542578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710180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371112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332479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500026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795914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21501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299611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61127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284891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66585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051702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947715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188127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4239622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673447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254450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8175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784800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860112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1633606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69145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15982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7971047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173101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99822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6969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7748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10480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71423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380838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5744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0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80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1A5E-2086-4D04-8418-2E72673F0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8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F330A-82AF-40B1-8DAD-64F9FE9BB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3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90262-6516-4949-9421-8DAB458ED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7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8FDF6-2497-4157-8F49-ACB630D0E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88CBE-0B35-46ED-A07D-288673240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2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E2F77-49AC-4708-8D84-CC7AC93B9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90035-4BE8-4F55-AC46-FE726B970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8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202B4-A3DB-4896-9630-534C46E8C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9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2E155-3572-4F05-BB78-88CEB124E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0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A3B1F-0429-41F4-B266-ECB20E6C0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0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A25B2-A17D-4A54-8151-7F81BD53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6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3174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175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76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8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8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1/17/2012</a:t>
            </a:r>
            <a:endParaRPr lang="en-US"/>
          </a:p>
        </p:txBody>
      </p:sp>
      <p:sp>
        <p:nvSpPr>
          <p:cNvPr id="3178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sp>
        <p:nvSpPr>
          <p:cNvPr id="3178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BFE99EF1-5D93-488F-AFA7-936E5EAA4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178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/CECourses/2_HTML/CE_02WebHhtml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tcs.ipfw.edu/~lin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html/wg/drafts/html/CR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5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5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5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5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5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/CECourses/2_HTML/Lectures/3_HTMLBasics.html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cs.ipfw.edu/~lin/CECourses/2_HTML/03HTMLBasicsExs/basehref.html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apple.com/downloads/safari" TargetMode="External"/><Relationship Id="rId3" Type="http://schemas.openxmlformats.org/officeDocument/2006/relationships/hyperlink" Target="https://en.wikipedia.org/wiki/Web_browser" TargetMode="External"/><Relationship Id="rId7" Type="http://schemas.openxmlformats.org/officeDocument/2006/relationships/hyperlink" Target="http://www.opera.com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chrome/index.html" TargetMode="External"/><Relationship Id="rId5" Type="http://schemas.openxmlformats.org/officeDocument/2006/relationships/hyperlink" Target="http://windows.microsoft.com/en-us/internet-explorer/download-ie" TargetMode="External"/><Relationship Id="rId4" Type="http://schemas.openxmlformats.org/officeDocument/2006/relationships/hyperlink" Target="https://www.mozilla.org/en-US/firefox/new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internet-browser-review.toptenreviews.com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counter.com/globalstats.php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tmarketshare.com/browser-market-share.asp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.netcraft.com/archives/2017/05/25/may-2017-web-server-survey.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html/wg/drafts/html/CR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5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3.org/TR/html51/" TargetMode="External"/><Relationship Id="rId3" Type="http://schemas.openxmlformats.org/officeDocument/2006/relationships/hyperlink" Target="https://tools.ietf.org/html/rfc1866" TargetMode="External"/><Relationship Id="rId7" Type="http://schemas.openxmlformats.org/officeDocument/2006/relationships/hyperlink" Target="http://www.w3.org/TR/html5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.org/TR/xhtml1/" TargetMode="External"/><Relationship Id="rId5" Type="http://schemas.openxmlformats.org/officeDocument/2006/relationships/hyperlink" Target="http://www.w3.org/TR/REC-html40/" TargetMode="External"/><Relationship Id="rId4" Type="http://schemas.openxmlformats.org/officeDocument/2006/relationships/hyperlink" Target="http://www.w3.org/MarkUp/Wilbur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5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customXml" Target="../ink/ink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5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9531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chemeClr val="folHlink"/>
                </a:solidFill>
              </a:rPr>
              <a:t>CPET 499/ITC 250 Web Systems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>
                <a:solidFill>
                  <a:schemeClr val="folHlink"/>
                </a:solidFill>
                <a:latin typeface="Arial" charset="0"/>
              </a:rPr>
              <a:t>Lecture </a:t>
            </a: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on</a:t>
            </a:r>
            <a:endParaRPr lang="en-US" sz="2400" b="1" dirty="0">
              <a:solidFill>
                <a:schemeClr val="folHlink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HTML and XHTML, </a:t>
            </a: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Web Browsers, and Web Servers</a:t>
            </a:r>
            <a:endParaRPr lang="en-US" sz="1800" b="1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References: 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 Fundamentals of Web Development,” 2015 ed., by Randy Connolly and Richard Hoar, from Pearson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*Chapter 2 of the Book: Programming the World Wide Web, 8</a:t>
            </a:r>
            <a:r>
              <a:rPr lang="en-US" sz="1800" b="1" baseline="30000" dirty="0" smtClean="0">
                <a:latin typeface="Arial" charset="0"/>
              </a:rPr>
              <a:t>th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1800" b="1" dirty="0" err="1" smtClean="0">
                <a:latin typeface="Arial" charset="0"/>
              </a:rPr>
              <a:t>ed</a:t>
            </a:r>
            <a:r>
              <a:rPr lang="en-US" sz="1800" b="1" dirty="0" smtClean="0">
                <a:latin typeface="Arial" charset="0"/>
              </a:rPr>
              <a:t>, by Robert W. </a:t>
            </a:r>
            <a:r>
              <a:rPr lang="en-US" sz="1800" b="1" dirty="0" err="1" smtClean="0">
                <a:latin typeface="Arial" charset="0"/>
              </a:rPr>
              <a:t>Sebesta</a:t>
            </a:r>
            <a:r>
              <a:rPr lang="en-US" sz="1800" b="1" dirty="0" smtClean="0">
                <a:latin typeface="Arial" charset="0"/>
              </a:rPr>
              <a:t>, from Pearson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*Internet &amp; World Wide Web How to Program, 5</a:t>
            </a:r>
            <a:r>
              <a:rPr lang="en-US" sz="1800" b="1" baseline="30000" dirty="0" smtClean="0">
                <a:latin typeface="Arial" charset="0"/>
              </a:rPr>
              <a:t>th</a:t>
            </a:r>
            <a:r>
              <a:rPr lang="en-US" sz="1800" b="1" dirty="0" smtClean="0">
                <a:latin typeface="Arial" charset="0"/>
              </a:rPr>
              <a:t> </a:t>
            </a:r>
            <a:r>
              <a:rPr lang="en-US" sz="1800" b="1" dirty="0" err="1" smtClean="0">
                <a:latin typeface="Arial" charset="0"/>
              </a:rPr>
              <a:t>ed</a:t>
            </a:r>
            <a:r>
              <a:rPr lang="en-US" sz="1800" b="1" dirty="0" smtClean="0">
                <a:latin typeface="Arial" charset="0"/>
              </a:rPr>
              <a:t>, by Paul </a:t>
            </a:r>
            <a:r>
              <a:rPr lang="en-US" sz="1800" b="1" dirty="0" err="1" smtClean="0">
                <a:latin typeface="Arial" charset="0"/>
              </a:rPr>
              <a:t>Deitel</a:t>
            </a:r>
            <a:r>
              <a:rPr lang="en-US" sz="1800" b="1" dirty="0" smtClean="0">
                <a:latin typeface="Arial" charset="0"/>
              </a:rPr>
              <a:t>, et. al.,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From Pearson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*Webmaster in a Nutshell, by Stephen </a:t>
            </a:r>
            <a:r>
              <a:rPr lang="en-US" sz="1800" b="1" dirty="0" err="1" smtClean="0">
                <a:latin typeface="Arial" charset="0"/>
              </a:rPr>
              <a:t>Spainbour</a:t>
            </a:r>
            <a:r>
              <a:rPr lang="en-US" sz="1800" b="1" dirty="0" smtClean="0">
                <a:latin typeface="Arial" charset="0"/>
              </a:rPr>
              <a:t> &amp; Robert Eckstein, from O’Reilly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*E-Book on Building Web Applications with HTML, 2012, by Paul I. </a:t>
            </a:r>
            <a:r>
              <a:rPr lang="en-US" sz="1800" b="1" dirty="0">
                <a:latin typeface="Arial" charset="0"/>
              </a:rPr>
              <a:t>Lin, </a:t>
            </a:r>
            <a:r>
              <a:rPr lang="en-US" sz="1800" b="1" dirty="0">
                <a:latin typeface="Arial" charset="0"/>
                <a:hlinkClick r:id="rId3"/>
              </a:rPr>
              <a:t>http://www.etcs.ipfw.edu/~</a:t>
            </a:r>
            <a:r>
              <a:rPr lang="en-US" sz="1800" b="1" dirty="0" smtClean="0">
                <a:latin typeface="Arial" charset="0"/>
                <a:hlinkClick r:id="rId3"/>
              </a:rPr>
              <a:t>lin/CECourses/2_HTML/CE_02WebHhtmlindex.html</a:t>
            </a:r>
            <a:r>
              <a:rPr lang="en-US" sz="1800" b="1" dirty="0" smtClean="0">
                <a:latin typeface="Arial" charset="0"/>
              </a:rPr>
              <a:t> </a:t>
            </a:r>
            <a:br>
              <a:rPr lang="en-US" sz="1800" b="1" dirty="0" smtClean="0">
                <a:latin typeface="Arial" charset="0"/>
              </a:rPr>
            </a:br>
            <a:endParaRPr lang="en-US" sz="1800" b="1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</a:rPr>
              <a:t>Paul I-</a:t>
            </a:r>
            <a:r>
              <a:rPr lang="en-US" sz="2000" b="1" dirty="0" err="1" smtClean="0">
                <a:latin typeface="Arial" charset="0"/>
              </a:rPr>
              <a:t>Hai</a:t>
            </a:r>
            <a:r>
              <a:rPr lang="en-US" sz="2000" b="1" dirty="0" smtClean="0">
                <a:latin typeface="Arial" charset="0"/>
              </a:rPr>
              <a:t> Lin, Professor 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  <a:hlinkClick r:id="rId4"/>
              </a:rPr>
              <a:t>http://www.etcs.ipfw.edu/~lin</a:t>
            </a:r>
            <a:r>
              <a:rPr lang="en-US" sz="2000" b="1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BC44-0B92-4DB5-A8A9-B6AD12C32F7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http://www.w3.org/html/wg/drafts/html/CR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Elements of HTML (continue)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Edits</a:t>
            </a:r>
            <a:r>
              <a:rPr lang="en-US" sz="2400" b="1" dirty="0" smtClean="0">
                <a:latin typeface="Arial" charset="0"/>
              </a:rPr>
              <a:t>: &lt;ins&gt;,  &lt;del&gt;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Embedded contents</a:t>
            </a:r>
            <a:r>
              <a:rPr lang="en-US" sz="2400" b="1" dirty="0" smtClean="0">
                <a:latin typeface="Arial" charset="0"/>
              </a:rPr>
              <a:t>: &lt;</a:t>
            </a:r>
            <a:r>
              <a:rPr lang="en-US" sz="2400" b="1" dirty="0" err="1" smtClean="0">
                <a:latin typeface="Arial" charset="0"/>
              </a:rPr>
              <a:t>img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iframe</a:t>
            </a:r>
            <a:r>
              <a:rPr lang="en-US" sz="2400" b="1" dirty="0" smtClean="0">
                <a:latin typeface="Arial" charset="0"/>
              </a:rPr>
              <a:t>&gt;, &lt;embed&gt;, &lt;object&gt;, &lt;</a:t>
            </a:r>
            <a:r>
              <a:rPr lang="en-US" sz="2400" b="1" dirty="0" err="1" smtClean="0">
                <a:latin typeface="Arial" charset="0"/>
              </a:rPr>
              <a:t>param</a:t>
            </a:r>
            <a:r>
              <a:rPr lang="en-US" sz="2400" b="1" dirty="0" smtClean="0">
                <a:latin typeface="Arial" charset="0"/>
              </a:rPr>
              <a:t>&gt;, &lt;video&gt;, &lt;audio&gt;, &lt;source&gt;, &lt;track&gt;, &lt;map&gt;, &lt;area&gt;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Links</a:t>
            </a:r>
            <a:r>
              <a:rPr lang="en-US" sz="2400" b="1" dirty="0" smtClean="0">
                <a:latin typeface="Arial" charset="0"/>
              </a:rPr>
              <a:t>: &lt;a&gt;, &lt;alternate&gt;, &lt;author&gt;, &lt;bookmark&gt;, &lt;help&gt;, &lt;icon&gt;, &lt;license&gt;, &lt;</a:t>
            </a:r>
            <a:r>
              <a:rPr lang="en-US" sz="2400" b="1" dirty="0" err="1" smtClean="0">
                <a:latin typeface="Arial" charset="0"/>
              </a:rPr>
              <a:t>nofollow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noreferrer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prefectch</a:t>
            </a:r>
            <a:r>
              <a:rPr lang="en-US" sz="2400" b="1" dirty="0" smtClean="0">
                <a:latin typeface="Arial" charset="0"/>
              </a:rPr>
              <a:t>&gt;, &lt;search&gt;, &lt;</a:t>
            </a:r>
            <a:r>
              <a:rPr lang="en-US" sz="2400" b="1" dirty="0" err="1" smtClean="0">
                <a:latin typeface="Arial" charset="0"/>
              </a:rPr>
              <a:t>stylesheet</a:t>
            </a:r>
            <a:r>
              <a:rPr lang="en-US" sz="2400" b="1" dirty="0" smtClean="0">
                <a:latin typeface="Arial" charset="0"/>
              </a:rPr>
              <a:t>&gt;, &lt;tag&gt;, &lt;next&gt;, &lt;</a:t>
            </a:r>
            <a:r>
              <a:rPr lang="en-US" sz="2400" b="1" dirty="0" err="1" smtClean="0">
                <a:latin typeface="Arial" charset="0"/>
              </a:rPr>
              <a:t>prev</a:t>
            </a:r>
            <a:r>
              <a:rPr lang="en-US" sz="2400" b="1" dirty="0" smtClean="0">
                <a:latin typeface="Arial" charset="0"/>
              </a:rPr>
              <a:t>&gt;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23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http://www.w3.org/TR/html5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Elements of HTML (continue)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Tabular Data</a:t>
            </a:r>
            <a:r>
              <a:rPr lang="en-US" sz="2400" b="1" dirty="0" smtClean="0">
                <a:latin typeface="Arial" charset="0"/>
              </a:rPr>
              <a:t>: &lt;table&gt;, &lt;caption&gt;, &lt;</a:t>
            </a:r>
            <a:r>
              <a:rPr lang="en-US" sz="2400" b="1" dirty="0" err="1" smtClean="0">
                <a:latin typeface="Arial" charset="0"/>
              </a:rPr>
              <a:t>colgroup</a:t>
            </a:r>
            <a:r>
              <a:rPr lang="en-US" sz="2400" b="1" dirty="0" smtClean="0">
                <a:latin typeface="Arial" charset="0"/>
              </a:rPr>
              <a:t>&gt;, &lt;col&gt;, &lt;</a:t>
            </a:r>
            <a:r>
              <a:rPr lang="en-US" sz="2400" b="1" dirty="0" err="1" smtClean="0">
                <a:latin typeface="Arial" charset="0"/>
              </a:rPr>
              <a:t>tbody</a:t>
            </a:r>
            <a:r>
              <a:rPr lang="en-US" sz="2400" b="1" dirty="0" smtClean="0">
                <a:latin typeface="Arial" charset="0"/>
              </a:rPr>
              <a:t>&gt;, &lt;thread&gt;, &lt;</a:t>
            </a:r>
            <a:r>
              <a:rPr lang="en-US" sz="2400" b="1" dirty="0" err="1" smtClean="0">
                <a:latin typeface="Arial" charset="0"/>
              </a:rPr>
              <a:t>tfoot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tr</a:t>
            </a:r>
            <a:r>
              <a:rPr lang="en-US" sz="2400" b="1" dirty="0" smtClean="0">
                <a:latin typeface="Arial" charset="0"/>
              </a:rPr>
              <a:t>&gt;, &lt;td&gt;, &lt;</a:t>
            </a:r>
            <a:r>
              <a:rPr lang="en-US" sz="2400" b="1" dirty="0" err="1" smtClean="0">
                <a:latin typeface="Arial" charset="0"/>
              </a:rPr>
              <a:t>th</a:t>
            </a:r>
            <a:r>
              <a:rPr lang="en-US" sz="2400" b="1" dirty="0" smtClean="0">
                <a:latin typeface="Arial" charset="0"/>
              </a:rPr>
              <a:t>&gt;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Forms</a:t>
            </a:r>
            <a:r>
              <a:rPr lang="en-US" sz="2400" b="1" dirty="0" smtClean="0">
                <a:latin typeface="Arial" charset="0"/>
              </a:rPr>
              <a:t>: &lt;form&gt;, &lt;label&gt;, &lt;input&gt;, &lt;type&gt;, &lt;button&gt;, &lt;select&gt;, &lt;</a:t>
            </a:r>
            <a:r>
              <a:rPr lang="en-US" sz="2400" b="1" dirty="0" err="1" smtClean="0">
                <a:latin typeface="Arial" charset="0"/>
              </a:rPr>
              <a:t>datalist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optgroup</a:t>
            </a:r>
            <a:r>
              <a:rPr lang="en-US" sz="2400" b="1" dirty="0" smtClean="0">
                <a:latin typeface="Arial" charset="0"/>
              </a:rPr>
              <a:t>&gt;, &lt;option&gt;, &lt;</a:t>
            </a:r>
            <a:r>
              <a:rPr lang="en-US" sz="2400" b="1" dirty="0" err="1" smtClean="0">
                <a:latin typeface="Arial" charset="0"/>
              </a:rPr>
              <a:t>textarea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keygen</a:t>
            </a:r>
            <a:r>
              <a:rPr lang="en-US" sz="2400" b="1" dirty="0" smtClean="0">
                <a:latin typeface="Arial" charset="0"/>
              </a:rPr>
              <a:t>&gt;, &lt;output&gt;, &lt;progress&gt;, &lt;meter&gt;, &lt;</a:t>
            </a:r>
            <a:r>
              <a:rPr lang="en-US" sz="2400" b="1" dirty="0" err="1" smtClean="0">
                <a:latin typeface="Arial" charset="0"/>
              </a:rPr>
              <a:t>fieldset</a:t>
            </a:r>
            <a:r>
              <a:rPr lang="en-US" sz="2400" b="1" dirty="0" smtClean="0">
                <a:latin typeface="Arial" charset="0"/>
              </a:rPr>
              <a:t>&gt;, &lt;legend&gt;, …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Scripting</a:t>
            </a:r>
            <a:r>
              <a:rPr lang="en-US" sz="2400" b="1" dirty="0" smtClean="0">
                <a:latin typeface="Arial" charset="0"/>
              </a:rPr>
              <a:t>: &lt;script&gt;, &lt;</a:t>
            </a:r>
            <a:r>
              <a:rPr lang="en-US" sz="2400" b="1" dirty="0" err="1" smtClean="0">
                <a:latin typeface="Arial" charset="0"/>
              </a:rPr>
              <a:t>noscript</a:t>
            </a:r>
            <a:r>
              <a:rPr lang="en-US" sz="2400" b="1" dirty="0" smtClean="0">
                <a:latin typeface="Arial" charset="0"/>
              </a:rPr>
              <a:t>&gt;, &lt;template&gt;, &lt;canvas&gt;</a:t>
            </a:r>
          </a:p>
          <a:p>
            <a:pPr lvl="1"/>
            <a:endParaRPr lang="en-US" sz="2000" b="1" dirty="0" smtClean="0">
              <a:latin typeface="Arial" charset="0"/>
            </a:endParaRP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56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http://www.w3.org/TR/html5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INPUT Elements within the FORM Element</a:t>
            </a:r>
          </a:p>
          <a:p>
            <a:pPr lvl="1"/>
            <a:r>
              <a:rPr lang="en-US" sz="2400" b="1" dirty="0" smtClean="0">
                <a:latin typeface="Arial" charset="0"/>
              </a:rPr>
              <a:t>Text    (type = text)</a:t>
            </a:r>
          </a:p>
          <a:p>
            <a:pPr lvl="1"/>
            <a:r>
              <a:rPr lang="en-US" sz="2400" b="1" dirty="0" smtClean="0">
                <a:latin typeface="Arial" charset="0"/>
              </a:rPr>
              <a:t>Telephone (type=</a:t>
            </a:r>
            <a:r>
              <a:rPr lang="en-US" sz="2400" b="1" dirty="0" err="1" smtClean="0">
                <a:latin typeface="Arial" charset="0"/>
              </a:rPr>
              <a:t>tel</a:t>
            </a:r>
            <a:r>
              <a:rPr lang="en-US" sz="2400" b="1" dirty="0" smtClean="0">
                <a:latin typeface="Arial" charset="0"/>
              </a:rPr>
              <a:t>)</a:t>
            </a:r>
          </a:p>
          <a:p>
            <a:pPr lvl="1"/>
            <a:r>
              <a:rPr lang="en-US" sz="2400" b="1" dirty="0" smtClean="0">
                <a:latin typeface="Arial" charset="0"/>
              </a:rPr>
              <a:t>URL (</a:t>
            </a:r>
            <a:r>
              <a:rPr lang="en-US" sz="2400" b="1" dirty="0" err="1" smtClean="0">
                <a:latin typeface="Arial" charset="0"/>
              </a:rPr>
              <a:t>tyle</a:t>
            </a:r>
            <a:r>
              <a:rPr lang="en-US" sz="2400" b="1" dirty="0" smtClean="0">
                <a:latin typeface="Arial" charset="0"/>
              </a:rPr>
              <a:t>=</a:t>
            </a:r>
            <a:r>
              <a:rPr lang="en-US" sz="2400" b="1" dirty="0" err="1" smtClean="0">
                <a:latin typeface="Arial" charset="0"/>
              </a:rPr>
              <a:t>url</a:t>
            </a:r>
            <a:r>
              <a:rPr lang="en-US" sz="2400" b="1" dirty="0" smtClean="0">
                <a:latin typeface="Arial" charset="0"/>
              </a:rPr>
              <a:t>)</a:t>
            </a:r>
          </a:p>
          <a:p>
            <a:pPr lvl="1"/>
            <a:r>
              <a:rPr lang="en-US" sz="2400" b="1" dirty="0" smtClean="0">
                <a:latin typeface="Arial" charset="0"/>
              </a:rPr>
              <a:t>Email (type=email)</a:t>
            </a:r>
          </a:p>
          <a:p>
            <a:pPr lvl="1"/>
            <a:r>
              <a:rPr lang="en-US" sz="2400" b="1" dirty="0" smtClean="0">
                <a:latin typeface="Arial" charset="0"/>
              </a:rPr>
              <a:t>Password (type=password)</a:t>
            </a:r>
          </a:p>
          <a:p>
            <a:pPr lvl="1"/>
            <a:r>
              <a:rPr lang="en-US" sz="2400" b="1" dirty="0" smtClean="0">
                <a:latin typeface="Arial" charset="0"/>
              </a:rPr>
              <a:t>Date (type = date)</a:t>
            </a:r>
          </a:p>
          <a:p>
            <a:pPr lvl="1"/>
            <a:r>
              <a:rPr lang="en-US" sz="2400" b="1" dirty="0" smtClean="0">
                <a:latin typeface="Arial" charset="0"/>
              </a:rPr>
              <a:t>Number (type = number)</a:t>
            </a:r>
          </a:p>
          <a:p>
            <a:pPr lvl="1"/>
            <a:r>
              <a:rPr lang="en-US" sz="2400" b="1" dirty="0" smtClean="0">
                <a:latin typeface="Arial" charset="0"/>
              </a:rPr>
              <a:t>Range (type=range)</a:t>
            </a:r>
          </a:p>
          <a:p>
            <a:pPr lvl="1"/>
            <a:r>
              <a:rPr lang="en-US" sz="2400" b="1" dirty="0" smtClean="0">
                <a:latin typeface="Arial" charset="0"/>
              </a:rPr>
              <a:t>Color (type=color)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65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http://www.w3.org/TR/html5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INPUT Elements within the FORM Element</a:t>
            </a:r>
          </a:p>
          <a:p>
            <a:pPr lvl="1"/>
            <a:r>
              <a:rPr lang="en-US" sz="2400" b="1" dirty="0" smtClean="0">
                <a:latin typeface="Arial" charset="0"/>
              </a:rPr>
              <a:t>Checkbox    (type = checkbox)</a:t>
            </a:r>
          </a:p>
          <a:p>
            <a:pPr lvl="1"/>
            <a:r>
              <a:rPr lang="en-US" sz="2400" b="1" dirty="0" smtClean="0">
                <a:latin typeface="Arial" charset="0"/>
              </a:rPr>
              <a:t>Radio Button (type=radio)</a:t>
            </a:r>
          </a:p>
          <a:p>
            <a:pPr lvl="1"/>
            <a:r>
              <a:rPr lang="en-US" sz="2400" b="1" dirty="0">
                <a:latin typeface="Arial" charset="0"/>
              </a:rPr>
              <a:t>Submit Button (type=submit)</a:t>
            </a:r>
          </a:p>
          <a:p>
            <a:pPr lvl="1"/>
            <a:r>
              <a:rPr lang="en-US" sz="2400" b="1" dirty="0" smtClean="0">
                <a:latin typeface="Arial" charset="0"/>
              </a:rPr>
              <a:t>Button (type=button)</a:t>
            </a:r>
          </a:p>
          <a:p>
            <a:pPr lvl="1"/>
            <a:r>
              <a:rPr lang="en-US" sz="2400" b="1" dirty="0">
                <a:latin typeface="Arial" charset="0"/>
              </a:rPr>
              <a:t>Image Button (type=image)</a:t>
            </a:r>
          </a:p>
          <a:p>
            <a:pPr lvl="1"/>
            <a:r>
              <a:rPr lang="en-US" sz="2400" b="1" dirty="0">
                <a:latin typeface="Arial" charset="0"/>
              </a:rPr>
              <a:t>Reset Button (type=reset)</a:t>
            </a:r>
          </a:p>
          <a:p>
            <a:pPr lvl="1"/>
            <a:r>
              <a:rPr lang="en-US" sz="2400" b="1" dirty="0" smtClean="0">
                <a:latin typeface="Arial" charset="0"/>
              </a:rPr>
              <a:t>File Upload (type=file)</a:t>
            </a:r>
          </a:p>
          <a:p>
            <a:pPr lvl="1"/>
            <a:endParaRPr lang="en-US" sz="2400" b="1" dirty="0" smtClean="0">
              <a:latin typeface="Arial" charset="0"/>
            </a:endParaRP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3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http://www.w3.org/TR/html5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INPUT Elements Attributes</a:t>
            </a:r>
          </a:p>
          <a:p>
            <a:pPr lvl="1"/>
            <a:r>
              <a:rPr lang="en-US" sz="2400" b="1" dirty="0" err="1" smtClean="0">
                <a:latin typeface="Arial" charset="0"/>
              </a:rPr>
              <a:t>maxlength</a:t>
            </a:r>
            <a:r>
              <a:rPr lang="en-US" sz="2400" b="1" dirty="0" smtClean="0">
                <a:latin typeface="Arial" charset="0"/>
              </a:rPr>
              <a:t>, </a:t>
            </a:r>
            <a:r>
              <a:rPr lang="en-US" sz="2400" b="1" dirty="0" err="1" smtClean="0">
                <a:latin typeface="Arial" charset="0"/>
              </a:rPr>
              <a:t>minlength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b="1" dirty="0" smtClean="0">
                <a:latin typeface="Arial" charset="0"/>
              </a:rPr>
              <a:t>size</a:t>
            </a:r>
          </a:p>
          <a:p>
            <a:pPr lvl="1"/>
            <a:r>
              <a:rPr lang="en-US" sz="2400" b="1" dirty="0" err="1" smtClean="0">
                <a:latin typeface="Arial" charset="0"/>
              </a:rPr>
              <a:t>readonly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b="1" dirty="0" smtClean="0">
                <a:latin typeface="Arial" charset="0"/>
              </a:rPr>
              <a:t>required</a:t>
            </a:r>
          </a:p>
          <a:p>
            <a:pPr lvl="1"/>
            <a:r>
              <a:rPr lang="en-US" sz="2400" b="1" dirty="0" smtClean="0">
                <a:latin typeface="Arial" charset="0"/>
              </a:rPr>
              <a:t>multiple</a:t>
            </a:r>
          </a:p>
          <a:p>
            <a:pPr lvl="1"/>
            <a:r>
              <a:rPr lang="en-US" sz="2400" b="1" dirty="0" smtClean="0">
                <a:latin typeface="Arial" charset="0"/>
              </a:rPr>
              <a:t>pattern</a:t>
            </a:r>
          </a:p>
          <a:p>
            <a:pPr lvl="1"/>
            <a:r>
              <a:rPr lang="en-US" sz="2400" b="1" dirty="0" smtClean="0">
                <a:latin typeface="Arial" charset="0"/>
              </a:rPr>
              <a:t>min, max</a:t>
            </a:r>
          </a:p>
          <a:p>
            <a:pPr lvl="1"/>
            <a:r>
              <a:rPr lang="en-US" sz="2400" b="1" dirty="0" smtClean="0">
                <a:latin typeface="Arial" charset="0"/>
              </a:rPr>
              <a:t>list</a:t>
            </a:r>
          </a:p>
          <a:p>
            <a:pPr lvl="1"/>
            <a:r>
              <a:rPr lang="en-US" sz="2400" b="1" dirty="0" smtClean="0">
                <a:latin typeface="Arial" charset="0"/>
              </a:rPr>
              <a:t>placeholder</a:t>
            </a:r>
          </a:p>
          <a:p>
            <a:pPr lvl="1"/>
            <a:endParaRPr lang="en-US" sz="2400" b="1" dirty="0" smtClean="0">
              <a:latin typeface="Arial" charset="0"/>
            </a:endParaRP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3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6015038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http://www.w3.org/TR/html5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Other Elements within Form Element</a:t>
            </a:r>
          </a:p>
          <a:p>
            <a:pPr lvl="1"/>
            <a:r>
              <a:rPr lang="en-US" sz="2400" b="1" dirty="0" smtClean="0">
                <a:latin typeface="Arial" charset="0"/>
              </a:rPr>
              <a:t>button </a:t>
            </a:r>
          </a:p>
          <a:p>
            <a:pPr lvl="1"/>
            <a:r>
              <a:rPr lang="en-US" sz="2400" b="1" dirty="0" smtClean="0">
                <a:latin typeface="Arial" charset="0"/>
              </a:rPr>
              <a:t>size</a:t>
            </a:r>
          </a:p>
          <a:p>
            <a:pPr lvl="1"/>
            <a:r>
              <a:rPr lang="en-US" sz="2400" b="1" dirty="0" err="1" smtClean="0">
                <a:latin typeface="Arial" charset="0"/>
              </a:rPr>
              <a:t>datalist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b="1" dirty="0" err="1" smtClean="0">
                <a:latin typeface="Arial" charset="0"/>
              </a:rPr>
              <a:t>optgroup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b="1" dirty="0" smtClean="0">
                <a:latin typeface="Arial" charset="0"/>
              </a:rPr>
              <a:t>option</a:t>
            </a:r>
          </a:p>
          <a:p>
            <a:pPr lvl="1"/>
            <a:r>
              <a:rPr lang="en-US" sz="2400" b="1" dirty="0" err="1" smtClean="0">
                <a:latin typeface="Arial" charset="0"/>
              </a:rPr>
              <a:t>textarea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b="1" dirty="0" err="1" smtClean="0">
                <a:latin typeface="Arial" charset="0"/>
              </a:rPr>
              <a:t>keygen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b="1" dirty="0" smtClean="0">
                <a:latin typeface="Arial" charset="0"/>
              </a:rPr>
              <a:t>output</a:t>
            </a:r>
          </a:p>
          <a:p>
            <a:pPr lvl="1"/>
            <a:r>
              <a:rPr lang="en-US" sz="2400" b="1" dirty="0" smtClean="0">
                <a:latin typeface="Arial" charset="0"/>
              </a:rPr>
              <a:t>progress</a:t>
            </a:r>
          </a:p>
          <a:p>
            <a:pPr lvl="1"/>
            <a:r>
              <a:rPr lang="en-US" sz="2400" b="1" dirty="0" err="1" smtClean="0">
                <a:latin typeface="Arial" charset="0"/>
              </a:rPr>
              <a:t>fieldset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b="1" dirty="0" smtClean="0">
                <a:latin typeface="Arial" charset="0"/>
              </a:rPr>
              <a:t>legend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70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Standard XHTML Document Structure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latin typeface="+mj-lt"/>
              </a:rPr>
              <a:t>Every </a:t>
            </a:r>
            <a:r>
              <a:rPr lang="en-US" sz="2400" b="1" dirty="0">
                <a:latin typeface="+mj-lt"/>
              </a:rPr>
              <a:t>XHTML document must begin with: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 smtClean="0">
                <a:latin typeface="+mj-lt"/>
              </a:rPr>
              <a:t>      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&lt;!DOCTYPE html&gt;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 smtClean="0">
                <a:latin typeface="+mj-lt"/>
              </a:rPr>
              <a:t>     </a:t>
            </a:r>
            <a:r>
              <a:rPr lang="en-US" sz="2400" b="1" dirty="0" smtClean="0">
                <a:solidFill>
                  <a:srgbClr val="FFC000"/>
                </a:solidFill>
                <a:latin typeface="+mj-lt"/>
              </a:rPr>
              <a:t>&lt;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html&gt;</a:t>
            </a:r>
            <a:r>
              <a:rPr lang="en-US" sz="2400" b="1" dirty="0">
                <a:latin typeface="+mj-lt"/>
              </a:rPr>
              <a:t>, 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&lt;head&gt;</a:t>
            </a:r>
            <a:r>
              <a:rPr lang="en-US" sz="2400" b="1" dirty="0">
                <a:latin typeface="+mj-lt"/>
              </a:rPr>
              <a:t>, 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&lt;title&gt;</a:t>
            </a:r>
            <a:r>
              <a:rPr lang="en-US" sz="2400" b="1" dirty="0">
                <a:latin typeface="+mj-lt"/>
              </a:rPr>
              <a:t>, and 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&lt;body&gt;</a:t>
            </a:r>
            <a:r>
              <a:rPr lang="en-US" sz="2400" b="1" dirty="0">
                <a:latin typeface="+mj-lt"/>
              </a:rPr>
              <a:t> are required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 smtClean="0">
                <a:latin typeface="+mj-lt"/>
              </a:rPr>
              <a:t>     </a:t>
            </a:r>
            <a:r>
              <a:rPr lang="en-US" sz="2400" b="1" dirty="0">
                <a:latin typeface="+mj-lt"/>
              </a:rPr>
              <a:t>in every document (in XHTML, not HTML)</a:t>
            </a:r>
          </a:p>
          <a:p>
            <a:pPr>
              <a:defRPr/>
            </a:pPr>
            <a:r>
              <a:rPr lang="en-US" sz="2400" b="1" dirty="0" smtClean="0">
                <a:latin typeface="+mj-lt"/>
              </a:rPr>
              <a:t>The </a:t>
            </a:r>
            <a:r>
              <a:rPr lang="en-US" sz="2400" b="1" dirty="0">
                <a:latin typeface="+mj-lt"/>
              </a:rPr>
              <a:t>whole document must have &lt;html&gt; as its root</a:t>
            </a:r>
          </a:p>
          <a:p>
            <a:pPr>
              <a:defRPr/>
            </a:pPr>
            <a:r>
              <a:rPr lang="en-US" sz="2400" b="1" dirty="0" smtClean="0">
                <a:latin typeface="+mj-lt"/>
              </a:rPr>
              <a:t>html </a:t>
            </a:r>
            <a:r>
              <a:rPr lang="en-US" sz="2400" b="1" dirty="0">
                <a:latin typeface="+mj-lt"/>
              </a:rPr>
              <a:t>must have the </a:t>
            </a:r>
            <a:r>
              <a:rPr lang="en-US" sz="2400" b="1" dirty="0" err="1">
                <a:latin typeface="+mj-lt"/>
              </a:rPr>
              <a:t>lang</a:t>
            </a:r>
            <a:r>
              <a:rPr lang="en-US" sz="2400" b="1" dirty="0">
                <a:latin typeface="+mj-lt"/>
              </a:rPr>
              <a:t> attribute: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+mj-lt"/>
              </a:rPr>
              <a:t>     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&lt;html </a:t>
            </a:r>
            <a:r>
              <a:rPr lang="en-US" sz="2400" b="1" dirty="0" err="1">
                <a:solidFill>
                  <a:srgbClr val="FFC000"/>
                </a:solidFill>
                <a:latin typeface="+mj-lt"/>
              </a:rPr>
              <a:t>lang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 = </a:t>
            </a:r>
            <a:r>
              <a:rPr lang="en-US" sz="2400" b="1" dirty="0">
                <a:solidFill>
                  <a:srgbClr val="FFC000"/>
                </a:solidFill>
                <a:latin typeface="+mj-lt"/>
                <a:cs typeface="Courier New" pitchFamily="49" charset="0"/>
              </a:rPr>
              <a:t>″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en</a:t>
            </a:r>
            <a:r>
              <a:rPr lang="en-US" sz="2400" b="1" dirty="0">
                <a:solidFill>
                  <a:srgbClr val="FFC000"/>
                </a:solidFill>
                <a:latin typeface="+mj-lt"/>
                <a:cs typeface="Courier New" pitchFamily="49" charset="0"/>
              </a:rPr>
              <a:t>″</a:t>
            </a:r>
            <a:r>
              <a:rPr lang="en-US" sz="2400" b="1" dirty="0">
                <a:solidFill>
                  <a:srgbClr val="FFC000"/>
                </a:solidFill>
                <a:latin typeface="+mj-lt"/>
              </a:rPr>
              <a:t>&gt;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2400" b="1" dirty="0">
                <a:latin typeface="+mj-lt"/>
              </a:rPr>
              <a:t>(this one is for English)</a:t>
            </a:r>
          </a:p>
          <a:p>
            <a:pPr>
              <a:defRPr/>
            </a:pPr>
            <a:r>
              <a:rPr lang="en-US" sz="2400" b="1" dirty="0" smtClean="0">
                <a:latin typeface="+mj-lt"/>
              </a:rPr>
              <a:t>A </a:t>
            </a:r>
            <a:r>
              <a:rPr lang="en-US" sz="2400" b="1" dirty="0">
                <a:latin typeface="+mj-lt"/>
              </a:rPr>
              <a:t>document consists of a head and a body </a:t>
            </a:r>
          </a:p>
          <a:p>
            <a:pPr>
              <a:defRPr/>
            </a:pPr>
            <a:r>
              <a:rPr lang="en-US" sz="2400" b="1" dirty="0" smtClean="0">
                <a:latin typeface="+mj-lt"/>
              </a:rPr>
              <a:t>The </a:t>
            </a:r>
            <a:r>
              <a:rPr lang="en-US" sz="2400" b="1" dirty="0">
                <a:latin typeface="+mj-lt"/>
              </a:rPr>
              <a:t>&lt;title&gt; tag is used to give the document a title,</a:t>
            </a:r>
          </a:p>
          <a:p>
            <a:pPr>
              <a:defRPr/>
            </a:pPr>
            <a:r>
              <a:rPr lang="en-US" sz="2400" b="1" dirty="0" smtClean="0">
                <a:latin typeface="+mj-lt"/>
              </a:rPr>
              <a:t>The </a:t>
            </a:r>
            <a:r>
              <a:rPr lang="en-US" sz="2400" b="1" dirty="0">
                <a:latin typeface="+mj-lt"/>
                <a:cs typeface="Courier New" pitchFamily="49" charset="0"/>
              </a:rPr>
              <a:t>meta</a:t>
            </a:r>
            <a:r>
              <a:rPr lang="en-US" sz="2400" b="1" dirty="0">
                <a:latin typeface="+mj-lt"/>
              </a:rPr>
              <a:t> tag is used to provide the character set </a:t>
            </a:r>
            <a:r>
              <a:rPr lang="en-US" sz="2400" b="1" dirty="0" smtClean="0">
                <a:latin typeface="+mj-lt"/>
              </a:rPr>
              <a:t>used</a:t>
            </a:r>
            <a:endParaRPr lang="en-US" sz="2400" b="1" dirty="0">
              <a:latin typeface="+mj-lt"/>
            </a:endParaRPr>
          </a:p>
          <a:p>
            <a:pPr marL="0" indent="0">
              <a:buNone/>
              <a:defRPr/>
            </a:pPr>
            <a:r>
              <a:rPr lang="en-US" sz="2400" b="1" dirty="0" smtClean="0">
                <a:solidFill>
                  <a:srgbClr val="FFC000"/>
                </a:solidFill>
                <a:latin typeface="+mj-lt"/>
                <a:cs typeface="Courier New" pitchFamily="49" charset="0"/>
              </a:rPr>
              <a:t>    </a:t>
            </a:r>
            <a:r>
              <a:rPr lang="en-US" sz="2400" b="1" dirty="0">
                <a:solidFill>
                  <a:srgbClr val="FFC000"/>
                </a:solidFill>
                <a:latin typeface="+mj-lt"/>
                <a:cs typeface="Courier New" pitchFamily="49" charset="0"/>
              </a:rPr>
              <a:t>&lt;meta charset = ″utf-8″ </a:t>
            </a:r>
            <a:r>
              <a:rPr lang="en-US" sz="2400" b="1" dirty="0" smtClean="0">
                <a:solidFill>
                  <a:srgbClr val="FFC000"/>
                </a:solidFill>
                <a:latin typeface="+mj-lt"/>
                <a:cs typeface="Courier New" pitchFamily="49" charset="0"/>
              </a:rPr>
              <a:t>/&gt;</a:t>
            </a:r>
          </a:p>
          <a:p>
            <a:pPr>
              <a:defRPr/>
            </a:pPr>
            <a:r>
              <a:rPr lang="en-US" sz="2400" b="1" dirty="0" smtClean="0">
                <a:latin typeface="+mj-lt"/>
                <a:cs typeface="Courier New" pitchFamily="49" charset="0"/>
              </a:rPr>
              <a:t>UTF-8: 8-bit Unicode Transformation Format or ASCII characters</a:t>
            </a:r>
            <a:endParaRPr lang="en-US" sz="2400" b="1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sz="24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17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Basic Text Markup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latin typeface="+mj-lt"/>
              </a:rPr>
              <a:t>Paragraph elements: &lt;p&gt; tag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dirty="0" smtClean="0">
                <a:latin typeface="+mj-lt"/>
              </a:rPr>
              <a:t>      </a:t>
            </a:r>
            <a:r>
              <a:rPr lang="en-US" sz="2400" b="1" dirty="0">
                <a:latin typeface="+mj-lt"/>
              </a:rPr>
              <a:t>&lt;!DOCTYPE html</a:t>
            </a:r>
            <a:r>
              <a:rPr lang="en-US" sz="2400" b="1" dirty="0" smtClean="0">
                <a:latin typeface="+mj-lt"/>
              </a:rPr>
              <a:t>&gt;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     &lt;!– welcome.html   -- &gt;   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   &lt;</a:t>
            </a:r>
            <a:r>
              <a:rPr lang="en-US" sz="2400" b="1" dirty="0">
                <a:latin typeface="+mj-lt"/>
              </a:rPr>
              <a:t>html </a:t>
            </a:r>
            <a:r>
              <a:rPr lang="en-US" sz="2400" b="1" dirty="0" err="1">
                <a:latin typeface="+mj-lt"/>
              </a:rPr>
              <a:t>lang</a:t>
            </a:r>
            <a:r>
              <a:rPr lang="en-US" sz="2400" b="1" dirty="0">
                <a:latin typeface="+mj-lt"/>
              </a:rPr>
              <a:t> = </a:t>
            </a:r>
            <a:r>
              <a:rPr lang="en-US" sz="2400" b="1" dirty="0">
                <a:latin typeface="+mj-lt"/>
                <a:cs typeface="Courier New" pitchFamily="49" charset="0"/>
              </a:rPr>
              <a:t>″</a:t>
            </a:r>
            <a:r>
              <a:rPr lang="en-US" sz="2400" b="1" dirty="0">
                <a:latin typeface="+mj-lt"/>
              </a:rPr>
              <a:t>en</a:t>
            </a:r>
            <a:r>
              <a:rPr lang="en-US" sz="2400" b="1" dirty="0">
                <a:latin typeface="+mj-lt"/>
                <a:cs typeface="Courier New" pitchFamily="49" charset="0"/>
              </a:rPr>
              <a:t>″</a:t>
            </a:r>
            <a:r>
              <a:rPr lang="en-US" sz="2400" b="1" dirty="0">
                <a:latin typeface="+mj-lt"/>
              </a:rPr>
              <a:t>&gt;</a:t>
            </a:r>
            <a:r>
              <a:rPr lang="en-US" sz="2400" b="1" dirty="0" smtClean="0">
                <a:latin typeface="+mj-lt"/>
              </a:rPr>
              <a:t>    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 smtClean="0">
                <a:latin typeface="+mj-lt"/>
              </a:rPr>
              <a:t>       &lt;</a:t>
            </a:r>
            <a:r>
              <a:rPr lang="en-US" sz="2400" b="1" dirty="0">
                <a:latin typeface="+mj-lt"/>
              </a:rPr>
              <a:t>head</a:t>
            </a:r>
            <a:r>
              <a:rPr lang="en-US" sz="2400" b="1" dirty="0" smtClean="0">
                <a:latin typeface="+mj-lt"/>
              </a:rPr>
              <a:t>&gt;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2400" b="1" dirty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          &lt;</a:t>
            </a:r>
            <a:r>
              <a:rPr lang="en-US" sz="2400" b="1" dirty="0">
                <a:latin typeface="+mj-lt"/>
              </a:rPr>
              <a:t>title</a:t>
            </a:r>
            <a:r>
              <a:rPr lang="en-US" sz="2400" b="1" dirty="0" smtClean="0">
                <a:latin typeface="+mj-lt"/>
              </a:rPr>
              <a:t>&gt; Welcome to our Web site &lt;/title&gt;</a:t>
            </a:r>
          </a:p>
          <a:p>
            <a:pPr marL="0" indent="0">
              <a:buNone/>
              <a:defRPr/>
            </a:pPr>
            <a:r>
              <a:rPr lang="en-US" sz="2400" b="1" dirty="0">
                <a:latin typeface="+mj-lt"/>
                <a:cs typeface="Courier New" pitchFamily="49" charset="0"/>
              </a:rPr>
              <a:t> </a:t>
            </a:r>
            <a:r>
              <a:rPr lang="en-US" sz="2400" b="1" dirty="0" smtClean="0">
                <a:latin typeface="+mj-lt"/>
                <a:cs typeface="Courier New" pitchFamily="49" charset="0"/>
              </a:rPr>
              <a:t>         &lt;</a:t>
            </a:r>
            <a:r>
              <a:rPr lang="en-US" sz="2400" b="1" dirty="0">
                <a:latin typeface="+mj-lt"/>
                <a:cs typeface="Courier New" pitchFamily="49" charset="0"/>
              </a:rPr>
              <a:t>meta charset = ″utf-8″ </a:t>
            </a:r>
            <a:r>
              <a:rPr lang="en-US" sz="2400" b="1" dirty="0" smtClean="0">
                <a:latin typeface="+mj-lt"/>
                <a:cs typeface="Courier New" pitchFamily="49" charset="0"/>
              </a:rPr>
              <a:t>/&gt;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latin typeface="+mj-lt"/>
                <a:cs typeface="Courier New" pitchFamily="49" charset="0"/>
              </a:rPr>
              <a:t>          &lt;/head&gt;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latin typeface="+mj-lt"/>
                <a:cs typeface="Courier New" pitchFamily="49" charset="0"/>
              </a:rPr>
              <a:t>         &lt;body&gt;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latin typeface="+mj-lt"/>
                <a:cs typeface="Courier New" pitchFamily="49" charset="0"/>
              </a:rPr>
              <a:t>           &lt;p&gt; Greeting from all of us!</a:t>
            </a:r>
          </a:p>
          <a:p>
            <a:pPr marL="0" indent="0">
              <a:buNone/>
              <a:defRPr/>
            </a:pPr>
            <a:r>
              <a:rPr lang="en-US" sz="2400" b="1" dirty="0">
                <a:latin typeface="+mj-lt"/>
                <a:cs typeface="Courier New" pitchFamily="49" charset="0"/>
              </a:rPr>
              <a:t> </a:t>
            </a:r>
            <a:r>
              <a:rPr lang="en-US" sz="2400" b="1" dirty="0" smtClean="0">
                <a:latin typeface="+mj-lt"/>
                <a:cs typeface="Courier New" pitchFamily="49" charset="0"/>
              </a:rPr>
              <a:t>          &lt;/p&gt; 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latin typeface="+mj-lt"/>
                <a:cs typeface="Courier New" pitchFamily="49" charset="0"/>
              </a:rPr>
              <a:t>          &lt;/body&gt;</a:t>
            </a:r>
          </a:p>
          <a:p>
            <a:pPr marL="0" indent="0">
              <a:buNone/>
              <a:defRPr/>
            </a:pPr>
            <a:r>
              <a:rPr lang="en-US" sz="2400" b="1" dirty="0" smtClean="0">
                <a:latin typeface="+mj-lt"/>
                <a:cs typeface="Courier New" pitchFamily="49" charset="0"/>
              </a:rPr>
              <a:t>          &lt;/html&gt;</a:t>
            </a:r>
            <a:endParaRPr lang="en-US" sz="2400" b="1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sz="2400" b="1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35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welcome.html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latin typeface="+mj-lt"/>
              </a:rPr>
              <a:t>Microsoft Expression Web 4 – Web page authoring software</a:t>
            </a: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&lt;!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DOCTYPE html PUBLIC "-//W3C//DTD XHTML 1.0 Transitional//EN" "http://www.w3.org/TR/xhtml1/DTD/xhtml1-transitional.dtd"&gt;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&lt;html </a:t>
            </a:r>
            <a:r>
              <a:rPr lang="en-US" sz="20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xmlns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="http://www.w3.org/1999/xhtml"&gt;</a:t>
            </a: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head&gt;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&lt;meta content="text/html; charset=utf-8" http-</a:t>
            </a:r>
            <a:r>
              <a:rPr lang="en-US" sz="20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equiv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="Content-Type" /&gt;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&lt;meta content="en-us" http-</a:t>
            </a:r>
            <a:r>
              <a:rPr lang="en-US" sz="20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equiv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="Content-Language" /&gt;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&lt;title&gt;Greeting from all of us&lt;/title&gt;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body&gt;</a:t>
            </a: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p&gt;Greeting from all of us&lt;/p&gt;</a:t>
            </a: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body&gt;</a:t>
            </a: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html&gt;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822600" y="1743120"/>
              <a:ext cx="2631600" cy="7588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3600" y="1733760"/>
                <a:ext cx="2643120" cy="777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042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URL for the Web Page: htmlstruc.html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effectLst/>
                <a:hlinkClick r:id="rId3"/>
              </a:rPr>
              <a:t>http://www.etcs.ipfw.edu/~</a:t>
            </a:r>
            <a:r>
              <a:rPr lang="en-US" sz="2000" dirty="0" smtClean="0">
                <a:effectLst/>
                <a:hlinkClick r:id="rId3"/>
              </a:rPr>
              <a:t>lin/CECourses/2_HTML/Lectures/3_HTMLBasics.html</a:t>
            </a:r>
            <a:r>
              <a:rPr lang="en-US" sz="2000" dirty="0" smtClean="0">
                <a:effectLst/>
              </a:rPr>
              <a:t> </a:t>
            </a:r>
            <a:endParaRPr lang="en-US" sz="2000" dirty="0">
              <a:effectLst/>
            </a:endParaRPr>
          </a:p>
          <a:p>
            <a:pPr marL="0" indent="0">
              <a:buNone/>
            </a:pPr>
            <a:r>
              <a:rPr lang="en-US" sz="20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html&gt;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&lt;!-- htmlstruc.html 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Author: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	Version: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--&gt;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&lt;head&gt;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&lt;title&gt; Basic html Document Structure/Template &lt;/title&gt;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&lt;/head&gt;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&lt;body&gt;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&lt;!-- Contents of html Document --&gt;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&lt;h1&gt; Basic html Document Structure/Template &lt;/h1&gt;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&lt;/body&gt;</a:t>
            </a:r>
          </a:p>
          <a:p>
            <a:pPr marL="0" indent="0">
              <a:buNone/>
            </a:pPr>
            <a:r>
              <a:rPr lang="en-US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&lt;/html&gt;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59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Topics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Introduction to HTML Documents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Versions of HTML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HTML5 Standards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Topics on Web Browsers and Web Servers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A Basic Web Site - Design</a:t>
            </a:r>
          </a:p>
          <a:p>
            <a:pPr eaLnBrk="1" hangingPunct="1">
              <a:defRPr/>
            </a:pPr>
            <a:endParaRPr lang="en-US" dirty="0" smtClean="0">
              <a:latin typeface="Arial" charset="0"/>
            </a:endParaRPr>
          </a:p>
          <a:p>
            <a:pPr marL="457200" lvl="1" indent="0" eaLnBrk="1" hangingPunct="1">
              <a:buNone/>
              <a:defRPr/>
            </a:pP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4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URL for the Web Page: htmlstruc.html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effectLst/>
              </a:rPr>
              <a:t>Structured Markup Tags</a:t>
            </a:r>
            <a:r>
              <a:rPr lang="en-US" sz="2000" dirty="0">
                <a:effectLst/>
              </a:rPr>
              <a:t> (for overall document)</a:t>
            </a:r>
          </a:p>
          <a:p>
            <a:pPr marL="0" indent="0">
              <a:buNone/>
            </a:pPr>
            <a:r>
              <a:rPr lang="en-US" sz="2000" b="1" u="sng" dirty="0">
                <a:solidFill>
                  <a:srgbClr val="FFC000"/>
                </a:solidFill>
                <a:effectLst/>
              </a:rPr>
              <a:t>Begin Tag </a:t>
            </a:r>
            <a:r>
              <a:rPr lang="en-US" sz="2000" b="1" dirty="0">
                <a:effectLst/>
              </a:rPr>
              <a:t>	 </a:t>
            </a:r>
            <a:r>
              <a:rPr lang="en-US" sz="2000" b="1" u="sng" dirty="0">
                <a:solidFill>
                  <a:srgbClr val="FFC000"/>
                </a:solidFill>
                <a:effectLst/>
              </a:rPr>
              <a:t>End Tag</a:t>
            </a:r>
            <a:r>
              <a:rPr lang="en-US" sz="2000" b="1" dirty="0">
                <a:effectLst/>
              </a:rPr>
              <a:t>	</a:t>
            </a:r>
            <a:r>
              <a:rPr lang="en-US" sz="2000" b="1" u="sng" dirty="0">
                <a:solidFill>
                  <a:srgbClr val="FFC000"/>
                </a:solidFill>
                <a:effectLst/>
              </a:rPr>
              <a:t>Meaning</a:t>
            </a:r>
            <a:r>
              <a:rPr lang="en-US" sz="2000" b="1" dirty="0">
                <a:effectLst/>
              </a:rPr>
              <a:t> </a:t>
            </a:r>
            <a:endParaRPr lang="en-US" sz="2000" dirty="0">
              <a:effectLst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&lt;html&gt; 	&lt;/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html&gt;         Placed 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at the beginning and end 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  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                                          of the 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document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&lt;head&gt; 	&lt;/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head&gt;       Define 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the header portion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&lt;title&gt;     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       &lt;/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title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&gt;         Define 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the title of the document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&lt;body&gt;	&lt;/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body&gt;       Define 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document body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&lt;!--        --&gt;         </a:t>
            </a:r>
            <a:r>
              <a:rPr lang="en-US" sz="2400" dirty="0" smtClean="0">
                <a:effectLst/>
                <a:latin typeface="+mj-lt"/>
                <a:cs typeface="Courier New" panose="02070309020205020404" pitchFamily="49" charset="0"/>
              </a:rPr>
              <a:t>               One </a:t>
            </a: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line comment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  <a:cs typeface="Courier New" panose="02070309020205020404" pitchFamily="49" charset="0"/>
              </a:rPr>
              <a:t>&lt;!-- This is a comment   --&gt;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29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Optional Elements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&lt;base&gt;	-- Establish the document base </a:t>
            </a:r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</a:p>
          <a:p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meta&gt;	-- Provide keywords, descriptions to search engines, and client pull functions</a:t>
            </a:r>
          </a:p>
          <a:p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&lt;link&gt;	-- Link a document to another document or an external style sheet</a:t>
            </a:r>
          </a:p>
          <a:p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&lt;script&gt; 	-- Add </a:t>
            </a:r>
            <a:r>
              <a:rPr lang="en-US" sz="24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JavaScripts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VBScripts</a:t>
            </a:r>
          </a:p>
          <a:p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&lt;style&gt; 	-- Add embedded style sheet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3791160" y="1541160"/>
              <a:ext cx="3228840" cy="16977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84320" y="1535040"/>
                <a:ext cx="3239280" cy="1713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5111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Base </a:t>
            </a:r>
            <a:r>
              <a:rPr lang="en-US" sz="3000" b="1" dirty="0">
                <a:solidFill>
                  <a:schemeClr val="folHlink"/>
                </a:solidFill>
              </a:rPr>
              <a:t>Tag Example, </a:t>
            </a:r>
            <a:r>
              <a:rPr lang="en-US" sz="1600" b="1" dirty="0">
                <a:solidFill>
                  <a:schemeClr val="folHlink"/>
                </a:solidFill>
                <a:hlinkClick r:id="rId3"/>
              </a:rPr>
              <a:t>http://www.etcs.ipfw.edu/~</a:t>
            </a:r>
            <a:r>
              <a:rPr lang="en-US" sz="1600" b="1" dirty="0" smtClean="0">
                <a:solidFill>
                  <a:schemeClr val="folHlink"/>
                </a:solidFill>
                <a:hlinkClick r:id="rId3"/>
              </a:rPr>
              <a:t>lin/CECourses/2_HTML/03HTMLBasicsExs/basehref.html</a:t>
            </a:r>
            <a:r>
              <a:rPr lang="en-US" sz="1600" b="1" dirty="0" smtClean="0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&lt;html&gt;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&lt;!-- basehref.html --&gt;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&lt;title&gt; BASE </a:t>
            </a:r>
            <a:r>
              <a:rPr lang="en-US" sz="2400" dirty="0" err="1">
                <a:effectLst/>
                <a:latin typeface="+mj-lt"/>
              </a:rPr>
              <a:t>href</a:t>
            </a:r>
            <a:r>
              <a:rPr lang="en-US" sz="2400" dirty="0">
                <a:effectLst/>
                <a:latin typeface="+mj-lt"/>
              </a:rPr>
              <a:t> testing &lt;/title&gt;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&lt;head</a:t>
            </a:r>
            <a:r>
              <a:rPr lang="en-US" sz="2400" dirty="0" smtClean="0">
                <a:effectLst/>
                <a:latin typeface="+mj-lt"/>
              </a:rPr>
              <a:t>&gt; </a:t>
            </a:r>
          </a:p>
          <a:p>
            <a:pPr marL="0" indent="0">
              <a:buNone/>
            </a:pPr>
            <a:r>
              <a:rPr lang="en-US" sz="2400" dirty="0" smtClean="0">
                <a:effectLst/>
                <a:latin typeface="+mj-lt"/>
              </a:rPr>
              <a:t>    &lt;base </a:t>
            </a:r>
            <a:r>
              <a:rPr lang="en-US" sz="2400" dirty="0" err="1">
                <a:effectLst/>
                <a:latin typeface="+mj-lt"/>
              </a:rPr>
              <a:t>href</a:t>
            </a:r>
            <a:r>
              <a:rPr lang="en-US" sz="2400" dirty="0">
                <a:effectLst/>
                <a:latin typeface="+mj-lt"/>
              </a:rPr>
              <a:t>="http://www.etcs.ipfw.edu/~lin/html/"&gt;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&lt;/head&gt;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&lt;body&gt;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     &lt;h1&gt; </a:t>
            </a:r>
          </a:p>
          <a:p>
            <a:pPr marL="0" indent="0">
              <a:buNone/>
            </a:pPr>
            <a:r>
              <a:rPr lang="en-US" sz="2400" dirty="0" smtClean="0">
                <a:effectLst/>
                <a:latin typeface="+mj-lt"/>
              </a:rPr>
              <a:t>  &lt;!-- </a:t>
            </a:r>
            <a:r>
              <a:rPr lang="en-US" sz="2400" dirty="0">
                <a:effectLst/>
                <a:latin typeface="+mj-lt"/>
              </a:rPr>
              <a:t>The file "headers.html" is </a:t>
            </a:r>
            <a:r>
              <a:rPr lang="en-US" sz="2400" dirty="0" smtClean="0">
                <a:effectLst/>
                <a:latin typeface="+mj-lt"/>
              </a:rPr>
              <a:t>located </a:t>
            </a:r>
            <a:r>
              <a:rPr lang="en-US" sz="2400" dirty="0">
                <a:effectLst/>
                <a:latin typeface="+mj-lt"/>
              </a:rPr>
              <a:t>in the </a:t>
            </a:r>
            <a:r>
              <a:rPr lang="en-US" sz="2400" dirty="0" smtClean="0">
                <a:effectLst/>
                <a:latin typeface="+mj-lt"/>
              </a:rPr>
              <a:t>&lt;</a:t>
            </a:r>
            <a:r>
              <a:rPr lang="en-US" sz="2400" dirty="0">
                <a:effectLst/>
                <a:latin typeface="+mj-lt"/>
              </a:rPr>
              <a:t>BASE </a:t>
            </a:r>
            <a:r>
              <a:rPr lang="en-US" sz="2400" dirty="0" smtClean="0">
                <a:effectLst/>
                <a:latin typeface="+mj-lt"/>
              </a:rPr>
              <a:t>  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 </a:t>
            </a:r>
            <a:r>
              <a:rPr lang="en-US" sz="2400" dirty="0" smtClean="0">
                <a:effectLst/>
                <a:latin typeface="+mj-lt"/>
              </a:rPr>
              <a:t>   </a:t>
            </a:r>
            <a:r>
              <a:rPr lang="en-US" sz="2400" dirty="0" err="1" smtClean="0">
                <a:effectLst/>
                <a:latin typeface="+mj-lt"/>
              </a:rPr>
              <a:t>href</a:t>
            </a:r>
            <a:r>
              <a:rPr lang="en-US" sz="2400" dirty="0">
                <a:effectLst/>
                <a:latin typeface="+mj-lt"/>
              </a:rPr>
              <a:t>="http://www.etcs.ipfw.edu/~lin/html</a:t>
            </a:r>
            <a:r>
              <a:rPr lang="en-US" sz="2400" dirty="0" smtClean="0">
                <a:effectLst/>
                <a:latin typeface="+mj-lt"/>
              </a:rPr>
              <a:t>/"&gt; --&gt;     </a:t>
            </a:r>
            <a:endParaRPr lang="en-US" sz="2400" dirty="0">
              <a:effectLst/>
              <a:latin typeface="+mj-lt"/>
            </a:endParaRP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 </a:t>
            </a:r>
            <a:r>
              <a:rPr lang="en-US" sz="2400" dirty="0" smtClean="0">
                <a:effectLst/>
                <a:latin typeface="+mj-lt"/>
              </a:rPr>
              <a:t>     &lt;a </a:t>
            </a:r>
            <a:r>
              <a:rPr lang="en-US" sz="2400" dirty="0" err="1">
                <a:effectLst/>
                <a:latin typeface="+mj-lt"/>
              </a:rPr>
              <a:t>href</a:t>
            </a:r>
            <a:r>
              <a:rPr lang="en-US" sz="2400" dirty="0">
                <a:effectLst/>
                <a:latin typeface="+mj-lt"/>
              </a:rPr>
              <a:t>="headers.html"&gt; Header Example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        &lt;</a:t>
            </a:r>
            <a:r>
              <a:rPr lang="en-US" sz="2400" dirty="0" err="1">
                <a:effectLst/>
                <a:latin typeface="+mj-lt"/>
              </a:rPr>
              <a:t>br</a:t>
            </a:r>
            <a:r>
              <a:rPr lang="en-US" sz="2400" dirty="0">
                <a:effectLst/>
                <a:latin typeface="+mj-lt"/>
              </a:rPr>
              <a:t>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     &lt;/h1&gt;</a:t>
            </a:r>
          </a:p>
          <a:p>
            <a:pPr marL="0" indent="0">
              <a:buNone/>
            </a:pPr>
            <a:r>
              <a:rPr lang="en-US" sz="2400" dirty="0">
                <a:effectLst/>
                <a:latin typeface="+mj-lt"/>
              </a:rPr>
              <a:t>&lt;/body</a:t>
            </a:r>
            <a:r>
              <a:rPr lang="en-US" sz="2400" dirty="0" smtClean="0">
                <a:effectLst/>
                <a:latin typeface="+mj-lt"/>
              </a:rPr>
              <a:t>&gt; &lt;/</a:t>
            </a:r>
            <a:r>
              <a:rPr lang="en-US" sz="2400" dirty="0">
                <a:effectLst/>
                <a:latin typeface="+mj-lt"/>
              </a:rPr>
              <a:t>html&gt;</a:t>
            </a:r>
          </a:p>
          <a:p>
            <a:pPr marL="0" indent="0"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66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and Web Pages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715000"/>
          </a:xfrm>
        </p:spPr>
        <p:txBody>
          <a:bodyPr/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web browser is a software application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program for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retrieving, presenting, and traversing information resources on the World Wide Web, (source: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https://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en.wikipedia.org/wiki/Web_browser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)</a:t>
            </a:r>
            <a:endParaRPr lang="en-US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hlinkClick r:id="rId3"/>
            </a:endParaRPr>
          </a:p>
          <a:p>
            <a:r>
              <a:rPr lang="en-US" sz="2400" b="1" dirty="0">
                <a:effectLst/>
                <a:latin typeface="+mj-lt"/>
              </a:rPr>
              <a:t>The major web browsers are</a:t>
            </a:r>
          </a:p>
          <a:p>
            <a:pPr lvl="1"/>
            <a:r>
              <a:rPr lang="en-US" sz="2400" dirty="0">
                <a:effectLst/>
                <a:latin typeface="+mj-lt"/>
              </a:rPr>
              <a:t>Firefox, </a:t>
            </a:r>
            <a:r>
              <a:rPr lang="en-US" sz="2400" u="sng" dirty="0">
                <a:effectLst/>
                <a:latin typeface="+mj-lt"/>
                <a:hlinkClick r:id="rId4"/>
              </a:rPr>
              <a:t>https://www.mozilla.org/en-US/firefox/new/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1"/>
            <a:r>
              <a:rPr lang="en-US" sz="2400" dirty="0">
                <a:effectLst/>
                <a:latin typeface="+mj-lt"/>
              </a:rPr>
              <a:t>Internet Explorer (</a:t>
            </a:r>
            <a:r>
              <a:rPr lang="en-US" sz="2400" dirty="0" smtClean="0">
                <a:effectLst/>
                <a:latin typeface="+mj-lt"/>
              </a:rPr>
              <a:t>IE), </a:t>
            </a:r>
            <a:r>
              <a:rPr lang="en-US" sz="2400" u="sng" dirty="0">
                <a:effectLst/>
                <a:latin typeface="+mj-lt"/>
                <a:hlinkClick r:id="rId5"/>
              </a:rPr>
              <a:t>http://windows.microsoft.com/en-us/internet-explorer/download-ie</a:t>
            </a:r>
            <a:r>
              <a:rPr lang="en-US" sz="2400" dirty="0">
                <a:effectLst/>
                <a:latin typeface="+mj-lt"/>
              </a:rPr>
              <a:t>  </a:t>
            </a:r>
          </a:p>
          <a:p>
            <a:pPr lvl="1"/>
            <a:r>
              <a:rPr lang="en-US" sz="2400" dirty="0">
                <a:effectLst/>
                <a:latin typeface="+mj-lt"/>
              </a:rPr>
              <a:t>Google Chrome, </a:t>
            </a:r>
            <a:r>
              <a:rPr lang="en-US" sz="2400" u="sng" dirty="0">
                <a:effectLst/>
                <a:latin typeface="+mj-lt"/>
                <a:hlinkClick r:id="rId6"/>
              </a:rPr>
              <a:t>http://www.google.com/chrome/index.html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1"/>
            <a:r>
              <a:rPr lang="en-US" sz="2400" dirty="0">
                <a:effectLst/>
                <a:latin typeface="+mj-lt"/>
              </a:rPr>
              <a:t>Opera, </a:t>
            </a:r>
            <a:r>
              <a:rPr lang="en-US" sz="2400" u="sng" dirty="0">
                <a:effectLst/>
                <a:latin typeface="+mj-lt"/>
                <a:hlinkClick r:id="rId7"/>
              </a:rPr>
              <a:t>www.opera.com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1"/>
            <a:r>
              <a:rPr lang="en-US" sz="2400" dirty="0">
                <a:effectLst/>
                <a:latin typeface="+mj-lt"/>
              </a:rPr>
              <a:t>Safari, </a:t>
            </a:r>
            <a:r>
              <a:rPr lang="en-US" sz="2400" u="sng" dirty="0">
                <a:effectLst/>
                <a:latin typeface="+mj-lt"/>
                <a:hlinkClick r:id="rId8"/>
              </a:rPr>
              <a:t>https://support.apple.com/downloads/safari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1"/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dia.org/wiki/</a:t>
            </a:r>
            <a:r>
              <a:rPr lang="en-US" sz="24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hlinkClick r:id="rId3"/>
              </a:rPr>
              <a:t>Web_browser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). 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30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b="1" dirty="0" smtClean="0">
                <a:effectLst/>
                <a:latin typeface="+mj-lt"/>
              </a:rPr>
              <a:t>2017 </a:t>
            </a:r>
            <a:r>
              <a:rPr lang="en-US" sz="2400" b="1" dirty="0">
                <a:effectLst/>
                <a:latin typeface="+mj-lt"/>
              </a:rPr>
              <a:t>Internet Browser Software Product Comparisons, </a:t>
            </a:r>
            <a:r>
              <a:rPr lang="en-US" sz="2400" b="1" u="sng" dirty="0">
                <a:effectLst/>
                <a:latin typeface="+mj-lt"/>
                <a:hlinkClick r:id="rId3"/>
              </a:rPr>
              <a:t>http://internet-browser-review.toptenreviews.com/</a:t>
            </a:r>
            <a:r>
              <a:rPr lang="en-US" sz="2400" b="1" dirty="0">
                <a:effectLst/>
                <a:latin typeface="+mj-lt"/>
              </a:rPr>
              <a:t> 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Mozilla Firefox – Gold Award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Google Chrome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Opera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Safari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Internet Explorer</a:t>
            </a:r>
          </a:p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5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Market Shares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b="1" dirty="0" smtClean="0">
                <a:effectLst/>
                <a:latin typeface="+mj-lt"/>
              </a:rPr>
              <a:t>Browser &amp; Platform </a:t>
            </a:r>
            <a:r>
              <a:rPr lang="en-US" sz="2400" b="1" dirty="0">
                <a:effectLst/>
                <a:latin typeface="+mj-lt"/>
              </a:rPr>
              <a:t>Market Share, </a:t>
            </a:r>
            <a:r>
              <a:rPr lang="en-US" sz="2400" b="1" dirty="0" smtClean="0">
                <a:effectLst/>
                <a:latin typeface="+mj-lt"/>
              </a:rPr>
              <a:t>July 2017, </a:t>
            </a:r>
            <a:r>
              <a:rPr lang="en-US" sz="2400" b="1" dirty="0" smtClean="0">
                <a:effectLst/>
                <a:latin typeface="+mj-lt"/>
                <a:hlinkClick r:id="rId3"/>
              </a:rPr>
              <a:t>https</a:t>
            </a:r>
            <a:r>
              <a:rPr lang="en-US" sz="2400" b="1" dirty="0">
                <a:effectLst/>
                <a:latin typeface="+mj-lt"/>
                <a:hlinkClick r:id="rId3"/>
              </a:rPr>
              <a:t>://</a:t>
            </a:r>
            <a:r>
              <a:rPr lang="en-US" sz="2400" b="1" dirty="0" smtClean="0">
                <a:effectLst/>
                <a:latin typeface="+mj-lt"/>
                <a:hlinkClick r:id="rId3"/>
              </a:rPr>
              <a:t>www.w3counter.com/globalstats.php</a:t>
            </a:r>
            <a:endParaRPr lang="en-US" sz="2400" b="1" dirty="0" smtClean="0">
              <a:effectLst/>
              <a:latin typeface="+mj-lt"/>
            </a:endParaRPr>
          </a:p>
          <a:p>
            <a:r>
              <a:rPr lang="en-US" sz="2400" b="1" dirty="0" smtClean="0">
                <a:effectLst/>
                <a:latin typeface="+mj-lt"/>
              </a:rPr>
              <a:t>Chrome 64.0%</a:t>
            </a:r>
          </a:p>
          <a:p>
            <a:r>
              <a:rPr lang="en-US" sz="2400" b="1" dirty="0" smtClean="0">
                <a:effectLst/>
                <a:latin typeface="+mj-lt"/>
              </a:rPr>
              <a:t>Safari 13.6%</a:t>
            </a:r>
          </a:p>
          <a:p>
            <a:r>
              <a:rPr lang="en-US" sz="2400" b="1" dirty="0">
                <a:effectLst/>
              </a:rPr>
              <a:t>Internet Explorer &amp; Edge 8.0%</a:t>
            </a:r>
          </a:p>
          <a:p>
            <a:r>
              <a:rPr lang="en-US" sz="2400" b="1" dirty="0" smtClean="0">
                <a:effectLst/>
                <a:latin typeface="+mj-lt"/>
              </a:rPr>
              <a:t>Firefox 6.8%</a:t>
            </a:r>
          </a:p>
          <a:p>
            <a:r>
              <a:rPr lang="en-US" sz="2400" b="1" dirty="0" smtClean="0">
                <a:effectLst/>
                <a:latin typeface="+mj-lt"/>
              </a:rPr>
              <a:t>Opera 3.2%</a:t>
            </a:r>
          </a:p>
          <a:p>
            <a:endParaRPr lang="en-US" sz="2400" b="1" dirty="0">
              <a:effectLst/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43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Market Shares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Desktop Browser Version Market </a:t>
            </a:r>
            <a:r>
              <a:rPr lang="en-US" sz="2400" b="1" dirty="0">
                <a:latin typeface="Arial" charset="0"/>
              </a:rPr>
              <a:t>Share, </a:t>
            </a:r>
            <a:r>
              <a:rPr lang="en-US" sz="2400" b="1" dirty="0" smtClean="0">
                <a:latin typeface="Arial" charset="0"/>
              </a:rPr>
              <a:t>July 2017, </a:t>
            </a:r>
            <a:r>
              <a:rPr lang="en-US" sz="2400" b="1" dirty="0" smtClean="0">
                <a:latin typeface="Arial" charset="0"/>
                <a:hlinkClick r:id="rId3"/>
              </a:rPr>
              <a:t>https</a:t>
            </a:r>
            <a:r>
              <a:rPr lang="en-US" sz="2400" b="1" dirty="0">
                <a:latin typeface="Arial" charset="0"/>
                <a:hlinkClick r:id="rId3"/>
              </a:rPr>
              <a:t>://</a:t>
            </a:r>
            <a:r>
              <a:rPr lang="en-US" sz="2400" b="1" dirty="0" smtClean="0">
                <a:latin typeface="Arial" charset="0"/>
                <a:hlinkClick r:id="rId3"/>
              </a:rPr>
              <a:t>www.netmarketshare.com/browser-market-share.aspx</a:t>
            </a:r>
            <a:r>
              <a:rPr lang="en-US" sz="2400" b="1" dirty="0" smtClean="0">
                <a:latin typeface="Arial" charset="0"/>
              </a:rPr>
              <a:t> </a:t>
            </a:r>
          </a:p>
          <a:p>
            <a:pPr lvl="1"/>
            <a:endParaRPr lang="en-US" sz="2400" b="1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9" y="2286000"/>
            <a:ext cx="9043901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43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Server Survey - </a:t>
            </a:r>
            <a:r>
              <a:rPr lang="en-US" sz="3000" b="1" dirty="0" err="1" smtClean="0">
                <a:solidFill>
                  <a:schemeClr val="folHlink"/>
                </a:solidFill>
              </a:rPr>
              <a:t>Netcraft</a:t>
            </a:r>
            <a:endParaRPr lang="en-US" sz="30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292725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Netcraft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Web Server Survey</a:t>
            </a:r>
          </a:p>
          <a:p>
            <a:pPr lvl="0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2017 Web server survey, </a:t>
            </a:r>
            <a:r>
              <a:rPr 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https://news.netcraft.com/archives/2017/05/25/may-2017-web-server-survey.html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Microsoft IIS – 49.1%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Apache - 20.95%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NGINX – 29.22%</a:t>
            </a:r>
          </a:p>
          <a:p>
            <a:pPr lvl="1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Google  – 1.05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12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36574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 and Supporting Protocols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939" y="814388"/>
            <a:ext cx="7067661" cy="594932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99880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841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and Web Pages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3689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HTML 5</a:t>
            </a:r>
            <a:r>
              <a:rPr lang="en-US" sz="2400" b="1" dirty="0">
                <a:latin typeface="Arial" charset="0"/>
              </a:rPr>
              <a:t>, </a:t>
            </a:r>
            <a:r>
              <a:rPr lang="en-US" sz="2400" b="1" dirty="0">
                <a:latin typeface="Arial" charset="0"/>
                <a:hlinkClick r:id="rId3"/>
              </a:rPr>
              <a:t>http://www.w3.org/html/wg/drafts/html/CR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</a:p>
          <a:p>
            <a:r>
              <a:rPr lang="en-US" sz="2400" b="1" dirty="0" smtClean="0">
                <a:latin typeface="Arial" charset="0"/>
              </a:rPr>
              <a:t>The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Window</a:t>
            </a:r>
            <a:r>
              <a:rPr lang="en-US" sz="2400" b="1" dirty="0" smtClean="0">
                <a:latin typeface="Arial" charset="0"/>
              </a:rPr>
              <a:t> object</a:t>
            </a:r>
          </a:p>
          <a:p>
            <a:pPr lvl="1"/>
            <a:r>
              <a:rPr lang="en-US" sz="2000" b="1" dirty="0" smtClean="0">
                <a:latin typeface="Arial" charset="0"/>
              </a:rPr>
              <a:t>The </a:t>
            </a:r>
            <a:r>
              <a:rPr lang="en-US" sz="2000" b="1" dirty="0" err="1" smtClean="0">
                <a:solidFill>
                  <a:srgbClr val="FFC000"/>
                </a:solidFill>
                <a:latin typeface="Arial" charset="0"/>
              </a:rPr>
              <a:t>WindowProxy</a:t>
            </a:r>
            <a:r>
              <a:rPr lang="en-US" sz="2000" b="1" dirty="0" smtClean="0">
                <a:latin typeface="Arial" charset="0"/>
              </a:rPr>
              <a:t> object</a:t>
            </a:r>
            <a:endParaRPr lang="en-US" sz="2000" dirty="0" smtClean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Session History and Navigation</a:t>
            </a:r>
          </a:p>
          <a:p>
            <a:pPr lvl="1"/>
            <a:r>
              <a:rPr lang="en-US" sz="2000" b="1" dirty="0" smtClean="0">
                <a:latin typeface="Arial" charset="0"/>
              </a:rPr>
              <a:t>The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History</a:t>
            </a:r>
            <a:r>
              <a:rPr lang="en-US" sz="2000" b="1" dirty="0" smtClean="0">
                <a:latin typeface="Arial" charset="0"/>
              </a:rPr>
              <a:t> interface, The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Location</a:t>
            </a:r>
            <a:r>
              <a:rPr lang="en-US" sz="2000" b="1" dirty="0" smtClean="0">
                <a:latin typeface="Arial" charset="0"/>
              </a:rPr>
              <a:t> interface</a:t>
            </a:r>
          </a:p>
          <a:p>
            <a:r>
              <a:rPr lang="en-US" sz="2400" b="1" dirty="0" smtClean="0">
                <a:latin typeface="Arial" charset="0"/>
              </a:rPr>
              <a:t>Web application APIs</a:t>
            </a:r>
          </a:p>
          <a:p>
            <a:pPr lvl="1"/>
            <a:r>
              <a:rPr lang="en-US" sz="2000" b="1" dirty="0" smtClean="0">
                <a:latin typeface="Arial" charset="0"/>
              </a:rPr>
              <a:t>The </a:t>
            </a:r>
            <a:r>
              <a:rPr lang="en-US" sz="2000" b="1" dirty="0" err="1" smtClean="0">
                <a:solidFill>
                  <a:srgbClr val="FFC000"/>
                </a:solidFill>
                <a:latin typeface="Arial" charset="0"/>
              </a:rPr>
              <a:t>ErrorEvent</a:t>
            </a:r>
            <a:r>
              <a:rPr lang="en-US" sz="2000" b="1" dirty="0" smtClean="0">
                <a:latin typeface="Arial" charset="0"/>
              </a:rPr>
              <a:t> interface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Events</a:t>
            </a:r>
            <a:r>
              <a:rPr lang="en-US" sz="2000" b="1" dirty="0" smtClean="0">
                <a:latin typeface="Arial" charset="0"/>
              </a:rPr>
              <a:t>: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Document</a:t>
            </a:r>
            <a:r>
              <a:rPr lang="en-US" sz="2000" b="1" dirty="0" smtClean="0">
                <a:latin typeface="Arial" charset="0"/>
              </a:rPr>
              <a:t> objects and </a:t>
            </a:r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Window</a:t>
            </a:r>
            <a:r>
              <a:rPr lang="en-US" sz="2000" b="1" dirty="0" smtClean="0">
                <a:latin typeface="Arial" charset="0"/>
              </a:rPr>
              <a:t> objects</a:t>
            </a:r>
          </a:p>
          <a:p>
            <a:pPr lvl="1"/>
            <a:r>
              <a:rPr lang="en-US" sz="2000" b="1" dirty="0" smtClean="0">
                <a:solidFill>
                  <a:srgbClr val="FFC000"/>
                </a:solidFill>
                <a:latin typeface="Arial" charset="0"/>
              </a:rPr>
              <a:t>Dynamic markup insertion</a:t>
            </a:r>
            <a:r>
              <a:rPr lang="en-US" sz="2000" b="1" dirty="0" smtClean="0">
                <a:latin typeface="Arial" charset="0"/>
              </a:rPr>
              <a:t>: </a:t>
            </a:r>
            <a:r>
              <a:rPr lang="en-US" sz="2000" b="1" dirty="0" err="1" smtClean="0">
                <a:latin typeface="Arial" charset="0"/>
              </a:rPr>
              <a:t>document.write</a:t>
            </a:r>
            <a:r>
              <a:rPr lang="en-US" sz="2000" b="1" dirty="0" smtClean="0">
                <a:latin typeface="Arial" charset="0"/>
              </a:rPr>
              <a:t>(), </a:t>
            </a:r>
            <a:r>
              <a:rPr lang="en-US" sz="2000" b="1" dirty="0" err="1" smtClean="0">
                <a:latin typeface="Arial" charset="0"/>
              </a:rPr>
              <a:t>ocument.writeln</a:t>
            </a:r>
            <a:r>
              <a:rPr lang="en-US" sz="2000" b="1" dirty="0" smtClean="0">
                <a:latin typeface="Arial" charset="0"/>
              </a:rPr>
              <a:t>()</a:t>
            </a:r>
          </a:p>
          <a:p>
            <a:pPr lvl="1"/>
            <a:r>
              <a:rPr lang="en-US" sz="2000" b="1" dirty="0" smtClean="0">
                <a:latin typeface="Arial" charset="0"/>
              </a:rPr>
              <a:t>Timers</a:t>
            </a:r>
          </a:p>
          <a:p>
            <a:pPr lvl="1"/>
            <a:r>
              <a:rPr lang="en-US" sz="2000" b="1" dirty="0" smtClean="0">
                <a:latin typeface="Arial" charset="0"/>
              </a:rPr>
              <a:t>User prompts</a:t>
            </a:r>
          </a:p>
          <a:p>
            <a:pPr lvl="1"/>
            <a:r>
              <a:rPr lang="en-US" sz="2000" b="1" dirty="0" smtClean="0">
                <a:latin typeface="Arial" charset="0"/>
              </a:rPr>
              <a:t>System state and capabilities</a:t>
            </a:r>
          </a:p>
          <a:p>
            <a:pPr lvl="1"/>
            <a:r>
              <a:rPr lang="en-US" sz="2000" b="1" dirty="0" smtClean="0">
                <a:latin typeface="Arial" charset="0"/>
              </a:rPr>
              <a:t>User interaction</a:t>
            </a:r>
          </a:p>
          <a:p>
            <a:pPr lvl="1"/>
            <a:endParaRPr lang="en-US" sz="2000" b="1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0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 Documents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HTML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lvl="1"/>
            <a:r>
              <a:rPr lang="en-US" sz="2400" b="1" dirty="0" smtClean="0">
                <a:latin typeface="Arial" charset="0"/>
              </a:rPr>
              <a:t>A structured language defines syntax and placement of WWW document for Web browsers.</a:t>
            </a:r>
          </a:p>
          <a:p>
            <a:pPr lvl="1"/>
            <a:r>
              <a:rPr lang="en-US" sz="2400" b="1" dirty="0" smtClean="0">
                <a:latin typeface="Arial" charset="0"/>
              </a:rPr>
              <a:t>The HTML syntax contains definitions of tags and attributes that allows the separation of the presentation and structure of a document.</a:t>
            </a:r>
          </a:p>
          <a:p>
            <a:pPr lvl="1"/>
            <a:r>
              <a:rPr lang="en-US" sz="2400" b="1" dirty="0" smtClean="0">
                <a:latin typeface="Arial" charset="0"/>
              </a:rPr>
              <a:t>It enables the creation of machine independent WWW documents.</a:t>
            </a:r>
          </a:p>
          <a:p>
            <a:r>
              <a:rPr lang="en-US" sz="2400" b="1" dirty="0" smtClean="0">
                <a:latin typeface="Arial" charset="0"/>
              </a:rPr>
              <a:t>References of HTML standards</a:t>
            </a:r>
          </a:p>
          <a:p>
            <a:pPr lvl="1"/>
            <a:r>
              <a:rPr lang="en-US" sz="2400" b="1" dirty="0">
                <a:solidFill>
                  <a:srgbClr val="FFC000"/>
                </a:solidFill>
                <a:latin typeface="Arial" charset="0"/>
              </a:rPr>
              <a:t>HTML 5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W3C Recommendation, Oct. 28, 2014,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  <a:hlinkClick r:id="rId3"/>
              </a:rPr>
              <a:t>http</a:t>
            </a:r>
            <a:r>
              <a:rPr lang="en-US" sz="2400" b="1" dirty="0">
                <a:solidFill>
                  <a:srgbClr val="FFC000"/>
                </a:solidFill>
                <a:latin typeface="Arial" charset="0"/>
                <a:hlinkClick r:id="rId3"/>
              </a:rPr>
              <a:t>://www.w3.org/TR/html5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  </a:t>
            </a:r>
            <a:endParaRPr lang="en-US" sz="2400" dirty="0" smtClean="0">
              <a:latin typeface="+mj-lt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1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Browsers Monitoring Tools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Employee Monitoring Software</a:t>
            </a:r>
            <a:endParaRPr lang="en-US" sz="2400" b="1" dirty="0" smtClean="0">
              <a:latin typeface="Arial" charset="0"/>
            </a:endParaRPr>
          </a:p>
          <a:p>
            <a:pPr lvl="1"/>
            <a:r>
              <a:rPr lang="en-US" sz="2400" b="1" dirty="0" smtClean="0">
                <a:latin typeface="Arial" charset="0"/>
              </a:rPr>
              <a:t>Program activity</a:t>
            </a:r>
          </a:p>
          <a:p>
            <a:pPr lvl="1"/>
            <a:r>
              <a:rPr lang="en-US" sz="2400" b="1" dirty="0" smtClean="0">
                <a:latin typeface="Arial" charset="0"/>
              </a:rPr>
              <a:t>Screen shots</a:t>
            </a:r>
          </a:p>
          <a:p>
            <a:pPr lvl="1"/>
            <a:r>
              <a:rPr lang="en-US" sz="2400" b="1" dirty="0" smtClean="0">
                <a:latin typeface="Arial" charset="0"/>
              </a:rPr>
              <a:t>Email/Webmail</a:t>
            </a:r>
          </a:p>
          <a:p>
            <a:pPr lvl="1"/>
            <a:r>
              <a:rPr lang="en-US" sz="2400" b="1" dirty="0" smtClean="0">
                <a:latin typeface="Arial" charset="0"/>
              </a:rPr>
              <a:t>Document Tracking</a:t>
            </a:r>
          </a:p>
          <a:p>
            <a:pPr lvl="1"/>
            <a:r>
              <a:rPr lang="en-US" sz="2400" b="1" dirty="0" smtClean="0">
                <a:latin typeface="Arial" charset="0"/>
              </a:rPr>
              <a:t>Websites visited</a:t>
            </a:r>
          </a:p>
          <a:p>
            <a:pPr lvl="1"/>
            <a:r>
              <a:rPr lang="en-US" sz="2400" b="1" dirty="0" smtClean="0">
                <a:latin typeface="Arial" charset="0"/>
              </a:rPr>
              <a:t>Online Searches</a:t>
            </a:r>
          </a:p>
          <a:p>
            <a:pPr lvl="1"/>
            <a:r>
              <a:rPr lang="en-US" sz="2400" b="1" dirty="0" smtClean="0">
                <a:latin typeface="Arial" charset="0"/>
              </a:rPr>
              <a:t>Chat/IM</a:t>
            </a:r>
          </a:p>
          <a:p>
            <a:pPr lvl="1"/>
            <a:r>
              <a:rPr lang="en-US" sz="2400" b="1" dirty="0" smtClean="0">
                <a:latin typeface="Arial" charset="0"/>
              </a:rPr>
              <a:t>Detected Keywords</a:t>
            </a:r>
          </a:p>
          <a:p>
            <a:pPr lvl="1"/>
            <a:r>
              <a:rPr lang="en-US" sz="2400" b="1" dirty="0" smtClean="0">
                <a:latin typeface="Arial" charset="0"/>
              </a:rPr>
              <a:t>Keystrokes</a:t>
            </a:r>
          </a:p>
          <a:p>
            <a:pPr lvl="1"/>
            <a:r>
              <a:rPr lang="en-US" sz="2400" b="1" dirty="0" smtClean="0">
                <a:latin typeface="Arial" charset="0"/>
              </a:rPr>
              <a:t>Logon/Logoff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07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4"/>
            <a:ext cx="8686800" cy="536574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Client-Server Computing Model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288" y="1590675"/>
            <a:ext cx="6067425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951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Design &amp; Build A Web Site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800" b="1" dirty="0" smtClean="0">
                <a:latin typeface="Arial" charset="0"/>
              </a:rPr>
              <a:t>Web Site Design</a:t>
            </a:r>
          </a:p>
          <a:p>
            <a:pPr lvl="1"/>
            <a:r>
              <a:rPr lang="en-US" sz="2400" b="1" dirty="0" smtClean="0">
                <a:latin typeface="Arial" charset="0"/>
              </a:rPr>
              <a:t>Types of Web Site: E-commerce, Business and Services, Topic sites, personal sites, </a:t>
            </a:r>
          </a:p>
          <a:p>
            <a:pPr lvl="1"/>
            <a:r>
              <a:rPr lang="en-US" sz="2400" b="1" dirty="0" smtClean="0">
                <a:latin typeface="Arial" charset="0"/>
              </a:rPr>
              <a:t>System requirements – Analysis Phase</a:t>
            </a:r>
          </a:p>
          <a:p>
            <a:pPr lvl="1"/>
            <a:r>
              <a:rPr lang="en-US" sz="2400" b="1" dirty="0" smtClean="0">
                <a:latin typeface="Arial" charset="0"/>
              </a:rPr>
              <a:t>Modular Design – Design Phase</a:t>
            </a:r>
          </a:p>
          <a:p>
            <a:pPr lvl="2"/>
            <a:r>
              <a:rPr lang="en-US" b="1" dirty="0" smtClean="0">
                <a:latin typeface="Arial" charset="0"/>
              </a:rPr>
              <a:t>Presentation tier, Business logic tier, Data tier</a:t>
            </a:r>
          </a:p>
          <a:p>
            <a:pPr lvl="1"/>
            <a:r>
              <a:rPr lang="en-US" sz="2400" b="1" dirty="0" smtClean="0">
                <a:latin typeface="Arial" charset="0"/>
              </a:rPr>
              <a:t>Web server</a:t>
            </a:r>
          </a:p>
          <a:p>
            <a:pPr lvl="2"/>
            <a:r>
              <a:rPr lang="en-US" b="1" dirty="0" smtClean="0">
                <a:latin typeface="Arial" charset="0"/>
              </a:rPr>
              <a:t>Apache, IIS (Microsoft Internet Information Server), IBM </a:t>
            </a:r>
            <a:r>
              <a:rPr lang="en-US" b="1" dirty="0" err="1" smtClean="0">
                <a:latin typeface="Arial" charset="0"/>
              </a:rPr>
              <a:t>WebShpere</a:t>
            </a:r>
            <a:endParaRPr lang="en-US" b="1" dirty="0" smtClean="0">
              <a:latin typeface="Arial" charset="0"/>
            </a:endParaRPr>
          </a:p>
          <a:p>
            <a:pPr lvl="1"/>
            <a:r>
              <a:rPr lang="en-US" sz="2400" b="1" dirty="0">
                <a:latin typeface="Arial" charset="0"/>
              </a:rPr>
              <a:t>Application server</a:t>
            </a:r>
          </a:p>
          <a:p>
            <a:pPr lvl="1"/>
            <a:r>
              <a:rPr lang="en-US" sz="2400" b="1" dirty="0" smtClean="0">
                <a:latin typeface="Arial" charset="0"/>
              </a:rPr>
              <a:t>Database server</a:t>
            </a:r>
          </a:p>
          <a:p>
            <a:pPr lvl="1"/>
            <a:r>
              <a:rPr lang="en-US" sz="2400" b="1" dirty="0" smtClean="0">
                <a:latin typeface="Arial" charset="0"/>
              </a:rPr>
              <a:t>Application authoring and Programming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0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Software for Web Site Design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HTML (</a:t>
            </a:r>
            <a:r>
              <a:rPr lang="en-US" sz="2400" b="1" dirty="0" err="1" smtClean="0">
                <a:latin typeface="Arial" charset="0"/>
              </a:rPr>
              <a:t>HyperText</a:t>
            </a:r>
            <a:r>
              <a:rPr lang="en-US" sz="2400" b="1" dirty="0" smtClean="0">
                <a:latin typeface="Arial" charset="0"/>
              </a:rPr>
              <a:t> Markup Language) Web page authoring</a:t>
            </a:r>
          </a:p>
          <a:p>
            <a:r>
              <a:rPr lang="en-US" sz="2400" b="1" dirty="0" smtClean="0">
                <a:latin typeface="Arial" charset="0"/>
              </a:rPr>
              <a:t>XML (</a:t>
            </a:r>
            <a:r>
              <a:rPr lang="en-US" sz="2400" b="1" dirty="0" err="1" smtClean="0">
                <a:latin typeface="Arial" charset="0"/>
              </a:rPr>
              <a:t>eXtensible</a:t>
            </a:r>
            <a:r>
              <a:rPr lang="en-US" sz="2400" b="1" dirty="0" smtClean="0">
                <a:latin typeface="Arial" charset="0"/>
              </a:rPr>
              <a:t> Markup Language) page authoring</a:t>
            </a:r>
          </a:p>
          <a:p>
            <a:r>
              <a:rPr lang="en-US" sz="2400" b="1" dirty="0" smtClean="0">
                <a:latin typeface="Arial" charset="0"/>
              </a:rPr>
              <a:t>Common Gateway Interface programming</a:t>
            </a:r>
          </a:p>
          <a:p>
            <a:r>
              <a:rPr lang="en-US" sz="2400" b="1" dirty="0" smtClean="0">
                <a:latin typeface="Arial" charset="0"/>
              </a:rPr>
              <a:t>Generating and parsing HTML and XML</a:t>
            </a:r>
          </a:p>
          <a:p>
            <a:r>
              <a:rPr lang="en-US" sz="2400" b="1" dirty="0" smtClean="0">
                <a:latin typeface="Arial" charset="0"/>
              </a:rPr>
              <a:t>Creating dynamic HTML pages</a:t>
            </a:r>
          </a:p>
          <a:p>
            <a:r>
              <a:rPr lang="en-US" sz="2400" b="1" dirty="0" smtClean="0">
                <a:latin typeface="Arial" charset="0"/>
              </a:rPr>
              <a:t>HTTP clients and server Apps</a:t>
            </a:r>
          </a:p>
          <a:p>
            <a:r>
              <a:rPr lang="en-US" sz="2400" b="1" dirty="0" smtClean="0">
                <a:latin typeface="Arial" charset="0"/>
              </a:rPr>
              <a:t>Web site management</a:t>
            </a:r>
          </a:p>
          <a:p>
            <a:r>
              <a:rPr lang="en-US" sz="2400" b="1" dirty="0" smtClean="0">
                <a:latin typeface="Arial" charset="0"/>
              </a:rPr>
              <a:t>Databases and Apps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Web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2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Design &amp; Build An E-Commerce Site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400" b="1" dirty="0" smtClean="0">
                <a:latin typeface="Arial" charset="0"/>
              </a:rPr>
              <a:t>Web Site Design</a:t>
            </a:r>
          </a:p>
          <a:p>
            <a:pPr lvl="1"/>
            <a:r>
              <a:rPr lang="en-US" sz="2000" b="1" dirty="0" smtClean="0">
                <a:latin typeface="Arial" charset="0"/>
              </a:rPr>
              <a:t>Business and Services</a:t>
            </a:r>
          </a:p>
          <a:p>
            <a:pPr lvl="1"/>
            <a:r>
              <a:rPr lang="en-US" sz="2000" b="1" dirty="0" smtClean="0">
                <a:latin typeface="Arial" charset="0"/>
              </a:rPr>
              <a:t>System requirements</a:t>
            </a:r>
          </a:p>
          <a:p>
            <a:pPr lvl="1"/>
            <a:r>
              <a:rPr lang="en-US" sz="2000" b="1" dirty="0" smtClean="0">
                <a:latin typeface="Arial" charset="0"/>
              </a:rPr>
              <a:t>Modular Design</a:t>
            </a:r>
          </a:p>
          <a:p>
            <a:pPr lvl="1"/>
            <a:r>
              <a:rPr lang="en-US" sz="2000" b="1" dirty="0" smtClean="0">
                <a:latin typeface="Arial" charset="0"/>
              </a:rPr>
              <a:t>Web server</a:t>
            </a:r>
          </a:p>
          <a:p>
            <a:pPr lvl="1"/>
            <a:r>
              <a:rPr lang="en-US" sz="2000" b="1" dirty="0" smtClean="0">
                <a:latin typeface="Arial" charset="0"/>
              </a:rPr>
              <a:t>Database server</a:t>
            </a:r>
          </a:p>
          <a:p>
            <a:pPr lvl="1"/>
            <a:r>
              <a:rPr lang="en-US" sz="2000" b="1" dirty="0" smtClean="0">
                <a:latin typeface="Arial" charset="0"/>
              </a:rPr>
              <a:t>Application server</a:t>
            </a:r>
          </a:p>
          <a:p>
            <a:pPr lvl="1"/>
            <a:r>
              <a:rPr lang="en-US" sz="2000" b="1" dirty="0" smtClean="0">
                <a:latin typeface="Arial" charset="0"/>
              </a:rPr>
              <a:t>Programming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8993" y="990600"/>
            <a:ext cx="2219325" cy="5137889"/>
          </a:xfrm>
          <a:prstGeom prst="rect">
            <a:avLst/>
          </a:pr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987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smtClean="0">
                <a:solidFill>
                  <a:schemeClr val="folHlink"/>
                </a:solidFill>
              </a:rPr>
              <a:t>Design - A </a:t>
            </a:r>
            <a:r>
              <a:rPr lang="en-US" sz="3000" b="1" dirty="0" smtClean="0">
                <a:solidFill>
                  <a:schemeClr val="folHlink"/>
                </a:solidFill>
              </a:rPr>
              <a:t>Company Web Site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endParaRPr lang="en-US" sz="20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219874"/>
            <a:ext cx="4419599" cy="4576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309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Summary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6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Pages - HTML Documents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lvl="0"/>
            <a:r>
              <a:rPr lang="en-US" sz="2400" b="1" dirty="0">
                <a:effectLst/>
                <a:latin typeface="+mj-lt"/>
              </a:rPr>
              <a:t>A </a:t>
            </a:r>
            <a:r>
              <a:rPr lang="en-US" sz="2400" b="1" dirty="0">
                <a:solidFill>
                  <a:srgbClr val="FFC000"/>
                </a:solidFill>
                <a:effectLst/>
                <a:latin typeface="+mj-lt"/>
              </a:rPr>
              <a:t>Web page</a:t>
            </a:r>
            <a:r>
              <a:rPr lang="en-US" sz="2400" b="1" dirty="0">
                <a:effectLst/>
                <a:latin typeface="+mj-lt"/>
              </a:rPr>
              <a:t> normally includes text (content of the page) that mixed with "markup" tags for describing its structure, appearance, and function of the content.</a:t>
            </a:r>
          </a:p>
          <a:p>
            <a:pPr lvl="0"/>
            <a:endParaRPr lang="en-US" sz="2400" b="1" dirty="0" smtClean="0">
              <a:effectLst/>
              <a:latin typeface="+mj-lt"/>
            </a:endParaRPr>
          </a:p>
          <a:p>
            <a:pPr lvl="0"/>
            <a:r>
              <a:rPr lang="en-US" sz="2400" b="1" dirty="0" smtClean="0">
                <a:effectLst/>
                <a:latin typeface="+mj-lt"/>
              </a:rPr>
              <a:t>The </a:t>
            </a:r>
            <a:r>
              <a:rPr lang="en-US" sz="2400" b="1" dirty="0">
                <a:effectLst/>
                <a:latin typeface="+mj-lt"/>
              </a:rPr>
              <a:t>HTML (</a:t>
            </a:r>
            <a:r>
              <a:rPr lang="en-US" sz="2400" b="1" dirty="0" err="1">
                <a:solidFill>
                  <a:srgbClr val="FFC000"/>
                </a:solidFill>
                <a:effectLst/>
                <a:latin typeface="+mj-lt"/>
              </a:rPr>
              <a:t>HyperText</a:t>
            </a:r>
            <a:r>
              <a:rPr lang="en-US" sz="2400" b="1" dirty="0">
                <a:solidFill>
                  <a:srgbClr val="FFC000"/>
                </a:solidFill>
                <a:effectLst/>
                <a:latin typeface="+mj-lt"/>
              </a:rPr>
              <a:t> Markup Language</a:t>
            </a:r>
            <a:r>
              <a:rPr lang="en-US" sz="2400" b="1" dirty="0">
                <a:effectLst/>
                <a:latin typeface="+mj-lt"/>
              </a:rPr>
              <a:t>) language is a document-layout and hyperlink-specification language for encoding Web pages or documents, which may include text, image, and other supported media.</a:t>
            </a: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21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Web Pages - HTML Documents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A </a:t>
            </a:r>
            <a:r>
              <a:rPr lang="en-US" sz="2800" b="1" dirty="0" smtClean="0">
                <a:solidFill>
                  <a:srgbClr val="FFC000"/>
                </a:solidFill>
                <a:latin typeface="Arial" charset="0"/>
              </a:rPr>
              <a:t>HTML web page</a:t>
            </a:r>
            <a:r>
              <a:rPr lang="en-US" sz="2800" dirty="0" smtClean="0">
                <a:latin typeface="Arial" charset="0"/>
              </a:rPr>
              <a:t> may include the following information</a:t>
            </a:r>
          </a:p>
          <a:p>
            <a:pPr lvl="1"/>
            <a:r>
              <a:rPr lang="en-US" sz="24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of its document with appropriate </a:t>
            </a:r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layout settings 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such as front, color, alignment, numbered and bulleted lists, </a:t>
            </a:r>
            <a:r>
              <a:rPr lang="en-US" sz="2400" b="1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any </a:t>
            </a:r>
            <a:r>
              <a:rPr lang="en-US" sz="24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hypertext links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other documents, images, and other media; tables and user feedback form</a:t>
            </a:r>
          </a:p>
          <a:p>
            <a:pPr lvl="1"/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4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client-side scripts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such as </a:t>
            </a:r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JavaScript </a:t>
            </a:r>
            <a:endParaRPr lang="en-US" sz="2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4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images and media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400" b="1" dirty="0">
                <a:solidFill>
                  <a:srgbClr val="FFC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other objects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such as Java Applet program, ActiveX, audio, video, and VRML objects</a:t>
            </a:r>
          </a:p>
          <a:p>
            <a:pPr lvl="1"/>
            <a:r>
              <a:rPr lang="en-US" sz="2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Embedded 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video, audio, and other formats via Plug Ins</a:t>
            </a: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98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Evolution of HTML Specifications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lvl="0"/>
            <a:r>
              <a:rPr lang="en-US" sz="2400" dirty="0">
                <a:effectLst/>
                <a:latin typeface="+mj-lt"/>
              </a:rPr>
              <a:t>HTML 2.0 was published as IETF RFC 1866 in 1995, </a:t>
            </a:r>
            <a:r>
              <a:rPr lang="en-US" sz="2400" u="sng" dirty="0">
                <a:effectLst/>
                <a:latin typeface="+mj-lt"/>
                <a:hlinkClick r:id="rId3"/>
              </a:rPr>
              <a:t>https://tools.ietf.org/html/rfc1866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0"/>
            <a:r>
              <a:rPr lang="en-US" sz="2400" dirty="0">
                <a:effectLst/>
                <a:latin typeface="+mj-lt"/>
              </a:rPr>
              <a:t>HTML 3.2 was published as a W3C Recommendation in 1997, </a:t>
            </a:r>
            <a:r>
              <a:rPr lang="en-US" sz="2400" u="sng" dirty="0">
                <a:effectLst/>
                <a:latin typeface="+mj-lt"/>
                <a:hlinkClick r:id="rId4"/>
              </a:rPr>
              <a:t>http://www.w3.org/MarkUp/Wilbur/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0"/>
            <a:r>
              <a:rPr lang="en-US" sz="2400" dirty="0">
                <a:effectLst/>
                <a:latin typeface="+mj-lt"/>
              </a:rPr>
              <a:t>HTML 4.01 was approved by W3C in 1999, </a:t>
            </a:r>
            <a:r>
              <a:rPr lang="en-US" sz="2400" u="sng" dirty="0">
                <a:effectLst/>
                <a:latin typeface="+mj-lt"/>
                <a:hlinkClick r:id="rId5"/>
              </a:rPr>
              <a:t>http://www.w3.org/TR/REC-html40/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0"/>
            <a:r>
              <a:rPr lang="en-US" sz="2400" dirty="0">
                <a:effectLst/>
                <a:latin typeface="+mj-lt"/>
              </a:rPr>
              <a:t>XHTML 1.0 was approved by W3C in early 2000 for replacing HTML 4.01, </a:t>
            </a:r>
            <a:r>
              <a:rPr lang="en-US" sz="2400" u="sng" dirty="0">
                <a:effectLst/>
                <a:latin typeface="+mj-lt"/>
                <a:hlinkClick r:id="rId6"/>
              </a:rPr>
              <a:t>http://www.w3.org/TR/xhtml1/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pPr lvl="0"/>
            <a:r>
              <a:rPr lang="en-US" sz="2400" dirty="0">
                <a:effectLst/>
                <a:latin typeface="+mj-lt"/>
              </a:rPr>
              <a:t>HTML 5 W3C Recommendation, Oct. 28, 2014, </a:t>
            </a:r>
            <a:r>
              <a:rPr lang="en-US" sz="2400" u="sng" dirty="0">
                <a:effectLst/>
                <a:latin typeface="+mj-lt"/>
                <a:hlinkClick r:id="rId7"/>
              </a:rPr>
              <a:t>http://www.w3.org/TR/html5/</a:t>
            </a:r>
            <a:r>
              <a:rPr lang="en-US" sz="2400" dirty="0">
                <a:effectLst/>
                <a:latin typeface="+mj-lt"/>
              </a:rPr>
              <a:t>  </a:t>
            </a:r>
          </a:p>
          <a:p>
            <a:pPr lvl="0"/>
            <a:r>
              <a:rPr lang="en-US" sz="2400" dirty="0">
                <a:effectLst/>
                <a:latin typeface="+mj-lt"/>
              </a:rPr>
              <a:t>HTML 5.1 was published as a W3C recommendation, in Nov. 1, 2016, </a:t>
            </a:r>
            <a:r>
              <a:rPr lang="en-US" sz="2400" u="sng" dirty="0">
                <a:effectLst/>
                <a:latin typeface="+mj-lt"/>
                <a:hlinkClick r:id="rId8"/>
              </a:rPr>
              <a:t>http://www.w3.org/TR/html51/</a:t>
            </a:r>
            <a:r>
              <a:rPr lang="en-US" sz="2400" dirty="0">
                <a:effectLst/>
                <a:latin typeface="+mj-lt"/>
              </a:rPr>
              <a:t> </a:t>
            </a:r>
          </a:p>
          <a:p>
            <a:endParaRPr lang="en-US" sz="24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CPET 499/ITC 250 Web Systems, 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0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marL="342900" lvl="1" indent="-342900"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en-US" b="1" dirty="0">
                <a:solidFill>
                  <a:srgbClr val="FFC000"/>
                </a:solidFill>
                <a:latin typeface="Arial" charset="0"/>
              </a:rPr>
              <a:t>HTML 5 </a:t>
            </a:r>
            <a:r>
              <a:rPr lang="en-US" b="1" dirty="0">
                <a:latin typeface="Arial" charset="0"/>
              </a:rPr>
              <a:t>– A vocabulary and associated APIs for HTML and </a:t>
            </a:r>
            <a:r>
              <a:rPr lang="en-US" b="1" dirty="0" smtClean="0">
                <a:latin typeface="Arial" charset="0"/>
              </a:rPr>
              <a:t>XHTML</a:t>
            </a:r>
            <a:endParaRPr lang="en-US" dirty="0">
              <a:latin typeface="Arial" charset="0"/>
            </a:endParaRPr>
          </a:p>
          <a:p>
            <a:r>
              <a:rPr lang="en-US" sz="2800" b="1" dirty="0" smtClean="0">
                <a:latin typeface="Arial" charset="0"/>
              </a:rPr>
              <a:t>Documents</a:t>
            </a:r>
            <a:r>
              <a:rPr lang="en-US" sz="2800" dirty="0" smtClean="0">
                <a:latin typeface="Arial" charset="0"/>
              </a:rPr>
              <a:t> elements are defined by tags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  <a:latin typeface="Arial" charset="0"/>
              </a:rPr>
              <a:t>Opening tag</a:t>
            </a:r>
            <a:r>
              <a:rPr lang="en-US" sz="2400" b="1" dirty="0" smtClean="0">
                <a:latin typeface="Arial" charset="0"/>
              </a:rPr>
              <a:t>: &lt;</a:t>
            </a:r>
            <a:r>
              <a:rPr lang="en-US" sz="2400" b="1" dirty="0" err="1" smtClean="0">
                <a:latin typeface="Arial" charset="0"/>
              </a:rPr>
              <a:t>name_of_the_tag</a:t>
            </a:r>
            <a:r>
              <a:rPr lang="en-US" sz="2400" b="1" dirty="0" smtClean="0">
                <a:latin typeface="Arial" charset="0"/>
              </a:rPr>
              <a:t>&gt;</a:t>
            </a:r>
          </a:p>
          <a:p>
            <a:pPr marL="457200" lvl="1" indent="0">
              <a:buNone/>
            </a:pPr>
            <a:r>
              <a:rPr lang="en-US" sz="2400" b="1" dirty="0">
                <a:latin typeface="Arial" charset="0"/>
              </a:rPr>
              <a:t> </a:t>
            </a:r>
            <a:r>
              <a:rPr lang="en-US" sz="2400" b="1" dirty="0" smtClean="0">
                <a:latin typeface="Arial" charset="0"/>
              </a:rPr>
              <a:t>    Document Contents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  <a:latin typeface="Arial" charset="0"/>
              </a:rPr>
              <a:t>Closing tag</a:t>
            </a:r>
            <a:r>
              <a:rPr lang="en-US" sz="2400" b="1" dirty="0" smtClean="0">
                <a:latin typeface="Arial" charset="0"/>
              </a:rPr>
              <a:t>: &lt;/</a:t>
            </a:r>
            <a:r>
              <a:rPr lang="en-US" sz="2400" b="1" dirty="0" err="1" smtClean="0">
                <a:latin typeface="Arial" charset="0"/>
              </a:rPr>
              <a:t>name_of_the_tag</a:t>
            </a:r>
            <a:r>
              <a:rPr lang="en-US" sz="2400" b="1" dirty="0" smtClean="0">
                <a:latin typeface="Arial" charset="0"/>
              </a:rPr>
              <a:t>&gt;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  <a:latin typeface="Arial" charset="0"/>
              </a:rPr>
              <a:t>Comments</a:t>
            </a:r>
            <a:r>
              <a:rPr lang="en-US" sz="2400" b="1" dirty="0" smtClean="0">
                <a:latin typeface="Arial" charset="0"/>
              </a:rPr>
              <a:t>: &lt;!-- …… --&gt;</a:t>
            </a:r>
          </a:p>
          <a:p>
            <a:r>
              <a:rPr lang="en-US" sz="2800" b="1" dirty="0" smtClean="0">
                <a:latin typeface="Arial" charset="0"/>
              </a:rPr>
              <a:t>Elements</a:t>
            </a:r>
          </a:p>
          <a:p>
            <a:pPr lvl="1"/>
            <a:r>
              <a:rPr lang="en-US" b="1" dirty="0" smtClean="0">
                <a:latin typeface="Arial" charset="0"/>
              </a:rPr>
              <a:t>Content Models</a:t>
            </a:r>
          </a:p>
          <a:p>
            <a:pPr lvl="1"/>
            <a:r>
              <a:rPr lang="en-US" b="1" dirty="0" smtClean="0">
                <a:latin typeface="Arial" charset="0"/>
              </a:rPr>
              <a:t>Global Attributes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7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http://www.w3.org/TR/html5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Elements of HTML</a:t>
            </a:r>
          </a:p>
          <a:p>
            <a:pPr lvl="1"/>
            <a:r>
              <a:rPr lang="en-US" sz="2400" b="1" dirty="0" smtClean="0">
                <a:latin typeface="Arial" charset="0"/>
              </a:rPr>
              <a:t>The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root</a:t>
            </a:r>
            <a:r>
              <a:rPr lang="en-US" sz="2400" b="1" dirty="0" smtClean="0">
                <a:latin typeface="Arial" charset="0"/>
              </a:rPr>
              <a:t> element: &lt;html&gt;   &lt;/html&gt;</a:t>
            </a:r>
          </a:p>
          <a:p>
            <a:pPr lvl="1"/>
            <a:r>
              <a:rPr lang="en-US" sz="2400" b="1" dirty="0" smtClean="0">
                <a:latin typeface="Arial" charset="0"/>
              </a:rPr>
              <a:t>Document </a:t>
            </a:r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Metadata</a:t>
            </a:r>
            <a:r>
              <a:rPr lang="en-US" sz="2400" b="1" dirty="0" smtClean="0">
                <a:latin typeface="Arial" charset="0"/>
              </a:rPr>
              <a:t>: &lt;head&gt; , &lt;title&gt;, &lt;base&gt;, &lt;link&gt;, &lt;meta&gt;, &lt;style&gt;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Sections</a:t>
            </a:r>
            <a:r>
              <a:rPr lang="en-US" sz="2400" b="1" dirty="0" smtClean="0">
                <a:latin typeface="Arial" charset="0"/>
              </a:rPr>
              <a:t>: &lt;body&gt;, &lt;article&gt;, &lt;section&gt;, &lt;</a:t>
            </a:r>
            <a:r>
              <a:rPr lang="en-US" sz="2400" b="1" dirty="0" err="1" smtClean="0">
                <a:latin typeface="Arial" charset="0"/>
              </a:rPr>
              <a:t>nav</a:t>
            </a:r>
            <a:r>
              <a:rPr lang="en-US" sz="2400" b="1" dirty="0" smtClean="0">
                <a:latin typeface="Arial" charset="0"/>
              </a:rPr>
              <a:t>&gt;, &lt;aside&gt;, &lt;h1&gt;, &lt;h2&gt;, &lt;h3&gt;, &lt;h4&gt;, &lt;h5&gt;, &lt;h6&gt;, &lt;header&gt;, &lt;footer&gt;, &lt;address&gt;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/>
              <p14:cNvContentPartPr/>
              <p14:nvPr/>
            </p14:nvContentPartPr>
            <p14:xfrm>
              <a:off x="3084120" y="1904040"/>
              <a:ext cx="2933280" cy="5054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81240" y="1900440"/>
                <a:ext cx="2938680" cy="515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0447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407987"/>
          </a:xfrm>
        </p:spPr>
        <p:txBody>
          <a:bodyPr/>
          <a:lstStyle/>
          <a:p>
            <a:pPr eaLnBrk="1" hangingPunct="1">
              <a:defRPr/>
            </a:pPr>
            <a:r>
              <a:rPr lang="en-US" sz="3000" b="1" dirty="0" smtClean="0">
                <a:solidFill>
                  <a:schemeClr val="folHlink"/>
                </a:solidFill>
              </a:rPr>
              <a:t>HTML5 Semantics, Structure and APIs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5125"/>
          </a:xfrm>
        </p:spPr>
        <p:txBody>
          <a:bodyPr/>
          <a:lstStyle/>
          <a:p>
            <a:r>
              <a:rPr lang="en-US" sz="2400" b="1" dirty="0">
                <a:latin typeface="Arial" charset="0"/>
              </a:rPr>
              <a:t>HTML 5, </a:t>
            </a:r>
            <a:r>
              <a:rPr lang="en-US" sz="2400" b="1" dirty="0">
                <a:latin typeface="Arial" charset="0"/>
                <a:hlinkClick r:id="rId3"/>
              </a:rPr>
              <a:t>http://www.w3.org/TR/html5</a:t>
            </a:r>
            <a:r>
              <a:rPr lang="en-US" sz="2400" b="1" dirty="0" smtClean="0">
                <a:latin typeface="Arial" charset="0"/>
                <a:hlinkClick r:id="rId3"/>
              </a:rPr>
              <a:t>/</a:t>
            </a:r>
            <a:r>
              <a:rPr lang="en-US" sz="2400" b="1" dirty="0" smtClean="0">
                <a:latin typeface="Arial" charset="0"/>
              </a:rPr>
              <a:t> </a:t>
            </a:r>
            <a:endParaRPr lang="en-US" sz="2400" b="1" dirty="0">
              <a:latin typeface="Arial" charset="0"/>
            </a:endParaRPr>
          </a:p>
          <a:p>
            <a:r>
              <a:rPr lang="en-US" sz="2400" b="1" dirty="0" smtClean="0">
                <a:latin typeface="Arial" charset="0"/>
              </a:rPr>
              <a:t>The Elements of HTML (continue)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Grouping</a:t>
            </a:r>
            <a:r>
              <a:rPr lang="en-US" sz="2400" b="1" dirty="0" smtClean="0">
                <a:latin typeface="Arial" charset="0"/>
              </a:rPr>
              <a:t> content: &lt;p&gt;, &lt;</a:t>
            </a:r>
            <a:r>
              <a:rPr lang="en-US" sz="2400" b="1" dirty="0" err="1" smtClean="0">
                <a:latin typeface="Arial" charset="0"/>
              </a:rPr>
              <a:t>hr</a:t>
            </a:r>
            <a:r>
              <a:rPr lang="en-US" sz="2400" b="1" dirty="0" smtClean="0">
                <a:latin typeface="Arial" charset="0"/>
              </a:rPr>
              <a:t>&gt;, &lt;pre&gt;, &lt;</a:t>
            </a:r>
            <a:r>
              <a:rPr lang="en-US" sz="2400" b="1" dirty="0" err="1" smtClean="0">
                <a:latin typeface="Arial" charset="0"/>
              </a:rPr>
              <a:t>blockquote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ol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ul</a:t>
            </a:r>
            <a:r>
              <a:rPr lang="en-US" sz="2400" b="1" dirty="0" smtClean="0">
                <a:latin typeface="Arial" charset="0"/>
              </a:rPr>
              <a:t>&gt;, &lt;li&gt;. &lt;dl&gt;, &lt;</a:t>
            </a:r>
            <a:r>
              <a:rPr lang="en-US" sz="2400" b="1" dirty="0" err="1" smtClean="0">
                <a:latin typeface="Arial" charset="0"/>
              </a:rPr>
              <a:t>dt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dd</a:t>
            </a:r>
            <a:r>
              <a:rPr lang="en-US" sz="2400" b="1" dirty="0" smtClean="0">
                <a:latin typeface="Arial" charset="0"/>
              </a:rPr>
              <a:t>&gt;, &lt;figure&gt;, &lt;</a:t>
            </a:r>
            <a:r>
              <a:rPr lang="en-US" sz="2400" b="1" dirty="0" err="1" smtClean="0">
                <a:latin typeface="Arial" charset="0"/>
              </a:rPr>
              <a:t>figcaption</a:t>
            </a:r>
            <a:r>
              <a:rPr lang="en-US" sz="2400" b="1" dirty="0" smtClean="0">
                <a:latin typeface="Arial" charset="0"/>
              </a:rPr>
              <a:t>&gt;, &lt;div&gt;, &lt;main&gt;</a:t>
            </a:r>
          </a:p>
          <a:p>
            <a:pPr lvl="1"/>
            <a:r>
              <a:rPr lang="en-US" sz="2400" b="1" dirty="0" smtClean="0">
                <a:solidFill>
                  <a:srgbClr val="FFC000"/>
                </a:solidFill>
                <a:latin typeface="Arial" charset="0"/>
              </a:rPr>
              <a:t>Text-Level Semantics</a:t>
            </a:r>
            <a:r>
              <a:rPr lang="en-US" sz="2400" b="1" dirty="0" smtClean="0">
                <a:latin typeface="Arial" charset="0"/>
              </a:rPr>
              <a:t>: &lt;a&gt;, &lt;</a:t>
            </a:r>
            <a:r>
              <a:rPr lang="en-US" sz="2400" b="1" dirty="0" err="1" smtClean="0">
                <a:latin typeface="Arial" charset="0"/>
              </a:rPr>
              <a:t>em</a:t>
            </a:r>
            <a:r>
              <a:rPr lang="en-US" sz="2400" b="1" dirty="0" smtClean="0">
                <a:latin typeface="Arial" charset="0"/>
              </a:rPr>
              <a:t>&gt;, &lt;strong&gt;, &lt;small&gt;, &lt;s&gt;, &lt;cite&gt;, &lt;q&gt;, &lt;</a:t>
            </a:r>
            <a:r>
              <a:rPr lang="en-US" sz="2400" b="1" dirty="0" err="1" smtClean="0">
                <a:latin typeface="Arial" charset="0"/>
              </a:rPr>
              <a:t>dfn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abbr</a:t>
            </a:r>
            <a:r>
              <a:rPr lang="en-US" sz="2400" b="1" dirty="0" smtClean="0">
                <a:latin typeface="Arial" charset="0"/>
              </a:rPr>
              <a:t>&gt;, &lt;data&gt;, &lt;time&gt;, &lt;code&gt;, &lt;</a:t>
            </a:r>
            <a:r>
              <a:rPr lang="en-US" sz="2400" b="1" dirty="0" err="1" smtClean="0">
                <a:latin typeface="Arial" charset="0"/>
              </a:rPr>
              <a:t>var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samp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kbd</a:t>
            </a:r>
            <a:r>
              <a:rPr lang="en-US" sz="2400" b="1" dirty="0" smtClean="0">
                <a:latin typeface="Arial" charset="0"/>
              </a:rPr>
              <a:t>&gt;, &lt;sub&gt;, &lt;sup&gt;, &lt;</a:t>
            </a:r>
            <a:r>
              <a:rPr lang="en-US" sz="2400" b="1" dirty="0" err="1" smtClean="0">
                <a:latin typeface="Arial" charset="0"/>
              </a:rPr>
              <a:t>i</a:t>
            </a:r>
            <a:r>
              <a:rPr lang="en-US" sz="2400" b="1" dirty="0" smtClean="0">
                <a:latin typeface="Arial" charset="0"/>
              </a:rPr>
              <a:t>&gt;, &lt;b&gt;, &lt;u&gt;, &lt;mark&gt;, &lt;ruby&gt;, &lt;</a:t>
            </a:r>
            <a:r>
              <a:rPr lang="en-US" sz="2400" b="1" dirty="0" err="1" smtClean="0">
                <a:latin typeface="Arial" charset="0"/>
              </a:rPr>
              <a:t>rb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rt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rtc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rp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dbi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bdo</a:t>
            </a:r>
            <a:r>
              <a:rPr lang="en-US" sz="2400" b="1" dirty="0" smtClean="0">
                <a:latin typeface="Arial" charset="0"/>
              </a:rPr>
              <a:t>&gt;, &lt;span&gt;, &lt;</a:t>
            </a:r>
            <a:r>
              <a:rPr lang="en-US" sz="2400" b="1" dirty="0" err="1" smtClean="0">
                <a:latin typeface="Arial" charset="0"/>
              </a:rPr>
              <a:t>br</a:t>
            </a:r>
            <a:r>
              <a:rPr lang="en-US" sz="2400" b="1" dirty="0" smtClean="0">
                <a:latin typeface="Arial" charset="0"/>
              </a:rPr>
              <a:t>&gt;, &lt;</a:t>
            </a:r>
            <a:r>
              <a:rPr lang="en-US" sz="2400" b="1" dirty="0" err="1" smtClean="0">
                <a:latin typeface="Arial" charset="0"/>
              </a:rPr>
              <a:t>wbr</a:t>
            </a:r>
            <a:r>
              <a:rPr lang="en-US" sz="2400" b="1" dirty="0" smtClean="0">
                <a:latin typeface="Arial" charset="0"/>
              </a:rPr>
              <a:t>&gt;</a:t>
            </a:r>
          </a:p>
          <a:p>
            <a:pPr lvl="1"/>
            <a:endParaRPr lang="en-US" sz="2000" dirty="0" smtClean="0">
              <a:latin typeface="Arial" charset="0"/>
            </a:endParaRPr>
          </a:p>
          <a:p>
            <a:pPr lvl="1"/>
            <a:endParaRPr lang="en-US" sz="2000" dirty="0" smtClean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CPET 499/ITC 250 Web Systems, Paul I. 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89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14213</TotalTime>
  <Words>2368</Words>
  <Application>Microsoft Office PowerPoint</Application>
  <PresentationFormat>On-screen Show (4:3)</PresentationFormat>
  <Paragraphs>413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Courier New</vt:lpstr>
      <vt:lpstr>Times New Roman</vt:lpstr>
      <vt:lpstr>Verdana</vt:lpstr>
      <vt:lpstr>Wingdings</vt:lpstr>
      <vt:lpstr>Globe</vt:lpstr>
      <vt:lpstr>CPET 499/ITC 250 Web Systems</vt:lpstr>
      <vt:lpstr>Topics</vt:lpstr>
      <vt:lpstr>HTML Documents</vt:lpstr>
      <vt:lpstr>Web Pages - HTML Documents</vt:lpstr>
      <vt:lpstr>Web Pages - HTML Documents</vt:lpstr>
      <vt:lpstr>Evolution of HTML Specifications</vt:lpstr>
      <vt:lpstr>HTML5 Semantics, Structure and APIs</vt:lpstr>
      <vt:lpstr>HTML5 Semantics, Structure and APIs</vt:lpstr>
      <vt:lpstr>HTML5 Semantics, Structure and APIs</vt:lpstr>
      <vt:lpstr>HTML5 Semantics, Structure and APIs</vt:lpstr>
      <vt:lpstr>HTML5 Semantics, Structure and APIs</vt:lpstr>
      <vt:lpstr>HTML5 Semantics, Structure and APIs</vt:lpstr>
      <vt:lpstr>HTML5 Semantics, Structure and APIs</vt:lpstr>
      <vt:lpstr>HTML5 Semantics, Structure and APIs</vt:lpstr>
      <vt:lpstr>HTML5 Semantics, Structure and APIs</vt:lpstr>
      <vt:lpstr>Standard XHTML Document Structure</vt:lpstr>
      <vt:lpstr>Basic Text Markup</vt:lpstr>
      <vt:lpstr>welcome.html</vt:lpstr>
      <vt:lpstr>URL for the Web Page: htmlstruc.html</vt:lpstr>
      <vt:lpstr>URL for the Web Page: htmlstruc.html</vt:lpstr>
      <vt:lpstr>Optional Elements</vt:lpstr>
      <vt:lpstr>Base Tag Example, http://www.etcs.ipfw.edu/~lin/CECourses/2_HTML/03HTMLBasicsExs/basehref.html </vt:lpstr>
      <vt:lpstr>Web Browsers and Web Pages</vt:lpstr>
      <vt:lpstr>Web Browsers </vt:lpstr>
      <vt:lpstr>Web Browsers Market Shares</vt:lpstr>
      <vt:lpstr>Web Browsers Market Shares</vt:lpstr>
      <vt:lpstr>Web Server Survey - Netcraft</vt:lpstr>
      <vt:lpstr>Web Browser and Supporting Protocols</vt:lpstr>
      <vt:lpstr>Web Browsers and Web Pages</vt:lpstr>
      <vt:lpstr>Web Browsers Monitoring Tools</vt:lpstr>
      <vt:lpstr>Web Client-Server Computing Model</vt:lpstr>
      <vt:lpstr>Design &amp; Build A Web Site</vt:lpstr>
      <vt:lpstr>Software for Web Site Design</vt:lpstr>
      <vt:lpstr>Design &amp; Build An E-Commerce Site</vt:lpstr>
      <vt:lpstr>Design - A Company Web Site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Technology - Lect 2</dc:title>
  <dc:creator>Paul Lin</dc:creator>
  <cp:lastModifiedBy>lin</cp:lastModifiedBy>
  <cp:revision>592</cp:revision>
  <cp:lastPrinted>2011-11-28T20:02:42Z</cp:lastPrinted>
  <dcterms:created xsi:type="dcterms:W3CDTF">2000-01-10T19:04:23Z</dcterms:created>
  <dcterms:modified xsi:type="dcterms:W3CDTF">2017-09-05T18:46:40Z</dcterms:modified>
</cp:coreProperties>
</file>