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13"/>
  </p:notesMasterIdLst>
  <p:handoutMasterIdLst>
    <p:handoutMasterId r:id="rId14"/>
  </p:handoutMasterIdLst>
  <p:sldIdLst>
    <p:sldId id="270" r:id="rId3"/>
    <p:sldId id="284" r:id="rId4"/>
    <p:sldId id="272" r:id="rId5"/>
    <p:sldId id="271" r:id="rId6"/>
    <p:sldId id="283" r:id="rId7"/>
    <p:sldId id="274" r:id="rId8"/>
    <p:sldId id="286" r:id="rId9"/>
    <p:sldId id="287" r:id="rId10"/>
    <p:sldId id="288" r:id="rId11"/>
    <p:sldId id="28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3" d="2"/>
        <a:sy n="3" d="2"/>
      </p:scale>
      <p:origin x="0" y="0"/>
    </p:cViewPr>
  </p:notesTextViewPr>
  <p:notesViewPr>
    <p:cSldViewPr snapToGrid="0">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700FC0-9E7A-4C53-8A3B-3C3C9A736C42}" type="datetimeFigureOut">
              <a:rPr lang="en-US" smtClean="0"/>
              <a:t>11/29/2017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48944F-81ED-4843-A3E6-D41A6908762D}" type="slidenum">
              <a:rPr lang="en-US" smtClean="0"/>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122B6-E47E-4A80-A9F3-23FD10D674FE}" type="datetimeFigureOut">
              <a:rPr lang="en-US" smtClean="0"/>
              <a:t>11/29/2017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1C5CE-222C-4659-9A99-B99FC42AF6EC}" type="slidenum">
              <a:rPr lang="en-US" smtClean="0"/>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11/29/2017</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
        <p:nvSpPr>
          <p:cNvPr id="9" name="Footer Placeholder 8"/>
          <p:cNvSpPr>
            <a:spLocks noGrp="1"/>
          </p:cNvSpPr>
          <p:nvPr>
            <p:ph type="ftr" sz="quarter" idx="12"/>
          </p:nvPr>
        </p:nvSpPr>
        <p:spPr/>
        <p:txBody>
          <a:bodyPr/>
          <a:lstStyle>
            <a:lvl1pPr>
              <a:defRPr>
                <a:solidFill>
                  <a:schemeClr val="tx1"/>
                </a:solidFill>
              </a:defRPr>
            </a:lvl1pPr>
          </a:lstStyle>
          <a:p>
            <a:endParaRPr lang="en-US"/>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6600"/>
            </a:lvl1pPr>
          </a:lstStyle>
          <a:p>
            <a:r>
              <a:rPr lang="en-US"/>
              <a:t>Click to edit Master title style</a:t>
            </a:r>
            <a:endParaRPr lang="en-US" dirty="0"/>
          </a:p>
        </p:txBody>
      </p:sp>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49BF3EA-1A78-4F07-BDC0-C8A1BD461199}"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9BF3EA-1A78-4F07-BDC0-C8A1BD461199}"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9" name="Content Placeholder 8"/>
          <p:cNvSpPr>
            <a:spLocks noGrp="1"/>
          </p:cNvSpPr>
          <p:nvPr>
            <p:ph sz="quarter" idx="13"/>
          </p:nvPr>
        </p:nvSpPr>
        <p:spPr>
          <a:xfrm>
            <a:off x="487680" y="1600200"/>
            <a:ext cx="5388864" cy="45262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349BF3EA-1A78-4F07-BDC0-C8A1BD461199}" type="datetimeFigureOut">
              <a:rPr lang="en-US" smtClean="0"/>
              <a:t>11/29/2017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11" name="Content Placeholder 10"/>
          <p:cNvSpPr>
            <a:spLocks noGrp="1"/>
          </p:cNvSpPr>
          <p:nvPr>
            <p:ph sz="quarter" idx="13"/>
          </p:nvPr>
        </p:nvSpPr>
        <p:spPr>
          <a:xfrm>
            <a:off x="609600" y="2212848"/>
            <a:ext cx="5388864" cy="39136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9625"/>
            <a:ext cx="10972800" cy="1600200"/>
          </a:xfrm>
        </p:spPr>
        <p:txBody>
          <a:bodyPr/>
          <a:lstStyle>
            <a:lvl1pPr>
              <a:defRPr>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9BF3EA-1A78-4F07-BDC0-C8A1BD461199}" type="datetimeFigureOut">
              <a:rPr lang="en-US" smtClean="0"/>
              <a:t>11/29/2017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BF3EA-1A78-4F07-BDC0-C8A1BD461199}" type="datetimeFigureOut">
              <a:rPr lang="en-US" smtClean="0"/>
              <a:t>11/29/2017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49BF3EA-1A78-4F07-BDC0-C8A1BD461199}"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49BF3EA-1A78-4F07-BDC0-C8A1BD461199}"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solidFill>
                <a:latin typeface="Century Gothic" pitchFamily="34" charset="0"/>
              </a:defRPr>
            </a:lvl1pPr>
          </a:lstStyle>
          <a:p>
            <a:fld id="{349BF3EA-1A78-4F07-BDC0-C8A1BD461199}" type="datetimeFigureOut">
              <a:rPr lang="en-US" smtClean="0"/>
              <a:pPr/>
              <a:t>11/29/2017</a:t>
            </a:fld>
            <a:endParaRPr lang="en-US"/>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solidFill>
                <a:latin typeface="Century Gothic" pitchFamily="34" charset="0"/>
              </a:defRPr>
            </a:lvl1pPr>
          </a:lstStyle>
          <a:p>
            <a:fld id="{401CF334-2D5C-4859-84A6-CA7E6E43FAEB}" type="slidenum">
              <a:rPr lang="en-US" smtClean="0"/>
              <a:pPr/>
              <a:t>‹#›</a:t>
            </a:fld>
            <a:endParaRPr lang="en-US"/>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tx1">
                  <a:lumMod val="65000"/>
                  <a:lumOff val="35000"/>
                </a:schemeClr>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lumMod val="65000"/>
                  <a:lumOff val="35000"/>
                </a:schemeClr>
              </a:solidFill>
            </a:endParaRP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ts val="4800"/>
        </a:lnSpc>
        <a:spcBef>
          <a:spcPct val="0"/>
        </a:spcBef>
        <a:buNone/>
        <a:defRPr sz="4800" kern="1200">
          <a:solidFill>
            <a:schemeClr val="tx2"/>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implerex.harmeyer.me/"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akephp.org/" TargetMode="External"/><Relationship Id="rId2" Type="http://schemas.openxmlformats.org/officeDocument/2006/relationships/hyperlink" Target="http://simplerex.harmeyer.me/"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normAutofit fontScale="92500" lnSpcReduction="10000"/>
          </a:bodyPr>
          <a:lstStyle/>
          <a:p>
            <a:r>
              <a:rPr lang="en-US" dirty="0"/>
              <a:t>Grant Harmeyer – ITC 250</a:t>
            </a:r>
          </a:p>
          <a:p>
            <a:r>
              <a:rPr lang="en-US" dirty="0"/>
              <a:t>Fall 2017 – November 30, 2017</a:t>
            </a:r>
          </a:p>
          <a:p>
            <a:r>
              <a:rPr lang="en-US" dirty="0"/>
              <a:t>Dr. Paul I. Lin</a:t>
            </a:r>
          </a:p>
        </p:txBody>
      </p:sp>
      <p:sp>
        <p:nvSpPr>
          <p:cNvPr id="2" name="Title 1"/>
          <p:cNvSpPr>
            <a:spLocks noGrp="1"/>
          </p:cNvSpPr>
          <p:nvPr>
            <p:ph type="ctrTitle"/>
          </p:nvPr>
        </p:nvSpPr>
        <p:spPr/>
        <p:txBody>
          <a:bodyPr/>
          <a:lstStyle/>
          <a:p>
            <a:r>
              <a:rPr lang="en-US" sz="5400" dirty="0" err="1"/>
              <a:t>SimpleRex</a:t>
            </a:r>
            <a:r>
              <a:rPr lang="en-US" sz="5400" dirty="0"/>
              <a:t> – Progress Report 2</a:t>
            </a:r>
          </a:p>
        </p:txBody>
      </p:sp>
    </p:spTree>
    <p:extLst>
      <p:ext uri="{BB962C8B-B14F-4D97-AF65-F5344CB8AC3E}">
        <p14:creationId xmlns:p14="http://schemas.microsoft.com/office/powerpoint/2010/main" val="109635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7EAEE-D2DB-4E75-B6CB-5CA91976463B}"/>
              </a:ext>
            </a:extLst>
          </p:cNvPr>
          <p:cNvSpPr>
            <a:spLocks noGrp="1"/>
          </p:cNvSpPr>
          <p:nvPr>
            <p:ph type="title"/>
          </p:nvPr>
        </p:nvSpPr>
        <p:spPr/>
        <p:txBody>
          <a:bodyPr/>
          <a:lstStyle/>
          <a:p>
            <a:r>
              <a:rPr lang="en-US" dirty="0"/>
              <a:t>User Interface 11/30/2017</a:t>
            </a:r>
            <a:br>
              <a:rPr lang="en-US" dirty="0"/>
            </a:br>
            <a:r>
              <a:rPr lang="en-US" sz="1800" dirty="0"/>
              <a:t>(Logged in as a user)</a:t>
            </a:r>
            <a:endParaRPr lang="en-US" dirty="0"/>
          </a:p>
        </p:txBody>
      </p:sp>
      <p:sp>
        <p:nvSpPr>
          <p:cNvPr id="3" name="Content Placeholder 2">
            <a:extLst>
              <a:ext uri="{FF2B5EF4-FFF2-40B4-BE49-F238E27FC236}">
                <a16:creationId xmlns:a16="http://schemas.microsoft.com/office/drawing/2014/main" id="{9B8119B7-9A13-4CE6-BE7A-2772774DB50F}"/>
              </a:ext>
            </a:extLst>
          </p:cNvPr>
          <p:cNvSpPr>
            <a:spLocks noGrp="1"/>
          </p:cNvSpPr>
          <p:nvPr>
            <p:ph sz="half" idx="2"/>
          </p:nvPr>
        </p:nvSpPr>
        <p:spPr/>
        <p:txBody>
          <a:bodyPr/>
          <a:lstStyle/>
          <a:p>
            <a:pPr marL="0" indent="0">
              <a:buNone/>
            </a:pPr>
            <a:br>
              <a:rPr lang="en-US" dirty="0"/>
            </a:br>
            <a:br>
              <a:rPr lang="en-US" dirty="0"/>
            </a:br>
            <a:endParaRPr lang="en-US" dirty="0"/>
          </a:p>
        </p:txBody>
      </p:sp>
      <p:sp>
        <p:nvSpPr>
          <p:cNvPr id="4" name="Content Placeholder 3">
            <a:extLst>
              <a:ext uri="{FF2B5EF4-FFF2-40B4-BE49-F238E27FC236}">
                <a16:creationId xmlns:a16="http://schemas.microsoft.com/office/drawing/2014/main" id="{B74CBB5B-3197-47B3-9B27-1A482EB2AB87}"/>
              </a:ext>
            </a:extLst>
          </p:cNvPr>
          <p:cNvSpPr>
            <a:spLocks noGrp="1"/>
          </p:cNvSpPr>
          <p:nvPr>
            <p:ph sz="quarter" idx="13"/>
          </p:nvPr>
        </p:nvSpPr>
        <p:spPr>
          <a:xfrm>
            <a:off x="487680" y="1608589"/>
            <a:ext cx="5388864" cy="4526280"/>
          </a:xfrm>
        </p:spPr>
        <p:txBody>
          <a:bodyPr/>
          <a:lstStyle/>
          <a:p>
            <a:pPr marL="0" indent="0">
              <a:buNone/>
            </a:pPr>
            <a:br>
              <a:rPr lang="en-US" dirty="0"/>
            </a:br>
            <a:br>
              <a:rPr lang="en-US" dirty="0"/>
            </a:br>
            <a:br>
              <a:rPr lang="en-US" dirty="0"/>
            </a:br>
            <a:br>
              <a:rPr lang="en-US" dirty="0"/>
            </a:br>
            <a:br>
              <a:rPr lang="en-US" dirty="0"/>
            </a:br>
            <a:br>
              <a:rPr lang="en-US" dirty="0"/>
            </a:br>
            <a:endParaRPr lang="en-US" dirty="0"/>
          </a:p>
        </p:txBody>
      </p:sp>
      <p:pic>
        <p:nvPicPr>
          <p:cNvPr id="13" name="Picture 12">
            <a:extLst>
              <a:ext uri="{FF2B5EF4-FFF2-40B4-BE49-F238E27FC236}">
                <a16:creationId xmlns:a16="http://schemas.microsoft.com/office/drawing/2014/main" id="{C6F5AE83-0F26-477E-8A43-5CD7E47CA4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09231"/>
            <a:ext cx="7098002" cy="2826106"/>
          </a:xfrm>
          <a:prstGeom prst="rect">
            <a:avLst/>
          </a:prstGeom>
        </p:spPr>
      </p:pic>
      <p:pic>
        <p:nvPicPr>
          <p:cNvPr id="15" name="Picture 14">
            <a:extLst>
              <a:ext uri="{FF2B5EF4-FFF2-40B4-BE49-F238E27FC236}">
                <a16:creationId xmlns:a16="http://schemas.microsoft.com/office/drawing/2014/main" id="{AA53529C-D00E-4222-8712-A0A17AC97D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7324" y="4245952"/>
            <a:ext cx="7454598" cy="2115958"/>
          </a:xfrm>
          <a:prstGeom prst="rect">
            <a:avLst/>
          </a:prstGeom>
        </p:spPr>
      </p:pic>
    </p:spTree>
    <p:extLst>
      <p:ext uri="{BB962C8B-B14F-4D97-AF65-F5344CB8AC3E}">
        <p14:creationId xmlns:p14="http://schemas.microsoft.com/office/powerpoint/2010/main" val="1332626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1909E-C64E-49C8-9C1D-55F22C0DC49E}"/>
              </a:ext>
            </a:extLst>
          </p:cNvPr>
          <p:cNvSpPr>
            <a:spLocks noGrp="1"/>
          </p:cNvSpPr>
          <p:nvPr>
            <p:ph type="title"/>
          </p:nvPr>
        </p:nvSpPr>
        <p:spPr/>
        <p:txBody>
          <a:bodyPr/>
          <a:lstStyle/>
          <a:p>
            <a:r>
              <a:rPr lang="en-US" dirty="0"/>
              <a:t>Project Summary</a:t>
            </a:r>
          </a:p>
        </p:txBody>
      </p:sp>
      <p:sp>
        <p:nvSpPr>
          <p:cNvPr id="3" name="Content Placeholder 2">
            <a:extLst>
              <a:ext uri="{FF2B5EF4-FFF2-40B4-BE49-F238E27FC236}">
                <a16:creationId xmlns:a16="http://schemas.microsoft.com/office/drawing/2014/main" id="{57C03CD0-5FC4-403E-A316-4089C9AC0FD1}"/>
              </a:ext>
            </a:extLst>
          </p:cNvPr>
          <p:cNvSpPr>
            <a:spLocks noGrp="1"/>
          </p:cNvSpPr>
          <p:nvPr>
            <p:ph idx="1"/>
          </p:nvPr>
        </p:nvSpPr>
        <p:spPr/>
        <p:txBody>
          <a:bodyPr>
            <a:normAutofit/>
          </a:bodyPr>
          <a:lstStyle/>
          <a:p>
            <a:r>
              <a:rPr lang="en-US" sz="3200" dirty="0" err="1"/>
              <a:t>SimpleRex</a:t>
            </a:r>
            <a:r>
              <a:rPr lang="en-US" sz="3200" dirty="0"/>
              <a:t> is a web-based application that provides management capabilities for IT service requests within an organization</a:t>
            </a:r>
          </a:p>
          <a:p>
            <a:r>
              <a:rPr lang="en-US" sz="3200" dirty="0"/>
              <a:t>Users have the ability to log in and submit a ticket. Additionally, users can check the status of their tickets</a:t>
            </a:r>
          </a:p>
          <a:p>
            <a:r>
              <a:rPr lang="en-US" sz="3200" dirty="0"/>
              <a:t>Technicians will be able to setup users, reset passwords and add comments to tickets when working to resolve the reported issues.</a:t>
            </a:r>
          </a:p>
        </p:txBody>
      </p:sp>
    </p:spTree>
    <p:extLst>
      <p:ext uri="{BB962C8B-B14F-4D97-AF65-F5344CB8AC3E}">
        <p14:creationId xmlns:p14="http://schemas.microsoft.com/office/powerpoint/2010/main" val="183903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Features</a:t>
            </a:r>
          </a:p>
        </p:txBody>
      </p:sp>
      <p:sp>
        <p:nvSpPr>
          <p:cNvPr id="3" name="Content Placeholder 2"/>
          <p:cNvSpPr>
            <a:spLocks noGrp="1"/>
          </p:cNvSpPr>
          <p:nvPr>
            <p:ph sz="half" idx="2"/>
          </p:nvPr>
        </p:nvSpPr>
        <p:spPr/>
        <p:txBody>
          <a:bodyPr>
            <a:normAutofit/>
          </a:bodyPr>
          <a:lstStyle/>
          <a:p>
            <a:r>
              <a:rPr lang="en-US" sz="3200" dirty="0"/>
              <a:t>Service Request</a:t>
            </a:r>
          </a:p>
          <a:p>
            <a:pPr lvl="1"/>
            <a:r>
              <a:rPr lang="en-US" sz="2000" dirty="0"/>
              <a:t>Ticket submission</a:t>
            </a:r>
          </a:p>
          <a:p>
            <a:pPr lvl="1"/>
            <a:r>
              <a:rPr lang="en-US" sz="2000" dirty="0"/>
              <a:t>Ticket inquiry and notification</a:t>
            </a:r>
            <a:br>
              <a:rPr lang="en-US" sz="2000" dirty="0"/>
            </a:br>
            <a:endParaRPr lang="en-US" sz="2000" dirty="0"/>
          </a:p>
          <a:p>
            <a:r>
              <a:rPr lang="en-US" sz="3200" dirty="0"/>
              <a:t>Notification</a:t>
            </a:r>
          </a:p>
          <a:p>
            <a:pPr lvl="1"/>
            <a:r>
              <a:rPr lang="en-US" sz="2000" dirty="0"/>
              <a:t>Email system for notification of :</a:t>
            </a:r>
          </a:p>
          <a:p>
            <a:pPr lvl="2"/>
            <a:r>
              <a:rPr lang="en-US" sz="2000" dirty="0"/>
              <a:t>Comment</a:t>
            </a:r>
          </a:p>
          <a:p>
            <a:pPr lvl="2"/>
            <a:r>
              <a:rPr lang="en-US" sz="2000" dirty="0"/>
              <a:t>Ticket status change</a:t>
            </a:r>
          </a:p>
        </p:txBody>
      </p:sp>
      <p:sp>
        <p:nvSpPr>
          <p:cNvPr id="4" name="Content Placeholder 3">
            <a:extLst>
              <a:ext uri="{FF2B5EF4-FFF2-40B4-BE49-F238E27FC236}">
                <a16:creationId xmlns:a16="http://schemas.microsoft.com/office/drawing/2014/main" id="{7372510E-6940-416E-B043-FCF2C78AB375}"/>
              </a:ext>
            </a:extLst>
          </p:cNvPr>
          <p:cNvSpPr>
            <a:spLocks noGrp="1"/>
          </p:cNvSpPr>
          <p:nvPr>
            <p:ph sz="quarter" idx="13"/>
          </p:nvPr>
        </p:nvSpPr>
        <p:spPr/>
        <p:txBody>
          <a:bodyPr/>
          <a:lstStyle/>
          <a:p>
            <a:r>
              <a:rPr lang="en-US" sz="3600" dirty="0"/>
              <a:t>Role-based access</a:t>
            </a:r>
          </a:p>
          <a:p>
            <a:pPr lvl="1"/>
            <a:r>
              <a:rPr lang="en-US" sz="2400" dirty="0"/>
              <a:t>Technician</a:t>
            </a:r>
          </a:p>
          <a:p>
            <a:pPr lvl="2"/>
            <a:r>
              <a:rPr lang="en-US" sz="2400" dirty="0"/>
              <a:t>User management</a:t>
            </a:r>
          </a:p>
          <a:p>
            <a:pPr lvl="2"/>
            <a:r>
              <a:rPr lang="en-US" sz="2400" dirty="0"/>
              <a:t>Ticket management</a:t>
            </a:r>
            <a:br>
              <a:rPr lang="en-US" sz="2400" dirty="0"/>
            </a:br>
            <a:endParaRPr lang="en-US" sz="2400" dirty="0"/>
          </a:p>
          <a:p>
            <a:pPr lvl="1"/>
            <a:r>
              <a:rPr lang="en-US" sz="2400" dirty="0"/>
              <a:t>User</a:t>
            </a:r>
          </a:p>
          <a:p>
            <a:pPr lvl="2"/>
            <a:r>
              <a:rPr lang="en-US" sz="2400" dirty="0"/>
              <a:t>Ticket submission</a:t>
            </a:r>
          </a:p>
          <a:p>
            <a:pPr lvl="2"/>
            <a:r>
              <a:rPr lang="en-US" sz="2400" dirty="0"/>
              <a:t>Ticket inquiry</a:t>
            </a:r>
          </a:p>
          <a:p>
            <a:endParaRPr lang="en-US" dirty="0"/>
          </a:p>
        </p:txBody>
      </p:sp>
    </p:spTree>
    <p:extLst>
      <p:ext uri="{BB962C8B-B14F-4D97-AF65-F5344CB8AC3E}">
        <p14:creationId xmlns:p14="http://schemas.microsoft.com/office/powerpoint/2010/main" val="2057674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a:t>
            </a:r>
          </a:p>
        </p:txBody>
      </p:sp>
      <p:sp>
        <p:nvSpPr>
          <p:cNvPr id="3" name="Content Placeholder 2"/>
          <p:cNvSpPr>
            <a:spLocks noGrp="1"/>
          </p:cNvSpPr>
          <p:nvPr>
            <p:ph sz="half" idx="2"/>
          </p:nvPr>
        </p:nvSpPr>
        <p:spPr/>
        <p:txBody>
          <a:bodyPr>
            <a:normAutofit fontScale="92500" lnSpcReduction="10000"/>
          </a:bodyPr>
          <a:lstStyle/>
          <a:p>
            <a:r>
              <a:rPr lang="en-US" sz="3200" dirty="0"/>
              <a:t>Deployment</a:t>
            </a:r>
          </a:p>
          <a:p>
            <a:pPr lvl="1"/>
            <a:r>
              <a:rPr lang="en-US" sz="2000" dirty="0"/>
              <a:t>Database deploy to production</a:t>
            </a:r>
          </a:p>
          <a:p>
            <a:pPr lvl="1"/>
            <a:r>
              <a:rPr lang="en-US" sz="2000" dirty="0"/>
              <a:t>Website deploy to production (</a:t>
            </a:r>
            <a:r>
              <a:rPr lang="en-US" sz="2000" dirty="0">
                <a:hlinkClick r:id="rId2"/>
              </a:rPr>
              <a:t>http://simplerex.harmeyer.me</a:t>
            </a:r>
            <a:r>
              <a:rPr lang="en-US" sz="2000" dirty="0"/>
              <a:t>)</a:t>
            </a:r>
            <a:br>
              <a:rPr lang="en-US" sz="2000" dirty="0"/>
            </a:br>
            <a:endParaRPr lang="en-US" sz="2000" dirty="0"/>
          </a:p>
          <a:p>
            <a:r>
              <a:rPr lang="en-US" sz="2800" dirty="0">
                <a:solidFill>
                  <a:srgbClr val="FF0000"/>
                </a:solidFill>
              </a:rPr>
              <a:t>11/16/2017</a:t>
            </a:r>
          </a:p>
          <a:p>
            <a:pPr lvl="1"/>
            <a:r>
              <a:rPr lang="en-US" sz="2000" dirty="0">
                <a:solidFill>
                  <a:srgbClr val="FF0000"/>
                </a:solidFill>
              </a:rPr>
              <a:t>Scope Change</a:t>
            </a:r>
          </a:p>
          <a:p>
            <a:pPr lvl="2"/>
            <a:r>
              <a:rPr lang="en-US" sz="2000" dirty="0"/>
              <a:t>Service catalog feature is no longer considered part of the minimally viable product</a:t>
            </a:r>
            <a:br>
              <a:rPr lang="en-US" sz="2000" dirty="0"/>
            </a:br>
            <a:endParaRPr lang="en-US" sz="2000" dirty="0"/>
          </a:p>
          <a:p>
            <a:r>
              <a:rPr lang="en-US" sz="2800" i="1" dirty="0"/>
              <a:t>11/30/2017</a:t>
            </a:r>
          </a:p>
          <a:p>
            <a:pPr lvl="1"/>
            <a:r>
              <a:rPr lang="en-US" sz="2000" i="1" dirty="0"/>
              <a:t>No change in scope from the last report.</a:t>
            </a:r>
          </a:p>
        </p:txBody>
      </p:sp>
      <p:sp>
        <p:nvSpPr>
          <p:cNvPr id="4" name="Content Placeholder 3">
            <a:extLst>
              <a:ext uri="{FF2B5EF4-FFF2-40B4-BE49-F238E27FC236}">
                <a16:creationId xmlns:a16="http://schemas.microsoft.com/office/drawing/2014/main" id="{72FECFD8-7534-4891-B672-6E6C48FF6D7A}"/>
              </a:ext>
            </a:extLst>
          </p:cNvPr>
          <p:cNvSpPr>
            <a:spLocks noGrp="1"/>
          </p:cNvSpPr>
          <p:nvPr>
            <p:ph sz="quarter" idx="13"/>
          </p:nvPr>
        </p:nvSpPr>
        <p:spPr/>
        <p:txBody>
          <a:bodyPr/>
          <a:lstStyle/>
          <a:p>
            <a:r>
              <a:rPr lang="en-US" sz="3200" dirty="0"/>
              <a:t>Activities</a:t>
            </a:r>
          </a:p>
          <a:p>
            <a:pPr lvl="1"/>
            <a:r>
              <a:rPr lang="en-US" sz="2000" dirty="0"/>
              <a:t>Database design</a:t>
            </a:r>
          </a:p>
          <a:p>
            <a:pPr lvl="1"/>
            <a:r>
              <a:rPr lang="en-US" sz="2000" dirty="0"/>
              <a:t>Scaffolding of site </a:t>
            </a:r>
          </a:p>
          <a:p>
            <a:pPr lvl="1"/>
            <a:r>
              <a:rPr lang="en-US" sz="2000" dirty="0"/>
              <a:t>Extend scaffold for </a:t>
            </a:r>
            <a:r>
              <a:rPr lang="en-US" sz="2000" i="1" dirty="0"/>
              <a:t>Comments</a:t>
            </a:r>
            <a:endParaRPr lang="en-US" sz="2000" dirty="0"/>
          </a:p>
          <a:p>
            <a:pPr lvl="1"/>
            <a:r>
              <a:rPr lang="en-US" sz="2000" dirty="0"/>
              <a:t>Branding and UX</a:t>
            </a:r>
            <a:br>
              <a:rPr lang="en-US" sz="2000" dirty="0"/>
            </a:br>
            <a:endParaRPr lang="en-US" sz="2000" dirty="0"/>
          </a:p>
          <a:p>
            <a:r>
              <a:rPr lang="en-US" sz="3200" dirty="0"/>
              <a:t>Testing</a:t>
            </a:r>
          </a:p>
          <a:p>
            <a:pPr lvl="1"/>
            <a:r>
              <a:rPr lang="en-US" sz="2000" dirty="0"/>
              <a:t>Login/Logout/Registration</a:t>
            </a:r>
          </a:p>
          <a:p>
            <a:pPr lvl="1"/>
            <a:r>
              <a:rPr lang="en-US" sz="2000" dirty="0"/>
              <a:t>Roles (Technician, User)</a:t>
            </a:r>
          </a:p>
          <a:p>
            <a:pPr lvl="1"/>
            <a:r>
              <a:rPr lang="en-US" sz="2000" dirty="0"/>
              <a:t>Email updates</a:t>
            </a:r>
          </a:p>
          <a:p>
            <a:endParaRPr lang="en-US" dirty="0"/>
          </a:p>
        </p:txBody>
      </p:sp>
    </p:spTree>
    <p:extLst>
      <p:ext uri="{BB962C8B-B14F-4D97-AF65-F5344CB8AC3E}">
        <p14:creationId xmlns:p14="http://schemas.microsoft.com/office/powerpoint/2010/main" val="3410528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Timeline (11/30/2017)</a:t>
            </a:r>
          </a:p>
        </p:txBody>
      </p:sp>
      <p:graphicFrame>
        <p:nvGraphicFramePr>
          <p:cNvPr id="6" name="Content Placeholder 5">
            <a:extLst>
              <a:ext uri="{FF2B5EF4-FFF2-40B4-BE49-F238E27FC236}">
                <a16:creationId xmlns:a16="http://schemas.microsoft.com/office/drawing/2014/main" id="{5C63EF09-D966-45F7-B777-06FC02A413DD}"/>
              </a:ext>
            </a:extLst>
          </p:cNvPr>
          <p:cNvGraphicFramePr>
            <a:graphicFrameLocks noGrp="1"/>
          </p:cNvGraphicFramePr>
          <p:nvPr>
            <p:ph idx="1"/>
            <p:extLst>
              <p:ext uri="{D42A27DB-BD31-4B8C-83A1-F6EECF244321}">
                <p14:modId xmlns:p14="http://schemas.microsoft.com/office/powerpoint/2010/main" val="584888187"/>
              </p:ext>
            </p:extLst>
          </p:nvPr>
        </p:nvGraphicFramePr>
        <p:xfrm>
          <a:off x="1115735" y="1677799"/>
          <a:ext cx="9848675" cy="4038496"/>
        </p:xfrm>
        <a:graphic>
          <a:graphicData uri="http://schemas.openxmlformats.org/drawingml/2006/table">
            <a:tbl>
              <a:tblPr firstRow="1" firstCol="1" bandRow="1"/>
              <a:tblGrid>
                <a:gridCol w="5299525">
                  <a:extLst>
                    <a:ext uri="{9D8B030D-6E8A-4147-A177-3AD203B41FA5}">
                      <a16:colId xmlns:a16="http://schemas.microsoft.com/office/drawing/2014/main" val="2594719336"/>
                    </a:ext>
                  </a:extLst>
                </a:gridCol>
                <a:gridCol w="1266258">
                  <a:extLst>
                    <a:ext uri="{9D8B030D-6E8A-4147-A177-3AD203B41FA5}">
                      <a16:colId xmlns:a16="http://schemas.microsoft.com/office/drawing/2014/main" val="3651302043"/>
                    </a:ext>
                  </a:extLst>
                </a:gridCol>
                <a:gridCol w="1641446">
                  <a:extLst>
                    <a:ext uri="{9D8B030D-6E8A-4147-A177-3AD203B41FA5}">
                      <a16:colId xmlns:a16="http://schemas.microsoft.com/office/drawing/2014/main" val="2614452767"/>
                    </a:ext>
                  </a:extLst>
                </a:gridCol>
                <a:gridCol w="1641446">
                  <a:extLst>
                    <a:ext uri="{9D8B030D-6E8A-4147-A177-3AD203B41FA5}">
                      <a16:colId xmlns:a16="http://schemas.microsoft.com/office/drawing/2014/main" val="1180989413"/>
                    </a:ext>
                  </a:extLst>
                </a:gridCol>
              </a:tblGrid>
              <a:tr h="222385">
                <a:tc>
                  <a:txBody>
                    <a:bodyPr/>
                    <a:lstStyle/>
                    <a:p>
                      <a:pPr marL="0" marR="0">
                        <a:lnSpc>
                          <a:spcPct val="107000"/>
                        </a:lnSpc>
                        <a:spcBef>
                          <a:spcPts val="0"/>
                        </a:spcBef>
                        <a:spcAft>
                          <a:spcPts val="0"/>
                        </a:spcAft>
                      </a:pPr>
                      <a:r>
                        <a:rPr lang="en-US" sz="800" b="1"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Task Name</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333333"/>
                    </a:solidFill>
                  </a:tcPr>
                </a:tc>
                <a:tc>
                  <a:txBody>
                    <a:bodyPr/>
                    <a:lstStyle/>
                    <a:p>
                      <a:pPr marL="0" marR="0" algn="ctr">
                        <a:lnSpc>
                          <a:spcPct val="107000"/>
                        </a:lnSpc>
                        <a:spcBef>
                          <a:spcPts val="0"/>
                        </a:spcBef>
                        <a:spcAft>
                          <a:spcPts val="0"/>
                        </a:spcAft>
                      </a:pPr>
                      <a:r>
                        <a:rPr lang="en-US" sz="800" b="1"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Duration</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333333"/>
                    </a:solidFill>
                  </a:tcPr>
                </a:tc>
                <a:tc>
                  <a:txBody>
                    <a:bodyPr/>
                    <a:lstStyle/>
                    <a:p>
                      <a:pPr marL="0" marR="0" algn="ctr">
                        <a:lnSpc>
                          <a:spcPct val="107000"/>
                        </a:lnSpc>
                        <a:spcBef>
                          <a:spcPts val="0"/>
                        </a:spcBef>
                        <a:spcAft>
                          <a:spcPts val="0"/>
                        </a:spcAft>
                      </a:pPr>
                      <a:r>
                        <a:rPr lang="en-US" sz="800" b="1"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Work</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333333"/>
                    </a:solidFill>
                  </a:tcPr>
                </a:tc>
                <a:tc>
                  <a:txBody>
                    <a:bodyPr/>
                    <a:lstStyle/>
                    <a:p>
                      <a:pPr marL="0" marR="0" algn="ctr">
                        <a:lnSpc>
                          <a:spcPct val="107000"/>
                        </a:lnSpc>
                        <a:spcBef>
                          <a:spcPts val="0"/>
                        </a:spcBef>
                        <a:spcAft>
                          <a:spcPts val="0"/>
                        </a:spcAft>
                      </a:pPr>
                      <a:r>
                        <a:rPr lang="en-US" sz="8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 Complete</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333333"/>
                    </a:solidFill>
                  </a:tcPr>
                </a:tc>
                <a:extLst>
                  <a:ext uri="{0D108BD9-81ED-4DB2-BD59-A6C34878D82A}">
                    <a16:rowId xmlns:a16="http://schemas.microsoft.com/office/drawing/2014/main" val="1737711663"/>
                  </a:ext>
                </a:extLst>
              </a:tr>
              <a:tr h="257951">
                <a:tc>
                  <a:txBody>
                    <a:bodyPr/>
                    <a:lstStyle/>
                    <a:p>
                      <a:pPr marL="0" marR="0">
                        <a:lnSpc>
                          <a:spcPct val="107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SimpleRex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35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2217447452"/>
                  </a:ext>
                </a:extLst>
              </a:tr>
              <a:tr h="222385">
                <a:tc>
                  <a:txBody>
                    <a:bodyPr/>
                    <a:lstStyle/>
                    <a:p>
                      <a:pPr marL="0" marR="0">
                        <a:lnSpc>
                          <a:spcPct val="107000"/>
                        </a:lnSpc>
                        <a:spcBef>
                          <a:spcPts val="0"/>
                        </a:spcBef>
                        <a:spcAft>
                          <a:spcPts val="0"/>
                        </a:spcAft>
                      </a:pPr>
                      <a:r>
                        <a:rPr lang="en-US" sz="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Site scaffolding</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100%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3830260650"/>
                  </a:ext>
                </a:extLst>
              </a:tr>
              <a:tr h="222385">
                <a:tc>
                  <a:txBody>
                    <a:bodyPr/>
                    <a:lstStyle/>
                    <a:p>
                      <a:pPr marL="0" marR="0">
                        <a:lnSpc>
                          <a:spcPct val="107000"/>
                        </a:lnSpc>
                        <a:spcBef>
                          <a:spcPts val="0"/>
                        </a:spcBef>
                        <a:spcAft>
                          <a:spcPts val="0"/>
                        </a:spcAft>
                      </a:pPr>
                      <a:r>
                        <a:rPr lang="en-US" sz="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Branding (Foundation)</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100%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1382062055"/>
                  </a:ext>
                </a:extLst>
              </a:tr>
              <a:tr h="222385">
                <a:tc>
                  <a:txBody>
                    <a:bodyPr/>
                    <a:lstStyle/>
                    <a:p>
                      <a:pPr marL="0" marR="0">
                        <a:lnSpc>
                          <a:spcPct val="107000"/>
                        </a:lnSpc>
                        <a:spcBef>
                          <a:spcPts val="0"/>
                        </a:spcBef>
                        <a:spcAft>
                          <a:spcPts val="0"/>
                        </a:spcAft>
                      </a:pPr>
                      <a:r>
                        <a:rPr lang="en-US" sz="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Database Design</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hr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hr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100%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366712177"/>
                  </a:ext>
                </a:extLst>
              </a:tr>
              <a:tr h="222385">
                <a:tc>
                  <a:txBody>
                    <a:bodyPr/>
                    <a:lstStyle/>
                    <a:p>
                      <a:pPr marL="0" marR="0">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Module Implementation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3595662577"/>
                  </a:ext>
                </a:extLst>
              </a:tr>
              <a:tr h="222385">
                <a:tc>
                  <a:txBody>
                    <a:bodyPr/>
                    <a:lstStyle/>
                    <a:p>
                      <a:pPr marL="0" marR="0">
                        <a:lnSpc>
                          <a:spcPct val="107000"/>
                        </a:lnSpc>
                        <a:spcBef>
                          <a:spcPts val="0"/>
                        </a:spcBef>
                        <a:spcAft>
                          <a:spcPts val="0"/>
                        </a:spcAft>
                      </a:pPr>
                      <a:r>
                        <a:rPr lang="en-US" sz="800" b="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Email System</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80%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879698299"/>
                  </a:ext>
                </a:extLst>
              </a:tr>
              <a:tr h="222385">
                <a:tc>
                  <a:txBody>
                    <a:bodyPr/>
                    <a:lstStyle/>
                    <a:p>
                      <a:pPr marL="0" marR="0">
                        <a:lnSpc>
                          <a:spcPct val="107000"/>
                        </a:lnSpc>
                        <a:spcBef>
                          <a:spcPts val="0"/>
                        </a:spcBef>
                        <a:spcAft>
                          <a:spcPts val="0"/>
                        </a:spcAft>
                      </a:pPr>
                      <a:r>
                        <a:rPr lang="en-US" sz="800" b="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Authentication and User Management</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100%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158418637"/>
                  </a:ext>
                </a:extLst>
              </a:tr>
              <a:tr h="222385">
                <a:tc>
                  <a:txBody>
                    <a:bodyPr/>
                    <a:lstStyle/>
                    <a:p>
                      <a:pPr marL="0" marR="0">
                        <a:lnSpc>
                          <a:spcPct val="107000"/>
                        </a:lnSpc>
                        <a:spcBef>
                          <a:spcPts val="0"/>
                        </a:spcBef>
                        <a:spcAft>
                          <a:spcPts val="0"/>
                        </a:spcAft>
                      </a:pPr>
                      <a:r>
                        <a:rPr lang="en-US" sz="800" b="0" strike="sngStrike">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Service Catalog</a:t>
                      </a:r>
                      <a:endParaRPr lang="en-US" sz="1100" b="0"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strike="sngStrike">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4 hrs</a:t>
                      </a:r>
                      <a:endParaRPr lang="en-US" sz="1100"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strike="sngStrike">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4 hrs</a:t>
                      </a:r>
                      <a:endParaRPr lang="en-US" sz="1100" strike="sng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3724632968"/>
                  </a:ext>
                </a:extLst>
              </a:tr>
              <a:tr h="222385">
                <a:tc>
                  <a:txBody>
                    <a:bodyPr/>
                    <a:lstStyle/>
                    <a:p>
                      <a:pPr marL="0" marR="0">
                        <a:lnSpc>
                          <a:spcPct val="107000"/>
                        </a:lnSpc>
                        <a:spcBef>
                          <a:spcPts val="0"/>
                        </a:spcBef>
                        <a:spcAft>
                          <a:spcPts val="0"/>
                        </a:spcAft>
                      </a:pPr>
                      <a:r>
                        <a:rPr lang="en-US" sz="800" b="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Ticket Entry and Management</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95%</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1406650454"/>
                  </a:ext>
                </a:extLst>
              </a:tr>
              <a:tr h="222385">
                <a:tc>
                  <a:txBody>
                    <a:bodyPr/>
                    <a:lstStyle/>
                    <a:p>
                      <a:pPr marL="0" marR="0">
                        <a:lnSpc>
                          <a:spcPct val="107000"/>
                        </a:lnSpc>
                        <a:spcBef>
                          <a:spcPts val="0"/>
                        </a:spcBef>
                        <a:spcAft>
                          <a:spcPts val="0"/>
                        </a:spcAft>
                      </a:pPr>
                      <a:r>
                        <a:rPr lang="en-US" sz="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Minimally Viable Product</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2449508886"/>
                  </a:ext>
                </a:extLst>
              </a:tr>
              <a:tr h="222385">
                <a:tc>
                  <a:txBody>
                    <a:bodyPr/>
                    <a:lstStyle/>
                    <a:p>
                      <a:pPr marL="0" marR="0">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Testing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169506474"/>
                  </a:ext>
                </a:extLst>
              </a:tr>
              <a:tr h="222385">
                <a:tc>
                  <a:txBody>
                    <a:bodyPr/>
                    <a:lstStyle/>
                    <a:p>
                      <a:pPr marL="0" marR="0">
                        <a:lnSpc>
                          <a:spcPct val="107000"/>
                        </a:lnSpc>
                        <a:spcBef>
                          <a:spcPts val="0"/>
                        </a:spcBef>
                        <a:spcAft>
                          <a:spcPts val="0"/>
                        </a:spcAft>
                      </a:pPr>
                      <a:r>
                        <a:rPr lang="en-US" sz="800" b="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Authentication and User Management</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hr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100%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1414894238"/>
                  </a:ext>
                </a:extLst>
              </a:tr>
              <a:tr h="222385">
                <a:tc>
                  <a:txBody>
                    <a:bodyPr/>
                    <a:lstStyle/>
                    <a:p>
                      <a:pPr marL="0" marR="0">
                        <a:lnSpc>
                          <a:spcPct val="107000"/>
                        </a:lnSpc>
                        <a:spcBef>
                          <a:spcPts val="0"/>
                        </a:spcBef>
                        <a:spcAft>
                          <a:spcPts val="0"/>
                        </a:spcAft>
                      </a:pPr>
                      <a:r>
                        <a:rPr lang="en-US" sz="800" b="0" strike="sngStrike"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Service Catalog</a:t>
                      </a:r>
                      <a:endParaRPr lang="en-US" sz="1100" b="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strike="sngStrike"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1 </a:t>
                      </a:r>
                      <a:r>
                        <a:rPr lang="en-US" sz="800" strike="sngStrike"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hr</a:t>
                      </a:r>
                      <a:endParaRPr lang="en-US" sz="110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strike="sngStrike"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2 </a:t>
                      </a:r>
                      <a:r>
                        <a:rPr lang="en-US" sz="800" strike="sngStrike"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strike="sngStrike"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85595253"/>
                  </a:ext>
                </a:extLst>
              </a:tr>
              <a:tr h="222385">
                <a:tc>
                  <a:txBody>
                    <a:bodyPr/>
                    <a:lstStyle/>
                    <a:p>
                      <a:pPr marL="0" marR="0">
                        <a:lnSpc>
                          <a:spcPct val="107000"/>
                        </a:lnSpc>
                        <a:spcBef>
                          <a:spcPts val="0"/>
                        </a:spcBef>
                        <a:spcAft>
                          <a:spcPts val="0"/>
                        </a:spcAft>
                      </a:pPr>
                      <a:r>
                        <a:rPr lang="en-US" sz="800" b="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Email system</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50%</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36393165"/>
                  </a:ext>
                </a:extLst>
              </a:tr>
              <a:tr h="222385">
                <a:tc>
                  <a:txBody>
                    <a:bodyPr/>
                    <a:lstStyle/>
                    <a:p>
                      <a:pPr marL="0" marR="0">
                        <a:lnSpc>
                          <a:spcPct val="107000"/>
                        </a:lnSpc>
                        <a:spcBef>
                          <a:spcPts val="0"/>
                        </a:spcBef>
                        <a:spcAft>
                          <a:spcPts val="0"/>
                        </a:spcAft>
                      </a:pPr>
                      <a:r>
                        <a:rPr lang="en-US" sz="800" b="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Ticket Entry and Management</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95%</a:t>
                      </a: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946714206"/>
                  </a:ext>
                </a:extLst>
              </a:tr>
              <a:tr h="222385">
                <a:tc>
                  <a:txBody>
                    <a:bodyPr/>
                    <a:lstStyle/>
                    <a:p>
                      <a:pPr marL="0" marR="0">
                        <a:lnSpc>
                          <a:spcPct val="107000"/>
                        </a:lnSpc>
                        <a:spcBef>
                          <a:spcPts val="0"/>
                        </a:spcBef>
                        <a:spcAft>
                          <a:spcPts val="0"/>
                        </a:spcAft>
                      </a:pPr>
                      <a:r>
                        <a:rPr lang="en-US" sz="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Testing Complete</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a:t>
                      </a:r>
                      <a:r>
                        <a:rPr lang="en-US" sz="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tc>
                  <a:txBody>
                    <a:bodyPr/>
                    <a:lstStyle/>
                    <a:p>
                      <a:pPr marL="0" marR="0" algn="ctr">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val="1152968686"/>
                  </a:ext>
                </a:extLst>
              </a:tr>
              <a:tr h="222385">
                <a:tc>
                  <a:txBody>
                    <a:bodyPr/>
                    <a:lstStyle/>
                    <a:p>
                      <a:pPr marL="0" marR="0">
                        <a:lnSpc>
                          <a:spcPct val="107000"/>
                        </a:lnSpc>
                        <a:spcBef>
                          <a:spcPts val="0"/>
                        </a:spcBef>
                        <a:spcAft>
                          <a:spcPts val="0"/>
                        </a:spcAft>
                      </a:pPr>
                      <a:r>
                        <a:rPr lang="en-US" sz="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Final Delivery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a:noFill/>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hrs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tc>
                  <a:txBody>
                    <a:bodyPr/>
                    <a:lstStyle/>
                    <a:p>
                      <a:pPr marL="0" marR="0" algn="ctr">
                        <a:lnSpc>
                          <a:spcPct val="107000"/>
                        </a:lnSpc>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73025" marR="73025" marT="36830" marB="3683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a:noFill/>
                    </a:lnT>
                    <a:lnB>
                      <a:noFill/>
                    </a:lnB>
                    <a:solidFill>
                      <a:srgbClr val="DEDEDE"/>
                    </a:solidFill>
                  </a:tcPr>
                </a:tc>
                <a:extLst>
                  <a:ext uri="{0D108BD9-81ED-4DB2-BD59-A6C34878D82A}">
                    <a16:rowId xmlns:a16="http://schemas.microsoft.com/office/drawing/2014/main" val="1839494548"/>
                  </a:ext>
                </a:extLst>
              </a:tr>
            </a:tbl>
          </a:graphicData>
        </a:graphic>
      </p:graphicFrame>
    </p:spTree>
    <p:extLst>
      <p:ext uri="{BB962C8B-B14F-4D97-AF65-F5344CB8AC3E}">
        <p14:creationId xmlns:p14="http://schemas.microsoft.com/office/powerpoint/2010/main" val="2087292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and Corrections</a:t>
            </a:r>
          </a:p>
        </p:txBody>
      </p:sp>
      <p:sp>
        <p:nvSpPr>
          <p:cNvPr id="3" name="Content Placeholder 2"/>
          <p:cNvSpPr>
            <a:spLocks noGrp="1"/>
          </p:cNvSpPr>
          <p:nvPr>
            <p:ph idx="1"/>
          </p:nvPr>
        </p:nvSpPr>
        <p:spPr/>
        <p:txBody>
          <a:bodyPr>
            <a:normAutofit lnSpcReduction="10000"/>
          </a:bodyPr>
          <a:lstStyle/>
          <a:p>
            <a:r>
              <a:rPr lang="en-US" sz="3200" dirty="0"/>
              <a:t>11/16/2017</a:t>
            </a:r>
          </a:p>
          <a:p>
            <a:pPr lvl="1"/>
            <a:r>
              <a:rPr lang="en-US" sz="2400" dirty="0"/>
              <a:t>Service Catalog was determined to not be necessary for this project at this time</a:t>
            </a:r>
          </a:p>
          <a:p>
            <a:pPr lvl="1"/>
            <a:r>
              <a:rPr lang="en-US" sz="2400" dirty="0"/>
              <a:t>The email system should not be beyond the scope of the project, but is lower in priority and if time is not available, it will be removed from the minimally viable product.</a:t>
            </a:r>
            <a:br>
              <a:rPr lang="en-US" sz="2400" dirty="0"/>
            </a:br>
            <a:endParaRPr lang="en-US" sz="2400" dirty="0"/>
          </a:p>
          <a:p>
            <a:r>
              <a:rPr lang="en-US" sz="3200" dirty="0"/>
              <a:t>11/30/2017</a:t>
            </a:r>
          </a:p>
          <a:p>
            <a:pPr lvl="1"/>
            <a:r>
              <a:rPr lang="en-US" sz="2400" dirty="0"/>
              <a:t>Emailing from the system proved to be a bit challenging, but it has been largely implemented as designed</a:t>
            </a:r>
          </a:p>
          <a:p>
            <a:pPr lvl="1"/>
            <a:r>
              <a:rPr lang="en-US" sz="2400" dirty="0"/>
              <a:t>Branding was updated and color scheme/styling updated.</a:t>
            </a:r>
          </a:p>
        </p:txBody>
      </p:sp>
    </p:spTree>
    <p:extLst>
      <p:ext uri="{BB962C8B-B14F-4D97-AF65-F5344CB8AC3E}">
        <p14:creationId xmlns:p14="http://schemas.microsoft.com/office/powerpoint/2010/main" val="2493007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2A655-9545-4964-9BBB-1E7857B49F8D}"/>
              </a:ext>
            </a:extLst>
          </p:cNvPr>
          <p:cNvSpPr>
            <a:spLocks noGrp="1"/>
          </p:cNvSpPr>
          <p:nvPr>
            <p:ph type="title"/>
          </p:nvPr>
        </p:nvSpPr>
        <p:spPr/>
        <p:txBody>
          <a:bodyPr/>
          <a:lstStyle/>
          <a:p>
            <a:r>
              <a:rPr lang="en-US" dirty="0"/>
              <a:t>System Software and Tools</a:t>
            </a:r>
          </a:p>
        </p:txBody>
      </p:sp>
      <p:sp>
        <p:nvSpPr>
          <p:cNvPr id="4" name="Content Placeholder 3">
            <a:extLst>
              <a:ext uri="{FF2B5EF4-FFF2-40B4-BE49-F238E27FC236}">
                <a16:creationId xmlns:a16="http://schemas.microsoft.com/office/drawing/2014/main" id="{8BA3CE47-8DC1-4DFD-87E1-137D2FB986A8}"/>
              </a:ext>
            </a:extLst>
          </p:cNvPr>
          <p:cNvSpPr>
            <a:spLocks noGrp="1"/>
          </p:cNvSpPr>
          <p:nvPr>
            <p:ph sz="half" idx="2"/>
          </p:nvPr>
        </p:nvSpPr>
        <p:spPr/>
        <p:txBody>
          <a:bodyPr>
            <a:normAutofit lnSpcReduction="10000"/>
          </a:bodyPr>
          <a:lstStyle/>
          <a:p>
            <a:r>
              <a:rPr lang="en-US" sz="3200" dirty="0"/>
              <a:t>Tools</a:t>
            </a:r>
          </a:p>
          <a:p>
            <a:pPr lvl="1"/>
            <a:r>
              <a:rPr lang="en-US" sz="2400" dirty="0"/>
              <a:t>Visual Studio Code</a:t>
            </a:r>
          </a:p>
          <a:p>
            <a:pPr lvl="1"/>
            <a:r>
              <a:rPr lang="en-US" sz="2400" dirty="0"/>
              <a:t>FileZilla FTP Client</a:t>
            </a:r>
          </a:p>
          <a:p>
            <a:pPr lvl="1"/>
            <a:r>
              <a:rPr lang="en-US" sz="2400" dirty="0"/>
              <a:t>MySQL Workbench</a:t>
            </a:r>
            <a:br>
              <a:rPr lang="en-US" sz="2400" dirty="0"/>
            </a:br>
            <a:endParaRPr lang="en-US" sz="2400" dirty="0"/>
          </a:p>
          <a:p>
            <a:r>
              <a:rPr lang="en-US" sz="3200" dirty="0"/>
              <a:t>Hosting</a:t>
            </a:r>
          </a:p>
          <a:p>
            <a:pPr lvl="1"/>
            <a:r>
              <a:rPr lang="en-US" sz="2000" dirty="0"/>
              <a:t>Microsoft Azure</a:t>
            </a:r>
          </a:p>
          <a:p>
            <a:pPr lvl="2"/>
            <a:r>
              <a:rPr lang="en-US" sz="2000" dirty="0"/>
              <a:t>App Service for web application</a:t>
            </a:r>
          </a:p>
          <a:p>
            <a:pPr lvl="2"/>
            <a:r>
              <a:rPr lang="en-US" sz="2000" dirty="0"/>
              <a:t>PaaS database service for MySQL database</a:t>
            </a:r>
          </a:p>
          <a:p>
            <a:pPr lvl="2"/>
            <a:r>
              <a:rPr lang="en-US" sz="2000" dirty="0">
                <a:hlinkClick r:id="rId2"/>
              </a:rPr>
              <a:t>http://simplerex.harmeyer.me</a:t>
            </a:r>
            <a:r>
              <a:rPr lang="en-US" sz="2000" dirty="0"/>
              <a:t> </a:t>
            </a:r>
          </a:p>
        </p:txBody>
      </p:sp>
      <p:sp>
        <p:nvSpPr>
          <p:cNvPr id="5" name="Content Placeholder 4">
            <a:extLst>
              <a:ext uri="{FF2B5EF4-FFF2-40B4-BE49-F238E27FC236}">
                <a16:creationId xmlns:a16="http://schemas.microsoft.com/office/drawing/2014/main" id="{73D798DC-87BA-444A-8B2E-B0542F898F32}"/>
              </a:ext>
            </a:extLst>
          </p:cNvPr>
          <p:cNvSpPr>
            <a:spLocks noGrp="1"/>
          </p:cNvSpPr>
          <p:nvPr>
            <p:ph sz="quarter" idx="13"/>
          </p:nvPr>
        </p:nvSpPr>
        <p:spPr/>
        <p:txBody>
          <a:bodyPr>
            <a:normAutofit lnSpcReduction="10000"/>
          </a:bodyPr>
          <a:lstStyle/>
          <a:p>
            <a:r>
              <a:rPr lang="en-US" sz="3200" dirty="0"/>
              <a:t>User Interface </a:t>
            </a:r>
          </a:p>
          <a:p>
            <a:pPr lvl="1"/>
            <a:r>
              <a:rPr lang="en-US" sz="2000" dirty="0"/>
              <a:t>HTML5</a:t>
            </a:r>
          </a:p>
          <a:p>
            <a:pPr lvl="1"/>
            <a:r>
              <a:rPr lang="en-US" sz="2000" dirty="0"/>
              <a:t>Bootstrap (Responsive)</a:t>
            </a:r>
          </a:p>
          <a:p>
            <a:pPr lvl="1"/>
            <a:r>
              <a:rPr lang="en-US" sz="2000" dirty="0"/>
              <a:t>JavaScript </a:t>
            </a:r>
          </a:p>
          <a:p>
            <a:pPr lvl="2"/>
            <a:r>
              <a:rPr lang="en-US" sz="2000" dirty="0"/>
              <a:t>Client-side validation and logic</a:t>
            </a:r>
            <a:br>
              <a:rPr lang="en-US" sz="2000" dirty="0"/>
            </a:br>
            <a:endParaRPr lang="en-US" sz="2000" dirty="0"/>
          </a:p>
          <a:p>
            <a:r>
              <a:rPr lang="en-US" sz="3200" dirty="0"/>
              <a:t>Application Logic</a:t>
            </a:r>
          </a:p>
          <a:p>
            <a:pPr lvl="1"/>
            <a:r>
              <a:rPr lang="en-US" sz="2000" dirty="0"/>
              <a:t>PHP</a:t>
            </a:r>
          </a:p>
          <a:p>
            <a:pPr lvl="2"/>
            <a:r>
              <a:rPr lang="en-US" sz="2000" dirty="0"/>
              <a:t>Cake PHP (</a:t>
            </a:r>
            <a:r>
              <a:rPr lang="en-US" sz="2000" dirty="0">
                <a:hlinkClick r:id="rId3"/>
              </a:rPr>
              <a:t>https://cakephp.org</a:t>
            </a:r>
            <a:r>
              <a:rPr lang="en-US" sz="2000" dirty="0"/>
              <a:t>)</a:t>
            </a:r>
          </a:p>
          <a:p>
            <a:pPr lvl="2"/>
            <a:r>
              <a:rPr lang="en-US" sz="2000" dirty="0"/>
              <a:t>MVC scaffold</a:t>
            </a:r>
          </a:p>
          <a:p>
            <a:pPr lvl="3"/>
            <a:r>
              <a:rPr lang="en-US" sz="2000" dirty="0"/>
              <a:t>View extension for </a:t>
            </a:r>
            <a:r>
              <a:rPr lang="en-US" sz="2000" i="1" dirty="0"/>
              <a:t>Comments</a:t>
            </a:r>
          </a:p>
          <a:p>
            <a:pPr lvl="1"/>
            <a:r>
              <a:rPr lang="en-US" dirty="0"/>
              <a:t>MySQL for database</a:t>
            </a:r>
          </a:p>
        </p:txBody>
      </p:sp>
    </p:spTree>
    <p:extLst>
      <p:ext uri="{BB962C8B-B14F-4D97-AF65-F5344CB8AC3E}">
        <p14:creationId xmlns:p14="http://schemas.microsoft.com/office/powerpoint/2010/main" val="1278041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7EAEE-D2DB-4E75-B6CB-5CA91976463B}"/>
              </a:ext>
            </a:extLst>
          </p:cNvPr>
          <p:cNvSpPr>
            <a:spLocks noGrp="1"/>
          </p:cNvSpPr>
          <p:nvPr>
            <p:ph type="title"/>
          </p:nvPr>
        </p:nvSpPr>
        <p:spPr/>
        <p:txBody>
          <a:bodyPr/>
          <a:lstStyle/>
          <a:p>
            <a:r>
              <a:rPr lang="en-US" dirty="0"/>
              <a:t>User Interface 11/16/2017</a:t>
            </a:r>
          </a:p>
        </p:txBody>
      </p:sp>
      <p:sp>
        <p:nvSpPr>
          <p:cNvPr id="3" name="Content Placeholder 2">
            <a:extLst>
              <a:ext uri="{FF2B5EF4-FFF2-40B4-BE49-F238E27FC236}">
                <a16:creationId xmlns:a16="http://schemas.microsoft.com/office/drawing/2014/main" id="{9B8119B7-9A13-4CE6-BE7A-2772774DB50F}"/>
              </a:ext>
            </a:extLst>
          </p:cNvPr>
          <p:cNvSpPr>
            <a:spLocks noGrp="1"/>
          </p:cNvSpPr>
          <p:nvPr>
            <p:ph sz="half" idx="2"/>
          </p:nvPr>
        </p:nvSpPr>
        <p:spPr/>
        <p:txBody>
          <a:bodyPr/>
          <a:lstStyle/>
          <a:p>
            <a:r>
              <a:rPr lang="en-US" dirty="0"/>
              <a:t>User Management</a:t>
            </a:r>
            <a:br>
              <a:rPr lang="en-US" dirty="0"/>
            </a:br>
            <a:br>
              <a:rPr lang="en-US" dirty="0"/>
            </a:br>
            <a:endParaRPr lang="en-US" dirty="0"/>
          </a:p>
        </p:txBody>
      </p:sp>
      <p:sp>
        <p:nvSpPr>
          <p:cNvPr id="4" name="Content Placeholder 3">
            <a:extLst>
              <a:ext uri="{FF2B5EF4-FFF2-40B4-BE49-F238E27FC236}">
                <a16:creationId xmlns:a16="http://schemas.microsoft.com/office/drawing/2014/main" id="{B74CBB5B-3197-47B3-9B27-1A482EB2AB87}"/>
              </a:ext>
            </a:extLst>
          </p:cNvPr>
          <p:cNvSpPr>
            <a:spLocks noGrp="1"/>
          </p:cNvSpPr>
          <p:nvPr>
            <p:ph sz="quarter" idx="13"/>
          </p:nvPr>
        </p:nvSpPr>
        <p:spPr>
          <a:xfrm>
            <a:off x="487680" y="1608589"/>
            <a:ext cx="5388864" cy="4526280"/>
          </a:xfrm>
        </p:spPr>
        <p:txBody>
          <a:bodyPr/>
          <a:lstStyle/>
          <a:p>
            <a:r>
              <a:rPr lang="en-US" dirty="0"/>
              <a:t>Login</a:t>
            </a:r>
            <a:br>
              <a:rPr lang="en-US" dirty="0"/>
            </a:br>
            <a:br>
              <a:rPr lang="en-US" dirty="0"/>
            </a:br>
            <a:br>
              <a:rPr lang="en-US" dirty="0"/>
            </a:br>
            <a:br>
              <a:rPr lang="en-US" dirty="0"/>
            </a:br>
            <a:br>
              <a:rPr lang="en-US" dirty="0"/>
            </a:br>
            <a:br>
              <a:rPr lang="en-US" dirty="0"/>
            </a:br>
            <a:r>
              <a:rPr lang="en-US" dirty="0"/>
              <a:t>Register</a:t>
            </a:r>
            <a:br>
              <a:rPr lang="en-US" dirty="0"/>
            </a:br>
            <a:endParaRPr lang="en-US" dirty="0"/>
          </a:p>
        </p:txBody>
      </p:sp>
      <p:pic>
        <p:nvPicPr>
          <p:cNvPr id="6" name="Picture 5">
            <a:extLst>
              <a:ext uri="{FF2B5EF4-FFF2-40B4-BE49-F238E27FC236}">
                <a16:creationId xmlns:a16="http://schemas.microsoft.com/office/drawing/2014/main" id="{4DAA5C8E-4843-487C-B3D2-19CBBF6BE3BA}"/>
              </a:ext>
            </a:extLst>
          </p:cNvPr>
          <p:cNvPicPr>
            <a:picLocks noChangeAspect="1"/>
          </p:cNvPicPr>
          <p:nvPr/>
        </p:nvPicPr>
        <p:blipFill>
          <a:blip r:embed="rId2"/>
          <a:stretch>
            <a:fillRect/>
          </a:stretch>
        </p:blipFill>
        <p:spPr>
          <a:xfrm>
            <a:off x="990224" y="2172748"/>
            <a:ext cx="3832570" cy="1501630"/>
          </a:xfrm>
          <a:prstGeom prst="rect">
            <a:avLst/>
          </a:prstGeom>
        </p:spPr>
      </p:pic>
      <p:pic>
        <p:nvPicPr>
          <p:cNvPr id="7" name="Picture 6">
            <a:extLst>
              <a:ext uri="{FF2B5EF4-FFF2-40B4-BE49-F238E27FC236}">
                <a16:creationId xmlns:a16="http://schemas.microsoft.com/office/drawing/2014/main" id="{3162EA3A-BDAA-479E-B7D2-D571E16D97DA}"/>
              </a:ext>
            </a:extLst>
          </p:cNvPr>
          <p:cNvPicPr>
            <a:picLocks noChangeAspect="1"/>
          </p:cNvPicPr>
          <p:nvPr/>
        </p:nvPicPr>
        <p:blipFill>
          <a:blip r:embed="rId3"/>
          <a:stretch>
            <a:fillRect/>
          </a:stretch>
        </p:blipFill>
        <p:spPr>
          <a:xfrm>
            <a:off x="6245634" y="2082392"/>
            <a:ext cx="4914372" cy="2138581"/>
          </a:xfrm>
          <a:prstGeom prst="rect">
            <a:avLst/>
          </a:prstGeom>
        </p:spPr>
      </p:pic>
      <p:pic>
        <p:nvPicPr>
          <p:cNvPr id="8" name="Picture 7">
            <a:extLst>
              <a:ext uri="{FF2B5EF4-FFF2-40B4-BE49-F238E27FC236}">
                <a16:creationId xmlns:a16="http://schemas.microsoft.com/office/drawing/2014/main" id="{58C77526-5DF4-4B6C-B08D-49C54A3ADE10}"/>
              </a:ext>
            </a:extLst>
          </p:cNvPr>
          <p:cNvPicPr>
            <a:picLocks noChangeAspect="1"/>
          </p:cNvPicPr>
          <p:nvPr/>
        </p:nvPicPr>
        <p:blipFill>
          <a:blip r:embed="rId4"/>
          <a:stretch>
            <a:fillRect/>
          </a:stretch>
        </p:blipFill>
        <p:spPr>
          <a:xfrm>
            <a:off x="1295119" y="4386268"/>
            <a:ext cx="3222780" cy="1412726"/>
          </a:xfrm>
          <a:prstGeom prst="rect">
            <a:avLst/>
          </a:prstGeom>
        </p:spPr>
      </p:pic>
    </p:spTree>
    <p:extLst>
      <p:ext uri="{BB962C8B-B14F-4D97-AF65-F5344CB8AC3E}">
        <p14:creationId xmlns:p14="http://schemas.microsoft.com/office/powerpoint/2010/main" val="397174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7EAEE-D2DB-4E75-B6CB-5CA91976463B}"/>
              </a:ext>
            </a:extLst>
          </p:cNvPr>
          <p:cNvSpPr>
            <a:spLocks noGrp="1"/>
          </p:cNvSpPr>
          <p:nvPr>
            <p:ph type="title"/>
          </p:nvPr>
        </p:nvSpPr>
        <p:spPr/>
        <p:txBody>
          <a:bodyPr/>
          <a:lstStyle/>
          <a:p>
            <a:r>
              <a:rPr lang="en-US" dirty="0"/>
              <a:t>User Interface 11/30/2017</a:t>
            </a:r>
            <a:br>
              <a:rPr lang="en-US" dirty="0"/>
            </a:br>
            <a:r>
              <a:rPr lang="en-US" sz="1800" dirty="0"/>
              <a:t>(Logged in as a technician)</a:t>
            </a:r>
            <a:endParaRPr lang="en-US" dirty="0"/>
          </a:p>
        </p:txBody>
      </p:sp>
      <p:sp>
        <p:nvSpPr>
          <p:cNvPr id="3" name="Content Placeholder 2">
            <a:extLst>
              <a:ext uri="{FF2B5EF4-FFF2-40B4-BE49-F238E27FC236}">
                <a16:creationId xmlns:a16="http://schemas.microsoft.com/office/drawing/2014/main" id="{9B8119B7-9A13-4CE6-BE7A-2772774DB50F}"/>
              </a:ext>
            </a:extLst>
          </p:cNvPr>
          <p:cNvSpPr>
            <a:spLocks noGrp="1"/>
          </p:cNvSpPr>
          <p:nvPr>
            <p:ph sz="half" idx="2"/>
          </p:nvPr>
        </p:nvSpPr>
        <p:spPr/>
        <p:txBody>
          <a:bodyPr/>
          <a:lstStyle/>
          <a:p>
            <a:pPr marL="0" indent="0">
              <a:buNone/>
            </a:pPr>
            <a:br>
              <a:rPr lang="en-US" dirty="0"/>
            </a:br>
            <a:br>
              <a:rPr lang="en-US" dirty="0"/>
            </a:br>
            <a:endParaRPr lang="en-US" dirty="0"/>
          </a:p>
        </p:txBody>
      </p:sp>
      <p:sp>
        <p:nvSpPr>
          <p:cNvPr id="4" name="Content Placeholder 3">
            <a:extLst>
              <a:ext uri="{FF2B5EF4-FFF2-40B4-BE49-F238E27FC236}">
                <a16:creationId xmlns:a16="http://schemas.microsoft.com/office/drawing/2014/main" id="{B74CBB5B-3197-47B3-9B27-1A482EB2AB87}"/>
              </a:ext>
            </a:extLst>
          </p:cNvPr>
          <p:cNvSpPr>
            <a:spLocks noGrp="1"/>
          </p:cNvSpPr>
          <p:nvPr>
            <p:ph sz="quarter" idx="13"/>
          </p:nvPr>
        </p:nvSpPr>
        <p:spPr>
          <a:xfrm>
            <a:off x="487680" y="1608589"/>
            <a:ext cx="5388864" cy="4526280"/>
          </a:xfrm>
        </p:spPr>
        <p:txBody>
          <a:bodyPr/>
          <a:lstStyle/>
          <a:p>
            <a:pPr marL="0" indent="0">
              <a:buNone/>
            </a:pPr>
            <a:br>
              <a:rPr lang="en-US" dirty="0"/>
            </a:br>
            <a:br>
              <a:rPr lang="en-US" dirty="0"/>
            </a:br>
            <a:br>
              <a:rPr lang="en-US" dirty="0"/>
            </a:br>
            <a:br>
              <a:rPr lang="en-US" dirty="0"/>
            </a:br>
            <a:br>
              <a:rPr lang="en-US" dirty="0"/>
            </a:br>
            <a:br>
              <a:rPr lang="en-US" dirty="0"/>
            </a:br>
            <a:endParaRPr lang="en-US" dirty="0"/>
          </a:p>
        </p:txBody>
      </p:sp>
      <p:pic>
        <p:nvPicPr>
          <p:cNvPr id="11" name="Picture 10">
            <a:extLst>
              <a:ext uri="{FF2B5EF4-FFF2-40B4-BE49-F238E27FC236}">
                <a16:creationId xmlns:a16="http://schemas.microsoft.com/office/drawing/2014/main" id="{3B4B50BD-BC0B-4C0E-B100-A146E91678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57" y="2022978"/>
            <a:ext cx="7538674" cy="2603116"/>
          </a:xfrm>
          <a:prstGeom prst="rect">
            <a:avLst/>
          </a:prstGeom>
        </p:spPr>
      </p:pic>
      <p:pic>
        <p:nvPicPr>
          <p:cNvPr id="9" name="Picture 8">
            <a:extLst>
              <a:ext uri="{FF2B5EF4-FFF2-40B4-BE49-F238E27FC236}">
                <a16:creationId xmlns:a16="http://schemas.microsoft.com/office/drawing/2014/main" id="{C23980B9-E4F6-4BDF-8D57-C0AA029B34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9929" y="3126024"/>
            <a:ext cx="6828638" cy="3000140"/>
          </a:xfrm>
          <a:prstGeom prst="rect">
            <a:avLst/>
          </a:prstGeom>
        </p:spPr>
      </p:pic>
    </p:spTree>
    <p:extLst>
      <p:ext uri="{BB962C8B-B14F-4D97-AF65-F5344CB8AC3E}">
        <p14:creationId xmlns:p14="http://schemas.microsoft.com/office/powerpoint/2010/main" val="1933753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Company background presentation" id="{7C18907C-4901-42BD-8F2C-E63B32C9DCA3}" vid="{B4FC953D-0C69-4290-95E2-4EA0E2E67D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9111A70-0198-4F40-BEFB-ADDC651BCC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Company meeting presentation</Template>
  <TotalTime>0</TotalTime>
  <Words>386</Words>
  <Application>Microsoft Office PowerPoint</Application>
  <PresentationFormat>Widescreen</PresentationFormat>
  <Paragraphs>145</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Century Gothic</vt:lpstr>
      <vt:lpstr>Courier New</vt:lpstr>
      <vt:lpstr>Palatino Linotype</vt:lpstr>
      <vt:lpstr>Segoe UI</vt:lpstr>
      <vt:lpstr>Times New Roman</vt:lpstr>
      <vt:lpstr>Company background presentation</vt:lpstr>
      <vt:lpstr>SimpleRex – Progress Report 2</vt:lpstr>
      <vt:lpstr>Project Summary</vt:lpstr>
      <vt:lpstr>Product Features</vt:lpstr>
      <vt:lpstr>Project Scope</vt:lpstr>
      <vt:lpstr>Project Timeline (11/30/2017)</vt:lpstr>
      <vt:lpstr>Problems and Corrections</vt:lpstr>
      <vt:lpstr>System Software and Tools</vt:lpstr>
      <vt:lpstr>User Interface 11/16/2017</vt:lpstr>
      <vt:lpstr>User Interface 11/30/2017 (Logged in as a technician)</vt:lpstr>
      <vt:lpstr>User Interface 11/30/2017 (Logged in as a user)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2017-10-31T03:19:33Z</dcterms:created>
  <dcterms:modified xsi:type="dcterms:W3CDTF">2017-11-30T07:59:14Z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TC034605109991</vt:lpwstr>
  </property>
</Properties>
</file>