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13"/>
  </p:notesMasterIdLst>
  <p:handoutMasterIdLst>
    <p:handoutMasterId r:id="rId14"/>
  </p:handoutMasterIdLst>
  <p:sldIdLst>
    <p:sldId id="270" r:id="rId3"/>
    <p:sldId id="284" r:id="rId4"/>
    <p:sldId id="272" r:id="rId5"/>
    <p:sldId id="271" r:id="rId6"/>
    <p:sldId id="283" r:id="rId7"/>
    <p:sldId id="274" r:id="rId8"/>
    <p:sldId id="286" r:id="rId9"/>
    <p:sldId id="287" r:id="rId10"/>
    <p:sldId id="288" r:id="rId11"/>
    <p:sldId id="28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3" d="2"/>
        <a:sy n="3" d="2"/>
      </p:scale>
      <p:origin x="0" y="0"/>
    </p:cViewPr>
  </p:notesTextViewPr>
  <p:notesViewPr>
    <p:cSldViewPr snapToGrid="0">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700FC0-9E7A-4C53-8A3B-3C3C9A736C42}" type="datetimeFigureOut">
              <a:rPr lang="en-US" smtClean="0"/>
              <a:t>11/29/2017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F122B6-E47E-4A80-A9F3-23FD10D674FE}" type="datetimeFigureOut">
              <a:rPr lang="en-US" smtClean="0"/>
              <a:t>11/29/2017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lvl1pPr>
              <a:defRPr>
                <a:solidFill>
                  <a:schemeClr val="tx1"/>
                </a:solidFill>
              </a:defRPr>
            </a:lvl1pPr>
          </a:lstStyle>
          <a:p>
            <a:fld id="{349BF3EA-1A78-4F07-BDC0-C8A1BD461199}" type="datetimeFigureOut">
              <a:rPr lang="en-US" smtClean="0"/>
              <a:pPr/>
              <a:t>11/29/2017</a:t>
            </a:fld>
            <a:endParaRPr lang="en-US"/>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
        <p:nvSpPr>
          <p:cNvPr id="9" name="Footer Placeholder 8"/>
          <p:cNvSpPr>
            <a:spLocks noGrp="1"/>
          </p:cNvSpPr>
          <p:nvPr>
            <p:ph type="ftr" sz="quarter" idx="12"/>
          </p:nvPr>
        </p:nvSpPr>
        <p:spPr/>
        <p:txBody>
          <a:bodyPr/>
          <a:lstStyle>
            <a:lvl1pPr>
              <a:defRPr>
                <a:solidFill>
                  <a:schemeClr val="tx1"/>
                </a:solidFill>
              </a:defRPr>
            </a:lvl1pPr>
          </a:lstStyle>
          <a:p>
            <a:endParaRPr lang="en-US"/>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6600"/>
            </a:lvl1pPr>
          </a:lstStyle>
          <a:p>
            <a:r>
              <a:rPr lang="en-US"/>
              <a:t>Click to edit Master title style</a:t>
            </a:r>
            <a:endParaRPr lang="en-US" dirty="0"/>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9BF3EA-1A78-4F07-BDC0-C8A1BD461199}"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9BF3EA-1A78-4F07-BDC0-C8A1BD461199}"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9BF3EA-1A78-4F07-BDC0-C8A1BD461199}"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49BF3EA-1A78-4F07-BDC0-C8A1BD461199}"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9BF3EA-1A78-4F07-BDC0-C8A1BD461199}" type="datetimeFigureOut">
              <a:rPr lang="en-US" smtClean="0"/>
              <a:t>11/29/2017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9" name="Content Placeholder 8"/>
          <p:cNvSpPr>
            <a:spLocks noGrp="1"/>
          </p:cNvSpPr>
          <p:nvPr>
            <p:ph sz="quarter" idx="13"/>
          </p:nvPr>
        </p:nvSpPr>
        <p:spPr>
          <a:xfrm>
            <a:off x="487680" y="1600200"/>
            <a:ext cx="5388864" cy="45262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349BF3EA-1A78-4F07-BDC0-C8A1BD461199}" type="datetimeFigureOut">
              <a:rPr lang="en-US" smtClean="0"/>
              <a:t>11/29/2017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
        <p:nvSpPr>
          <p:cNvPr id="11" name="Content Placeholder 10"/>
          <p:cNvSpPr>
            <a:spLocks noGrp="1"/>
          </p:cNvSpPr>
          <p:nvPr>
            <p:ph sz="quarter" idx="13"/>
          </p:nvPr>
        </p:nvSpPr>
        <p:spPr>
          <a:xfrm>
            <a:off x="609600" y="2212848"/>
            <a:ext cx="5388864" cy="391363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6230112" y="2212849"/>
            <a:ext cx="5388864" cy="3913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9625"/>
            <a:ext cx="10972800" cy="1600200"/>
          </a:xfrm>
        </p:spPr>
        <p:txBody>
          <a:bodyPr/>
          <a:lstStyle>
            <a:lvl1pPr>
              <a:defRPr>
                <a:effectLst/>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9BF3EA-1A78-4F07-BDC0-C8A1BD461199}" type="datetimeFigureOut">
              <a:rPr lang="en-US" smtClean="0"/>
              <a:t>11/29/2017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9BF3EA-1A78-4F07-BDC0-C8A1BD461199}" type="datetimeFigureOut">
              <a:rPr lang="en-US" smtClean="0"/>
              <a:t>11/29/2017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defRPr>
            </a:lvl1pPr>
          </a:lstStyle>
          <a:p>
            <a:r>
              <a:rPr lang="en-US"/>
              <a:t>Click to edit Master title style</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49BF3EA-1A78-4F07-BDC0-C8A1BD461199}" type="datetimeFigureOut">
              <a:rPr lang="en-US" smtClean="0"/>
              <a:t>11/29/2017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effectLst/>
              </a:defRPr>
            </a:lvl1pPr>
          </a:lstStyle>
          <a:p>
            <a:r>
              <a:rPr lang="en-US"/>
              <a:t>Click to edit Master title style</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49BF3EA-1A78-4F07-BDC0-C8A1BD461199}" type="datetimeFigureOut">
              <a:rPr lang="en-US" smtClean="0"/>
              <a:t>11/29/2017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2">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solidFill>
                <a:latin typeface="Century Gothic" pitchFamily="34" charset="0"/>
              </a:defRPr>
            </a:lvl1pPr>
          </a:lstStyle>
          <a:p>
            <a:fld id="{349BF3EA-1A78-4F07-BDC0-C8A1BD461199}" type="datetimeFigureOut">
              <a:rPr lang="en-US" smtClean="0"/>
              <a:pPr/>
              <a:t>11/29/2017</a:t>
            </a:fld>
            <a:endParaRPr lang="en-US"/>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solidFill>
                <a:latin typeface="Century Gothic" pitchFamily="34" charset="0"/>
              </a:defRPr>
            </a:lvl1pPr>
          </a:lstStyle>
          <a:p>
            <a:fld id="{401CF334-2D5C-4859-84A6-CA7E6E43FAEB}" type="slidenum">
              <a:rPr lang="en-US" smtClean="0"/>
              <a:pPr/>
              <a:t>‹#›</a:t>
            </a:fld>
            <a:endParaRPr lang="en-US"/>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tx1">
                  <a:lumMod val="65000"/>
                  <a:lumOff val="35000"/>
                </a:schemeClr>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lumMod val="65000"/>
                  <a:lumOff val="35000"/>
                </a:schemeClr>
              </a:solidFill>
            </a:endParaRP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n-US"/>
              <a:t>Click to edit Master title style</a:t>
            </a:r>
            <a:endParaRPr lang="en-US" dirty="0"/>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lnSpc>
          <a:spcPts val="4800"/>
        </a:lnSpc>
        <a:spcBef>
          <a:spcPct val="0"/>
        </a:spcBef>
        <a:buNone/>
        <a:defRPr sz="4800" kern="1200">
          <a:solidFill>
            <a:schemeClr val="tx2"/>
          </a:solidFill>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implerex.harmeyer.me/"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akephp.org/" TargetMode="External"/><Relationship Id="rId2" Type="http://schemas.openxmlformats.org/officeDocument/2006/relationships/hyperlink" Target="http://simplerex.harmeyer.me/"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p:txBody>
          <a:bodyPr>
            <a:normAutofit fontScale="92500" lnSpcReduction="10000"/>
          </a:bodyPr>
          <a:lstStyle/>
          <a:p>
            <a:r>
              <a:rPr lang="en-US" dirty="0"/>
              <a:t>Grant Harmeyer – ITC 250</a:t>
            </a:r>
          </a:p>
          <a:p>
            <a:r>
              <a:rPr lang="en-US" dirty="0"/>
              <a:t>Fall 2017 – November 30, 2017</a:t>
            </a:r>
          </a:p>
          <a:p>
            <a:r>
              <a:rPr lang="en-US" dirty="0"/>
              <a:t>Dr. Paul I. Lin</a:t>
            </a:r>
          </a:p>
        </p:txBody>
      </p:sp>
      <p:sp>
        <p:nvSpPr>
          <p:cNvPr id="2" name="Title 1"/>
          <p:cNvSpPr>
            <a:spLocks noGrp="1"/>
          </p:cNvSpPr>
          <p:nvPr>
            <p:ph type="ctrTitle"/>
          </p:nvPr>
        </p:nvSpPr>
        <p:spPr/>
        <p:txBody>
          <a:bodyPr/>
          <a:lstStyle/>
          <a:p>
            <a:r>
              <a:rPr lang="en-US" sz="5400" dirty="0" err="1"/>
              <a:t>SimpleRex</a:t>
            </a:r>
            <a:r>
              <a:rPr lang="en-US" sz="5400" dirty="0"/>
              <a:t> – Progress Report 2</a:t>
            </a:r>
          </a:p>
        </p:txBody>
      </p:sp>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7EAEE-D2DB-4E75-B6CB-5CA91976463B}"/>
              </a:ext>
            </a:extLst>
          </p:cNvPr>
          <p:cNvSpPr>
            <a:spLocks noGrp="1"/>
          </p:cNvSpPr>
          <p:nvPr>
            <p:ph type="title"/>
          </p:nvPr>
        </p:nvSpPr>
        <p:spPr/>
        <p:txBody>
          <a:bodyPr/>
          <a:lstStyle/>
          <a:p>
            <a:r>
              <a:rPr lang="en-US" dirty="0"/>
              <a:t>User Interface 11/30/2017</a:t>
            </a:r>
            <a:br>
              <a:rPr lang="en-US" dirty="0"/>
            </a:br>
            <a:r>
              <a:rPr lang="en-US" sz="1800" dirty="0"/>
              <a:t>(Logged in as a user)</a:t>
            </a:r>
            <a:endParaRPr lang="en-US" dirty="0"/>
          </a:p>
        </p:txBody>
      </p:sp>
      <p:sp>
        <p:nvSpPr>
          <p:cNvPr id="3" name="Content Placeholder 2">
            <a:extLst>
              <a:ext uri="{FF2B5EF4-FFF2-40B4-BE49-F238E27FC236}">
                <a16:creationId xmlns:a16="http://schemas.microsoft.com/office/drawing/2014/main" id="{9B8119B7-9A13-4CE6-BE7A-2772774DB50F}"/>
              </a:ext>
            </a:extLst>
          </p:cNvPr>
          <p:cNvSpPr>
            <a:spLocks noGrp="1"/>
          </p:cNvSpPr>
          <p:nvPr>
            <p:ph sz="half" idx="2"/>
          </p:nvPr>
        </p:nvSpPr>
        <p:spPr/>
        <p:txBody>
          <a:bodyPr/>
          <a:lstStyle/>
          <a:p>
            <a:pPr marL="0" indent="0">
              <a:buNone/>
            </a:pPr>
            <a:br>
              <a:rPr lang="en-US" dirty="0"/>
            </a:br>
            <a:br>
              <a:rPr lang="en-US" dirty="0"/>
            </a:br>
            <a:endParaRPr lang="en-US" dirty="0"/>
          </a:p>
        </p:txBody>
      </p:sp>
      <p:sp>
        <p:nvSpPr>
          <p:cNvPr id="4" name="Content Placeholder 3">
            <a:extLst>
              <a:ext uri="{FF2B5EF4-FFF2-40B4-BE49-F238E27FC236}">
                <a16:creationId xmlns:a16="http://schemas.microsoft.com/office/drawing/2014/main" id="{B74CBB5B-3197-47B3-9B27-1A482EB2AB87}"/>
              </a:ext>
            </a:extLst>
          </p:cNvPr>
          <p:cNvSpPr>
            <a:spLocks noGrp="1"/>
          </p:cNvSpPr>
          <p:nvPr>
            <p:ph sz="quarter" idx="13"/>
          </p:nvPr>
        </p:nvSpPr>
        <p:spPr>
          <a:xfrm>
            <a:off x="487680" y="1608589"/>
            <a:ext cx="5388864" cy="4526280"/>
          </a:xfrm>
        </p:spPr>
        <p:txBody>
          <a:bodyPr/>
          <a:lstStyle/>
          <a:p>
            <a:pPr marL="0" indent="0">
              <a:buNone/>
            </a:pPr>
            <a:br>
              <a:rPr lang="en-US" dirty="0"/>
            </a:br>
            <a:br>
              <a:rPr lang="en-US" dirty="0"/>
            </a:br>
            <a:br>
              <a:rPr lang="en-US" dirty="0"/>
            </a:br>
            <a:br>
              <a:rPr lang="en-US" dirty="0"/>
            </a:br>
            <a:br>
              <a:rPr lang="en-US" dirty="0"/>
            </a:br>
            <a:br>
              <a:rPr lang="en-US" dirty="0"/>
            </a:br>
            <a:endParaRPr lang="en-US" dirty="0"/>
          </a:p>
        </p:txBody>
      </p:sp>
      <p:pic>
        <p:nvPicPr>
          <p:cNvPr id="13" name="Picture 12">
            <a:extLst>
              <a:ext uri="{FF2B5EF4-FFF2-40B4-BE49-F238E27FC236}">
                <a16:creationId xmlns:a16="http://schemas.microsoft.com/office/drawing/2014/main" id="{C6F5AE83-0F26-477E-8A43-5CD7E47CA4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2009231"/>
            <a:ext cx="7098002" cy="2826106"/>
          </a:xfrm>
          <a:prstGeom prst="rect">
            <a:avLst/>
          </a:prstGeom>
        </p:spPr>
      </p:pic>
      <p:pic>
        <p:nvPicPr>
          <p:cNvPr id="15" name="Picture 14">
            <a:extLst>
              <a:ext uri="{FF2B5EF4-FFF2-40B4-BE49-F238E27FC236}">
                <a16:creationId xmlns:a16="http://schemas.microsoft.com/office/drawing/2014/main" id="{AA53529C-D00E-4222-8712-A0A17AC97D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67324" y="4245952"/>
            <a:ext cx="7454598" cy="2115958"/>
          </a:xfrm>
          <a:prstGeom prst="rect">
            <a:avLst/>
          </a:prstGeom>
        </p:spPr>
      </p:pic>
    </p:spTree>
    <p:extLst>
      <p:ext uri="{BB962C8B-B14F-4D97-AF65-F5344CB8AC3E}">
        <p14:creationId xmlns:p14="http://schemas.microsoft.com/office/powerpoint/2010/main" val="1332626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1909E-C64E-49C8-9C1D-55F22C0DC49E}"/>
              </a:ext>
            </a:extLst>
          </p:cNvPr>
          <p:cNvSpPr>
            <a:spLocks noGrp="1"/>
          </p:cNvSpPr>
          <p:nvPr>
            <p:ph type="title"/>
          </p:nvPr>
        </p:nvSpPr>
        <p:spPr/>
        <p:txBody>
          <a:bodyPr/>
          <a:lstStyle/>
          <a:p>
            <a:r>
              <a:rPr lang="en-US" dirty="0"/>
              <a:t>Project Summary</a:t>
            </a:r>
          </a:p>
        </p:txBody>
      </p:sp>
      <p:sp>
        <p:nvSpPr>
          <p:cNvPr id="3" name="Content Placeholder 2">
            <a:extLst>
              <a:ext uri="{FF2B5EF4-FFF2-40B4-BE49-F238E27FC236}">
                <a16:creationId xmlns:a16="http://schemas.microsoft.com/office/drawing/2014/main" id="{57C03CD0-5FC4-403E-A316-4089C9AC0FD1}"/>
              </a:ext>
            </a:extLst>
          </p:cNvPr>
          <p:cNvSpPr>
            <a:spLocks noGrp="1"/>
          </p:cNvSpPr>
          <p:nvPr>
            <p:ph idx="1"/>
          </p:nvPr>
        </p:nvSpPr>
        <p:spPr/>
        <p:txBody>
          <a:bodyPr>
            <a:normAutofit/>
          </a:bodyPr>
          <a:lstStyle/>
          <a:p>
            <a:r>
              <a:rPr lang="en-US" sz="3200" dirty="0" err="1"/>
              <a:t>SimpleRex</a:t>
            </a:r>
            <a:r>
              <a:rPr lang="en-US" sz="3200" dirty="0"/>
              <a:t> is a web-based application that provides management capabilities for IT service requests within an organization</a:t>
            </a:r>
          </a:p>
          <a:p>
            <a:r>
              <a:rPr lang="en-US" sz="3200" dirty="0"/>
              <a:t>Users have the ability to log in and submit a ticket. Additionally, users can check the status of their tickets</a:t>
            </a:r>
          </a:p>
          <a:p>
            <a:r>
              <a:rPr lang="en-US" sz="3200" dirty="0"/>
              <a:t>Technicians will be able to setup users, reset passwords and add comments to tickets when working to resolve the reported issues.</a:t>
            </a:r>
          </a:p>
        </p:txBody>
      </p:sp>
    </p:spTree>
    <p:extLst>
      <p:ext uri="{BB962C8B-B14F-4D97-AF65-F5344CB8AC3E}">
        <p14:creationId xmlns:p14="http://schemas.microsoft.com/office/powerpoint/2010/main" val="1839030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 Features</a:t>
            </a:r>
          </a:p>
        </p:txBody>
      </p:sp>
      <p:sp>
        <p:nvSpPr>
          <p:cNvPr id="3" name="Content Placeholder 2"/>
          <p:cNvSpPr>
            <a:spLocks noGrp="1"/>
          </p:cNvSpPr>
          <p:nvPr>
            <p:ph sz="half" idx="2"/>
          </p:nvPr>
        </p:nvSpPr>
        <p:spPr/>
        <p:txBody>
          <a:bodyPr>
            <a:normAutofit/>
          </a:bodyPr>
          <a:lstStyle/>
          <a:p>
            <a:r>
              <a:rPr lang="en-US" sz="3200" dirty="0"/>
              <a:t>Service Request</a:t>
            </a:r>
          </a:p>
          <a:p>
            <a:pPr lvl="1"/>
            <a:r>
              <a:rPr lang="en-US" sz="2000" dirty="0"/>
              <a:t>Ticket submission</a:t>
            </a:r>
          </a:p>
          <a:p>
            <a:pPr lvl="1"/>
            <a:r>
              <a:rPr lang="en-US" sz="2000" dirty="0"/>
              <a:t>Ticket inquiry and notification</a:t>
            </a:r>
            <a:br>
              <a:rPr lang="en-US" sz="2000" dirty="0"/>
            </a:br>
            <a:endParaRPr lang="en-US" sz="2000" dirty="0"/>
          </a:p>
          <a:p>
            <a:r>
              <a:rPr lang="en-US" sz="3200" dirty="0"/>
              <a:t>Notification</a:t>
            </a:r>
          </a:p>
          <a:p>
            <a:pPr lvl="1"/>
            <a:r>
              <a:rPr lang="en-US" sz="2000" dirty="0"/>
              <a:t>Email system for notification of :</a:t>
            </a:r>
          </a:p>
          <a:p>
            <a:pPr lvl="2"/>
            <a:r>
              <a:rPr lang="en-US" sz="2000" dirty="0"/>
              <a:t>Comment</a:t>
            </a:r>
          </a:p>
          <a:p>
            <a:pPr lvl="2"/>
            <a:r>
              <a:rPr lang="en-US" sz="2000" dirty="0"/>
              <a:t>Ticket status change</a:t>
            </a:r>
          </a:p>
        </p:txBody>
      </p:sp>
      <p:sp>
        <p:nvSpPr>
          <p:cNvPr id="4" name="Content Placeholder 3">
            <a:extLst>
              <a:ext uri="{FF2B5EF4-FFF2-40B4-BE49-F238E27FC236}">
                <a16:creationId xmlns:a16="http://schemas.microsoft.com/office/drawing/2014/main" id="{7372510E-6940-416E-B043-FCF2C78AB375}"/>
              </a:ext>
            </a:extLst>
          </p:cNvPr>
          <p:cNvSpPr>
            <a:spLocks noGrp="1"/>
          </p:cNvSpPr>
          <p:nvPr>
            <p:ph sz="quarter" idx="13"/>
          </p:nvPr>
        </p:nvSpPr>
        <p:spPr/>
        <p:txBody>
          <a:bodyPr/>
          <a:lstStyle/>
          <a:p>
            <a:r>
              <a:rPr lang="en-US" sz="3600" dirty="0"/>
              <a:t>Role-based access</a:t>
            </a:r>
          </a:p>
          <a:p>
            <a:pPr lvl="1"/>
            <a:r>
              <a:rPr lang="en-US" sz="2400" dirty="0"/>
              <a:t>Technician</a:t>
            </a:r>
          </a:p>
          <a:p>
            <a:pPr lvl="2"/>
            <a:r>
              <a:rPr lang="en-US" sz="2400" dirty="0"/>
              <a:t>User management</a:t>
            </a:r>
          </a:p>
          <a:p>
            <a:pPr lvl="2"/>
            <a:r>
              <a:rPr lang="en-US" sz="2400" dirty="0"/>
              <a:t>Ticket management</a:t>
            </a:r>
            <a:br>
              <a:rPr lang="en-US" sz="2400" dirty="0"/>
            </a:br>
            <a:endParaRPr lang="en-US" sz="2400" dirty="0"/>
          </a:p>
          <a:p>
            <a:pPr lvl="1"/>
            <a:r>
              <a:rPr lang="en-US" sz="2400" dirty="0"/>
              <a:t>User</a:t>
            </a:r>
          </a:p>
          <a:p>
            <a:pPr lvl="2"/>
            <a:r>
              <a:rPr lang="en-US" sz="2400" dirty="0"/>
              <a:t>Ticket submission</a:t>
            </a:r>
          </a:p>
          <a:p>
            <a:pPr lvl="2"/>
            <a:r>
              <a:rPr lang="en-US" sz="2400" dirty="0"/>
              <a:t>Ticket inquiry</a:t>
            </a:r>
          </a:p>
          <a:p>
            <a:endParaRPr lang="en-US" dirty="0"/>
          </a:p>
        </p:txBody>
      </p:sp>
    </p:spTree>
    <p:extLst>
      <p:ext uri="{BB962C8B-B14F-4D97-AF65-F5344CB8AC3E}">
        <p14:creationId xmlns:p14="http://schemas.microsoft.com/office/powerpoint/2010/main" val="2057674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Scope</a:t>
            </a:r>
          </a:p>
        </p:txBody>
      </p:sp>
      <p:sp>
        <p:nvSpPr>
          <p:cNvPr id="3" name="Content Placeholder 2"/>
          <p:cNvSpPr>
            <a:spLocks noGrp="1"/>
          </p:cNvSpPr>
          <p:nvPr>
            <p:ph sz="half" idx="2"/>
          </p:nvPr>
        </p:nvSpPr>
        <p:spPr/>
        <p:txBody>
          <a:bodyPr>
            <a:normAutofit fontScale="92500" lnSpcReduction="10000"/>
          </a:bodyPr>
          <a:lstStyle/>
          <a:p>
            <a:r>
              <a:rPr lang="en-US" sz="3200" dirty="0"/>
              <a:t>Deployment</a:t>
            </a:r>
          </a:p>
          <a:p>
            <a:pPr lvl="1"/>
            <a:r>
              <a:rPr lang="en-US" sz="2000" dirty="0"/>
              <a:t>Database deploy to production</a:t>
            </a:r>
          </a:p>
          <a:p>
            <a:pPr lvl="1"/>
            <a:r>
              <a:rPr lang="en-US" sz="2000" dirty="0"/>
              <a:t>Website deploy to production (</a:t>
            </a:r>
            <a:r>
              <a:rPr lang="en-US" sz="2000" dirty="0">
                <a:hlinkClick r:id="rId2"/>
              </a:rPr>
              <a:t>http://simplerex.harmeyer.me</a:t>
            </a:r>
            <a:r>
              <a:rPr lang="en-US" sz="2000" dirty="0"/>
              <a:t>)</a:t>
            </a:r>
            <a:br>
              <a:rPr lang="en-US" sz="2000" dirty="0"/>
            </a:br>
            <a:endParaRPr lang="en-US" sz="2000" dirty="0"/>
          </a:p>
          <a:p>
            <a:r>
              <a:rPr lang="en-US" sz="2800" dirty="0">
                <a:solidFill>
                  <a:srgbClr val="FF0000"/>
                </a:solidFill>
              </a:rPr>
              <a:t>11/16/2017</a:t>
            </a:r>
          </a:p>
          <a:p>
            <a:pPr lvl="1"/>
            <a:r>
              <a:rPr lang="en-US" sz="2000" dirty="0">
                <a:solidFill>
                  <a:srgbClr val="FF0000"/>
                </a:solidFill>
              </a:rPr>
              <a:t>Scope Change</a:t>
            </a:r>
          </a:p>
          <a:p>
            <a:pPr lvl="2"/>
            <a:r>
              <a:rPr lang="en-US" sz="2000" dirty="0"/>
              <a:t>Service catalog feature is no longer considered part of the minimally viable product</a:t>
            </a:r>
            <a:br>
              <a:rPr lang="en-US" sz="2000" dirty="0"/>
            </a:br>
            <a:endParaRPr lang="en-US" sz="2000" dirty="0"/>
          </a:p>
          <a:p>
            <a:r>
              <a:rPr lang="en-US" sz="2800" i="1" dirty="0"/>
              <a:t>11/30/2017</a:t>
            </a:r>
          </a:p>
          <a:p>
            <a:pPr lvl="1"/>
            <a:r>
              <a:rPr lang="en-US" sz="2000" i="1" dirty="0"/>
              <a:t>No change in scope from the last report.</a:t>
            </a:r>
          </a:p>
        </p:txBody>
      </p:sp>
      <p:sp>
        <p:nvSpPr>
          <p:cNvPr id="4" name="Content Placeholder 3">
            <a:extLst>
              <a:ext uri="{FF2B5EF4-FFF2-40B4-BE49-F238E27FC236}">
                <a16:creationId xmlns:a16="http://schemas.microsoft.com/office/drawing/2014/main" id="{72FECFD8-7534-4891-B672-6E6C48FF6D7A}"/>
              </a:ext>
            </a:extLst>
          </p:cNvPr>
          <p:cNvSpPr>
            <a:spLocks noGrp="1"/>
          </p:cNvSpPr>
          <p:nvPr>
            <p:ph sz="quarter" idx="13"/>
          </p:nvPr>
        </p:nvSpPr>
        <p:spPr/>
        <p:txBody>
          <a:bodyPr/>
          <a:lstStyle/>
          <a:p>
            <a:r>
              <a:rPr lang="en-US" sz="3200" dirty="0"/>
              <a:t>Activities</a:t>
            </a:r>
          </a:p>
          <a:p>
            <a:pPr lvl="1"/>
            <a:r>
              <a:rPr lang="en-US" sz="2000" dirty="0"/>
              <a:t>Database design</a:t>
            </a:r>
          </a:p>
          <a:p>
            <a:pPr lvl="1"/>
            <a:r>
              <a:rPr lang="en-US" sz="2000" dirty="0"/>
              <a:t>Scaffolding of site </a:t>
            </a:r>
          </a:p>
          <a:p>
            <a:pPr lvl="1"/>
            <a:r>
              <a:rPr lang="en-US" sz="2000" dirty="0"/>
              <a:t>Extend scaffold for </a:t>
            </a:r>
            <a:r>
              <a:rPr lang="en-US" sz="2000" i="1" dirty="0"/>
              <a:t>Comments</a:t>
            </a:r>
            <a:endParaRPr lang="en-US" sz="2000" dirty="0"/>
          </a:p>
          <a:p>
            <a:pPr lvl="1"/>
            <a:r>
              <a:rPr lang="en-US" sz="2000" dirty="0"/>
              <a:t>Branding and UX</a:t>
            </a:r>
            <a:br>
              <a:rPr lang="en-US" sz="2000" dirty="0"/>
            </a:br>
            <a:endParaRPr lang="en-US" sz="2000" dirty="0"/>
          </a:p>
          <a:p>
            <a:r>
              <a:rPr lang="en-US" sz="3200" dirty="0"/>
              <a:t>Testing</a:t>
            </a:r>
          </a:p>
          <a:p>
            <a:pPr lvl="1"/>
            <a:r>
              <a:rPr lang="en-US" sz="2000" dirty="0"/>
              <a:t>Login/Logout/Registration</a:t>
            </a:r>
          </a:p>
          <a:p>
            <a:pPr lvl="1"/>
            <a:r>
              <a:rPr lang="en-US" sz="2000" dirty="0"/>
              <a:t>Roles (Technician, User)</a:t>
            </a:r>
          </a:p>
          <a:p>
            <a:pPr lvl="1"/>
            <a:r>
              <a:rPr lang="en-US" sz="2000" dirty="0"/>
              <a:t>Email updates</a:t>
            </a:r>
          </a:p>
          <a:p>
            <a:endParaRPr lang="en-US" dirty="0"/>
          </a:p>
        </p:txBody>
      </p:sp>
    </p:spTree>
    <p:extLst>
      <p:ext uri="{BB962C8B-B14F-4D97-AF65-F5344CB8AC3E}">
        <p14:creationId xmlns:p14="http://schemas.microsoft.com/office/powerpoint/2010/main" val="3410528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Timeline (11/30/2017)</a:t>
            </a:r>
          </a:p>
        </p:txBody>
      </p:sp>
      <p:graphicFrame>
        <p:nvGraphicFramePr>
          <p:cNvPr id="6" name="Content Placeholder 5">
            <a:extLst>
              <a:ext uri="{FF2B5EF4-FFF2-40B4-BE49-F238E27FC236}">
                <a16:creationId xmlns:a16="http://schemas.microsoft.com/office/drawing/2014/main" id="{5C63EF09-D966-45F7-B777-06FC02A413DD}"/>
              </a:ext>
            </a:extLst>
          </p:cNvPr>
          <p:cNvGraphicFramePr>
            <a:graphicFrameLocks noGrp="1"/>
          </p:cNvGraphicFramePr>
          <p:nvPr>
            <p:ph idx="1"/>
            <p:extLst>
              <p:ext uri="{D42A27DB-BD31-4B8C-83A1-F6EECF244321}">
                <p14:modId xmlns:p14="http://schemas.microsoft.com/office/powerpoint/2010/main" val="584888187"/>
              </p:ext>
            </p:extLst>
          </p:nvPr>
        </p:nvGraphicFramePr>
        <p:xfrm>
          <a:off x="1115735" y="1677799"/>
          <a:ext cx="9848675" cy="4038496"/>
        </p:xfrm>
        <a:graphic>
          <a:graphicData uri="http://schemas.openxmlformats.org/drawingml/2006/table">
            <a:tbl>
              <a:tblPr firstRow="1" firstCol="1" bandRow="1"/>
              <a:tblGrid>
                <a:gridCol w="5299525">
                  <a:extLst>
                    <a:ext uri="{9D8B030D-6E8A-4147-A177-3AD203B41FA5}">
                      <a16:colId xmlns:a16="http://schemas.microsoft.com/office/drawing/2014/main" val="2594719336"/>
                    </a:ext>
                  </a:extLst>
                </a:gridCol>
                <a:gridCol w="1266258">
                  <a:extLst>
                    <a:ext uri="{9D8B030D-6E8A-4147-A177-3AD203B41FA5}">
                      <a16:colId xmlns:a16="http://schemas.microsoft.com/office/drawing/2014/main" val="3651302043"/>
                    </a:ext>
                  </a:extLst>
                </a:gridCol>
                <a:gridCol w="1641446">
                  <a:extLst>
                    <a:ext uri="{9D8B030D-6E8A-4147-A177-3AD203B41FA5}">
                      <a16:colId xmlns:a16="http://schemas.microsoft.com/office/drawing/2014/main" val="2614452767"/>
                    </a:ext>
                  </a:extLst>
                </a:gridCol>
                <a:gridCol w="1641446">
                  <a:extLst>
                    <a:ext uri="{9D8B030D-6E8A-4147-A177-3AD203B41FA5}">
                      <a16:colId xmlns:a16="http://schemas.microsoft.com/office/drawing/2014/main" val="1180989413"/>
                    </a:ext>
                  </a:extLst>
                </a:gridCol>
              </a:tblGrid>
              <a:tr h="222385">
                <a:tc>
                  <a:txBody>
                    <a:bodyPr/>
                    <a:lstStyle/>
                    <a:p>
                      <a:pPr marL="0" marR="0">
                        <a:lnSpc>
                          <a:spcPct val="107000"/>
                        </a:lnSpc>
                        <a:spcBef>
                          <a:spcPts val="0"/>
                        </a:spcBef>
                        <a:spcAft>
                          <a:spcPts val="0"/>
                        </a:spcAft>
                      </a:pPr>
                      <a:r>
                        <a:rPr lang="en-US" sz="800" b="1" dirty="0">
                          <a:solidFill>
                            <a:schemeClr val="bg1"/>
                          </a:solidFill>
                          <a:effectLst/>
                          <a:latin typeface="Segoe UI" panose="020B0502040204020203" pitchFamily="34" charset="0"/>
                          <a:ea typeface="Times New Roman" panose="02020603050405020304" pitchFamily="18" charset="0"/>
                          <a:cs typeface="Times New Roman" panose="02020603050405020304" pitchFamily="18" charset="0"/>
                        </a:rPr>
                        <a:t>Task Name</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a:noFill/>
                    </a:lnL>
                    <a:lnR w="28575" cap="flat" cmpd="sng" algn="ctr">
                      <a:solidFill>
                        <a:srgbClr val="FFFFFF"/>
                      </a:solidFill>
                      <a:prstDash val="solid"/>
                      <a:round/>
                      <a:headEnd type="none" w="med" len="med"/>
                      <a:tailEnd type="none" w="med" len="med"/>
                    </a:lnR>
                    <a:lnT>
                      <a:noFill/>
                    </a:lnT>
                    <a:lnB>
                      <a:noFill/>
                    </a:lnB>
                    <a:solidFill>
                      <a:srgbClr val="333333"/>
                    </a:solidFill>
                  </a:tcPr>
                </a:tc>
                <a:tc>
                  <a:txBody>
                    <a:bodyPr/>
                    <a:lstStyle/>
                    <a:p>
                      <a:pPr marL="0" marR="0" algn="ctr">
                        <a:lnSpc>
                          <a:spcPct val="107000"/>
                        </a:lnSpc>
                        <a:spcBef>
                          <a:spcPts val="0"/>
                        </a:spcBef>
                        <a:spcAft>
                          <a:spcPts val="0"/>
                        </a:spcAft>
                      </a:pPr>
                      <a:r>
                        <a:rPr lang="en-US" sz="800" b="1" dirty="0">
                          <a:solidFill>
                            <a:schemeClr val="bg1"/>
                          </a:solidFill>
                          <a:effectLst/>
                          <a:latin typeface="Segoe UI" panose="020B0502040204020203" pitchFamily="34" charset="0"/>
                          <a:ea typeface="Times New Roman" panose="02020603050405020304" pitchFamily="18" charset="0"/>
                          <a:cs typeface="Times New Roman" panose="02020603050405020304" pitchFamily="18" charset="0"/>
                        </a:rPr>
                        <a:t>Duration</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333333"/>
                    </a:solidFill>
                  </a:tcPr>
                </a:tc>
                <a:tc>
                  <a:txBody>
                    <a:bodyPr/>
                    <a:lstStyle/>
                    <a:p>
                      <a:pPr marL="0" marR="0" algn="ctr">
                        <a:lnSpc>
                          <a:spcPct val="107000"/>
                        </a:lnSpc>
                        <a:spcBef>
                          <a:spcPts val="0"/>
                        </a:spcBef>
                        <a:spcAft>
                          <a:spcPts val="0"/>
                        </a:spcAft>
                      </a:pPr>
                      <a:r>
                        <a:rPr lang="en-US" sz="800" b="1" dirty="0">
                          <a:solidFill>
                            <a:schemeClr val="bg1"/>
                          </a:solidFill>
                          <a:effectLst/>
                          <a:latin typeface="Segoe UI" panose="020B0502040204020203" pitchFamily="34" charset="0"/>
                          <a:ea typeface="Times New Roman" panose="02020603050405020304" pitchFamily="18" charset="0"/>
                          <a:cs typeface="Times New Roman" panose="02020603050405020304" pitchFamily="18" charset="0"/>
                        </a:rPr>
                        <a:t>Work</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333333"/>
                    </a:solidFill>
                  </a:tcPr>
                </a:tc>
                <a:tc>
                  <a:txBody>
                    <a:bodyPr/>
                    <a:lstStyle/>
                    <a:p>
                      <a:pPr marL="0" marR="0" algn="ctr">
                        <a:lnSpc>
                          <a:spcPct val="107000"/>
                        </a:lnSpc>
                        <a:spcBef>
                          <a:spcPts val="0"/>
                        </a:spcBef>
                        <a:spcAft>
                          <a:spcPts val="0"/>
                        </a:spcAft>
                      </a:pPr>
                      <a:r>
                        <a:rPr lang="en-US" sz="800" b="1" dirty="0">
                          <a:solidFill>
                            <a:schemeClr val="bg1"/>
                          </a:solidFill>
                          <a:effectLst/>
                          <a:latin typeface="Segoe UI" panose="020B0502040204020203" pitchFamily="34" charset="0"/>
                          <a:ea typeface="Calibri" panose="020F0502020204030204" pitchFamily="34" charset="0"/>
                          <a:cs typeface="Segoe UI" panose="020B0502040204020203" pitchFamily="34" charset="0"/>
                        </a:rPr>
                        <a:t>% Complete</a:t>
                      </a: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333333"/>
                    </a:solidFill>
                  </a:tcPr>
                </a:tc>
                <a:extLst>
                  <a:ext uri="{0D108BD9-81ED-4DB2-BD59-A6C34878D82A}">
                    <a16:rowId xmlns:a16="http://schemas.microsoft.com/office/drawing/2014/main" val="1737711663"/>
                  </a:ext>
                </a:extLst>
              </a:tr>
              <a:tr h="257951">
                <a:tc>
                  <a:txBody>
                    <a:bodyPr/>
                    <a:lstStyle/>
                    <a:p>
                      <a:pPr marL="0" marR="0">
                        <a:lnSpc>
                          <a:spcPct val="107000"/>
                        </a:lnSpc>
                        <a:spcBef>
                          <a:spcPts val="0"/>
                        </a:spcBef>
                        <a:spcAft>
                          <a:spcPts val="0"/>
                        </a:spcAft>
                      </a:pPr>
                      <a:r>
                        <a:rPr lang="en-US" sz="10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SimpleRex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a:noFill/>
                    </a:lnL>
                    <a:lnR w="28575" cap="flat" cmpd="sng" algn="ctr">
                      <a:solidFill>
                        <a:srgbClr val="FFFFFF"/>
                      </a:solidFill>
                      <a:prstDash val="solid"/>
                      <a:round/>
                      <a:headEnd type="none" w="med" len="med"/>
                      <a:tailEnd type="none" w="med" len="med"/>
                    </a:lnR>
                    <a:lnT>
                      <a:noFill/>
                    </a:lnT>
                    <a:lnB>
                      <a:noFill/>
                    </a:lnB>
                    <a:solidFill>
                      <a:srgbClr val="DEDEDE"/>
                    </a:solidFill>
                  </a:tcPr>
                </a:tc>
                <a:tc>
                  <a:txBody>
                    <a:bodyPr/>
                    <a:lstStyle/>
                    <a:p>
                      <a:pPr marL="0" marR="0" algn="ctr">
                        <a:lnSpc>
                          <a:spcPct val="107000"/>
                        </a:lnSpc>
                        <a:spcBef>
                          <a:spcPts val="0"/>
                        </a:spcBef>
                        <a:spcAft>
                          <a:spcPts val="0"/>
                        </a:spcAft>
                      </a:pPr>
                      <a:r>
                        <a:rPr lang="en-US" sz="10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80 hrs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DEDEDE"/>
                    </a:solidFill>
                  </a:tcPr>
                </a:tc>
                <a:tc>
                  <a:txBody>
                    <a:bodyPr/>
                    <a:lstStyle/>
                    <a:p>
                      <a:pPr marL="0" marR="0" algn="ctr">
                        <a:lnSpc>
                          <a:spcPct val="107000"/>
                        </a:lnSpc>
                        <a:spcBef>
                          <a:spcPts val="0"/>
                        </a:spcBef>
                        <a:spcAft>
                          <a:spcPts val="0"/>
                        </a:spcAft>
                      </a:pPr>
                      <a:r>
                        <a:rPr lang="en-US" sz="10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35 hrs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DEDEDE"/>
                    </a:solidFill>
                  </a:tcPr>
                </a:tc>
                <a:tc>
                  <a:txBody>
                    <a:bodyPr/>
                    <a:lstStyle/>
                    <a:p>
                      <a:pPr marL="0" marR="0" algn="ctr">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DEDEDE"/>
                    </a:solidFill>
                  </a:tcPr>
                </a:tc>
                <a:extLst>
                  <a:ext uri="{0D108BD9-81ED-4DB2-BD59-A6C34878D82A}">
                    <a16:rowId xmlns:a16="http://schemas.microsoft.com/office/drawing/2014/main" val="2217447452"/>
                  </a:ext>
                </a:extLst>
              </a:tr>
              <a:tr h="222385">
                <a:tc>
                  <a:txBody>
                    <a:bodyPr/>
                    <a:lstStyle/>
                    <a:p>
                      <a:pPr marL="0" marR="0">
                        <a:lnSpc>
                          <a:spcPct val="107000"/>
                        </a:lnSpc>
                        <a:spcBef>
                          <a:spcPts val="0"/>
                        </a:spcBef>
                        <a:spcAft>
                          <a:spcPts val="0"/>
                        </a:spcAft>
                      </a:pPr>
                      <a:r>
                        <a:rPr lang="en-US" sz="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Site scaffolding</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a:noFill/>
                    </a:lnL>
                    <a:lnR w="28575" cap="flat" cmpd="sng" algn="ctr">
                      <a:solidFill>
                        <a:srgbClr val="FFFFFF"/>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 hrs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 </a:t>
                      </a:r>
                      <a:r>
                        <a:rPr lang="en-US" sz="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100%</a:t>
                      </a: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tcPr>
                </a:tc>
                <a:extLst>
                  <a:ext uri="{0D108BD9-81ED-4DB2-BD59-A6C34878D82A}">
                    <a16:rowId xmlns:a16="http://schemas.microsoft.com/office/drawing/2014/main" val="3830260650"/>
                  </a:ext>
                </a:extLst>
              </a:tr>
              <a:tr h="222385">
                <a:tc>
                  <a:txBody>
                    <a:bodyPr/>
                    <a:lstStyle/>
                    <a:p>
                      <a:pPr marL="0" marR="0">
                        <a:lnSpc>
                          <a:spcPct val="107000"/>
                        </a:lnSpc>
                        <a:spcBef>
                          <a:spcPts val="0"/>
                        </a:spcBef>
                        <a:spcAft>
                          <a:spcPts val="0"/>
                        </a:spcAft>
                      </a:pPr>
                      <a:r>
                        <a:rPr lang="en-US" sz="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Branding (Foundation)</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a:noFill/>
                    </a:lnL>
                    <a:lnR w="28575" cap="flat" cmpd="sng" algn="ctr">
                      <a:solidFill>
                        <a:srgbClr val="FFFFFF"/>
                      </a:solidFill>
                      <a:prstDash val="solid"/>
                      <a:round/>
                      <a:headEnd type="none" w="med" len="med"/>
                      <a:tailEnd type="none" w="med" len="med"/>
                    </a:lnR>
                    <a:lnT>
                      <a:noFill/>
                    </a:lnT>
                    <a:lnB>
                      <a:noFill/>
                    </a:lnB>
                    <a:solidFill>
                      <a:srgbClr val="DEDEDE"/>
                    </a:solidFill>
                  </a:tcPr>
                </a:tc>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 hrs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DEDEDE"/>
                    </a:solidFill>
                  </a:tcPr>
                </a:tc>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 hrs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DEDEDE"/>
                    </a:solidFill>
                  </a:tcPr>
                </a:tc>
                <a:tc>
                  <a:txBody>
                    <a:bodyPr/>
                    <a:lstStyle/>
                    <a:p>
                      <a:pPr marL="0" marR="0" algn="ctr">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100%</a:t>
                      </a: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DEDEDE"/>
                    </a:solidFill>
                  </a:tcPr>
                </a:tc>
                <a:extLst>
                  <a:ext uri="{0D108BD9-81ED-4DB2-BD59-A6C34878D82A}">
                    <a16:rowId xmlns:a16="http://schemas.microsoft.com/office/drawing/2014/main" val="1382062055"/>
                  </a:ext>
                </a:extLst>
              </a:tr>
              <a:tr h="222385">
                <a:tc>
                  <a:txBody>
                    <a:bodyPr/>
                    <a:lstStyle/>
                    <a:p>
                      <a:pPr marL="0" marR="0">
                        <a:lnSpc>
                          <a:spcPct val="107000"/>
                        </a:lnSpc>
                        <a:spcBef>
                          <a:spcPts val="0"/>
                        </a:spcBef>
                        <a:spcAft>
                          <a:spcPts val="0"/>
                        </a:spcAft>
                      </a:pPr>
                      <a:r>
                        <a:rPr lang="en-US" sz="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Database Design</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a:noFill/>
                    </a:lnL>
                    <a:lnR w="28575" cap="flat" cmpd="sng" algn="ctr">
                      <a:solidFill>
                        <a:srgbClr val="FFFFFF"/>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 hr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 hr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100%</a:t>
                      </a: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tcPr>
                </a:tc>
                <a:extLst>
                  <a:ext uri="{0D108BD9-81ED-4DB2-BD59-A6C34878D82A}">
                    <a16:rowId xmlns:a16="http://schemas.microsoft.com/office/drawing/2014/main" val="366712177"/>
                  </a:ext>
                </a:extLst>
              </a:tr>
              <a:tr h="222385">
                <a:tc>
                  <a:txBody>
                    <a:bodyPr/>
                    <a:lstStyle/>
                    <a:p>
                      <a:pPr marL="0" marR="0">
                        <a:lnSpc>
                          <a:spcPct val="107000"/>
                        </a:lnSpc>
                        <a:spcBef>
                          <a:spcPts val="0"/>
                        </a:spcBef>
                        <a:spcAft>
                          <a:spcPts val="0"/>
                        </a:spcAft>
                      </a:pPr>
                      <a:r>
                        <a:rPr lang="en-US" sz="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Module Implementation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a:noFill/>
                    </a:lnL>
                    <a:lnR w="28575" cap="flat" cmpd="sng" algn="ctr">
                      <a:solidFill>
                        <a:srgbClr val="FFFFFF"/>
                      </a:solidFill>
                      <a:prstDash val="solid"/>
                      <a:round/>
                      <a:headEnd type="none" w="med" len="med"/>
                      <a:tailEnd type="none" w="med" len="med"/>
                    </a:lnR>
                    <a:lnT>
                      <a:noFill/>
                    </a:lnT>
                    <a:lnB>
                      <a:noFill/>
                    </a:lnB>
                    <a:solidFill>
                      <a:srgbClr val="DEDEDE"/>
                    </a:solidFill>
                  </a:tcPr>
                </a:tc>
                <a:tc>
                  <a:txBody>
                    <a:bodyPr/>
                    <a:lstStyle/>
                    <a:p>
                      <a:pPr marL="0" marR="0" algn="ctr">
                        <a:lnSpc>
                          <a:spcPct val="107000"/>
                        </a:lnSpc>
                        <a:spcBef>
                          <a:spcPts val="0"/>
                        </a:spcBef>
                        <a:spcAft>
                          <a:spcPts val="0"/>
                        </a:spcAft>
                      </a:pPr>
                      <a:r>
                        <a:rPr lang="en-US" sz="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48 hrs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DEDEDE"/>
                    </a:solidFill>
                  </a:tcPr>
                </a:tc>
                <a:tc>
                  <a:txBody>
                    <a:bodyPr/>
                    <a:lstStyle/>
                    <a:p>
                      <a:pPr marL="0" marR="0" algn="ctr">
                        <a:lnSpc>
                          <a:spcPct val="107000"/>
                        </a:lnSpc>
                        <a:spcBef>
                          <a:spcPts val="0"/>
                        </a:spcBef>
                        <a:spcAft>
                          <a:spcPts val="0"/>
                        </a:spcAft>
                      </a:pPr>
                      <a:r>
                        <a:rPr lang="en-US" sz="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 hrs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DEDEDE"/>
                    </a:solidFill>
                  </a:tcPr>
                </a:tc>
                <a:tc>
                  <a:txBody>
                    <a:bodyPr/>
                    <a:lstStyle/>
                    <a:p>
                      <a:pPr marL="0" marR="0" algn="ctr">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DEDEDE"/>
                    </a:solidFill>
                  </a:tcPr>
                </a:tc>
                <a:extLst>
                  <a:ext uri="{0D108BD9-81ED-4DB2-BD59-A6C34878D82A}">
                    <a16:rowId xmlns:a16="http://schemas.microsoft.com/office/drawing/2014/main" val="3595662577"/>
                  </a:ext>
                </a:extLst>
              </a:tr>
              <a:tr h="222385">
                <a:tc>
                  <a:txBody>
                    <a:bodyPr/>
                    <a:lstStyle/>
                    <a:p>
                      <a:pPr marL="0" marR="0">
                        <a:lnSpc>
                          <a:spcPct val="107000"/>
                        </a:lnSpc>
                        <a:spcBef>
                          <a:spcPts val="0"/>
                        </a:spcBef>
                        <a:spcAft>
                          <a:spcPts val="0"/>
                        </a:spcAft>
                      </a:pPr>
                      <a:r>
                        <a:rPr lang="en-US" sz="800" b="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Email System</a:t>
                      </a:r>
                      <a:endParaRPr lang="en-US" sz="1100" b="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a:noFill/>
                    </a:lnL>
                    <a:lnR w="28575" cap="flat" cmpd="sng" algn="ctr">
                      <a:solidFill>
                        <a:srgbClr val="FFFFFF"/>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 hrs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 hrs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80%</a:t>
                      </a: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tcPr>
                </a:tc>
                <a:extLst>
                  <a:ext uri="{0D108BD9-81ED-4DB2-BD59-A6C34878D82A}">
                    <a16:rowId xmlns:a16="http://schemas.microsoft.com/office/drawing/2014/main" val="879698299"/>
                  </a:ext>
                </a:extLst>
              </a:tr>
              <a:tr h="222385">
                <a:tc>
                  <a:txBody>
                    <a:bodyPr/>
                    <a:lstStyle/>
                    <a:p>
                      <a:pPr marL="0" marR="0">
                        <a:lnSpc>
                          <a:spcPct val="107000"/>
                        </a:lnSpc>
                        <a:spcBef>
                          <a:spcPts val="0"/>
                        </a:spcBef>
                        <a:spcAft>
                          <a:spcPts val="0"/>
                        </a:spcAft>
                      </a:pPr>
                      <a:r>
                        <a:rPr lang="en-US" sz="800" b="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Authentication and User Management</a:t>
                      </a:r>
                      <a:endParaRPr lang="en-US" sz="1100" b="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a:noFill/>
                    </a:lnL>
                    <a:lnR w="28575" cap="flat" cmpd="sng" algn="ctr">
                      <a:solidFill>
                        <a:srgbClr val="FFFFFF"/>
                      </a:solidFill>
                      <a:prstDash val="solid"/>
                      <a:round/>
                      <a:headEnd type="none" w="med" len="med"/>
                      <a:tailEnd type="none" w="med" len="med"/>
                    </a:lnR>
                    <a:lnT>
                      <a:noFill/>
                    </a:lnT>
                    <a:lnB>
                      <a:noFill/>
                    </a:lnB>
                    <a:solidFill>
                      <a:srgbClr val="DEDEDE"/>
                    </a:solidFill>
                  </a:tcPr>
                </a:tc>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 hrs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DEDEDE"/>
                    </a:solidFill>
                  </a:tcPr>
                </a:tc>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 hrs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DEDEDE"/>
                    </a:solidFill>
                  </a:tcPr>
                </a:tc>
                <a:tc>
                  <a:txBody>
                    <a:bodyPr/>
                    <a:lstStyle/>
                    <a:p>
                      <a:pPr marL="0" marR="0" algn="ctr">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100%</a:t>
                      </a: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DEDEDE"/>
                    </a:solidFill>
                  </a:tcPr>
                </a:tc>
                <a:extLst>
                  <a:ext uri="{0D108BD9-81ED-4DB2-BD59-A6C34878D82A}">
                    <a16:rowId xmlns:a16="http://schemas.microsoft.com/office/drawing/2014/main" val="158418637"/>
                  </a:ext>
                </a:extLst>
              </a:tr>
              <a:tr h="222385">
                <a:tc>
                  <a:txBody>
                    <a:bodyPr/>
                    <a:lstStyle/>
                    <a:p>
                      <a:pPr marL="0" marR="0">
                        <a:lnSpc>
                          <a:spcPct val="107000"/>
                        </a:lnSpc>
                        <a:spcBef>
                          <a:spcPts val="0"/>
                        </a:spcBef>
                        <a:spcAft>
                          <a:spcPts val="0"/>
                        </a:spcAft>
                      </a:pPr>
                      <a:r>
                        <a:rPr lang="en-US" sz="800" b="0" strike="sngStrike">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Service Catalog</a:t>
                      </a:r>
                      <a:endParaRPr lang="en-US" sz="1100" b="0" strike="sngStrike">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a:noFill/>
                    </a:lnL>
                    <a:lnR w="28575" cap="flat" cmpd="sng" algn="ctr">
                      <a:solidFill>
                        <a:srgbClr val="FFFFFF"/>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800" strike="sngStrike">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4 hrs</a:t>
                      </a:r>
                      <a:endParaRPr lang="en-US" sz="1100" strike="sngStrike">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800" strike="sngStrike">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4 hrs</a:t>
                      </a:r>
                      <a:endParaRPr lang="en-US" sz="1100" strike="sngStrike">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8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0%</a:t>
                      </a: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tcPr>
                </a:tc>
                <a:extLst>
                  <a:ext uri="{0D108BD9-81ED-4DB2-BD59-A6C34878D82A}">
                    <a16:rowId xmlns:a16="http://schemas.microsoft.com/office/drawing/2014/main" val="3724632968"/>
                  </a:ext>
                </a:extLst>
              </a:tr>
              <a:tr h="222385">
                <a:tc>
                  <a:txBody>
                    <a:bodyPr/>
                    <a:lstStyle/>
                    <a:p>
                      <a:pPr marL="0" marR="0">
                        <a:lnSpc>
                          <a:spcPct val="107000"/>
                        </a:lnSpc>
                        <a:spcBef>
                          <a:spcPts val="0"/>
                        </a:spcBef>
                        <a:spcAft>
                          <a:spcPts val="0"/>
                        </a:spcAft>
                      </a:pPr>
                      <a:r>
                        <a:rPr lang="en-US" sz="800" b="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Ticket Entry and Management</a:t>
                      </a:r>
                      <a:endParaRPr lang="en-US" sz="1100" b="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a:noFill/>
                    </a:lnL>
                    <a:lnR w="28575" cap="flat" cmpd="sng" algn="ctr">
                      <a:solidFill>
                        <a:srgbClr val="FFFFFF"/>
                      </a:solidFill>
                      <a:prstDash val="solid"/>
                      <a:round/>
                      <a:headEnd type="none" w="med" len="med"/>
                      <a:tailEnd type="none" w="med" len="med"/>
                    </a:lnR>
                    <a:lnT>
                      <a:noFill/>
                    </a:lnT>
                    <a:lnB>
                      <a:noFill/>
                    </a:lnB>
                    <a:solidFill>
                      <a:srgbClr val="DEDEDE"/>
                    </a:solidFill>
                  </a:tcPr>
                </a:tc>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 hrs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DEDEDE"/>
                    </a:solidFill>
                  </a:tcPr>
                </a:tc>
                <a:tc>
                  <a:txBody>
                    <a:bodyPr/>
                    <a:lstStyle/>
                    <a:p>
                      <a:pPr marL="0" marR="0" algn="ctr">
                        <a:lnSpc>
                          <a:spcPct val="107000"/>
                        </a:lnSpc>
                        <a:spcBef>
                          <a:spcPts val="0"/>
                        </a:spcBef>
                        <a:spcAft>
                          <a:spcPts val="0"/>
                        </a:spcAft>
                      </a:pPr>
                      <a:r>
                        <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 </a:t>
                      </a:r>
                      <a:r>
                        <a:rPr lang="en-US" sz="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DEDEDE"/>
                    </a:solidFill>
                  </a:tcPr>
                </a:tc>
                <a:tc>
                  <a:txBody>
                    <a:bodyPr/>
                    <a:lstStyle/>
                    <a:p>
                      <a:pPr marL="0" marR="0" algn="ctr">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95%</a:t>
                      </a: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DEDEDE"/>
                    </a:solidFill>
                  </a:tcPr>
                </a:tc>
                <a:extLst>
                  <a:ext uri="{0D108BD9-81ED-4DB2-BD59-A6C34878D82A}">
                    <a16:rowId xmlns:a16="http://schemas.microsoft.com/office/drawing/2014/main" val="1406650454"/>
                  </a:ext>
                </a:extLst>
              </a:tr>
              <a:tr h="222385">
                <a:tc>
                  <a:txBody>
                    <a:bodyPr/>
                    <a:lstStyle/>
                    <a:p>
                      <a:pPr marL="0" marR="0">
                        <a:lnSpc>
                          <a:spcPct val="107000"/>
                        </a:lnSpc>
                        <a:spcBef>
                          <a:spcPts val="0"/>
                        </a:spcBef>
                        <a:spcAft>
                          <a:spcPts val="0"/>
                        </a:spcAft>
                      </a:pPr>
                      <a:r>
                        <a:rPr lang="en-US" sz="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Minimally Viable Product</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a:noFill/>
                    </a:lnL>
                    <a:lnR w="28575" cap="flat" cmpd="sng" algn="ctr">
                      <a:solidFill>
                        <a:srgbClr val="FFFFFF"/>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 hrs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 hrs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tcPr>
                </a:tc>
                <a:extLst>
                  <a:ext uri="{0D108BD9-81ED-4DB2-BD59-A6C34878D82A}">
                    <a16:rowId xmlns:a16="http://schemas.microsoft.com/office/drawing/2014/main" val="2449508886"/>
                  </a:ext>
                </a:extLst>
              </a:tr>
              <a:tr h="222385">
                <a:tc>
                  <a:txBody>
                    <a:bodyPr/>
                    <a:lstStyle/>
                    <a:p>
                      <a:pPr marL="0" marR="0">
                        <a:lnSpc>
                          <a:spcPct val="107000"/>
                        </a:lnSpc>
                        <a:spcBef>
                          <a:spcPts val="0"/>
                        </a:spcBef>
                        <a:spcAft>
                          <a:spcPts val="0"/>
                        </a:spcAft>
                      </a:pPr>
                      <a:r>
                        <a:rPr lang="en-US" sz="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Testing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a:noFill/>
                    </a:lnL>
                    <a:lnR w="28575" cap="flat" cmpd="sng" algn="ctr">
                      <a:solidFill>
                        <a:srgbClr val="FFFFFF"/>
                      </a:solidFill>
                      <a:prstDash val="solid"/>
                      <a:round/>
                      <a:headEnd type="none" w="med" len="med"/>
                      <a:tailEnd type="none" w="med" len="med"/>
                    </a:lnR>
                    <a:lnT>
                      <a:noFill/>
                    </a:lnT>
                    <a:lnB>
                      <a:noFill/>
                    </a:lnB>
                    <a:solidFill>
                      <a:srgbClr val="DEDEDE"/>
                    </a:solidFill>
                  </a:tcPr>
                </a:tc>
                <a:tc>
                  <a:txBody>
                    <a:bodyPr/>
                    <a:lstStyle/>
                    <a:p>
                      <a:pPr marL="0" marR="0" algn="ctr">
                        <a:lnSpc>
                          <a:spcPct val="107000"/>
                        </a:lnSpc>
                        <a:spcBef>
                          <a:spcPts val="0"/>
                        </a:spcBef>
                        <a:spcAft>
                          <a:spcPts val="0"/>
                        </a:spcAft>
                      </a:pPr>
                      <a:r>
                        <a:rPr lang="en-US" sz="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32 hrs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DEDEDE"/>
                    </a:solidFill>
                  </a:tcPr>
                </a:tc>
                <a:tc>
                  <a:txBody>
                    <a:bodyPr/>
                    <a:lstStyle/>
                    <a:p>
                      <a:pPr marL="0" marR="0" algn="ctr">
                        <a:lnSpc>
                          <a:spcPct val="107000"/>
                        </a:lnSpc>
                        <a:spcBef>
                          <a:spcPts val="0"/>
                        </a:spcBef>
                        <a:spcAft>
                          <a:spcPts val="0"/>
                        </a:spcAft>
                      </a:pPr>
                      <a:r>
                        <a:rPr lang="en-US" sz="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 hrs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DEDEDE"/>
                    </a:solidFill>
                  </a:tcPr>
                </a:tc>
                <a:tc>
                  <a:txBody>
                    <a:bodyPr/>
                    <a:lstStyle/>
                    <a:p>
                      <a:pPr marL="0" marR="0" algn="ctr">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DEDEDE"/>
                    </a:solidFill>
                  </a:tcPr>
                </a:tc>
                <a:extLst>
                  <a:ext uri="{0D108BD9-81ED-4DB2-BD59-A6C34878D82A}">
                    <a16:rowId xmlns:a16="http://schemas.microsoft.com/office/drawing/2014/main" val="169506474"/>
                  </a:ext>
                </a:extLst>
              </a:tr>
              <a:tr h="222385">
                <a:tc>
                  <a:txBody>
                    <a:bodyPr/>
                    <a:lstStyle/>
                    <a:p>
                      <a:pPr marL="0" marR="0">
                        <a:lnSpc>
                          <a:spcPct val="107000"/>
                        </a:lnSpc>
                        <a:spcBef>
                          <a:spcPts val="0"/>
                        </a:spcBef>
                        <a:spcAft>
                          <a:spcPts val="0"/>
                        </a:spcAft>
                      </a:pPr>
                      <a:r>
                        <a:rPr lang="en-US" sz="800" b="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Authentication and User Management</a:t>
                      </a:r>
                      <a:endParaRPr lang="en-US" sz="1100" b="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a:noFill/>
                    </a:lnL>
                    <a:lnR w="28575" cap="flat" cmpd="sng" algn="ctr">
                      <a:solidFill>
                        <a:srgbClr val="FFFFFF"/>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 hr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 hrs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100%</a:t>
                      </a: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tcPr>
                </a:tc>
                <a:extLst>
                  <a:ext uri="{0D108BD9-81ED-4DB2-BD59-A6C34878D82A}">
                    <a16:rowId xmlns:a16="http://schemas.microsoft.com/office/drawing/2014/main" val="1414894238"/>
                  </a:ext>
                </a:extLst>
              </a:tr>
              <a:tr h="222385">
                <a:tc>
                  <a:txBody>
                    <a:bodyPr/>
                    <a:lstStyle/>
                    <a:p>
                      <a:pPr marL="0" marR="0">
                        <a:lnSpc>
                          <a:spcPct val="107000"/>
                        </a:lnSpc>
                        <a:spcBef>
                          <a:spcPts val="0"/>
                        </a:spcBef>
                        <a:spcAft>
                          <a:spcPts val="0"/>
                        </a:spcAft>
                      </a:pPr>
                      <a:r>
                        <a:rPr lang="en-US" sz="800" b="0" strike="sngStrike"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Service Catalog</a:t>
                      </a:r>
                      <a:endParaRPr lang="en-US" sz="1100" b="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a:noFill/>
                    </a:lnL>
                    <a:lnR w="28575" cap="flat" cmpd="sng" algn="ctr">
                      <a:solidFill>
                        <a:srgbClr val="FFFFFF"/>
                      </a:solidFill>
                      <a:prstDash val="solid"/>
                      <a:round/>
                      <a:headEnd type="none" w="med" len="med"/>
                      <a:tailEnd type="none" w="med" len="med"/>
                    </a:lnR>
                    <a:lnT>
                      <a:noFill/>
                    </a:lnT>
                    <a:lnB>
                      <a:noFill/>
                    </a:lnB>
                    <a:solidFill>
                      <a:srgbClr val="DEDEDE"/>
                    </a:solidFill>
                  </a:tcPr>
                </a:tc>
                <a:tc>
                  <a:txBody>
                    <a:bodyPr/>
                    <a:lstStyle/>
                    <a:p>
                      <a:pPr marL="0" marR="0" algn="ctr">
                        <a:lnSpc>
                          <a:spcPct val="107000"/>
                        </a:lnSpc>
                        <a:spcBef>
                          <a:spcPts val="0"/>
                        </a:spcBef>
                        <a:spcAft>
                          <a:spcPts val="0"/>
                        </a:spcAft>
                      </a:pPr>
                      <a:r>
                        <a:rPr lang="en-US" sz="800" strike="sngStrike"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 </a:t>
                      </a:r>
                      <a:r>
                        <a:rPr lang="en-US" sz="800" strike="sngStrike" dirty="0" err="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hr</a:t>
                      </a:r>
                      <a:endParaRPr lang="en-US" sz="11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DEDEDE"/>
                    </a:solidFill>
                  </a:tcPr>
                </a:tc>
                <a:tc>
                  <a:txBody>
                    <a:bodyPr/>
                    <a:lstStyle/>
                    <a:p>
                      <a:pPr marL="0" marR="0" algn="ctr">
                        <a:lnSpc>
                          <a:spcPct val="107000"/>
                        </a:lnSpc>
                        <a:spcBef>
                          <a:spcPts val="0"/>
                        </a:spcBef>
                        <a:spcAft>
                          <a:spcPts val="0"/>
                        </a:spcAft>
                      </a:pPr>
                      <a:r>
                        <a:rPr lang="en-US" sz="800" strike="sngStrike"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2 </a:t>
                      </a:r>
                      <a:r>
                        <a:rPr lang="en-US" sz="800" strike="sngStrike" dirty="0" err="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hrs</a:t>
                      </a:r>
                      <a:endParaRPr lang="en-US" sz="11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DEDEDE"/>
                    </a:solidFill>
                  </a:tcPr>
                </a:tc>
                <a:tc>
                  <a:txBody>
                    <a:bodyPr/>
                    <a:lstStyle/>
                    <a:p>
                      <a:pPr marL="0" marR="0" algn="ctr">
                        <a:lnSpc>
                          <a:spcPct val="107000"/>
                        </a:lnSpc>
                        <a:spcBef>
                          <a:spcPts val="0"/>
                        </a:spcBef>
                        <a:spcAft>
                          <a:spcPts val="0"/>
                        </a:spcAft>
                      </a:pPr>
                      <a:r>
                        <a:rPr lang="en-US" sz="8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0%</a:t>
                      </a: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DEDEDE"/>
                    </a:solidFill>
                  </a:tcPr>
                </a:tc>
                <a:extLst>
                  <a:ext uri="{0D108BD9-81ED-4DB2-BD59-A6C34878D82A}">
                    <a16:rowId xmlns:a16="http://schemas.microsoft.com/office/drawing/2014/main" val="85595253"/>
                  </a:ext>
                </a:extLst>
              </a:tr>
              <a:tr h="222385">
                <a:tc>
                  <a:txBody>
                    <a:bodyPr/>
                    <a:lstStyle/>
                    <a:p>
                      <a:pPr marL="0" marR="0">
                        <a:lnSpc>
                          <a:spcPct val="107000"/>
                        </a:lnSpc>
                        <a:spcBef>
                          <a:spcPts val="0"/>
                        </a:spcBef>
                        <a:spcAft>
                          <a:spcPts val="0"/>
                        </a:spcAft>
                      </a:pPr>
                      <a:r>
                        <a:rPr lang="en-US" sz="800" b="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Email system</a:t>
                      </a:r>
                      <a:endParaRPr lang="en-US" sz="1100" b="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a:noFill/>
                    </a:lnL>
                    <a:lnR w="28575" cap="flat" cmpd="sng" algn="ctr">
                      <a:solidFill>
                        <a:srgbClr val="FFFFFF"/>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 </a:t>
                      </a:r>
                      <a:r>
                        <a:rPr lang="en-US" sz="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 </a:t>
                      </a:r>
                      <a:r>
                        <a:rPr lang="en-US" sz="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50%</a:t>
                      </a: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tcPr>
                </a:tc>
                <a:extLst>
                  <a:ext uri="{0D108BD9-81ED-4DB2-BD59-A6C34878D82A}">
                    <a16:rowId xmlns:a16="http://schemas.microsoft.com/office/drawing/2014/main" val="36393165"/>
                  </a:ext>
                </a:extLst>
              </a:tr>
              <a:tr h="222385">
                <a:tc>
                  <a:txBody>
                    <a:bodyPr/>
                    <a:lstStyle/>
                    <a:p>
                      <a:pPr marL="0" marR="0">
                        <a:lnSpc>
                          <a:spcPct val="107000"/>
                        </a:lnSpc>
                        <a:spcBef>
                          <a:spcPts val="0"/>
                        </a:spcBef>
                        <a:spcAft>
                          <a:spcPts val="0"/>
                        </a:spcAft>
                      </a:pPr>
                      <a:r>
                        <a:rPr lang="en-US" sz="800" b="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Ticket Entry and Management</a:t>
                      </a:r>
                      <a:endParaRPr lang="en-US" sz="1100" b="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a:noFill/>
                    </a:lnL>
                    <a:lnR w="28575" cap="flat" cmpd="sng" algn="ctr">
                      <a:solidFill>
                        <a:srgbClr val="FFFFFF"/>
                      </a:solidFill>
                      <a:prstDash val="solid"/>
                      <a:round/>
                      <a:headEnd type="none" w="med" len="med"/>
                      <a:tailEnd type="none" w="med" len="med"/>
                    </a:lnR>
                    <a:lnT>
                      <a:noFill/>
                    </a:lnT>
                    <a:lnB>
                      <a:noFill/>
                    </a:lnB>
                    <a:solidFill>
                      <a:srgbClr val="DEDEDE"/>
                    </a:solidFill>
                  </a:tcPr>
                </a:tc>
                <a:tc>
                  <a:txBody>
                    <a:bodyPr/>
                    <a:lstStyle/>
                    <a:p>
                      <a:pPr marL="0" marR="0" algn="ctr">
                        <a:lnSpc>
                          <a:spcPct val="107000"/>
                        </a:lnSpc>
                        <a:spcBef>
                          <a:spcPts val="0"/>
                        </a:spcBef>
                        <a:spcAft>
                          <a:spcPts val="0"/>
                        </a:spcAft>
                      </a:pPr>
                      <a:r>
                        <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 </a:t>
                      </a:r>
                      <a:r>
                        <a:rPr lang="en-US" sz="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DEDEDE"/>
                    </a:solidFill>
                  </a:tcPr>
                </a:tc>
                <a:tc>
                  <a:txBody>
                    <a:bodyPr/>
                    <a:lstStyle/>
                    <a:p>
                      <a:pPr marL="0" marR="0" algn="ctr">
                        <a:lnSpc>
                          <a:spcPct val="107000"/>
                        </a:lnSpc>
                        <a:spcBef>
                          <a:spcPts val="0"/>
                        </a:spcBef>
                        <a:spcAft>
                          <a:spcPts val="0"/>
                        </a:spcAft>
                      </a:pPr>
                      <a:r>
                        <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 </a:t>
                      </a:r>
                      <a:r>
                        <a:rPr lang="en-US" sz="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DEDEDE"/>
                    </a:solidFill>
                  </a:tcPr>
                </a:tc>
                <a:tc>
                  <a:txBody>
                    <a:bodyPr/>
                    <a:lstStyle/>
                    <a:p>
                      <a:pPr marL="0" marR="0" algn="ctr">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95%</a:t>
                      </a: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DEDEDE"/>
                    </a:solidFill>
                  </a:tcPr>
                </a:tc>
                <a:extLst>
                  <a:ext uri="{0D108BD9-81ED-4DB2-BD59-A6C34878D82A}">
                    <a16:rowId xmlns:a16="http://schemas.microsoft.com/office/drawing/2014/main" val="946714206"/>
                  </a:ext>
                </a:extLst>
              </a:tr>
              <a:tr h="222385">
                <a:tc>
                  <a:txBody>
                    <a:bodyPr/>
                    <a:lstStyle/>
                    <a:p>
                      <a:pPr marL="0" marR="0">
                        <a:lnSpc>
                          <a:spcPct val="107000"/>
                        </a:lnSpc>
                        <a:spcBef>
                          <a:spcPts val="0"/>
                        </a:spcBef>
                        <a:spcAft>
                          <a:spcPts val="0"/>
                        </a:spcAft>
                      </a:pPr>
                      <a:r>
                        <a:rPr lang="en-US" sz="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Testing Complete</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a:noFill/>
                    </a:lnL>
                    <a:lnR w="28575" cap="flat" cmpd="sng" algn="ctr">
                      <a:solidFill>
                        <a:srgbClr val="FFFFFF"/>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 </a:t>
                      </a:r>
                      <a:r>
                        <a:rPr lang="en-US" sz="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 </a:t>
                      </a:r>
                      <a:r>
                        <a:rPr lang="en-US" sz="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tcPr>
                </a:tc>
                <a:extLst>
                  <a:ext uri="{0D108BD9-81ED-4DB2-BD59-A6C34878D82A}">
                    <a16:rowId xmlns:a16="http://schemas.microsoft.com/office/drawing/2014/main" val="1152968686"/>
                  </a:ext>
                </a:extLst>
              </a:tr>
              <a:tr h="222385">
                <a:tc>
                  <a:txBody>
                    <a:bodyPr/>
                    <a:lstStyle/>
                    <a:p>
                      <a:pPr marL="0" marR="0">
                        <a:lnSpc>
                          <a:spcPct val="107000"/>
                        </a:lnSpc>
                        <a:spcBef>
                          <a:spcPts val="0"/>
                        </a:spcBef>
                        <a:spcAft>
                          <a:spcPts val="0"/>
                        </a:spcAft>
                      </a:pPr>
                      <a:r>
                        <a:rPr lang="en-US" sz="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Final Delivery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a:noFill/>
                    </a:lnL>
                    <a:lnR w="28575" cap="flat" cmpd="sng" algn="ctr">
                      <a:solidFill>
                        <a:srgbClr val="FFFFFF"/>
                      </a:solidFill>
                      <a:prstDash val="solid"/>
                      <a:round/>
                      <a:headEnd type="none" w="med" len="med"/>
                      <a:tailEnd type="none" w="med" len="med"/>
                    </a:lnR>
                    <a:lnT>
                      <a:noFill/>
                    </a:lnT>
                    <a:lnB>
                      <a:noFill/>
                    </a:lnB>
                    <a:solidFill>
                      <a:srgbClr val="DEDEDE"/>
                    </a:solidFill>
                  </a:tcPr>
                </a:tc>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 hrs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DEDEDE"/>
                    </a:solidFill>
                  </a:tcPr>
                </a:tc>
                <a:tc>
                  <a:txBody>
                    <a:bodyPr/>
                    <a:lstStyle/>
                    <a:p>
                      <a:pPr marL="0" marR="0" algn="ctr">
                        <a:lnSpc>
                          <a:spcPct val="107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 hrs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DEDEDE"/>
                    </a:solidFill>
                  </a:tcPr>
                </a:tc>
                <a:tc>
                  <a:txBody>
                    <a:bodyPr/>
                    <a:lstStyle/>
                    <a:p>
                      <a:pPr marL="0" marR="0" algn="ctr">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36830" marB="3683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a:noFill/>
                    </a:lnT>
                    <a:lnB>
                      <a:noFill/>
                    </a:lnB>
                    <a:solidFill>
                      <a:srgbClr val="DEDEDE"/>
                    </a:solidFill>
                  </a:tcPr>
                </a:tc>
                <a:extLst>
                  <a:ext uri="{0D108BD9-81ED-4DB2-BD59-A6C34878D82A}">
                    <a16:rowId xmlns:a16="http://schemas.microsoft.com/office/drawing/2014/main" val="1839494548"/>
                  </a:ext>
                </a:extLst>
              </a:tr>
            </a:tbl>
          </a:graphicData>
        </a:graphic>
      </p:graphicFrame>
    </p:spTree>
    <p:extLst>
      <p:ext uri="{BB962C8B-B14F-4D97-AF65-F5344CB8AC3E}">
        <p14:creationId xmlns:p14="http://schemas.microsoft.com/office/powerpoint/2010/main" val="2087292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Problems and Corrections</a:t>
            </a:r>
          </a:p>
        </p:txBody>
      </p:sp>
      <p:sp>
        <p:nvSpPr>
          <p:cNvPr id="3" name="Content Placeholder 2"/>
          <p:cNvSpPr>
            <a:spLocks noGrp="1"/>
          </p:cNvSpPr>
          <p:nvPr>
            <p:ph idx="1"/>
          </p:nvPr>
        </p:nvSpPr>
        <p:spPr/>
        <p:txBody>
          <a:bodyPr>
            <a:normAutofit lnSpcReduction="10000"/>
          </a:bodyPr>
          <a:lstStyle/>
          <a:p>
            <a:r>
              <a:rPr lang="en-US" sz="3200" dirty="0"/>
              <a:t>11/16/2017</a:t>
            </a:r>
          </a:p>
          <a:p>
            <a:pPr lvl="1"/>
            <a:r>
              <a:rPr lang="en-US" sz="2400" dirty="0"/>
              <a:t>Service Catalog was determined to not be necessary for this project at this time</a:t>
            </a:r>
          </a:p>
          <a:p>
            <a:pPr lvl="1"/>
            <a:r>
              <a:rPr lang="en-US" sz="2400" dirty="0"/>
              <a:t>The email system should not be beyond the scope of the project, but is lower in priority and if time is not available, it will be removed from the minimally viable product.</a:t>
            </a:r>
            <a:br>
              <a:rPr lang="en-US" sz="2400" dirty="0"/>
            </a:br>
            <a:endParaRPr lang="en-US" sz="2400" dirty="0"/>
          </a:p>
          <a:p>
            <a:r>
              <a:rPr lang="en-US" sz="3200" dirty="0"/>
              <a:t>11/30/2017</a:t>
            </a:r>
          </a:p>
          <a:p>
            <a:pPr lvl="1"/>
            <a:r>
              <a:rPr lang="en-US" sz="2400" dirty="0"/>
              <a:t>Emailing from the system proved to be a bit challenging, but it has been largely implemented as designed</a:t>
            </a:r>
          </a:p>
          <a:p>
            <a:pPr lvl="1"/>
            <a:r>
              <a:rPr lang="en-US" sz="2400" dirty="0"/>
              <a:t>Branding was updated and color scheme/styling updated.</a:t>
            </a:r>
          </a:p>
        </p:txBody>
      </p:sp>
    </p:spTree>
    <p:extLst>
      <p:ext uri="{BB962C8B-B14F-4D97-AF65-F5344CB8AC3E}">
        <p14:creationId xmlns:p14="http://schemas.microsoft.com/office/powerpoint/2010/main" val="2493007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2A655-9545-4964-9BBB-1E7857B49F8D}"/>
              </a:ext>
            </a:extLst>
          </p:cNvPr>
          <p:cNvSpPr>
            <a:spLocks noGrp="1"/>
          </p:cNvSpPr>
          <p:nvPr>
            <p:ph type="title"/>
          </p:nvPr>
        </p:nvSpPr>
        <p:spPr/>
        <p:txBody>
          <a:bodyPr/>
          <a:lstStyle/>
          <a:p>
            <a:r>
              <a:rPr lang="en-US" dirty="0"/>
              <a:t>System Software and Tools</a:t>
            </a:r>
          </a:p>
        </p:txBody>
      </p:sp>
      <p:sp>
        <p:nvSpPr>
          <p:cNvPr id="4" name="Content Placeholder 3">
            <a:extLst>
              <a:ext uri="{FF2B5EF4-FFF2-40B4-BE49-F238E27FC236}">
                <a16:creationId xmlns:a16="http://schemas.microsoft.com/office/drawing/2014/main" id="{8BA3CE47-8DC1-4DFD-87E1-137D2FB986A8}"/>
              </a:ext>
            </a:extLst>
          </p:cNvPr>
          <p:cNvSpPr>
            <a:spLocks noGrp="1"/>
          </p:cNvSpPr>
          <p:nvPr>
            <p:ph sz="half" idx="2"/>
          </p:nvPr>
        </p:nvSpPr>
        <p:spPr/>
        <p:txBody>
          <a:bodyPr>
            <a:normAutofit lnSpcReduction="10000"/>
          </a:bodyPr>
          <a:lstStyle/>
          <a:p>
            <a:r>
              <a:rPr lang="en-US" sz="3200" dirty="0"/>
              <a:t>Tools</a:t>
            </a:r>
          </a:p>
          <a:p>
            <a:pPr lvl="1"/>
            <a:r>
              <a:rPr lang="en-US" sz="2400" dirty="0"/>
              <a:t>Visual Studio Code</a:t>
            </a:r>
          </a:p>
          <a:p>
            <a:pPr lvl="1"/>
            <a:r>
              <a:rPr lang="en-US" sz="2400" dirty="0"/>
              <a:t>FileZilla FTP Client</a:t>
            </a:r>
          </a:p>
          <a:p>
            <a:pPr lvl="1"/>
            <a:r>
              <a:rPr lang="en-US" sz="2400" dirty="0"/>
              <a:t>MySQL Workbench</a:t>
            </a:r>
            <a:br>
              <a:rPr lang="en-US" sz="2400" dirty="0"/>
            </a:br>
            <a:endParaRPr lang="en-US" sz="2400" dirty="0"/>
          </a:p>
          <a:p>
            <a:r>
              <a:rPr lang="en-US" sz="3200" dirty="0"/>
              <a:t>Hosting</a:t>
            </a:r>
          </a:p>
          <a:p>
            <a:pPr lvl="1"/>
            <a:r>
              <a:rPr lang="en-US" sz="2000" dirty="0"/>
              <a:t>Microsoft Azure</a:t>
            </a:r>
          </a:p>
          <a:p>
            <a:pPr lvl="2"/>
            <a:r>
              <a:rPr lang="en-US" sz="2000" dirty="0"/>
              <a:t>App Service for web application</a:t>
            </a:r>
          </a:p>
          <a:p>
            <a:pPr lvl="2"/>
            <a:r>
              <a:rPr lang="en-US" sz="2000" dirty="0"/>
              <a:t>PaaS database service for MySQL database</a:t>
            </a:r>
          </a:p>
          <a:p>
            <a:pPr lvl="2"/>
            <a:r>
              <a:rPr lang="en-US" sz="2000" dirty="0">
                <a:hlinkClick r:id="rId2"/>
              </a:rPr>
              <a:t>http://simplerex.harmeyer.me</a:t>
            </a:r>
            <a:r>
              <a:rPr lang="en-US" sz="2000" dirty="0"/>
              <a:t> </a:t>
            </a:r>
          </a:p>
        </p:txBody>
      </p:sp>
      <p:sp>
        <p:nvSpPr>
          <p:cNvPr id="5" name="Content Placeholder 4">
            <a:extLst>
              <a:ext uri="{FF2B5EF4-FFF2-40B4-BE49-F238E27FC236}">
                <a16:creationId xmlns:a16="http://schemas.microsoft.com/office/drawing/2014/main" id="{73D798DC-87BA-444A-8B2E-B0542F898F32}"/>
              </a:ext>
            </a:extLst>
          </p:cNvPr>
          <p:cNvSpPr>
            <a:spLocks noGrp="1"/>
          </p:cNvSpPr>
          <p:nvPr>
            <p:ph sz="quarter" idx="13"/>
          </p:nvPr>
        </p:nvSpPr>
        <p:spPr/>
        <p:txBody>
          <a:bodyPr>
            <a:normAutofit lnSpcReduction="10000"/>
          </a:bodyPr>
          <a:lstStyle/>
          <a:p>
            <a:r>
              <a:rPr lang="en-US" sz="3200" dirty="0"/>
              <a:t>User Interface </a:t>
            </a:r>
          </a:p>
          <a:p>
            <a:pPr lvl="1"/>
            <a:r>
              <a:rPr lang="en-US" sz="2000" dirty="0"/>
              <a:t>HTML5</a:t>
            </a:r>
          </a:p>
          <a:p>
            <a:pPr lvl="1"/>
            <a:r>
              <a:rPr lang="en-US" sz="2000" dirty="0"/>
              <a:t>Bootstrap (Responsive)</a:t>
            </a:r>
          </a:p>
          <a:p>
            <a:pPr lvl="1"/>
            <a:r>
              <a:rPr lang="en-US" sz="2000" dirty="0"/>
              <a:t>JavaScript </a:t>
            </a:r>
          </a:p>
          <a:p>
            <a:pPr lvl="2"/>
            <a:r>
              <a:rPr lang="en-US" sz="2000" dirty="0"/>
              <a:t>Client-side validation and logic</a:t>
            </a:r>
            <a:br>
              <a:rPr lang="en-US" sz="2000" dirty="0"/>
            </a:br>
            <a:endParaRPr lang="en-US" sz="2000" dirty="0"/>
          </a:p>
          <a:p>
            <a:r>
              <a:rPr lang="en-US" sz="3200" dirty="0"/>
              <a:t>Application Logic</a:t>
            </a:r>
          </a:p>
          <a:p>
            <a:pPr lvl="1"/>
            <a:r>
              <a:rPr lang="en-US" sz="2000" dirty="0"/>
              <a:t>PHP</a:t>
            </a:r>
          </a:p>
          <a:p>
            <a:pPr lvl="2"/>
            <a:r>
              <a:rPr lang="en-US" sz="2000" dirty="0"/>
              <a:t>Cake PHP (</a:t>
            </a:r>
            <a:r>
              <a:rPr lang="en-US" sz="2000" dirty="0">
                <a:hlinkClick r:id="rId3"/>
              </a:rPr>
              <a:t>https://cakephp.org</a:t>
            </a:r>
            <a:r>
              <a:rPr lang="en-US" sz="2000" dirty="0"/>
              <a:t>)</a:t>
            </a:r>
          </a:p>
          <a:p>
            <a:pPr lvl="2"/>
            <a:r>
              <a:rPr lang="en-US" sz="2000" dirty="0"/>
              <a:t>MVC scaffold</a:t>
            </a:r>
          </a:p>
          <a:p>
            <a:pPr lvl="3"/>
            <a:r>
              <a:rPr lang="en-US" sz="2000" dirty="0"/>
              <a:t>View extension for </a:t>
            </a:r>
            <a:r>
              <a:rPr lang="en-US" sz="2000" i="1" dirty="0"/>
              <a:t>Comments</a:t>
            </a:r>
          </a:p>
          <a:p>
            <a:pPr lvl="1"/>
            <a:r>
              <a:rPr lang="en-US" dirty="0"/>
              <a:t>MySQL for database</a:t>
            </a:r>
          </a:p>
        </p:txBody>
      </p:sp>
    </p:spTree>
    <p:extLst>
      <p:ext uri="{BB962C8B-B14F-4D97-AF65-F5344CB8AC3E}">
        <p14:creationId xmlns:p14="http://schemas.microsoft.com/office/powerpoint/2010/main" val="1278041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7EAEE-D2DB-4E75-B6CB-5CA91976463B}"/>
              </a:ext>
            </a:extLst>
          </p:cNvPr>
          <p:cNvSpPr>
            <a:spLocks noGrp="1"/>
          </p:cNvSpPr>
          <p:nvPr>
            <p:ph type="title"/>
          </p:nvPr>
        </p:nvSpPr>
        <p:spPr/>
        <p:txBody>
          <a:bodyPr/>
          <a:lstStyle/>
          <a:p>
            <a:r>
              <a:rPr lang="en-US" dirty="0"/>
              <a:t>User Interface 11/16/2017</a:t>
            </a:r>
          </a:p>
        </p:txBody>
      </p:sp>
      <p:sp>
        <p:nvSpPr>
          <p:cNvPr id="3" name="Content Placeholder 2">
            <a:extLst>
              <a:ext uri="{FF2B5EF4-FFF2-40B4-BE49-F238E27FC236}">
                <a16:creationId xmlns:a16="http://schemas.microsoft.com/office/drawing/2014/main" id="{9B8119B7-9A13-4CE6-BE7A-2772774DB50F}"/>
              </a:ext>
            </a:extLst>
          </p:cNvPr>
          <p:cNvSpPr>
            <a:spLocks noGrp="1"/>
          </p:cNvSpPr>
          <p:nvPr>
            <p:ph sz="half" idx="2"/>
          </p:nvPr>
        </p:nvSpPr>
        <p:spPr/>
        <p:txBody>
          <a:bodyPr/>
          <a:lstStyle/>
          <a:p>
            <a:r>
              <a:rPr lang="en-US" dirty="0"/>
              <a:t>User Management</a:t>
            </a:r>
            <a:br>
              <a:rPr lang="en-US" dirty="0"/>
            </a:br>
            <a:br>
              <a:rPr lang="en-US" dirty="0"/>
            </a:br>
            <a:endParaRPr lang="en-US" dirty="0"/>
          </a:p>
        </p:txBody>
      </p:sp>
      <p:sp>
        <p:nvSpPr>
          <p:cNvPr id="4" name="Content Placeholder 3">
            <a:extLst>
              <a:ext uri="{FF2B5EF4-FFF2-40B4-BE49-F238E27FC236}">
                <a16:creationId xmlns:a16="http://schemas.microsoft.com/office/drawing/2014/main" id="{B74CBB5B-3197-47B3-9B27-1A482EB2AB87}"/>
              </a:ext>
            </a:extLst>
          </p:cNvPr>
          <p:cNvSpPr>
            <a:spLocks noGrp="1"/>
          </p:cNvSpPr>
          <p:nvPr>
            <p:ph sz="quarter" idx="13"/>
          </p:nvPr>
        </p:nvSpPr>
        <p:spPr>
          <a:xfrm>
            <a:off x="487680" y="1608589"/>
            <a:ext cx="5388864" cy="4526280"/>
          </a:xfrm>
        </p:spPr>
        <p:txBody>
          <a:bodyPr/>
          <a:lstStyle/>
          <a:p>
            <a:r>
              <a:rPr lang="en-US" dirty="0"/>
              <a:t>Login</a:t>
            </a:r>
            <a:br>
              <a:rPr lang="en-US" dirty="0"/>
            </a:br>
            <a:br>
              <a:rPr lang="en-US" dirty="0"/>
            </a:br>
            <a:br>
              <a:rPr lang="en-US" dirty="0"/>
            </a:br>
            <a:br>
              <a:rPr lang="en-US" dirty="0"/>
            </a:br>
            <a:br>
              <a:rPr lang="en-US" dirty="0"/>
            </a:br>
            <a:br>
              <a:rPr lang="en-US" dirty="0"/>
            </a:br>
            <a:r>
              <a:rPr lang="en-US" dirty="0"/>
              <a:t>Register</a:t>
            </a:r>
            <a:br>
              <a:rPr lang="en-US" dirty="0"/>
            </a:br>
            <a:endParaRPr lang="en-US" dirty="0"/>
          </a:p>
        </p:txBody>
      </p:sp>
      <p:pic>
        <p:nvPicPr>
          <p:cNvPr id="6" name="Picture 5">
            <a:extLst>
              <a:ext uri="{FF2B5EF4-FFF2-40B4-BE49-F238E27FC236}">
                <a16:creationId xmlns:a16="http://schemas.microsoft.com/office/drawing/2014/main" id="{4DAA5C8E-4843-487C-B3D2-19CBBF6BE3BA}"/>
              </a:ext>
            </a:extLst>
          </p:cNvPr>
          <p:cNvPicPr>
            <a:picLocks noChangeAspect="1"/>
          </p:cNvPicPr>
          <p:nvPr/>
        </p:nvPicPr>
        <p:blipFill>
          <a:blip r:embed="rId2"/>
          <a:stretch>
            <a:fillRect/>
          </a:stretch>
        </p:blipFill>
        <p:spPr>
          <a:xfrm>
            <a:off x="990224" y="2172748"/>
            <a:ext cx="3832570" cy="1501630"/>
          </a:xfrm>
          <a:prstGeom prst="rect">
            <a:avLst/>
          </a:prstGeom>
        </p:spPr>
      </p:pic>
      <p:pic>
        <p:nvPicPr>
          <p:cNvPr id="7" name="Picture 6">
            <a:extLst>
              <a:ext uri="{FF2B5EF4-FFF2-40B4-BE49-F238E27FC236}">
                <a16:creationId xmlns:a16="http://schemas.microsoft.com/office/drawing/2014/main" id="{3162EA3A-BDAA-479E-B7D2-D571E16D97DA}"/>
              </a:ext>
            </a:extLst>
          </p:cNvPr>
          <p:cNvPicPr>
            <a:picLocks noChangeAspect="1"/>
          </p:cNvPicPr>
          <p:nvPr/>
        </p:nvPicPr>
        <p:blipFill>
          <a:blip r:embed="rId3"/>
          <a:stretch>
            <a:fillRect/>
          </a:stretch>
        </p:blipFill>
        <p:spPr>
          <a:xfrm>
            <a:off x="6245634" y="2082392"/>
            <a:ext cx="4914372" cy="2138581"/>
          </a:xfrm>
          <a:prstGeom prst="rect">
            <a:avLst/>
          </a:prstGeom>
        </p:spPr>
      </p:pic>
      <p:pic>
        <p:nvPicPr>
          <p:cNvPr id="8" name="Picture 7">
            <a:extLst>
              <a:ext uri="{FF2B5EF4-FFF2-40B4-BE49-F238E27FC236}">
                <a16:creationId xmlns:a16="http://schemas.microsoft.com/office/drawing/2014/main" id="{58C77526-5DF4-4B6C-B08D-49C54A3ADE10}"/>
              </a:ext>
            </a:extLst>
          </p:cNvPr>
          <p:cNvPicPr>
            <a:picLocks noChangeAspect="1"/>
          </p:cNvPicPr>
          <p:nvPr/>
        </p:nvPicPr>
        <p:blipFill>
          <a:blip r:embed="rId4"/>
          <a:stretch>
            <a:fillRect/>
          </a:stretch>
        </p:blipFill>
        <p:spPr>
          <a:xfrm>
            <a:off x="1295119" y="4386268"/>
            <a:ext cx="3222780" cy="1412726"/>
          </a:xfrm>
          <a:prstGeom prst="rect">
            <a:avLst/>
          </a:prstGeom>
        </p:spPr>
      </p:pic>
    </p:spTree>
    <p:extLst>
      <p:ext uri="{BB962C8B-B14F-4D97-AF65-F5344CB8AC3E}">
        <p14:creationId xmlns:p14="http://schemas.microsoft.com/office/powerpoint/2010/main" val="3971744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7EAEE-D2DB-4E75-B6CB-5CA91976463B}"/>
              </a:ext>
            </a:extLst>
          </p:cNvPr>
          <p:cNvSpPr>
            <a:spLocks noGrp="1"/>
          </p:cNvSpPr>
          <p:nvPr>
            <p:ph type="title"/>
          </p:nvPr>
        </p:nvSpPr>
        <p:spPr/>
        <p:txBody>
          <a:bodyPr/>
          <a:lstStyle/>
          <a:p>
            <a:r>
              <a:rPr lang="en-US" dirty="0"/>
              <a:t>User Interface 11/30/2017</a:t>
            </a:r>
            <a:br>
              <a:rPr lang="en-US" dirty="0"/>
            </a:br>
            <a:r>
              <a:rPr lang="en-US" sz="1800" dirty="0"/>
              <a:t>(Logged in as a technician)</a:t>
            </a:r>
            <a:endParaRPr lang="en-US" dirty="0"/>
          </a:p>
        </p:txBody>
      </p:sp>
      <p:sp>
        <p:nvSpPr>
          <p:cNvPr id="3" name="Content Placeholder 2">
            <a:extLst>
              <a:ext uri="{FF2B5EF4-FFF2-40B4-BE49-F238E27FC236}">
                <a16:creationId xmlns:a16="http://schemas.microsoft.com/office/drawing/2014/main" id="{9B8119B7-9A13-4CE6-BE7A-2772774DB50F}"/>
              </a:ext>
            </a:extLst>
          </p:cNvPr>
          <p:cNvSpPr>
            <a:spLocks noGrp="1"/>
          </p:cNvSpPr>
          <p:nvPr>
            <p:ph sz="half" idx="2"/>
          </p:nvPr>
        </p:nvSpPr>
        <p:spPr/>
        <p:txBody>
          <a:bodyPr/>
          <a:lstStyle/>
          <a:p>
            <a:pPr marL="0" indent="0">
              <a:buNone/>
            </a:pPr>
            <a:br>
              <a:rPr lang="en-US" dirty="0"/>
            </a:br>
            <a:br>
              <a:rPr lang="en-US" dirty="0"/>
            </a:br>
            <a:endParaRPr lang="en-US" dirty="0"/>
          </a:p>
        </p:txBody>
      </p:sp>
      <p:sp>
        <p:nvSpPr>
          <p:cNvPr id="4" name="Content Placeholder 3">
            <a:extLst>
              <a:ext uri="{FF2B5EF4-FFF2-40B4-BE49-F238E27FC236}">
                <a16:creationId xmlns:a16="http://schemas.microsoft.com/office/drawing/2014/main" id="{B74CBB5B-3197-47B3-9B27-1A482EB2AB87}"/>
              </a:ext>
            </a:extLst>
          </p:cNvPr>
          <p:cNvSpPr>
            <a:spLocks noGrp="1"/>
          </p:cNvSpPr>
          <p:nvPr>
            <p:ph sz="quarter" idx="13"/>
          </p:nvPr>
        </p:nvSpPr>
        <p:spPr>
          <a:xfrm>
            <a:off x="487680" y="1608589"/>
            <a:ext cx="5388864" cy="4526280"/>
          </a:xfrm>
        </p:spPr>
        <p:txBody>
          <a:bodyPr/>
          <a:lstStyle/>
          <a:p>
            <a:pPr marL="0" indent="0">
              <a:buNone/>
            </a:pPr>
            <a:br>
              <a:rPr lang="en-US" dirty="0"/>
            </a:br>
            <a:br>
              <a:rPr lang="en-US" dirty="0"/>
            </a:br>
            <a:br>
              <a:rPr lang="en-US" dirty="0"/>
            </a:br>
            <a:br>
              <a:rPr lang="en-US" dirty="0"/>
            </a:br>
            <a:br>
              <a:rPr lang="en-US" dirty="0"/>
            </a:br>
            <a:br>
              <a:rPr lang="en-US" dirty="0"/>
            </a:br>
            <a:endParaRPr lang="en-US" dirty="0"/>
          </a:p>
        </p:txBody>
      </p:sp>
      <p:pic>
        <p:nvPicPr>
          <p:cNvPr id="11" name="Picture 10">
            <a:extLst>
              <a:ext uri="{FF2B5EF4-FFF2-40B4-BE49-F238E27FC236}">
                <a16:creationId xmlns:a16="http://schemas.microsoft.com/office/drawing/2014/main" id="{3B4B50BD-BC0B-4C0E-B100-A146E91678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257" y="2022978"/>
            <a:ext cx="7538674" cy="2603116"/>
          </a:xfrm>
          <a:prstGeom prst="rect">
            <a:avLst/>
          </a:prstGeom>
        </p:spPr>
      </p:pic>
      <p:pic>
        <p:nvPicPr>
          <p:cNvPr id="9" name="Picture 8">
            <a:extLst>
              <a:ext uri="{FF2B5EF4-FFF2-40B4-BE49-F238E27FC236}">
                <a16:creationId xmlns:a16="http://schemas.microsoft.com/office/drawing/2014/main" id="{C23980B9-E4F6-4BDF-8D57-C0AA029B34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09929" y="3126024"/>
            <a:ext cx="6828638" cy="3000140"/>
          </a:xfrm>
          <a:prstGeom prst="rect">
            <a:avLst/>
          </a:prstGeom>
        </p:spPr>
      </p:pic>
    </p:spTree>
    <p:extLst>
      <p:ext uri="{BB962C8B-B14F-4D97-AF65-F5344CB8AC3E}">
        <p14:creationId xmlns:p14="http://schemas.microsoft.com/office/powerpoint/2010/main" val="1933753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Company background presentation" id="{7C18907C-4901-42BD-8F2C-E63B32C9DCA3}" vid="{B4FC953D-0C69-4290-95E2-4EA0E2E67D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9111A70-0198-4F40-BEFB-ADDC651BCC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Company meeting presentation</Template>
  <TotalTime>0</TotalTime>
  <Words>386</Words>
  <Application>Microsoft Office PowerPoint</Application>
  <PresentationFormat>Widescreen</PresentationFormat>
  <Paragraphs>145</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Century Gothic</vt:lpstr>
      <vt:lpstr>Courier New</vt:lpstr>
      <vt:lpstr>Palatino Linotype</vt:lpstr>
      <vt:lpstr>Segoe UI</vt:lpstr>
      <vt:lpstr>Times New Roman</vt:lpstr>
      <vt:lpstr>Company background presentation</vt:lpstr>
      <vt:lpstr>SimpleRex – Progress Report 2</vt:lpstr>
      <vt:lpstr>Project Summary</vt:lpstr>
      <vt:lpstr>Product Features</vt:lpstr>
      <vt:lpstr>Project Scope</vt:lpstr>
      <vt:lpstr>Project Timeline (11/30/2017)</vt:lpstr>
      <vt:lpstr>Problems and Corrections</vt:lpstr>
      <vt:lpstr>System Software and Tools</vt:lpstr>
      <vt:lpstr>User Interface 11/16/2017</vt:lpstr>
      <vt:lpstr>User Interface 11/30/2017 (Logged in as a technician)</vt:lpstr>
      <vt:lpstr>User Interface 11/30/2017 (Logged in as a user)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2017-10-31T03:19:33Z</dcterms:created>
  <dcterms:modified xsi:type="dcterms:W3CDTF">2017-11-30T07:59:14Z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TC034605109991</vt:lpwstr>
  </property>
</Properties>
</file>