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7"/>
  </p:notesMasterIdLst>
  <p:handoutMasterIdLst>
    <p:handoutMasterId r:id="rId38"/>
  </p:handoutMasterIdLst>
  <p:sldIdLst>
    <p:sldId id="287" r:id="rId2"/>
    <p:sldId id="620" r:id="rId3"/>
    <p:sldId id="636" r:id="rId4"/>
    <p:sldId id="710" r:id="rId5"/>
    <p:sldId id="716" r:id="rId6"/>
    <p:sldId id="717" r:id="rId7"/>
    <p:sldId id="719" r:id="rId8"/>
    <p:sldId id="718" r:id="rId9"/>
    <p:sldId id="720" r:id="rId10"/>
    <p:sldId id="721" r:id="rId11"/>
    <p:sldId id="730" r:id="rId12"/>
    <p:sldId id="737" r:id="rId13"/>
    <p:sldId id="723" r:id="rId14"/>
    <p:sldId id="725" r:id="rId15"/>
    <p:sldId id="732" r:id="rId16"/>
    <p:sldId id="726" r:id="rId17"/>
    <p:sldId id="724" r:id="rId18"/>
    <p:sldId id="728" r:id="rId19"/>
    <p:sldId id="729" r:id="rId20"/>
    <p:sldId id="734" r:id="rId21"/>
    <p:sldId id="733" r:id="rId22"/>
    <p:sldId id="735" r:id="rId23"/>
    <p:sldId id="736" r:id="rId24"/>
    <p:sldId id="727" r:id="rId25"/>
    <p:sldId id="738" r:id="rId26"/>
    <p:sldId id="731" r:id="rId27"/>
    <p:sldId id="739" r:id="rId28"/>
    <p:sldId id="740" r:id="rId29"/>
    <p:sldId id="741" r:id="rId30"/>
    <p:sldId id="742" r:id="rId31"/>
    <p:sldId id="743" r:id="rId32"/>
    <p:sldId id="744" r:id="rId33"/>
    <p:sldId id="745" r:id="rId34"/>
    <p:sldId id="746" r:id="rId35"/>
    <p:sldId id="747" r:id="rId36"/>
  </p:sldIdLst>
  <p:sldSz cx="9144000" cy="6858000" type="screen4x3"/>
  <p:notesSz cx="7315200" cy="9601200"/>
  <p:defaultTex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76549" autoAdjust="0"/>
  </p:normalViewPr>
  <p:slideViewPr>
    <p:cSldViewPr>
      <p:cViewPr varScale="1">
        <p:scale>
          <a:sx n="51" d="100"/>
          <a:sy n="51" d="100"/>
        </p:scale>
        <p:origin x="4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2" d="100"/>
        <a:sy n="112" d="100"/>
      </p:scale>
      <p:origin x="0" y="-54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square" lIns="97207" tIns="48605" rIns="97207" bIns="48605" numCol="1" anchor="t" anchorCtr="0" compatLnSpc="1">
            <a:prstTxWarp prst="textNoShape">
              <a:avLst/>
            </a:prstTxWarp>
          </a:bodyPr>
          <a:lstStyle>
            <a:lvl1pPr defTabSz="973048" eaLnBrk="1" hangingPunct="1">
              <a:defRPr sz="1300" b="0">
                <a:latin typeface="Times New Roman" pitchFamily="18" charset="0"/>
                <a:cs typeface="+mn-cs"/>
              </a:defRPr>
            </a:lvl1pPr>
          </a:lstStyle>
          <a:p>
            <a:pPr>
              <a:defRPr/>
            </a:pPr>
            <a:endParaRPr lang="en-US"/>
          </a:p>
        </p:txBody>
      </p:sp>
      <p:sp>
        <p:nvSpPr>
          <p:cNvPr id="29699" name="Rectangle 3"/>
          <p:cNvSpPr>
            <a:spLocks noGrp="1" noChangeArrowheads="1"/>
          </p:cNvSpPr>
          <p:nvPr>
            <p:ph type="dt" sz="quarter" idx="1"/>
          </p:nvPr>
        </p:nvSpPr>
        <p:spPr bwMode="auto">
          <a:xfrm>
            <a:off x="4146550" y="1"/>
            <a:ext cx="3168650" cy="479425"/>
          </a:xfrm>
          <a:prstGeom prst="rect">
            <a:avLst/>
          </a:prstGeom>
          <a:noFill/>
          <a:ln w="9525">
            <a:noFill/>
            <a:miter lim="800000"/>
            <a:headEnd/>
            <a:tailEnd/>
          </a:ln>
          <a:effectLst/>
        </p:spPr>
        <p:txBody>
          <a:bodyPr vert="horz" wrap="square" lIns="97207" tIns="48605" rIns="97207" bIns="48605" numCol="1" anchor="t" anchorCtr="0" compatLnSpc="1">
            <a:prstTxWarp prst="textNoShape">
              <a:avLst/>
            </a:prstTxWarp>
          </a:bodyPr>
          <a:lstStyle>
            <a:lvl1pPr algn="r" defTabSz="973048" eaLnBrk="1" hangingPunct="1">
              <a:defRPr sz="1300" b="0">
                <a:latin typeface="Times New Roman" pitchFamily="18" charset="0"/>
                <a:cs typeface="+mn-cs"/>
              </a:defRPr>
            </a:lvl1pPr>
          </a:lstStyle>
          <a:p>
            <a:pPr>
              <a:defRPr/>
            </a:pPr>
            <a:endParaRPr lang="en-US"/>
          </a:p>
        </p:txBody>
      </p:sp>
      <p:sp>
        <p:nvSpPr>
          <p:cNvPr id="29700" name="Rectangle 4"/>
          <p:cNvSpPr>
            <a:spLocks noGrp="1" noChangeArrowheads="1"/>
          </p:cNvSpPr>
          <p:nvPr>
            <p:ph type="ftr" sz="quarter" idx="2"/>
          </p:nvPr>
        </p:nvSpPr>
        <p:spPr bwMode="auto">
          <a:xfrm>
            <a:off x="0" y="9121776"/>
            <a:ext cx="3168650" cy="479425"/>
          </a:xfrm>
          <a:prstGeom prst="rect">
            <a:avLst/>
          </a:prstGeom>
          <a:noFill/>
          <a:ln w="9525">
            <a:noFill/>
            <a:miter lim="800000"/>
            <a:headEnd/>
            <a:tailEnd/>
          </a:ln>
          <a:effectLst/>
        </p:spPr>
        <p:txBody>
          <a:bodyPr vert="horz" wrap="square" lIns="97207" tIns="48605" rIns="97207" bIns="48605" numCol="1" anchor="b" anchorCtr="0" compatLnSpc="1">
            <a:prstTxWarp prst="textNoShape">
              <a:avLst/>
            </a:prstTxWarp>
          </a:bodyPr>
          <a:lstStyle>
            <a:lvl1pPr defTabSz="973048" eaLnBrk="1" hangingPunct="1">
              <a:defRPr sz="1300" b="0">
                <a:latin typeface="Times New Roman" pitchFamily="18" charset="0"/>
                <a:cs typeface="+mn-cs"/>
              </a:defRPr>
            </a:lvl1pPr>
          </a:lstStyle>
          <a:p>
            <a:pPr>
              <a:defRPr/>
            </a:pPr>
            <a:endParaRPr lang="en-US"/>
          </a:p>
        </p:txBody>
      </p:sp>
      <p:sp>
        <p:nvSpPr>
          <p:cNvPr id="29701" name="Rectangle 5"/>
          <p:cNvSpPr>
            <a:spLocks noGrp="1" noChangeArrowheads="1"/>
          </p:cNvSpPr>
          <p:nvPr>
            <p:ph type="sldNum" sz="quarter" idx="3"/>
          </p:nvPr>
        </p:nvSpPr>
        <p:spPr bwMode="auto">
          <a:xfrm>
            <a:off x="4146550" y="9121776"/>
            <a:ext cx="3168650" cy="479425"/>
          </a:xfrm>
          <a:prstGeom prst="rect">
            <a:avLst/>
          </a:prstGeom>
          <a:noFill/>
          <a:ln w="9525">
            <a:noFill/>
            <a:miter lim="800000"/>
            <a:headEnd/>
            <a:tailEnd/>
          </a:ln>
          <a:effectLst/>
        </p:spPr>
        <p:txBody>
          <a:bodyPr vert="horz" wrap="square" lIns="97207" tIns="48605" rIns="97207" bIns="48605" numCol="1" anchor="b" anchorCtr="0" compatLnSpc="1">
            <a:prstTxWarp prst="textNoShape">
              <a:avLst/>
            </a:prstTxWarp>
          </a:bodyPr>
          <a:lstStyle>
            <a:lvl1pPr algn="r" defTabSz="973048" eaLnBrk="1" hangingPunct="1">
              <a:defRPr sz="1300" b="0">
                <a:latin typeface="Times New Roman" pitchFamily="18" charset="0"/>
                <a:cs typeface="+mn-cs"/>
              </a:defRPr>
            </a:lvl1pPr>
          </a:lstStyle>
          <a:p>
            <a:pPr>
              <a:defRPr/>
            </a:pPr>
            <a:fld id="{47062A5E-12DC-4AFE-965A-A02DA0FDDACC}" type="slidenum">
              <a:rPr lang="en-US"/>
              <a:pPr>
                <a:defRPr/>
              </a:pPr>
              <a:t>‹#›</a:t>
            </a:fld>
            <a:endParaRPr lang="en-US"/>
          </a:p>
        </p:txBody>
      </p:sp>
    </p:spTree>
    <p:extLst>
      <p:ext uri="{BB962C8B-B14F-4D97-AF65-F5344CB8AC3E}">
        <p14:creationId xmlns:p14="http://schemas.microsoft.com/office/powerpoint/2010/main" val="1249285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square" lIns="97207" tIns="48605" rIns="97207" bIns="48605" numCol="1" anchor="t" anchorCtr="0" compatLnSpc="1">
            <a:prstTxWarp prst="textNoShape">
              <a:avLst/>
            </a:prstTxWarp>
          </a:bodyPr>
          <a:lstStyle>
            <a:lvl1pPr defTabSz="973048" eaLnBrk="1" hangingPunct="1">
              <a:defRPr sz="1300" b="0">
                <a:latin typeface="Times New Roman" pitchFamily="18" charset="0"/>
                <a:cs typeface="+mn-cs"/>
              </a:defRPr>
            </a:lvl1pPr>
          </a:lstStyle>
          <a:p>
            <a:pPr>
              <a:defRPr/>
            </a:pPr>
            <a:endParaRPr lang="en-US"/>
          </a:p>
        </p:txBody>
      </p:sp>
      <p:sp>
        <p:nvSpPr>
          <p:cNvPr id="28675" name="Rectangle 3"/>
          <p:cNvSpPr>
            <a:spLocks noGrp="1" noChangeArrowheads="1"/>
          </p:cNvSpPr>
          <p:nvPr>
            <p:ph type="dt" idx="1"/>
          </p:nvPr>
        </p:nvSpPr>
        <p:spPr bwMode="auto">
          <a:xfrm>
            <a:off x="4146550" y="1"/>
            <a:ext cx="3168650" cy="479425"/>
          </a:xfrm>
          <a:prstGeom prst="rect">
            <a:avLst/>
          </a:prstGeom>
          <a:noFill/>
          <a:ln w="9525">
            <a:noFill/>
            <a:miter lim="800000"/>
            <a:headEnd/>
            <a:tailEnd/>
          </a:ln>
          <a:effectLst/>
        </p:spPr>
        <p:txBody>
          <a:bodyPr vert="horz" wrap="square" lIns="97207" tIns="48605" rIns="97207" bIns="48605" numCol="1" anchor="t" anchorCtr="0" compatLnSpc="1">
            <a:prstTxWarp prst="textNoShape">
              <a:avLst/>
            </a:prstTxWarp>
          </a:bodyPr>
          <a:lstStyle>
            <a:lvl1pPr algn="r" defTabSz="973048" eaLnBrk="1" hangingPunct="1">
              <a:defRPr sz="1300" b="0">
                <a:latin typeface="Times New Roman" pitchFamily="18" charset="0"/>
                <a:cs typeface="+mn-cs"/>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1263650" y="720725"/>
            <a:ext cx="4797425" cy="3598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974726" y="4559301"/>
            <a:ext cx="5365750" cy="4321175"/>
          </a:xfrm>
          <a:prstGeom prst="rect">
            <a:avLst/>
          </a:prstGeom>
          <a:noFill/>
          <a:ln w="9525">
            <a:noFill/>
            <a:miter lim="800000"/>
            <a:headEnd/>
            <a:tailEnd/>
          </a:ln>
          <a:effectLst/>
        </p:spPr>
        <p:txBody>
          <a:bodyPr vert="horz" wrap="square" lIns="97207" tIns="48605" rIns="97207" bIns="4860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8678" name="Rectangle 6"/>
          <p:cNvSpPr>
            <a:spLocks noGrp="1" noChangeArrowheads="1"/>
          </p:cNvSpPr>
          <p:nvPr>
            <p:ph type="ftr" sz="quarter" idx="4"/>
          </p:nvPr>
        </p:nvSpPr>
        <p:spPr bwMode="auto">
          <a:xfrm>
            <a:off x="0" y="9121776"/>
            <a:ext cx="3168650" cy="479425"/>
          </a:xfrm>
          <a:prstGeom prst="rect">
            <a:avLst/>
          </a:prstGeom>
          <a:noFill/>
          <a:ln w="9525">
            <a:noFill/>
            <a:miter lim="800000"/>
            <a:headEnd/>
            <a:tailEnd/>
          </a:ln>
          <a:effectLst/>
        </p:spPr>
        <p:txBody>
          <a:bodyPr vert="horz" wrap="square" lIns="97207" tIns="48605" rIns="97207" bIns="48605" numCol="1" anchor="b" anchorCtr="0" compatLnSpc="1">
            <a:prstTxWarp prst="textNoShape">
              <a:avLst/>
            </a:prstTxWarp>
          </a:bodyPr>
          <a:lstStyle>
            <a:lvl1pPr defTabSz="973048" eaLnBrk="1" hangingPunct="1">
              <a:defRPr sz="1300" b="0">
                <a:latin typeface="Times New Roman" pitchFamily="18" charset="0"/>
                <a:cs typeface="+mn-cs"/>
              </a:defRPr>
            </a:lvl1pPr>
          </a:lstStyle>
          <a:p>
            <a:pPr>
              <a:defRPr/>
            </a:pPr>
            <a:endParaRPr lang="en-US"/>
          </a:p>
        </p:txBody>
      </p:sp>
      <p:sp>
        <p:nvSpPr>
          <p:cNvPr id="28679" name="Rectangle 7"/>
          <p:cNvSpPr>
            <a:spLocks noGrp="1" noChangeArrowheads="1"/>
          </p:cNvSpPr>
          <p:nvPr>
            <p:ph type="sldNum" sz="quarter" idx="5"/>
          </p:nvPr>
        </p:nvSpPr>
        <p:spPr bwMode="auto">
          <a:xfrm>
            <a:off x="4146550" y="9121776"/>
            <a:ext cx="3168650" cy="479425"/>
          </a:xfrm>
          <a:prstGeom prst="rect">
            <a:avLst/>
          </a:prstGeom>
          <a:noFill/>
          <a:ln w="9525">
            <a:noFill/>
            <a:miter lim="800000"/>
            <a:headEnd/>
            <a:tailEnd/>
          </a:ln>
          <a:effectLst/>
        </p:spPr>
        <p:txBody>
          <a:bodyPr vert="horz" wrap="square" lIns="97207" tIns="48605" rIns="97207" bIns="48605" numCol="1" anchor="b" anchorCtr="0" compatLnSpc="1">
            <a:prstTxWarp prst="textNoShape">
              <a:avLst/>
            </a:prstTxWarp>
          </a:bodyPr>
          <a:lstStyle>
            <a:lvl1pPr algn="r" defTabSz="973048" eaLnBrk="1" hangingPunct="1">
              <a:defRPr sz="1300" b="0">
                <a:latin typeface="Times New Roman" pitchFamily="18" charset="0"/>
                <a:cs typeface="+mn-cs"/>
              </a:defRPr>
            </a:lvl1pPr>
          </a:lstStyle>
          <a:p>
            <a:pPr>
              <a:defRPr/>
            </a:pPr>
            <a:fld id="{59A3198B-3572-480B-BBFD-30A331372896}" type="slidenum">
              <a:rPr lang="en-US"/>
              <a:pPr>
                <a:defRPr/>
              </a:pPr>
              <a:t>‹#›</a:t>
            </a:fld>
            <a:endParaRPr lang="en-US"/>
          </a:p>
        </p:txBody>
      </p:sp>
    </p:spTree>
    <p:extLst>
      <p:ext uri="{BB962C8B-B14F-4D97-AF65-F5344CB8AC3E}">
        <p14:creationId xmlns:p14="http://schemas.microsoft.com/office/powerpoint/2010/main" val="39126472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3052E717-B007-46AC-8F91-F4389A9387A1}" type="slidenum">
              <a:rPr lang="en-US" sz="1300" b="0" smtClean="0">
                <a:latin typeface="Times New Roman" pitchFamily="18" charset="0"/>
              </a:rPr>
              <a:pPr eaLnBrk="1" hangingPunct="1">
                <a:defRPr/>
              </a:pPr>
              <a:t>1</a:t>
            </a:fld>
            <a:endParaRPr lang="en-US" sz="1300" b="0" dirty="0" smtClean="0">
              <a:latin typeface="Times New Roman" pitchFamily="18"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3451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10</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221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11</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49774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12</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1333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13</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7817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14</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48194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15</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63530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16</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36451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17</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74008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18</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93739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19</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5860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29961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20</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66166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21</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41632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22</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77661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23</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2212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24</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87810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25</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55597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26</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11030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27</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621397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28</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45588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29</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9764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3</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78480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30</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0091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31</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52842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32</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44348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33</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31962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34</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949519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35</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977053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4</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63785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5</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7883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6</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35944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7</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05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8</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7452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p:spPr>
        <p:txBody>
          <a:bodyPr/>
          <a:lstStyle>
            <a:lvl1pPr defTabSz="973048" eaLnBrk="0" hangingPunct="0">
              <a:defRPr sz="2000" b="1">
                <a:solidFill>
                  <a:schemeClr val="tx1"/>
                </a:solidFill>
                <a:latin typeface="Verdana" pitchFamily="34" charset="0"/>
              </a:defRPr>
            </a:lvl1pPr>
            <a:lvl2pPr marL="742881" indent="-285724" defTabSz="973048" eaLnBrk="0" hangingPunct="0">
              <a:defRPr sz="2000" b="1">
                <a:solidFill>
                  <a:schemeClr val="tx1"/>
                </a:solidFill>
                <a:latin typeface="Verdana" pitchFamily="34" charset="0"/>
              </a:defRPr>
            </a:lvl2pPr>
            <a:lvl3pPr marL="1142894" indent="-228579" defTabSz="973048" eaLnBrk="0" hangingPunct="0">
              <a:defRPr sz="2000" b="1">
                <a:solidFill>
                  <a:schemeClr val="tx1"/>
                </a:solidFill>
                <a:latin typeface="Verdana" pitchFamily="34" charset="0"/>
              </a:defRPr>
            </a:lvl3pPr>
            <a:lvl4pPr marL="1600051" indent="-228579" defTabSz="973048" eaLnBrk="0" hangingPunct="0">
              <a:defRPr sz="2000" b="1">
                <a:solidFill>
                  <a:schemeClr val="tx1"/>
                </a:solidFill>
                <a:latin typeface="Verdana" pitchFamily="34" charset="0"/>
              </a:defRPr>
            </a:lvl4pPr>
            <a:lvl5pPr marL="2057210" indent="-228579" defTabSz="973048" eaLnBrk="0" hangingPunct="0">
              <a:defRPr sz="2000" b="1">
                <a:solidFill>
                  <a:schemeClr val="tx1"/>
                </a:solidFill>
                <a:latin typeface="Verdana" pitchFamily="34" charset="0"/>
              </a:defRPr>
            </a:lvl5pPr>
            <a:lvl6pPr marL="2514367" indent="-228579" defTabSz="973048" eaLnBrk="0" fontAlgn="base" hangingPunct="0">
              <a:spcBef>
                <a:spcPct val="0"/>
              </a:spcBef>
              <a:spcAft>
                <a:spcPct val="0"/>
              </a:spcAft>
              <a:defRPr sz="2000" b="1">
                <a:solidFill>
                  <a:schemeClr val="tx1"/>
                </a:solidFill>
                <a:latin typeface="Verdana" pitchFamily="34" charset="0"/>
              </a:defRPr>
            </a:lvl6pPr>
            <a:lvl7pPr marL="2971524" indent="-228579" defTabSz="973048" eaLnBrk="0" fontAlgn="base" hangingPunct="0">
              <a:spcBef>
                <a:spcPct val="0"/>
              </a:spcBef>
              <a:spcAft>
                <a:spcPct val="0"/>
              </a:spcAft>
              <a:defRPr sz="2000" b="1">
                <a:solidFill>
                  <a:schemeClr val="tx1"/>
                </a:solidFill>
                <a:latin typeface="Verdana" pitchFamily="34" charset="0"/>
              </a:defRPr>
            </a:lvl7pPr>
            <a:lvl8pPr marL="3428682" indent="-228579" defTabSz="973048" eaLnBrk="0" fontAlgn="base" hangingPunct="0">
              <a:spcBef>
                <a:spcPct val="0"/>
              </a:spcBef>
              <a:spcAft>
                <a:spcPct val="0"/>
              </a:spcAft>
              <a:defRPr sz="2000" b="1">
                <a:solidFill>
                  <a:schemeClr val="tx1"/>
                </a:solidFill>
                <a:latin typeface="Verdana" pitchFamily="34" charset="0"/>
              </a:defRPr>
            </a:lvl8pPr>
            <a:lvl9pPr marL="3885840" indent="-228579" defTabSz="973048" eaLnBrk="0" fontAlgn="base" hangingPunct="0">
              <a:spcBef>
                <a:spcPct val="0"/>
              </a:spcBef>
              <a:spcAft>
                <a:spcPct val="0"/>
              </a:spcAft>
              <a:defRPr sz="2000" b="1">
                <a:solidFill>
                  <a:schemeClr val="tx1"/>
                </a:solidFill>
                <a:latin typeface="Verdana" pitchFamily="34" charset="0"/>
              </a:defRPr>
            </a:lvl9pPr>
          </a:lstStyle>
          <a:p>
            <a:pPr eaLnBrk="1" hangingPunct="1">
              <a:defRPr/>
            </a:pPr>
            <a:fld id="{C3B57936-D89C-4BF1-8477-70909395603C}" type="slidenum">
              <a:rPr lang="en-US" sz="1300" b="0" smtClean="0">
                <a:latin typeface="Times New Roman" pitchFamily="18" charset="0"/>
              </a:rPr>
              <a:pPr eaLnBrk="1" hangingPunct="1">
                <a:defRPr/>
              </a:pPr>
              <a:t>9</a:t>
            </a:fld>
            <a:endParaRPr lang="en-US" sz="1300" b="0" dirty="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71492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cs typeface="+mn-cs"/>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cs typeface="+mn-cs"/>
              </a:endParaRPr>
            </a:p>
          </p:txBody>
        </p:sp>
        <p:sp>
          <p:nvSpPr>
            <p:cNvPr id="12"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cs typeface="+mn-cs"/>
              </a:endParaRPr>
            </a:p>
          </p:txBody>
        </p:sp>
        <p:sp>
          <p:nvSpPr>
            <p:cNvPr id="15"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2807"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28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r>
              <a:rPr lang="en-US" smtClean="0"/>
              <a:t>1/17/2012</a:t>
            </a:r>
            <a:endParaRPr lang="en-US"/>
          </a:p>
        </p:txBody>
      </p:sp>
      <p:sp>
        <p:nvSpPr>
          <p:cNvPr id="42" name="Rectangle 42"/>
          <p:cNvSpPr>
            <a:spLocks noGrp="1" noChangeArrowheads="1"/>
          </p:cNvSpPr>
          <p:nvPr>
            <p:ph type="ftr" sz="quarter" idx="11"/>
          </p:nvPr>
        </p:nvSpPr>
        <p:spPr/>
        <p:txBody>
          <a:bodyPr/>
          <a:lstStyle>
            <a:lvl1pPr>
              <a:defRPr/>
            </a:lvl1pPr>
          </a:lstStyle>
          <a:p>
            <a:pPr>
              <a:defRPr/>
            </a:pPr>
            <a:r>
              <a:rPr lang="en-US" smtClean="0"/>
              <a:t>CPET 499/ITC 250 Web Systems, Paul I. Lin</a:t>
            </a: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A9E81A5E-2086-4D04-8418-2E72673F09F6}" type="slidenum">
              <a:rPr lang="en-US"/>
              <a:pPr>
                <a:defRPr/>
              </a:pPr>
              <a:t>‹#›</a:t>
            </a:fld>
            <a:endParaRPr lang="en-US"/>
          </a:p>
        </p:txBody>
      </p:sp>
    </p:spTree>
    <p:extLst>
      <p:ext uri="{BB962C8B-B14F-4D97-AF65-F5344CB8AC3E}">
        <p14:creationId xmlns:p14="http://schemas.microsoft.com/office/powerpoint/2010/main" val="2308583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t>1/17/2012</a:t>
            </a: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t>CPET 499/ITC 250 Web Systems, Paul I. Lin</a:t>
            </a: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70F330A-82AF-40B1-8DAD-64F9FE9BBC8F}" type="slidenum">
              <a:rPr lang="en-US"/>
              <a:pPr>
                <a:defRPr/>
              </a:pPr>
              <a:t>‹#›</a:t>
            </a:fld>
            <a:endParaRPr lang="en-US"/>
          </a:p>
        </p:txBody>
      </p:sp>
    </p:spTree>
    <p:extLst>
      <p:ext uri="{BB962C8B-B14F-4D97-AF65-F5344CB8AC3E}">
        <p14:creationId xmlns:p14="http://schemas.microsoft.com/office/powerpoint/2010/main" val="284983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t>1/17/2012</a:t>
            </a: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t>CPET 499/ITC 250 Web Systems, Paul I. Lin</a:t>
            </a: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B390262-6516-4949-9421-8DAB458EDB01}" type="slidenum">
              <a:rPr lang="en-US"/>
              <a:pPr>
                <a:defRPr/>
              </a:pPr>
              <a:t>‹#›</a:t>
            </a:fld>
            <a:endParaRPr lang="en-US"/>
          </a:p>
        </p:txBody>
      </p:sp>
    </p:spTree>
    <p:extLst>
      <p:ext uri="{BB962C8B-B14F-4D97-AF65-F5344CB8AC3E}">
        <p14:creationId xmlns:p14="http://schemas.microsoft.com/office/powerpoint/2010/main" val="2949477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t>1/17/2012</a:t>
            </a: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t>CPET 499/ITC 250 Web Systems, Paul I. Lin</a:t>
            </a: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E98FDF6-2497-4157-8F49-ACB630D0E725}" type="slidenum">
              <a:rPr lang="en-US"/>
              <a:pPr>
                <a:defRPr/>
              </a:pPr>
              <a:t>‹#›</a:t>
            </a:fld>
            <a:endParaRPr lang="en-US"/>
          </a:p>
        </p:txBody>
      </p:sp>
    </p:spTree>
    <p:extLst>
      <p:ext uri="{BB962C8B-B14F-4D97-AF65-F5344CB8AC3E}">
        <p14:creationId xmlns:p14="http://schemas.microsoft.com/office/powerpoint/2010/main" val="295093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t>1/17/2012</a:t>
            </a: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t>CPET 499/ITC 250 Web Systems, Paul I. Lin</a:t>
            </a: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A488CBE-0B35-46ED-A07D-28867324055F}" type="slidenum">
              <a:rPr lang="en-US"/>
              <a:pPr>
                <a:defRPr/>
              </a:pPr>
              <a:t>‹#›</a:t>
            </a:fld>
            <a:endParaRPr lang="en-US"/>
          </a:p>
        </p:txBody>
      </p:sp>
    </p:spTree>
    <p:extLst>
      <p:ext uri="{BB962C8B-B14F-4D97-AF65-F5344CB8AC3E}">
        <p14:creationId xmlns:p14="http://schemas.microsoft.com/office/powerpoint/2010/main" val="82532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t>1/17/2012</a:t>
            </a: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t>CPET 499/ITC 250 Web Systems, Paul I. Lin</a:t>
            </a: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FCE2F77-49AC-4708-8D84-CC7AC93B90A4}" type="slidenum">
              <a:rPr lang="en-US"/>
              <a:pPr>
                <a:defRPr/>
              </a:pPr>
              <a:t>‹#›</a:t>
            </a:fld>
            <a:endParaRPr lang="en-US"/>
          </a:p>
        </p:txBody>
      </p:sp>
    </p:spTree>
    <p:extLst>
      <p:ext uri="{BB962C8B-B14F-4D97-AF65-F5344CB8AC3E}">
        <p14:creationId xmlns:p14="http://schemas.microsoft.com/office/powerpoint/2010/main" val="300350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r>
              <a:rPr lang="en-US" smtClean="0"/>
              <a:t>1/17/2012</a:t>
            </a: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r>
              <a:rPr lang="en-US" smtClean="0"/>
              <a:t>CPET 499/ITC 250 Web Systems, Paul I. Lin</a:t>
            </a: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5C490035-4BE8-4F55-AC46-FE726B970E73}" type="slidenum">
              <a:rPr lang="en-US"/>
              <a:pPr>
                <a:defRPr/>
              </a:pPr>
              <a:t>‹#›</a:t>
            </a:fld>
            <a:endParaRPr lang="en-US"/>
          </a:p>
        </p:txBody>
      </p:sp>
    </p:spTree>
    <p:extLst>
      <p:ext uri="{BB962C8B-B14F-4D97-AF65-F5344CB8AC3E}">
        <p14:creationId xmlns:p14="http://schemas.microsoft.com/office/powerpoint/2010/main" val="72658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r>
              <a:rPr lang="en-US" smtClean="0"/>
              <a:t>1/17/2012</a:t>
            </a: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r>
              <a:rPr lang="en-US" smtClean="0"/>
              <a:t>CPET 499/ITC 250 Web Systems, Paul I. Lin</a:t>
            </a: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16A202B4-A3DB-4896-9630-534C46E8C9BE}" type="slidenum">
              <a:rPr lang="en-US"/>
              <a:pPr>
                <a:defRPr/>
              </a:pPr>
              <a:t>‹#›</a:t>
            </a:fld>
            <a:endParaRPr lang="en-US"/>
          </a:p>
        </p:txBody>
      </p:sp>
    </p:spTree>
    <p:extLst>
      <p:ext uri="{BB962C8B-B14F-4D97-AF65-F5344CB8AC3E}">
        <p14:creationId xmlns:p14="http://schemas.microsoft.com/office/powerpoint/2010/main" val="926894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r>
              <a:rPr lang="en-US" smtClean="0"/>
              <a:t>1/17/2012</a:t>
            </a: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r>
              <a:rPr lang="en-US" smtClean="0"/>
              <a:t>CPET 499/ITC 250 Web Systems, Paul I. Lin</a:t>
            </a: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9A12E155-3572-4F05-BB78-88CEB124EB1C}" type="slidenum">
              <a:rPr lang="en-US"/>
              <a:pPr>
                <a:defRPr/>
              </a:pPr>
              <a:t>‹#›</a:t>
            </a:fld>
            <a:endParaRPr lang="en-US"/>
          </a:p>
        </p:txBody>
      </p:sp>
    </p:spTree>
    <p:extLst>
      <p:ext uri="{BB962C8B-B14F-4D97-AF65-F5344CB8AC3E}">
        <p14:creationId xmlns:p14="http://schemas.microsoft.com/office/powerpoint/2010/main" val="71680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t>1/17/2012</a:t>
            </a: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t>CPET 499/ITC 250 Web Systems, Paul I. Lin</a:t>
            </a: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10A3B1F-0429-41F4-B266-ECB20E6C0D07}" type="slidenum">
              <a:rPr lang="en-US"/>
              <a:pPr>
                <a:defRPr/>
              </a:pPr>
              <a:t>‹#›</a:t>
            </a:fld>
            <a:endParaRPr lang="en-US"/>
          </a:p>
        </p:txBody>
      </p:sp>
    </p:spTree>
    <p:extLst>
      <p:ext uri="{BB962C8B-B14F-4D97-AF65-F5344CB8AC3E}">
        <p14:creationId xmlns:p14="http://schemas.microsoft.com/office/powerpoint/2010/main" val="390380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t>1/17/2012</a:t>
            </a: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t>CPET 499/ITC 250 Web Systems, Paul I. Lin</a:t>
            </a: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D2A25B2-A17D-4A54-8151-7F81BD535E4D}" type="slidenum">
              <a:rPr lang="en-US"/>
              <a:pPr>
                <a:defRPr/>
              </a:pPr>
              <a:t>‹#›</a:t>
            </a:fld>
            <a:endParaRPr lang="en-US"/>
          </a:p>
        </p:txBody>
      </p:sp>
    </p:spTree>
    <p:extLst>
      <p:ext uri="{BB962C8B-B14F-4D97-AF65-F5344CB8AC3E}">
        <p14:creationId xmlns:p14="http://schemas.microsoft.com/office/powerpoint/2010/main" val="316126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3174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cs typeface="+mn-cs"/>
              </a:endParaRPr>
            </a:p>
          </p:txBody>
        </p:sp>
        <p:sp>
          <p:nvSpPr>
            <p:cNvPr id="3174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cs typeface="+mn-cs"/>
              </a:endParaRPr>
            </a:p>
          </p:txBody>
        </p:sp>
        <p:sp>
          <p:nvSpPr>
            <p:cNvPr id="3174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cs typeface="+mn-cs"/>
              </a:endParaRPr>
            </a:p>
          </p:txBody>
        </p:sp>
        <p:grpSp>
          <p:nvGrpSpPr>
            <p:cNvPr id="1035" name="Group 6"/>
            <p:cNvGrpSpPr>
              <a:grpSpLocks/>
            </p:cNvGrpSpPr>
            <p:nvPr/>
          </p:nvGrpSpPr>
          <p:grpSpPr bwMode="auto">
            <a:xfrm>
              <a:off x="288" y="0"/>
              <a:ext cx="5098" cy="4316"/>
              <a:chOff x="288" y="0"/>
              <a:chExt cx="5098" cy="4316"/>
            </a:xfrm>
          </p:grpSpPr>
          <p:sp>
            <p:nvSpPr>
              <p:cNvPr id="3175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5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5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5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5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5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5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5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5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6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6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6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sp>
            <p:nvSpPr>
              <p:cNvPr id="3176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cs typeface="+mn-cs"/>
                </a:endParaRPr>
              </a:p>
            </p:txBody>
          </p:sp>
        </p:grpSp>
        <p:sp>
          <p:nvSpPr>
            <p:cNvPr id="3176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cs typeface="+mn-cs"/>
              </a:endParaRPr>
            </a:p>
          </p:txBody>
        </p:sp>
        <p:sp>
          <p:nvSpPr>
            <p:cNvPr id="3176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cs typeface="+mn-cs"/>
              </a:endParaRPr>
            </a:p>
          </p:txBody>
        </p:sp>
        <p:sp>
          <p:nvSpPr>
            <p:cNvPr id="3176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cs typeface="+mn-cs"/>
              </a:endParaRPr>
            </a:p>
          </p:txBody>
        </p:sp>
        <p:sp>
          <p:nvSpPr>
            <p:cNvPr id="1039"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cs typeface="+mn-cs"/>
              </a:endParaRPr>
            </a:p>
          </p:txBody>
        </p:sp>
        <p:sp>
          <p:nvSpPr>
            <p:cNvPr id="1042"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78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178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effectLst>
                  <a:outerShdw blurRad="38100" dist="38100" dir="2700000" algn="tl">
                    <a:srgbClr val="000000"/>
                  </a:outerShdw>
                </a:effectLst>
                <a:cs typeface="+mn-cs"/>
              </a:defRPr>
            </a:lvl1pPr>
          </a:lstStyle>
          <a:p>
            <a:pPr>
              <a:defRPr/>
            </a:pPr>
            <a:r>
              <a:rPr lang="en-US" smtClean="0"/>
              <a:t>1/17/2012</a:t>
            </a:r>
            <a:endParaRPr lang="en-US"/>
          </a:p>
        </p:txBody>
      </p:sp>
      <p:sp>
        <p:nvSpPr>
          <p:cNvPr id="3178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effectLst>
                  <a:outerShdw blurRad="38100" dist="38100" dir="2700000" algn="tl">
                    <a:srgbClr val="000000"/>
                  </a:outerShdw>
                </a:effectLst>
                <a:cs typeface="+mn-cs"/>
              </a:defRPr>
            </a:lvl1pPr>
          </a:lstStyle>
          <a:p>
            <a:pPr>
              <a:defRPr/>
            </a:pPr>
            <a:r>
              <a:rPr lang="en-US" smtClean="0"/>
              <a:t>CPET 499/ITC 250 Web Systems, Paul I. Lin</a:t>
            </a:r>
            <a:endParaRPr lang="en-US"/>
          </a:p>
        </p:txBody>
      </p:sp>
      <p:sp>
        <p:nvSpPr>
          <p:cNvPr id="3178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effectLst>
                  <a:outerShdw blurRad="38100" dist="38100" dir="2700000" algn="tl">
                    <a:srgbClr val="000000"/>
                  </a:outerShdw>
                </a:effectLst>
                <a:cs typeface="+mn-cs"/>
              </a:defRPr>
            </a:lvl1pPr>
          </a:lstStyle>
          <a:p>
            <a:pPr>
              <a:defRPr/>
            </a:pPr>
            <a:fld id="{BFE99EF1-5D93-488F-AFA7-936E5EAA4A1E}" type="slidenum">
              <a:rPr lang="en-US"/>
              <a:pPr>
                <a:defRPr/>
              </a:pPr>
              <a:t>‹#›</a:t>
            </a:fld>
            <a:endParaRPr lang="en-US"/>
          </a:p>
        </p:txBody>
      </p:sp>
      <p:sp>
        <p:nvSpPr>
          <p:cNvPr id="317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806"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tcs.ipfw.edu/~li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8600" y="277814"/>
            <a:ext cx="8686800" cy="595312"/>
          </a:xfrm>
        </p:spPr>
        <p:txBody>
          <a:bodyPr/>
          <a:lstStyle/>
          <a:p>
            <a:pPr eaLnBrk="1" hangingPunct="1">
              <a:defRPr/>
            </a:pPr>
            <a:r>
              <a:rPr lang="en-US" sz="3200" b="1" dirty="0">
                <a:solidFill>
                  <a:schemeClr val="folHlink"/>
                </a:solidFill>
              </a:rPr>
              <a:t>CPET 499/ITC 250 Web Systems</a:t>
            </a:r>
            <a:endParaRPr lang="en-US" sz="3200" b="1" dirty="0" smtClean="0">
              <a:solidFill>
                <a:schemeClr val="folHlink"/>
              </a:solidFill>
            </a:endParaRPr>
          </a:p>
        </p:txBody>
      </p:sp>
      <p:sp>
        <p:nvSpPr>
          <p:cNvPr id="54275" name="Rectangle 3"/>
          <p:cNvSpPr>
            <a:spLocks noGrp="1" noChangeArrowheads="1"/>
          </p:cNvSpPr>
          <p:nvPr>
            <p:ph type="body" idx="1"/>
          </p:nvPr>
        </p:nvSpPr>
        <p:spPr>
          <a:xfrm>
            <a:off x="457200" y="990600"/>
            <a:ext cx="8229600" cy="5140325"/>
          </a:xfrm>
        </p:spPr>
        <p:txBody>
          <a:bodyPr/>
          <a:lstStyle/>
          <a:p>
            <a:pPr algn="ctr" eaLnBrk="1" hangingPunct="1">
              <a:lnSpc>
                <a:spcPct val="80000"/>
              </a:lnSpc>
              <a:buNone/>
              <a:defRPr/>
            </a:pPr>
            <a:r>
              <a:rPr lang="en-US" sz="2400" b="1" dirty="0" smtClean="0">
                <a:solidFill>
                  <a:schemeClr val="folHlink"/>
                </a:solidFill>
                <a:latin typeface="Arial" charset="0"/>
              </a:rPr>
              <a:t>Chapter 14</a:t>
            </a:r>
            <a:endParaRPr lang="en-US" sz="2400" b="1" dirty="0">
              <a:solidFill>
                <a:schemeClr val="folHlink"/>
              </a:solidFill>
              <a:latin typeface="Arial" charset="0"/>
            </a:endParaRPr>
          </a:p>
          <a:p>
            <a:pPr algn="ctr" eaLnBrk="1" hangingPunct="1">
              <a:lnSpc>
                <a:spcPct val="80000"/>
              </a:lnSpc>
              <a:buNone/>
              <a:defRPr/>
            </a:pPr>
            <a:r>
              <a:rPr lang="en-US" sz="2800" b="1" dirty="0" smtClean="0">
                <a:solidFill>
                  <a:schemeClr val="folHlink"/>
                </a:solidFill>
                <a:latin typeface="Arial" charset="0"/>
              </a:rPr>
              <a:t>Working with Databases</a:t>
            </a:r>
          </a:p>
          <a:p>
            <a:pPr algn="ctr" eaLnBrk="1" hangingPunct="1">
              <a:lnSpc>
                <a:spcPct val="80000"/>
              </a:lnSpc>
              <a:buNone/>
              <a:defRPr/>
            </a:pPr>
            <a:r>
              <a:rPr lang="en-US" sz="2800" b="1" dirty="0" smtClean="0">
                <a:solidFill>
                  <a:schemeClr val="folHlink"/>
                </a:solidFill>
                <a:latin typeface="Arial" charset="0"/>
              </a:rPr>
              <a:t>Part 1 of 3</a:t>
            </a:r>
            <a:endParaRPr lang="en-US" sz="2800" b="1" dirty="0" smtClean="0">
              <a:latin typeface="Arial" charset="0"/>
            </a:endParaRPr>
          </a:p>
          <a:p>
            <a:pPr marL="0" indent="0" eaLnBrk="1" hangingPunct="1">
              <a:lnSpc>
                <a:spcPct val="80000"/>
              </a:lnSpc>
              <a:buNone/>
              <a:defRPr/>
            </a:pPr>
            <a:endParaRPr lang="en-US" sz="1800" b="1" dirty="0">
              <a:latin typeface="Arial" charset="0"/>
            </a:endParaRPr>
          </a:p>
          <a:p>
            <a:pPr marL="0" indent="0" eaLnBrk="1" hangingPunct="1">
              <a:lnSpc>
                <a:spcPct val="80000"/>
              </a:lnSpc>
              <a:buNone/>
              <a:defRPr/>
            </a:pPr>
            <a:endParaRPr lang="en-US" sz="1800" b="1" dirty="0" smtClean="0">
              <a:latin typeface="Arial" charset="0"/>
            </a:endParaRPr>
          </a:p>
          <a:p>
            <a:pPr marL="0" indent="0" eaLnBrk="1" hangingPunct="1">
              <a:lnSpc>
                <a:spcPct val="80000"/>
              </a:lnSpc>
              <a:buNone/>
              <a:defRPr/>
            </a:pPr>
            <a:endParaRPr lang="en-US" sz="1800" b="1" dirty="0">
              <a:latin typeface="Arial" charset="0"/>
            </a:endParaRPr>
          </a:p>
          <a:p>
            <a:pPr marL="0" indent="0" eaLnBrk="1" hangingPunct="1">
              <a:lnSpc>
                <a:spcPct val="80000"/>
              </a:lnSpc>
              <a:buNone/>
              <a:defRPr/>
            </a:pPr>
            <a:r>
              <a:rPr lang="en-US" sz="1800" b="1" dirty="0" smtClean="0">
                <a:latin typeface="Arial" charset="0"/>
              </a:rPr>
              <a:t>Text Book:</a:t>
            </a:r>
          </a:p>
          <a:p>
            <a:pPr marL="0" indent="0" eaLnBrk="1" hangingPunct="1">
              <a:lnSpc>
                <a:spcPct val="80000"/>
              </a:lnSpc>
              <a:buNone/>
              <a:defRPr/>
            </a:pPr>
            <a:r>
              <a:rPr lang="en-US" sz="1800" b="1" dirty="0" smtClean="0">
                <a:latin typeface="Arial" charset="0"/>
              </a:rPr>
              <a:t>*  Fundamentals of Web Development, 2nd18, by Randy Connolly and Ricardo Hoar, published by Pearson </a:t>
            </a:r>
          </a:p>
          <a:p>
            <a:pPr marL="0" indent="0" eaLnBrk="1" hangingPunct="1">
              <a:lnSpc>
                <a:spcPct val="80000"/>
              </a:lnSpc>
              <a:buNone/>
              <a:defRPr/>
            </a:pPr>
            <a:r>
              <a:rPr lang="en-US" sz="1800" b="1" dirty="0" smtClean="0">
                <a:latin typeface="Arial" charset="0"/>
              </a:rPr>
              <a:t/>
            </a:r>
            <a:br>
              <a:rPr lang="en-US" sz="1800" b="1" dirty="0" smtClean="0">
                <a:latin typeface="Arial" charset="0"/>
              </a:rPr>
            </a:br>
            <a:endParaRPr lang="en-US" sz="1800" b="1" dirty="0" smtClean="0">
              <a:latin typeface="Arial" charset="0"/>
            </a:endParaRPr>
          </a:p>
          <a:p>
            <a:pPr algn="ctr" eaLnBrk="1" hangingPunct="1">
              <a:lnSpc>
                <a:spcPct val="80000"/>
              </a:lnSpc>
              <a:buFont typeface="Wingdings" pitchFamily="2" charset="2"/>
              <a:buNone/>
              <a:defRPr/>
            </a:pPr>
            <a:r>
              <a:rPr lang="en-US" sz="2000" b="1" dirty="0" smtClean="0">
                <a:latin typeface="Arial" charset="0"/>
              </a:rPr>
              <a:t>Paul I-Hai Lin, Professor  of ECET</a:t>
            </a:r>
          </a:p>
          <a:p>
            <a:pPr algn="ctr" eaLnBrk="1" hangingPunct="1">
              <a:lnSpc>
                <a:spcPct val="80000"/>
              </a:lnSpc>
              <a:buFont typeface="Wingdings" pitchFamily="2" charset="2"/>
              <a:buNone/>
              <a:defRPr/>
            </a:pPr>
            <a:r>
              <a:rPr lang="en-US" sz="2000" b="1" dirty="0" smtClean="0">
                <a:latin typeface="Arial" charset="0"/>
                <a:hlinkClick r:id="rId3"/>
              </a:rPr>
              <a:t>http://www.etcs.pfw.edu/~lin</a:t>
            </a:r>
            <a:r>
              <a:rPr lang="en-US" sz="2000" b="1" dirty="0" smtClean="0">
                <a:latin typeface="Arial" charset="0"/>
              </a:rPr>
              <a:t> </a:t>
            </a:r>
          </a:p>
        </p:txBody>
      </p:sp>
      <p:sp>
        <p:nvSpPr>
          <p:cNvPr id="4" name="Slide Number Placeholder 3"/>
          <p:cNvSpPr>
            <a:spLocks noGrp="1"/>
          </p:cNvSpPr>
          <p:nvPr>
            <p:ph type="sldNum" sz="quarter" idx="12"/>
          </p:nvPr>
        </p:nvSpPr>
        <p:spPr/>
        <p:txBody>
          <a:bodyPr/>
          <a:lstStyle/>
          <a:p>
            <a:pPr>
              <a:defRPr/>
            </a:pPr>
            <a:fld id="{147DBC44-0B92-4DB5-A8A9-B6AD12C32F7B}" type="slidenum">
              <a:rPr lang="en-US" smtClean="0"/>
              <a:pPr>
                <a:defRPr/>
              </a:pPr>
              <a:t>1</a:t>
            </a:fld>
            <a:endParaRPr lang="en-US" dirty="0"/>
          </a:p>
        </p:txBody>
      </p:sp>
      <p:sp>
        <p:nvSpPr>
          <p:cNvPr id="3" name="Footer Placeholder 2"/>
          <p:cNvSpPr>
            <a:spLocks noGrp="1"/>
          </p:cNvSpPr>
          <p:nvPr>
            <p:ph type="ftr" sz="quarter" idx="11"/>
          </p:nvPr>
        </p:nvSpPr>
        <p:spPr/>
        <p:txBody>
          <a:bodyPr/>
          <a:lstStyle/>
          <a:p>
            <a:pPr>
              <a:defRPr/>
            </a:pPr>
            <a:r>
              <a:rPr lang="en-US" smtClean="0"/>
              <a:t>CPET 499/ITC 250 Web Systems, Paul I. Lin</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14.7 Implementing a many-to-many relationship</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10</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05" y="1957307"/>
            <a:ext cx="8859895" cy="3040896"/>
          </a:xfrm>
          <a:prstGeom prst="rect">
            <a:avLst/>
          </a:prstGeom>
          <a:solidFill>
            <a:schemeClr val="tx1"/>
          </a:solidFill>
        </p:spPr>
      </p:pic>
    </p:spTree>
    <p:extLst>
      <p:ext uri="{BB962C8B-B14F-4D97-AF65-F5344CB8AC3E}">
        <p14:creationId xmlns:p14="http://schemas.microsoft.com/office/powerpoint/2010/main" val="4044042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14.8 Database in the </a:t>
            </a:r>
            <a:r>
              <a:rPr lang="en-US" sz="2400" b="1" dirty="0" smtClean="0">
                <a:solidFill>
                  <a:schemeClr val="folHlink"/>
                </a:solidFill>
              </a:rPr>
              <a:t>Enterprise – Database Options</a:t>
            </a:r>
            <a:endParaRPr lang="en-US" sz="2400" b="1" dirty="0" smtClean="0">
              <a:solidFill>
                <a:schemeClr val="folHlink"/>
              </a:solidFill>
            </a:endParaRPr>
          </a:p>
        </p:txBody>
      </p:sp>
      <p:sp>
        <p:nvSpPr>
          <p:cNvPr id="787459" name="Rectangle 3"/>
          <p:cNvSpPr>
            <a:spLocks noGrp="1" noChangeArrowheads="1"/>
          </p:cNvSpPr>
          <p:nvPr>
            <p:ph type="body" idx="1"/>
          </p:nvPr>
        </p:nvSpPr>
        <p:spPr>
          <a:xfrm>
            <a:off x="457200" y="838200"/>
            <a:ext cx="8229600" cy="5292725"/>
          </a:xfrm>
        </p:spPr>
        <p:txBody>
          <a:bodyPr/>
          <a:lstStyle/>
          <a:p>
            <a:r>
              <a:rPr lang="en-US" sz="2400" b="1" dirty="0" smtClean="0">
                <a:latin typeface="+mj-lt"/>
              </a:rPr>
              <a:t>SQL Databases</a:t>
            </a:r>
          </a:p>
          <a:p>
            <a:pPr lvl="1"/>
            <a:r>
              <a:rPr lang="en-US" sz="2400" b="1" dirty="0" smtClean="0">
                <a:latin typeface="+mj-lt"/>
              </a:rPr>
              <a:t>Financial and order management systems</a:t>
            </a:r>
          </a:p>
          <a:p>
            <a:pPr lvl="1"/>
            <a:r>
              <a:rPr lang="en-US" sz="2400" b="1" dirty="0" smtClean="0">
                <a:latin typeface="+mj-lt"/>
              </a:rPr>
              <a:t>Manufacturing system</a:t>
            </a:r>
          </a:p>
          <a:p>
            <a:pPr lvl="1"/>
            <a:r>
              <a:rPr lang="en-US" sz="2400" b="1" dirty="0" smtClean="0">
                <a:latin typeface="+mj-lt"/>
              </a:rPr>
              <a:t>Point of sales</a:t>
            </a:r>
          </a:p>
          <a:p>
            <a:pPr lvl="1"/>
            <a:r>
              <a:rPr lang="en-US" sz="2400" b="1" dirty="0" smtClean="0">
                <a:latin typeface="+mj-lt"/>
              </a:rPr>
              <a:t>Groupware and file servers</a:t>
            </a:r>
          </a:p>
          <a:p>
            <a:r>
              <a:rPr lang="en-US" sz="2400" b="1" dirty="0" smtClean="0">
                <a:latin typeface="+mj-lt"/>
              </a:rPr>
              <a:t>Examples</a:t>
            </a:r>
          </a:p>
          <a:p>
            <a:pPr lvl="1"/>
            <a:r>
              <a:rPr lang="en-US" sz="2400" b="1" dirty="0" smtClean="0">
                <a:latin typeface="+mj-lt"/>
              </a:rPr>
              <a:t>DB2</a:t>
            </a:r>
          </a:p>
          <a:p>
            <a:pPr lvl="1"/>
            <a:r>
              <a:rPr lang="en-US" sz="2400" b="1" dirty="0" smtClean="0">
                <a:latin typeface="+mj-lt"/>
              </a:rPr>
              <a:t>Oracle DB</a:t>
            </a:r>
          </a:p>
          <a:p>
            <a:pPr lvl="1"/>
            <a:r>
              <a:rPr lang="en-US" sz="2400" b="1" dirty="0" smtClean="0">
                <a:latin typeface="+mj-lt"/>
              </a:rPr>
              <a:t>Microsoft SQL</a:t>
            </a:r>
          </a:p>
          <a:p>
            <a:pPr lvl="1"/>
            <a:r>
              <a:rPr lang="en-US" sz="2400" b="1" dirty="0" smtClean="0">
                <a:latin typeface="+mj-lt"/>
              </a:rPr>
              <a:t>MySQL</a:t>
            </a:r>
          </a:p>
          <a:p>
            <a:pPr lvl="1"/>
            <a:r>
              <a:rPr lang="en-US" sz="2400" b="1" dirty="0" smtClean="0">
                <a:latin typeface="+mj-lt"/>
              </a:rPr>
              <a:t>PostgreSQL</a:t>
            </a:r>
          </a:p>
          <a:p>
            <a:pPr lvl="1"/>
            <a:r>
              <a:rPr lang="en-US" sz="2400" b="1" dirty="0" err="1" smtClean="0">
                <a:latin typeface="+mj-lt"/>
              </a:rPr>
              <a:t>etc</a:t>
            </a:r>
            <a:r>
              <a:rPr lang="en-US" sz="2400" b="1" dirty="0" smtClean="0">
                <a:latin typeface="+mj-lt"/>
              </a:rPr>
              <a:t>  </a:t>
            </a: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11</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Tree>
    <p:extLst>
      <p:ext uri="{BB962C8B-B14F-4D97-AF65-F5344CB8AC3E}">
        <p14:creationId xmlns:p14="http://schemas.microsoft.com/office/powerpoint/2010/main" val="3147189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14.8 Database in the </a:t>
            </a:r>
            <a:r>
              <a:rPr lang="en-US" sz="2400" b="1" dirty="0" smtClean="0">
                <a:solidFill>
                  <a:schemeClr val="folHlink"/>
                </a:solidFill>
              </a:rPr>
              <a:t>Enterprise – Database Options</a:t>
            </a:r>
            <a:endParaRPr lang="en-US" sz="2400" b="1" dirty="0" smtClean="0">
              <a:solidFill>
                <a:schemeClr val="folHlink"/>
              </a:solidFill>
            </a:endParaRPr>
          </a:p>
        </p:txBody>
      </p:sp>
      <p:sp>
        <p:nvSpPr>
          <p:cNvPr id="787459" name="Rectangle 3"/>
          <p:cNvSpPr>
            <a:spLocks noGrp="1" noChangeArrowheads="1"/>
          </p:cNvSpPr>
          <p:nvPr>
            <p:ph type="body" idx="1"/>
          </p:nvPr>
        </p:nvSpPr>
        <p:spPr>
          <a:xfrm>
            <a:off x="457200" y="838200"/>
            <a:ext cx="8229600" cy="5292725"/>
          </a:xfrm>
        </p:spPr>
        <p:txBody>
          <a:bodyPr/>
          <a:lstStyle/>
          <a:p>
            <a:endParaRPr lang="en-US" sz="24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12</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6" name="Content Placeholder 5" descr="4812614008.pdf"/>
          <p:cNvPicPr>
            <a:picLocks noGrp="1" noChangeAspect="1"/>
          </p:cNvPicPr>
          <p:nvPr>
            <p:ph idx="1"/>
          </p:nvPr>
        </p:nvPicPr>
        <p:blipFill>
          <a:blip r:embed="rId3" cstate="print">
            <a:extLst>
              <a:ext uri="{28A0092B-C50C-407E-A947-70E740481C1C}">
                <a14:useLocalDpi xmlns:a14="http://schemas.microsoft.com/office/drawing/2010/main"/>
              </a:ext>
            </a:extLst>
          </a:blip>
          <a:srcRect l="-6713" r="-6713"/>
          <a:stretch>
            <a:fillRect/>
          </a:stretch>
        </p:blipFill>
        <p:spPr>
          <a:xfrm>
            <a:off x="914399" y="1066801"/>
            <a:ext cx="7220263" cy="5105400"/>
          </a:xfrm>
          <a:solidFill>
            <a:schemeClr val="tx1"/>
          </a:solidFill>
        </p:spPr>
      </p:pic>
    </p:spTree>
    <p:extLst>
      <p:ext uri="{BB962C8B-B14F-4D97-AF65-F5344CB8AC3E}">
        <p14:creationId xmlns:p14="http://schemas.microsoft.com/office/powerpoint/2010/main" val="4259920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14.9 SQLite</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13</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734057"/>
            <a:ext cx="8458200" cy="5577402"/>
          </a:xfrm>
          <a:prstGeom prst="rect">
            <a:avLst/>
          </a:prstGeom>
          <a:solidFill>
            <a:srgbClr val="92D050"/>
          </a:solidFill>
        </p:spPr>
      </p:pic>
    </p:spTree>
    <p:extLst>
      <p:ext uri="{BB962C8B-B14F-4D97-AF65-F5344CB8AC3E}">
        <p14:creationId xmlns:p14="http://schemas.microsoft.com/office/powerpoint/2010/main" val="303506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990600" y="211454"/>
            <a:ext cx="6814442" cy="737871"/>
          </a:xfrm>
        </p:spPr>
        <p:txBody>
          <a:bodyPr/>
          <a:lstStyle/>
          <a:p>
            <a:pPr eaLnBrk="1" hangingPunct="1">
              <a:defRPr/>
            </a:pPr>
            <a:r>
              <a:rPr lang="en-US" sz="2800" b="1" dirty="0" smtClean="0">
                <a:solidFill>
                  <a:schemeClr val="folHlink"/>
                </a:solidFill>
              </a:rPr>
              <a:t>SQL </a:t>
            </a:r>
          </a:p>
        </p:txBody>
      </p:sp>
      <p:sp>
        <p:nvSpPr>
          <p:cNvPr id="787459" name="Rectangle 3"/>
          <p:cNvSpPr>
            <a:spLocks noGrp="1" noChangeArrowheads="1"/>
          </p:cNvSpPr>
          <p:nvPr>
            <p:ph type="body" idx="1"/>
          </p:nvPr>
        </p:nvSpPr>
        <p:spPr>
          <a:xfrm>
            <a:off x="457200" y="1066800"/>
            <a:ext cx="8229600" cy="5064125"/>
          </a:xfrm>
        </p:spPr>
        <p:txBody>
          <a:bodyPr/>
          <a:lstStyle/>
          <a:p>
            <a:r>
              <a:rPr lang="en-US" sz="2400" b="1" dirty="0" smtClean="0">
                <a:latin typeface="+mj-lt"/>
              </a:rPr>
              <a:t>SELECT statement – retrieve data from the database</a:t>
            </a:r>
          </a:p>
          <a:p>
            <a:r>
              <a:rPr lang="en-US" sz="2400" b="1" dirty="0" smtClean="0">
                <a:latin typeface="+mj-lt"/>
              </a:rPr>
              <a:t>INSERT statement – add new records</a:t>
            </a:r>
          </a:p>
          <a:p>
            <a:r>
              <a:rPr lang="en-US" sz="2400" b="1" dirty="0" smtClean="0">
                <a:latin typeface="+mj-lt"/>
              </a:rPr>
              <a:t>UPDATE statement – update existing records</a:t>
            </a:r>
          </a:p>
          <a:p>
            <a:r>
              <a:rPr lang="en-US" sz="2400" b="1" dirty="0" smtClean="0">
                <a:latin typeface="+mj-lt"/>
              </a:rPr>
              <a:t>DELETE statement – delete existing records</a:t>
            </a:r>
            <a:endParaRPr lang="en-US" sz="2400" b="1" dirty="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14</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Tree>
    <p:extLst>
      <p:ext uri="{BB962C8B-B14F-4D97-AF65-F5344CB8AC3E}">
        <p14:creationId xmlns:p14="http://schemas.microsoft.com/office/powerpoint/2010/main" val="4138706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43558" y="786128"/>
            <a:ext cx="1871189" cy="561343"/>
          </a:xfrm>
        </p:spPr>
        <p:txBody>
          <a:bodyPr/>
          <a:lstStyle/>
          <a:p>
            <a:pPr eaLnBrk="1" hangingPunct="1">
              <a:defRPr/>
            </a:pPr>
            <a:r>
              <a:rPr lang="en-US" sz="2400" b="1" dirty="0" smtClean="0">
                <a:solidFill>
                  <a:schemeClr val="folHlink"/>
                </a:solidFill>
              </a:rPr>
              <a:t>Figure 14.10 SQL SELECT from a single table</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15</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0"/>
            <a:ext cx="6629400" cy="6714260"/>
          </a:xfrm>
          <a:prstGeom prst="rect">
            <a:avLst/>
          </a:prstGeom>
          <a:solidFill>
            <a:schemeClr val="tx1"/>
          </a:solidFill>
        </p:spPr>
      </p:pic>
    </p:spTree>
    <p:extLst>
      <p:ext uri="{BB962C8B-B14F-4D97-AF65-F5344CB8AC3E}">
        <p14:creationId xmlns:p14="http://schemas.microsoft.com/office/powerpoint/2010/main" val="2847512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1110358" y="228600"/>
            <a:ext cx="6509642" cy="561343"/>
          </a:xfrm>
        </p:spPr>
        <p:txBody>
          <a:bodyPr/>
          <a:lstStyle/>
          <a:p>
            <a:pPr eaLnBrk="1" hangingPunct="1">
              <a:defRPr/>
            </a:pPr>
            <a:r>
              <a:rPr lang="en-US" sz="2400" b="1" dirty="0" smtClean="0">
                <a:solidFill>
                  <a:schemeClr val="folHlink"/>
                </a:solidFill>
              </a:rPr>
              <a:t>Figure 14.11 Using the WHERE clause</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16</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76401"/>
            <a:ext cx="8601654" cy="3810000"/>
          </a:xfrm>
          <a:prstGeom prst="rect">
            <a:avLst/>
          </a:prstGeom>
          <a:solidFill>
            <a:schemeClr val="tx1"/>
          </a:solidFill>
        </p:spPr>
      </p:pic>
    </p:spTree>
    <p:extLst>
      <p:ext uri="{BB962C8B-B14F-4D97-AF65-F5344CB8AC3E}">
        <p14:creationId xmlns:p14="http://schemas.microsoft.com/office/powerpoint/2010/main" val="1555801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000" b="1" dirty="0" smtClean="0">
                <a:solidFill>
                  <a:schemeClr val="folHlink"/>
                </a:solidFill>
              </a:rPr>
              <a:t>Figure 14.12 SQL SELECT from multiple table using an INNER JOINT</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17</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21344"/>
            <a:ext cx="8410153" cy="6247542"/>
          </a:xfrm>
          <a:prstGeom prst="rect">
            <a:avLst/>
          </a:prstGeom>
          <a:solidFill>
            <a:schemeClr val="tx1"/>
          </a:solidFill>
        </p:spPr>
      </p:pic>
    </p:spTree>
    <p:extLst>
      <p:ext uri="{BB962C8B-B14F-4D97-AF65-F5344CB8AC3E}">
        <p14:creationId xmlns:p14="http://schemas.microsoft.com/office/powerpoint/2010/main" val="4127009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000" b="1" dirty="0" smtClean="0">
                <a:solidFill>
                  <a:schemeClr val="folHlink"/>
                </a:solidFill>
              </a:rPr>
              <a:t>Figure 14.13 Using GROUP BY with aggregate functions</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18</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11" y="607036"/>
            <a:ext cx="8424390" cy="6171057"/>
          </a:xfrm>
          <a:prstGeom prst="rect">
            <a:avLst/>
          </a:prstGeom>
          <a:solidFill>
            <a:schemeClr val="tx1"/>
          </a:solidFill>
        </p:spPr>
      </p:pic>
    </p:spTree>
    <p:extLst>
      <p:ext uri="{BB962C8B-B14F-4D97-AF65-F5344CB8AC3E}">
        <p14:creationId xmlns:p14="http://schemas.microsoft.com/office/powerpoint/2010/main" val="3693239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000" b="1" dirty="0" smtClean="0">
                <a:solidFill>
                  <a:schemeClr val="folHlink"/>
                </a:solidFill>
              </a:rPr>
              <a:t>Figure 14.14 SQL INSERT, UPDATE, and DELETE</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19</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25438"/>
            <a:ext cx="8001000" cy="6332561"/>
          </a:xfrm>
          <a:prstGeom prst="rect">
            <a:avLst/>
          </a:prstGeom>
          <a:solidFill>
            <a:schemeClr val="tx1"/>
          </a:solidFill>
        </p:spPr>
      </p:pic>
    </p:spTree>
    <p:extLst>
      <p:ext uri="{BB962C8B-B14F-4D97-AF65-F5344CB8AC3E}">
        <p14:creationId xmlns:p14="http://schemas.microsoft.com/office/powerpoint/2010/main" val="2721203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28600" y="277813"/>
            <a:ext cx="8686800" cy="788987"/>
          </a:xfrm>
        </p:spPr>
        <p:txBody>
          <a:bodyPr/>
          <a:lstStyle/>
          <a:p>
            <a:pPr eaLnBrk="1" hangingPunct="1">
              <a:defRPr/>
            </a:pPr>
            <a:r>
              <a:rPr lang="en-US" sz="3200" b="1" dirty="0" smtClean="0">
                <a:solidFill>
                  <a:schemeClr val="folHlink"/>
                </a:solidFill>
              </a:rPr>
              <a:t>Topics</a:t>
            </a:r>
          </a:p>
        </p:txBody>
      </p:sp>
      <p:sp>
        <p:nvSpPr>
          <p:cNvPr id="787459" name="Rectangle 3"/>
          <p:cNvSpPr>
            <a:spLocks noGrp="1" noChangeArrowheads="1"/>
          </p:cNvSpPr>
          <p:nvPr>
            <p:ph type="body" idx="1"/>
          </p:nvPr>
        </p:nvSpPr>
        <p:spPr>
          <a:xfrm>
            <a:off x="457200" y="1066800"/>
            <a:ext cx="8229600" cy="5064125"/>
          </a:xfrm>
        </p:spPr>
        <p:txBody>
          <a:bodyPr/>
          <a:lstStyle/>
          <a:p>
            <a:pPr eaLnBrk="1" hangingPunct="1">
              <a:defRPr/>
            </a:pPr>
            <a:r>
              <a:rPr lang="en-US" sz="2400" dirty="0" smtClean="0">
                <a:latin typeface="Arial" charset="0"/>
              </a:rPr>
              <a:t>Database and Web Development</a:t>
            </a:r>
          </a:p>
          <a:p>
            <a:pPr lvl="1" eaLnBrk="1" hangingPunct="1">
              <a:defRPr/>
            </a:pPr>
            <a:r>
              <a:rPr lang="en-US" sz="2000" dirty="0" smtClean="0">
                <a:latin typeface="Arial" charset="0"/>
              </a:rPr>
              <a:t>The Role of Database in Web Development</a:t>
            </a:r>
          </a:p>
          <a:p>
            <a:pPr lvl="1" eaLnBrk="1" hangingPunct="1">
              <a:defRPr/>
            </a:pPr>
            <a:r>
              <a:rPr lang="en-US" sz="2000" dirty="0" smtClean="0">
                <a:latin typeface="Arial" charset="0"/>
              </a:rPr>
              <a:t>Database Design</a:t>
            </a:r>
          </a:p>
          <a:p>
            <a:pPr lvl="1" eaLnBrk="1" hangingPunct="1">
              <a:defRPr/>
            </a:pPr>
            <a:r>
              <a:rPr lang="en-US" sz="2000" dirty="0" smtClean="0">
                <a:latin typeface="Arial" charset="0"/>
              </a:rPr>
              <a:t>Database Options</a:t>
            </a:r>
          </a:p>
          <a:p>
            <a:pPr eaLnBrk="1" hangingPunct="1">
              <a:defRPr/>
            </a:pPr>
            <a:r>
              <a:rPr lang="en-US" sz="2400" dirty="0" smtClean="0">
                <a:latin typeface="Arial" charset="0"/>
              </a:rPr>
              <a:t>SQL (Structure Query Language)</a:t>
            </a:r>
          </a:p>
          <a:p>
            <a:pPr lvl="1" eaLnBrk="1" hangingPunct="1">
              <a:defRPr/>
            </a:pPr>
            <a:r>
              <a:rPr lang="en-US" sz="2000" dirty="0" smtClean="0">
                <a:latin typeface="Arial" charset="0"/>
              </a:rPr>
              <a:t>SELECT Statement</a:t>
            </a:r>
          </a:p>
          <a:p>
            <a:pPr lvl="1" eaLnBrk="1" hangingPunct="1">
              <a:defRPr/>
            </a:pPr>
            <a:r>
              <a:rPr lang="en-US" sz="2000" dirty="0" smtClean="0">
                <a:latin typeface="Arial" charset="0"/>
              </a:rPr>
              <a:t>INSERT, UPDATE, and DELETE Statements</a:t>
            </a:r>
          </a:p>
          <a:p>
            <a:pPr lvl="1" eaLnBrk="1" hangingPunct="1">
              <a:defRPr/>
            </a:pPr>
            <a:r>
              <a:rPr lang="en-US" sz="2000" dirty="0" smtClean="0">
                <a:latin typeface="Arial" charset="0"/>
              </a:rPr>
              <a:t>Transactions: Local Transactions, Distributed Transactions</a:t>
            </a:r>
          </a:p>
          <a:p>
            <a:pPr lvl="1" eaLnBrk="1" hangingPunct="1">
              <a:defRPr/>
            </a:pPr>
            <a:r>
              <a:rPr lang="en-US" sz="2000" dirty="0" smtClean="0">
                <a:latin typeface="Arial" charset="0"/>
              </a:rPr>
              <a:t>Data Definition Statements</a:t>
            </a:r>
          </a:p>
          <a:p>
            <a:pPr lvl="1" eaLnBrk="1" hangingPunct="1">
              <a:defRPr/>
            </a:pPr>
            <a:r>
              <a:rPr lang="en-US" sz="2000" dirty="0" smtClean="0">
                <a:latin typeface="Arial" charset="0"/>
              </a:rPr>
              <a:t>Database Indexes and Efficiency</a:t>
            </a: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a:t>
            </a:fld>
            <a:endParaRPr lang="en-US"/>
          </a:p>
        </p:txBody>
      </p:sp>
      <p:sp>
        <p:nvSpPr>
          <p:cNvPr id="3" name="Footer Placeholder 2"/>
          <p:cNvSpPr>
            <a:spLocks noGrp="1"/>
          </p:cNvSpPr>
          <p:nvPr>
            <p:ph type="ftr" sz="quarter" idx="11"/>
          </p:nvPr>
        </p:nvSpPr>
        <p:spPr/>
        <p:txBody>
          <a:bodyPr/>
          <a:lstStyle/>
          <a:p>
            <a:pPr>
              <a:defRPr/>
            </a:pPr>
            <a:r>
              <a:rPr lang="en-US" smtClean="0"/>
              <a:t>CPET 499/ITC 250 Web Systems, Paul I. Lin</a:t>
            </a:r>
            <a:endParaRPr lang="en-US"/>
          </a:p>
        </p:txBody>
      </p:sp>
    </p:spTree>
    <p:extLst>
      <p:ext uri="{BB962C8B-B14F-4D97-AF65-F5344CB8AC3E}">
        <p14:creationId xmlns:p14="http://schemas.microsoft.com/office/powerpoint/2010/main" val="26002493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800" b="1" dirty="0" smtClean="0">
                <a:solidFill>
                  <a:schemeClr val="folHlink"/>
                </a:solidFill>
              </a:rPr>
              <a:t>Local and Distributed Transactions</a:t>
            </a:r>
          </a:p>
        </p:txBody>
      </p:sp>
      <p:sp>
        <p:nvSpPr>
          <p:cNvPr id="787459" name="Rectangle 3"/>
          <p:cNvSpPr>
            <a:spLocks noGrp="1" noChangeArrowheads="1"/>
          </p:cNvSpPr>
          <p:nvPr>
            <p:ph type="body" idx="1"/>
          </p:nvPr>
        </p:nvSpPr>
        <p:spPr>
          <a:xfrm>
            <a:off x="457200" y="1066800"/>
            <a:ext cx="8229600" cy="5064125"/>
          </a:xfrm>
        </p:spPr>
        <p:txBody>
          <a:bodyPr/>
          <a:lstStyle/>
          <a:p>
            <a:r>
              <a:rPr lang="en-US" sz="2800" b="1" dirty="0" smtClean="0">
                <a:solidFill>
                  <a:srgbClr val="FFFF00"/>
                </a:solidFill>
                <a:latin typeface="+mj-lt"/>
              </a:rPr>
              <a:t>Transactions</a:t>
            </a:r>
          </a:p>
          <a:p>
            <a:pPr lvl="1"/>
            <a:r>
              <a:rPr lang="en-US" sz="2400" b="1" dirty="0" smtClean="0">
                <a:latin typeface="+mj-lt"/>
              </a:rPr>
              <a:t>A transaction refers to a sequence of steps that are treated as a single unit, and provide a way to gracefully handle errors and keep your data properly consistent when error occur.</a:t>
            </a:r>
          </a:p>
          <a:p>
            <a:pPr lvl="1"/>
            <a:r>
              <a:rPr lang="en-US" sz="2400" b="1" dirty="0" smtClean="0">
                <a:latin typeface="+mj-lt"/>
              </a:rPr>
              <a:t>Local Transactions: transactions handled by the DBMS</a:t>
            </a:r>
          </a:p>
          <a:p>
            <a:pPr lvl="1"/>
            <a:r>
              <a:rPr lang="en-US" sz="2400" b="1" dirty="0" smtClean="0">
                <a:latin typeface="+mj-lt"/>
              </a:rPr>
              <a:t>Distributed Transactions: transactions involve multiple hosts, several of which we may have no control over.</a:t>
            </a: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20</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Tree>
    <p:extLst>
      <p:ext uri="{BB962C8B-B14F-4D97-AF65-F5344CB8AC3E}">
        <p14:creationId xmlns:p14="http://schemas.microsoft.com/office/powerpoint/2010/main" val="4090327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800" b="1" dirty="0" smtClean="0">
                <a:solidFill>
                  <a:schemeClr val="folHlink"/>
                </a:solidFill>
              </a:rPr>
              <a:t>Local and Distributed Transactions</a:t>
            </a:r>
          </a:p>
        </p:txBody>
      </p:sp>
      <p:sp>
        <p:nvSpPr>
          <p:cNvPr id="787459" name="Rectangle 3"/>
          <p:cNvSpPr>
            <a:spLocks noGrp="1" noChangeArrowheads="1"/>
          </p:cNvSpPr>
          <p:nvPr>
            <p:ph type="body" idx="1"/>
          </p:nvPr>
        </p:nvSpPr>
        <p:spPr>
          <a:xfrm>
            <a:off x="457200" y="1066800"/>
            <a:ext cx="8229600" cy="5064125"/>
          </a:xfrm>
        </p:spPr>
        <p:txBody>
          <a:bodyPr/>
          <a:lstStyle/>
          <a:p>
            <a:r>
              <a:rPr lang="en-US" sz="2400" b="1" dirty="0" smtClean="0">
                <a:latin typeface="+mj-lt"/>
              </a:rPr>
              <a:t>Web Storefront Example</a:t>
            </a:r>
          </a:p>
          <a:p>
            <a:pPr lvl="1"/>
            <a:r>
              <a:rPr lang="en-US" sz="2400" b="1" dirty="0" smtClean="0">
                <a:latin typeface="+mj-lt"/>
              </a:rPr>
              <a:t>A customer: Checkout, Verified address, entered credit card, select shipping option</a:t>
            </a:r>
          </a:p>
          <a:p>
            <a:pPr lvl="1"/>
            <a:r>
              <a:rPr lang="en-US" sz="2400" b="1" dirty="0" smtClean="0">
                <a:latin typeface="+mj-lt"/>
              </a:rPr>
              <a:t>Click Pay for Order Button, what happen?</a:t>
            </a:r>
          </a:p>
          <a:p>
            <a:pPr marL="457200" lvl="1" indent="0">
              <a:buNone/>
            </a:pPr>
            <a:r>
              <a:rPr lang="en-US" sz="2000" b="1" dirty="0" smtClean="0">
                <a:latin typeface="+mj-lt"/>
              </a:rPr>
              <a:t>1. Write order records to the website database.</a:t>
            </a:r>
          </a:p>
          <a:p>
            <a:pPr marL="457200" lvl="1" indent="0">
              <a:buNone/>
            </a:pPr>
            <a:r>
              <a:rPr lang="en-US" sz="2000" b="1" dirty="0" smtClean="0">
                <a:latin typeface="+mj-lt"/>
              </a:rPr>
              <a:t>2. Check credit card service to see if payment is accepted.</a:t>
            </a:r>
          </a:p>
          <a:p>
            <a:pPr marL="457200" lvl="1" indent="0">
              <a:buNone/>
            </a:pPr>
            <a:r>
              <a:rPr lang="en-US" sz="2000" b="1" dirty="0" smtClean="0">
                <a:latin typeface="+mj-lt"/>
              </a:rPr>
              <a:t>3. If payment is accepted, send message to legacy ordering system.</a:t>
            </a:r>
          </a:p>
          <a:p>
            <a:pPr marL="457200" lvl="1" indent="0">
              <a:buNone/>
            </a:pPr>
            <a:r>
              <a:rPr lang="en-US" sz="2000" b="1" dirty="0" smtClean="0">
                <a:latin typeface="+mj-lt"/>
              </a:rPr>
              <a:t>4. Remove purchased item from warehouse inventory table and added to the order shipped table.</a:t>
            </a:r>
          </a:p>
          <a:p>
            <a:pPr marL="457200" lvl="1" indent="0">
              <a:buNone/>
            </a:pPr>
            <a:r>
              <a:rPr lang="en-US" sz="2000" b="1" dirty="0" smtClean="0">
                <a:latin typeface="+mj-lt"/>
              </a:rPr>
              <a:t>5. Send message to shipping provider</a:t>
            </a: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21</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Tree>
    <p:extLst>
      <p:ext uri="{BB962C8B-B14F-4D97-AF65-F5344CB8AC3E}">
        <p14:creationId xmlns:p14="http://schemas.microsoft.com/office/powerpoint/2010/main" val="12709057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800" b="1" dirty="0" smtClean="0">
                <a:solidFill>
                  <a:schemeClr val="folHlink"/>
                </a:solidFill>
              </a:rPr>
              <a:t>Local and Distributed Transactions</a:t>
            </a:r>
          </a:p>
        </p:txBody>
      </p:sp>
      <p:sp>
        <p:nvSpPr>
          <p:cNvPr id="787459" name="Rectangle 3"/>
          <p:cNvSpPr>
            <a:spLocks noGrp="1" noChangeArrowheads="1"/>
          </p:cNvSpPr>
          <p:nvPr>
            <p:ph type="body" idx="1"/>
          </p:nvPr>
        </p:nvSpPr>
        <p:spPr>
          <a:xfrm>
            <a:off x="457200" y="1066800"/>
            <a:ext cx="8229600" cy="5064125"/>
          </a:xfrm>
        </p:spPr>
        <p:txBody>
          <a:bodyPr/>
          <a:lstStyle/>
          <a:p>
            <a:r>
              <a:rPr lang="en-US" sz="2400" b="1" dirty="0" smtClean="0">
                <a:latin typeface="+mj-lt"/>
              </a:rPr>
              <a:t>Web Storefront Example</a:t>
            </a:r>
          </a:p>
          <a:p>
            <a:r>
              <a:rPr lang="en-US" sz="2400" b="1" dirty="0" smtClean="0">
                <a:latin typeface="+mj-lt"/>
              </a:rPr>
              <a:t>Distributed Transactions</a:t>
            </a:r>
          </a:p>
          <a:p>
            <a:pPr lvl="1"/>
            <a:r>
              <a:rPr lang="en-US" sz="2400" b="1" dirty="0" smtClean="0">
                <a:latin typeface="+mj-lt"/>
              </a:rPr>
              <a:t>Local database writes</a:t>
            </a:r>
          </a:p>
          <a:p>
            <a:pPr lvl="1"/>
            <a:r>
              <a:rPr lang="en-US" sz="2400" b="1" dirty="0" smtClean="0">
                <a:latin typeface="+mj-lt"/>
              </a:rPr>
              <a:t>External credit car processor</a:t>
            </a:r>
          </a:p>
          <a:p>
            <a:pPr lvl="1"/>
            <a:r>
              <a:rPr lang="en-US" sz="2400" b="1" dirty="0" smtClean="0">
                <a:latin typeface="+mj-lt"/>
              </a:rPr>
              <a:t>External legacy ordering system</a:t>
            </a:r>
          </a:p>
          <a:p>
            <a:pPr lvl="1"/>
            <a:r>
              <a:rPr lang="en-US" sz="2400" b="1" dirty="0" smtClean="0">
                <a:latin typeface="+mj-lt"/>
              </a:rPr>
              <a:t>External shipping systems</a:t>
            </a: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22</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Tree>
    <p:extLst>
      <p:ext uri="{BB962C8B-B14F-4D97-AF65-F5344CB8AC3E}">
        <p14:creationId xmlns:p14="http://schemas.microsoft.com/office/powerpoint/2010/main" val="970764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800" b="1" dirty="0" smtClean="0">
                <a:solidFill>
                  <a:schemeClr val="folHlink"/>
                </a:solidFill>
              </a:rPr>
              <a:t>Local Transactions</a:t>
            </a:r>
          </a:p>
        </p:txBody>
      </p:sp>
      <p:sp>
        <p:nvSpPr>
          <p:cNvPr id="787459" name="Rectangle 3"/>
          <p:cNvSpPr>
            <a:spLocks noGrp="1" noChangeArrowheads="1"/>
          </p:cNvSpPr>
          <p:nvPr>
            <p:ph type="body" idx="1"/>
          </p:nvPr>
        </p:nvSpPr>
        <p:spPr>
          <a:xfrm>
            <a:off x="457200" y="1066800"/>
            <a:ext cx="8229600" cy="5064125"/>
          </a:xfrm>
        </p:spPr>
        <p:txBody>
          <a:bodyPr/>
          <a:lstStyle/>
          <a:p>
            <a:r>
              <a:rPr lang="en-US" sz="2400" b="1" dirty="0" smtClean="0">
                <a:latin typeface="+mj-lt"/>
              </a:rPr>
              <a:t>Through SQL Statements or API calls</a:t>
            </a:r>
          </a:p>
          <a:p>
            <a:pPr lvl="1"/>
            <a:r>
              <a:rPr lang="en-US" sz="2400" b="1" dirty="0" smtClean="0">
                <a:latin typeface="+mj-lt"/>
              </a:rPr>
              <a:t>START TRACSACTION</a:t>
            </a:r>
          </a:p>
          <a:p>
            <a:pPr lvl="1"/>
            <a:r>
              <a:rPr lang="en-US" sz="2400" b="1" dirty="0" smtClean="0">
                <a:latin typeface="+mj-lt"/>
              </a:rPr>
              <a:t>COMMIT</a:t>
            </a:r>
          </a:p>
          <a:p>
            <a:pPr lvl="1"/>
            <a:r>
              <a:rPr lang="en-US" sz="2400" b="1" dirty="0" smtClean="0">
                <a:latin typeface="+mj-lt"/>
              </a:rPr>
              <a:t>ROLLBACK</a:t>
            </a:r>
          </a:p>
          <a:p>
            <a:endParaRPr lang="en-US" sz="2400" b="1" dirty="0" smtClean="0">
              <a:latin typeface="+mj-lt"/>
            </a:endParaRPr>
          </a:p>
          <a:p>
            <a:r>
              <a:rPr lang="en-US" sz="2400" b="1" dirty="0" smtClean="0">
                <a:latin typeface="+mj-lt"/>
              </a:rPr>
              <a:t>LISTING 14.1 </a:t>
            </a:r>
            <a:r>
              <a:rPr lang="en-US" sz="2000" b="1" dirty="0" smtClean="0">
                <a:latin typeface="+mj-lt"/>
              </a:rPr>
              <a:t>SQL Commands for transaction processing</a:t>
            </a:r>
          </a:p>
          <a:p>
            <a:pPr marL="0" indent="0">
              <a:buNone/>
            </a:pPr>
            <a:r>
              <a:rPr lang="en-US" sz="2400" b="1" dirty="0" smtClean="0">
                <a:solidFill>
                  <a:srgbClr val="FFC000"/>
                </a:solidFill>
                <a:latin typeface="+mj-lt"/>
              </a:rPr>
              <a:t>START TRANSACTION</a:t>
            </a:r>
          </a:p>
          <a:p>
            <a:pPr marL="0" indent="0">
              <a:buNone/>
            </a:pPr>
            <a:r>
              <a:rPr lang="en-US" sz="2400" b="1" dirty="0" smtClean="0">
                <a:latin typeface="+mj-lt"/>
              </a:rPr>
              <a:t>INSERT INTO orders …</a:t>
            </a:r>
          </a:p>
          <a:p>
            <a:pPr marL="0" indent="0">
              <a:buNone/>
            </a:pPr>
            <a:r>
              <a:rPr lang="en-US" sz="2400" b="1" dirty="0" smtClean="0">
                <a:latin typeface="+mj-lt"/>
              </a:rPr>
              <a:t>INSERT INTO </a:t>
            </a:r>
            <a:r>
              <a:rPr lang="en-US" sz="2400" b="1" dirty="0" err="1" smtClean="0">
                <a:latin typeface="+mj-lt"/>
              </a:rPr>
              <a:t>orderDetails</a:t>
            </a:r>
            <a:r>
              <a:rPr lang="en-US" sz="2400" b="1" dirty="0" smtClean="0">
                <a:latin typeface="+mj-lt"/>
              </a:rPr>
              <a:t> …</a:t>
            </a:r>
          </a:p>
          <a:p>
            <a:pPr marL="0" indent="0">
              <a:buNone/>
            </a:pPr>
            <a:r>
              <a:rPr lang="en-US" sz="2400" b="1" dirty="0" smtClean="0">
                <a:latin typeface="+mj-lt"/>
              </a:rPr>
              <a:t>UPDATE inventory …</a:t>
            </a:r>
          </a:p>
          <a:p>
            <a:pPr marL="0" indent="0">
              <a:buNone/>
            </a:pPr>
            <a:r>
              <a:rPr lang="en-US" sz="2400" b="1" dirty="0" smtClean="0">
                <a:solidFill>
                  <a:srgbClr val="FFC000"/>
                </a:solidFill>
                <a:latin typeface="+mj-lt"/>
              </a:rPr>
              <a:t>COMMIT</a:t>
            </a: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23</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Tree>
    <p:extLst>
      <p:ext uri="{BB962C8B-B14F-4D97-AF65-F5344CB8AC3E}">
        <p14:creationId xmlns:p14="http://schemas.microsoft.com/office/powerpoint/2010/main" val="31072966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smtClean="0">
                <a:solidFill>
                  <a:schemeClr val="folHlink"/>
                </a:solidFill>
              </a:rPr>
              <a:t>Figure 14.15 </a:t>
            </a:r>
            <a:r>
              <a:rPr lang="en-US" sz="2400" b="1" dirty="0" smtClean="0">
                <a:solidFill>
                  <a:schemeClr val="folHlink"/>
                </a:solidFill>
              </a:rPr>
              <a:t>Distributed transaction processing</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24</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626424"/>
            <a:ext cx="8132735" cy="6231576"/>
          </a:xfrm>
          <a:prstGeom prst="rect">
            <a:avLst/>
          </a:prstGeom>
          <a:solidFill>
            <a:schemeClr val="tx1"/>
          </a:solidFill>
        </p:spPr>
      </p:pic>
    </p:spTree>
    <p:extLst>
      <p:ext uri="{BB962C8B-B14F-4D97-AF65-F5344CB8AC3E}">
        <p14:creationId xmlns:p14="http://schemas.microsoft.com/office/powerpoint/2010/main" val="1244018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SQL</a:t>
            </a:r>
            <a:endParaRPr lang="en-US" sz="2400" b="1" dirty="0" smtClean="0">
              <a:solidFill>
                <a:schemeClr val="folHlink"/>
              </a:solidFill>
            </a:endParaRPr>
          </a:p>
        </p:txBody>
      </p:sp>
      <p:sp>
        <p:nvSpPr>
          <p:cNvPr id="787459" name="Rectangle 3"/>
          <p:cNvSpPr>
            <a:spLocks noGrp="1" noChangeArrowheads="1"/>
          </p:cNvSpPr>
          <p:nvPr>
            <p:ph type="body" idx="1"/>
          </p:nvPr>
        </p:nvSpPr>
        <p:spPr>
          <a:xfrm>
            <a:off x="457200" y="838200"/>
            <a:ext cx="8229600" cy="5292725"/>
          </a:xfrm>
        </p:spPr>
        <p:txBody>
          <a:bodyPr/>
          <a:lstStyle/>
          <a:p>
            <a:r>
              <a:rPr lang="en-US" sz="2400" b="1" dirty="0" smtClean="0">
                <a:latin typeface="+mj-lt"/>
              </a:rPr>
              <a:t>Data Manipulation Language</a:t>
            </a:r>
          </a:p>
          <a:p>
            <a:pPr lvl="1"/>
            <a:r>
              <a:rPr lang="en-US" sz="2000" b="1" dirty="0" smtClean="0">
                <a:latin typeface="+mj-lt"/>
              </a:rPr>
              <a:t>SELECT, UPDATE, INSERT, DELETE</a:t>
            </a:r>
          </a:p>
          <a:p>
            <a:r>
              <a:rPr lang="en-US" sz="2400" b="1" dirty="0" smtClean="0">
                <a:latin typeface="+mj-lt"/>
              </a:rPr>
              <a:t>Data Definition Language (DDL)</a:t>
            </a:r>
          </a:p>
          <a:p>
            <a:pPr lvl="1"/>
            <a:r>
              <a:rPr lang="en-US" sz="2000" b="1" dirty="0" smtClean="0">
                <a:latin typeface="+mj-lt"/>
              </a:rPr>
              <a:t>Creating Tables</a:t>
            </a:r>
          </a:p>
          <a:p>
            <a:pPr lvl="1"/>
            <a:r>
              <a:rPr lang="en-US" sz="2000" b="1" dirty="0" smtClean="0">
                <a:latin typeface="+mj-lt"/>
              </a:rPr>
              <a:t>Modifying the structure of a table</a:t>
            </a:r>
          </a:p>
          <a:p>
            <a:pPr lvl="1"/>
            <a:r>
              <a:rPr lang="en-US" sz="2000" b="1" dirty="0" smtClean="0">
                <a:latin typeface="+mj-lt"/>
              </a:rPr>
              <a:t>Deleting tables</a:t>
            </a:r>
          </a:p>
          <a:p>
            <a:pPr lvl="1"/>
            <a:r>
              <a:rPr lang="en-US" sz="2000" b="1" dirty="0" smtClean="0">
                <a:latin typeface="+mj-lt"/>
              </a:rPr>
              <a:t>Creating databases</a:t>
            </a:r>
          </a:p>
          <a:p>
            <a:pPr lvl="1"/>
            <a:r>
              <a:rPr lang="en-US" sz="2000" b="1" dirty="0" smtClean="0">
                <a:latin typeface="+mj-lt"/>
              </a:rPr>
              <a:t>Deleting databases</a:t>
            </a:r>
          </a:p>
          <a:p>
            <a:r>
              <a:rPr lang="en-US" sz="2400" b="1" dirty="0" smtClean="0">
                <a:latin typeface="+mj-lt"/>
              </a:rPr>
              <a:t>We will use database </a:t>
            </a:r>
            <a:r>
              <a:rPr lang="en-US" sz="2400" b="1" dirty="0">
                <a:latin typeface="+mj-lt"/>
              </a:rPr>
              <a:t>administration statements </a:t>
            </a:r>
            <a:r>
              <a:rPr lang="en-US" sz="2400" b="1" dirty="0" smtClean="0">
                <a:latin typeface="+mj-lt"/>
              </a:rPr>
              <a:t>through </a:t>
            </a:r>
            <a:r>
              <a:rPr lang="en-US" sz="2400" b="1" dirty="0" err="1" smtClean="0">
                <a:solidFill>
                  <a:srgbClr val="FF0000"/>
                </a:solidFill>
                <a:latin typeface="+mj-lt"/>
              </a:rPr>
              <a:t>phpMyAdmin</a:t>
            </a:r>
            <a:r>
              <a:rPr lang="en-US" sz="2400" b="1" dirty="0" smtClean="0">
                <a:latin typeface="+mj-lt"/>
              </a:rPr>
              <a:t> </a:t>
            </a:r>
            <a:r>
              <a:rPr lang="en-US" sz="2400" b="1" dirty="0">
                <a:latin typeface="+mj-lt"/>
              </a:rPr>
              <a:t>management </a:t>
            </a:r>
            <a:r>
              <a:rPr lang="en-US" sz="2400" b="1" dirty="0" smtClean="0">
                <a:latin typeface="+mj-lt"/>
              </a:rPr>
              <a:t>tool.</a:t>
            </a:r>
            <a:endParaRPr lang="en-US" sz="2400" b="1" dirty="0">
              <a:latin typeface="+mj-lt"/>
            </a:endParaRPr>
          </a:p>
          <a:p>
            <a:endParaRPr lang="en-US" sz="24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25</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Tree>
    <p:extLst>
      <p:ext uri="{BB962C8B-B14F-4D97-AF65-F5344CB8AC3E}">
        <p14:creationId xmlns:p14="http://schemas.microsoft.com/office/powerpoint/2010/main" val="1923966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NoSQL Database </a:t>
            </a:r>
            <a:r>
              <a:rPr lang="en-US" sz="2400" b="1" dirty="0" smtClean="0">
                <a:solidFill>
                  <a:schemeClr val="folHlink"/>
                </a:solidFill>
              </a:rPr>
              <a:t>in the Enterprise</a:t>
            </a:r>
          </a:p>
        </p:txBody>
      </p:sp>
      <p:sp>
        <p:nvSpPr>
          <p:cNvPr id="787459" name="Rectangle 3"/>
          <p:cNvSpPr>
            <a:spLocks noGrp="1" noChangeArrowheads="1"/>
          </p:cNvSpPr>
          <p:nvPr>
            <p:ph type="body" idx="1"/>
          </p:nvPr>
        </p:nvSpPr>
        <p:spPr>
          <a:xfrm>
            <a:off x="457200" y="838200"/>
            <a:ext cx="8229600" cy="5292725"/>
          </a:xfrm>
        </p:spPr>
        <p:txBody>
          <a:bodyPr/>
          <a:lstStyle/>
          <a:p>
            <a:r>
              <a:rPr lang="en-US" sz="2400" b="1" dirty="0" smtClean="0">
                <a:latin typeface="+mj-lt"/>
              </a:rPr>
              <a:t>Non-SQL Databases</a:t>
            </a:r>
          </a:p>
          <a:p>
            <a:pPr lvl="1"/>
            <a:r>
              <a:rPr lang="en-US" sz="2400" b="1" dirty="0">
                <a:latin typeface="+mj-lt"/>
              </a:rPr>
              <a:t>Documentation </a:t>
            </a:r>
            <a:r>
              <a:rPr lang="en-US" sz="2400" b="1" dirty="0" smtClean="0">
                <a:latin typeface="+mj-lt"/>
              </a:rPr>
              <a:t>oriented, No relationship among stored data</a:t>
            </a:r>
          </a:p>
          <a:p>
            <a:pPr lvl="1"/>
            <a:r>
              <a:rPr lang="en-US" sz="2400" b="1" dirty="0" smtClean="0">
                <a:latin typeface="+mj-lt"/>
              </a:rPr>
              <a:t>Optimized to retrieve data using simple </a:t>
            </a:r>
            <a:r>
              <a:rPr lang="en-US" sz="2400" b="1" dirty="0" smtClean="0">
                <a:solidFill>
                  <a:srgbClr val="FFC000"/>
                </a:solidFill>
                <a:latin typeface="+mj-lt"/>
              </a:rPr>
              <a:t>Key-Value</a:t>
            </a:r>
            <a:r>
              <a:rPr lang="en-US" sz="2400" b="1" dirty="0" smtClean="0">
                <a:latin typeface="+mj-lt"/>
              </a:rPr>
              <a:t> syntax similar to PHP associative arrays</a:t>
            </a:r>
          </a:p>
          <a:p>
            <a:pPr lvl="1"/>
            <a:r>
              <a:rPr lang="en-US" sz="2400" b="1" dirty="0" smtClean="0">
                <a:latin typeface="+mj-lt"/>
              </a:rPr>
              <a:t>May be very large data sets</a:t>
            </a:r>
          </a:p>
          <a:p>
            <a:pPr lvl="1"/>
            <a:r>
              <a:rPr lang="en-US" sz="2400" b="1" dirty="0" smtClean="0">
                <a:latin typeface="+mj-lt"/>
              </a:rPr>
              <a:t>Examples: </a:t>
            </a:r>
          </a:p>
          <a:p>
            <a:pPr lvl="2"/>
            <a:r>
              <a:rPr lang="en-US" b="1" dirty="0" smtClean="0">
                <a:latin typeface="+mj-lt"/>
              </a:rPr>
              <a:t>Web server logs, geographical data</a:t>
            </a:r>
          </a:p>
          <a:p>
            <a:pPr lvl="2"/>
            <a:r>
              <a:rPr lang="en-US" b="1" dirty="0" smtClean="0">
                <a:latin typeface="+mj-lt"/>
              </a:rPr>
              <a:t>Twitter posted information</a:t>
            </a:r>
          </a:p>
          <a:p>
            <a:pPr lvl="1"/>
            <a:r>
              <a:rPr lang="en-US" sz="2400" b="1" dirty="0" smtClean="0">
                <a:latin typeface="+mj-lt"/>
              </a:rPr>
              <a:t>Non-SQL DB examples: </a:t>
            </a:r>
          </a:p>
          <a:p>
            <a:pPr lvl="2"/>
            <a:r>
              <a:rPr lang="en-US" b="1" dirty="0" smtClean="0">
                <a:latin typeface="+mj-lt"/>
              </a:rPr>
              <a:t>Couch DB, </a:t>
            </a:r>
            <a:r>
              <a:rPr lang="en-US" b="1" dirty="0" err="1" smtClean="0">
                <a:latin typeface="+mj-lt"/>
              </a:rPr>
              <a:t>monoDB</a:t>
            </a:r>
            <a:endParaRPr lang="en-US" b="1" dirty="0" smtClean="0">
              <a:latin typeface="+mj-lt"/>
            </a:endParaRPr>
          </a:p>
          <a:p>
            <a:pPr lvl="2"/>
            <a:r>
              <a:rPr lang="en-US" b="1" dirty="0" smtClean="0">
                <a:latin typeface="+mj-lt"/>
              </a:rPr>
              <a:t>Amazon </a:t>
            </a:r>
            <a:r>
              <a:rPr lang="en-US" b="1" dirty="0" err="1" smtClean="0">
                <a:latin typeface="+mj-lt"/>
              </a:rPr>
              <a:t>SimpleDB</a:t>
            </a:r>
            <a:r>
              <a:rPr lang="en-US" b="1" dirty="0" smtClean="0">
                <a:latin typeface="+mj-lt"/>
              </a:rPr>
              <a:t> , Google’s Big Table </a:t>
            </a: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26</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Tree>
    <p:extLst>
      <p:ext uri="{BB962C8B-B14F-4D97-AF65-F5344CB8AC3E}">
        <p14:creationId xmlns:p14="http://schemas.microsoft.com/office/powerpoint/2010/main" val="3084274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14.17 Contrast between relational and NoSQL storage</a:t>
            </a:r>
            <a:endParaRPr lang="en-US" sz="2400" b="1" dirty="0" smtClean="0">
              <a:solidFill>
                <a:schemeClr val="folHlink"/>
              </a:solidFill>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27</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7" name="Content Placeholder 5" descr="4812614017.ai"/>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4971" t="33377" r="10471" b="12507"/>
          <a:stretch/>
        </p:blipFill>
        <p:spPr>
          <a:xfrm>
            <a:off x="1043608" y="745216"/>
            <a:ext cx="7033592" cy="5825367"/>
          </a:xfrm>
          <a:solidFill>
            <a:schemeClr val="tx1"/>
          </a:solidFill>
        </p:spPr>
      </p:pic>
    </p:spTree>
    <p:extLst>
      <p:ext uri="{BB962C8B-B14F-4D97-AF65-F5344CB8AC3E}">
        <p14:creationId xmlns:p14="http://schemas.microsoft.com/office/powerpoint/2010/main" val="3371960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14-17 NoSQL – Document Stores</a:t>
            </a:r>
            <a:endParaRPr lang="en-US" sz="2400" b="1" dirty="0" smtClean="0">
              <a:solidFill>
                <a:schemeClr val="folHlink"/>
              </a:solidFill>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28</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
        <p:nvSpPr>
          <p:cNvPr id="2" name="Content Placeholder 1"/>
          <p:cNvSpPr>
            <a:spLocks noGrp="1"/>
          </p:cNvSpPr>
          <p:nvPr>
            <p:ph idx="1"/>
          </p:nvPr>
        </p:nvSpPr>
        <p:spPr>
          <a:xfrm>
            <a:off x="457200" y="621344"/>
            <a:ext cx="8229600" cy="5509581"/>
          </a:xfrm>
        </p:spPr>
        <p:txBody>
          <a:bodyPr/>
          <a:lstStyle/>
          <a:p>
            <a:pPr marL="0" indent="0">
              <a:buNone/>
            </a:pPr>
            <a:r>
              <a:rPr lang="en-US" sz="2400" b="1" dirty="0">
                <a:latin typeface="+mj-lt"/>
              </a:rPr>
              <a:t>Document Stores </a:t>
            </a:r>
            <a:r>
              <a:rPr lang="en-US" sz="2400" dirty="0">
                <a:latin typeface="+mj-lt"/>
              </a:rPr>
              <a:t>associate keys with values, but unlike key-value stores, they call that value a  </a:t>
            </a:r>
            <a:r>
              <a:rPr lang="en-US" sz="2400" b="1" dirty="0">
                <a:latin typeface="+mj-lt"/>
              </a:rPr>
              <a:t>document</a:t>
            </a:r>
            <a:r>
              <a:rPr lang="en-US" sz="2400" dirty="0">
                <a:latin typeface="+mj-lt"/>
              </a:rPr>
              <a:t>.</a:t>
            </a:r>
          </a:p>
          <a:p>
            <a:pPr marL="0" indent="0">
              <a:buNone/>
            </a:pPr>
            <a:endParaRPr lang="en-US" sz="2400" dirty="0">
              <a:latin typeface="+mj-lt"/>
            </a:endParaRPr>
          </a:p>
        </p:txBody>
      </p:sp>
      <p:pic>
        <p:nvPicPr>
          <p:cNvPr id="10" name="Content Placeholder 5" descr="4812614017.ai"/>
          <p:cNvPicPr>
            <a:picLocks noChangeAspect="1"/>
          </p:cNvPicPr>
          <p:nvPr/>
        </p:nvPicPr>
        <p:blipFill rotWithShape="1">
          <a:blip r:embed="rId3" cstate="print">
            <a:extLst>
              <a:ext uri="{28A0092B-C50C-407E-A947-70E740481C1C}">
                <a14:useLocalDpi xmlns:a14="http://schemas.microsoft.com/office/drawing/2010/main"/>
              </a:ext>
            </a:extLst>
          </a:blip>
          <a:srcRect l="4971" t="62706" r="10471" b="12507"/>
          <a:stretch/>
        </p:blipFill>
        <p:spPr>
          <a:xfrm>
            <a:off x="243361" y="1828800"/>
            <a:ext cx="8720611" cy="3962400"/>
          </a:xfrm>
          <a:prstGeom prst="rect">
            <a:avLst/>
          </a:prstGeom>
          <a:solidFill>
            <a:schemeClr val="tx1"/>
          </a:solidFill>
        </p:spPr>
      </p:pic>
    </p:spTree>
    <p:extLst>
      <p:ext uri="{BB962C8B-B14F-4D97-AF65-F5344CB8AC3E}">
        <p14:creationId xmlns:p14="http://schemas.microsoft.com/office/powerpoint/2010/main" val="3129164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14-18 Contrast between row and column wise stores</a:t>
            </a:r>
            <a:endParaRPr lang="en-US" sz="2400" b="1" dirty="0" smtClean="0">
              <a:solidFill>
                <a:schemeClr val="folHlink"/>
              </a:solidFill>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29</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7" name="Content Placeholder 4" descr="4812614018.ai"/>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18594" t="28870" r="13095" b="27543"/>
          <a:stretch/>
        </p:blipFill>
        <p:spPr>
          <a:xfrm>
            <a:off x="872011" y="723188"/>
            <a:ext cx="7239000" cy="5977650"/>
          </a:xfrm>
          <a:solidFill>
            <a:schemeClr val="tx1"/>
          </a:solidFill>
        </p:spPr>
      </p:pic>
    </p:spTree>
    <p:extLst>
      <p:ext uri="{BB962C8B-B14F-4D97-AF65-F5344CB8AC3E}">
        <p14:creationId xmlns:p14="http://schemas.microsoft.com/office/powerpoint/2010/main" val="3604792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9331" y="224002"/>
            <a:ext cx="2362200" cy="1528598"/>
          </a:xfrm>
        </p:spPr>
        <p:txBody>
          <a:bodyPr/>
          <a:lstStyle/>
          <a:p>
            <a:pPr eaLnBrk="1" hangingPunct="1">
              <a:defRPr/>
            </a:pPr>
            <a:r>
              <a:rPr lang="en-US" sz="2400" b="1" dirty="0" smtClean="0">
                <a:solidFill>
                  <a:schemeClr val="folHlink"/>
                </a:solidFill>
              </a:rPr>
              <a:t>Figure 14.1 Separating content from data</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3</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243" y="224002"/>
            <a:ext cx="6830871" cy="6413336"/>
          </a:xfrm>
          <a:prstGeom prst="rect">
            <a:avLst/>
          </a:prstGeom>
          <a:solidFill>
            <a:srgbClr val="92D050"/>
          </a:solidFill>
        </p:spPr>
      </p:pic>
    </p:spTree>
    <p:extLst>
      <p:ext uri="{BB962C8B-B14F-4D97-AF65-F5344CB8AC3E}">
        <p14:creationId xmlns:p14="http://schemas.microsoft.com/office/powerpoint/2010/main" val="505712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Database APIs – PHP MySQL APIs</a:t>
            </a:r>
            <a:endParaRPr lang="en-US" sz="2400" b="1" dirty="0" smtClean="0">
              <a:solidFill>
                <a:schemeClr val="folHlink"/>
              </a:solidFill>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30</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
        <p:nvSpPr>
          <p:cNvPr id="2" name="Content Placeholder 1"/>
          <p:cNvSpPr>
            <a:spLocks noGrp="1"/>
          </p:cNvSpPr>
          <p:nvPr>
            <p:ph idx="1"/>
          </p:nvPr>
        </p:nvSpPr>
        <p:spPr>
          <a:xfrm>
            <a:off x="457200" y="762000"/>
            <a:ext cx="8229600" cy="5368925"/>
          </a:xfrm>
        </p:spPr>
        <p:txBody>
          <a:bodyPr/>
          <a:lstStyle/>
          <a:p>
            <a:pPr>
              <a:buSzPct val="100000"/>
              <a:buFont typeface="Arial"/>
              <a:buChar char="•"/>
            </a:pPr>
            <a:r>
              <a:rPr lang="en-US" sz="2400" b="1" dirty="0" smtClean="0">
                <a:solidFill>
                  <a:srgbClr val="FFC000"/>
                </a:solidFill>
                <a:latin typeface="+mj-lt"/>
              </a:rPr>
              <a:t>MySQL extension -</a:t>
            </a:r>
            <a:r>
              <a:rPr lang="en-US" sz="2400" dirty="0" smtClean="0">
                <a:latin typeface="+mj-lt"/>
              </a:rPr>
              <a:t> </a:t>
            </a:r>
            <a:r>
              <a:rPr lang="en-US" sz="2400" dirty="0">
                <a:latin typeface="+mj-lt"/>
              </a:rPr>
              <a:t>This was the original extension to PHP for working with MySQL and has been replaced with the newer </a:t>
            </a:r>
            <a:r>
              <a:rPr lang="en-US" sz="2400" b="1" dirty="0" err="1">
                <a:solidFill>
                  <a:srgbClr val="FF0000"/>
                </a:solidFill>
                <a:latin typeface="+mj-lt"/>
              </a:rPr>
              <a:t>mysqli</a:t>
            </a:r>
            <a:r>
              <a:rPr lang="en-US" sz="2400" dirty="0">
                <a:latin typeface="+mj-lt"/>
              </a:rPr>
              <a:t> extension. </a:t>
            </a:r>
            <a:endParaRPr lang="en-US" sz="2400" dirty="0" smtClean="0">
              <a:latin typeface="+mj-lt"/>
            </a:endParaRPr>
          </a:p>
          <a:p>
            <a:pPr>
              <a:buSzPct val="100000"/>
              <a:buFont typeface="Arial"/>
              <a:buChar char="•"/>
            </a:pPr>
            <a:endParaRPr lang="en-US" sz="2400" dirty="0">
              <a:latin typeface="+mj-lt"/>
            </a:endParaRPr>
          </a:p>
          <a:p>
            <a:pPr>
              <a:buSzPct val="100000"/>
              <a:buFont typeface="Arial"/>
              <a:buChar char="•"/>
            </a:pPr>
            <a:r>
              <a:rPr lang="en-US" sz="2400" b="1" dirty="0" err="1">
                <a:solidFill>
                  <a:srgbClr val="FFC000"/>
                </a:solidFill>
                <a:latin typeface="+mj-lt"/>
              </a:rPr>
              <a:t>mysqli</a:t>
            </a:r>
            <a:r>
              <a:rPr lang="en-US" sz="2400" b="1" dirty="0">
                <a:solidFill>
                  <a:srgbClr val="FFC000"/>
                </a:solidFill>
                <a:latin typeface="+mj-lt"/>
              </a:rPr>
              <a:t> </a:t>
            </a:r>
            <a:r>
              <a:rPr lang="en-US" sz="2400" b="1" dirty="0" smtClean="0">
                <a:solidFill>
                  <a:srgbClr val="FFC000"/>
                </a:solidFill>
                <a:latin typeface="+mj-lt"/>
              </a:rPr>
              <a:t>extension -</a:t>
            </a:r>
            <a:r>
              <a:rPr lang="en-US" sz="2400" dirty="0" smtClean="0">
                <a:latin typeface="+mj-lt"/>
              </a:rPr>
              <a:t> </a:t>
            </a:r>
            <a:r>
              <a:rPr lang="en-US" sz="2400" dirty="0">
                <a:latin typeface="+mj-lt"/>
              </a:rPr>
              <a:t>This extension provides  both a procedural and an object-oriented approach. This extension also supports most of the latest features of MySQL</a:t>
            </a:r>
            <a:r>
              <a:rPr lang="en-US" sz="2400" dirty="0" smtClean="0">
                <a:latin typeface="+mj-lt"/>
              </a:rPr>
              <a:t>.</a:t>
            </a:r>
          </a:p>
          <a:p>
            <a:pPr>
              <a:buSzPct val="100000"/>
              <a:buFont typeface="Arial"/>
              <a:buChar char="•"/>
            </a:pPr>
            <a:endParaRPr lang="en-US" sz="2400" dirty="0">
              <a:latin typeface="+mj-lt"/>
            </a:endParaRPr>
          </a:p>
          <a:p>
            <a:pPr>
              <a:buSzPct val="100000"/>
              <a:buFont typeface="Arial"/>
              <a:buChar char="•"/>
            </a:pPr>
            <a:r>
              <a:rPr lang="en-US" sz="2400" b="1" dirty="0">
                <a:solidFill>
                  <a:srgbClr val="FFC000"/>
                </a:solidFill>
                <a:latin typeface="+mj-lt"/>
              </a:rPr>
              <a:t>PHP data objects (PDOs</a:t>
            </a:r>
            <a:r>
              <a:rPr lang="en-US" sz="2400" b="1" dirty="0" smtClean="0">
                <a:solidFill>
                  <a:srgbClr val="FFC000"/>
                </a:solidFill>
                <a:latin typeface="+mj-lt"/>
              </a:rPr>
              <a:t>) -</a:t>
            </a:r>
            <a:r>
              <a:rPr lang="en-US" sz="2400" dirty="0" smtClean="0">
                <a:latin typeface="+mj-lt"/>
              </a:rPr>
              <a:t> provide </a:t>
            </a:r>
            <a:r>
              <a:rPr lang="en-US" sz="2400" dirty="0">
                <a:latin typeface="+mj-lt"/>
              </a:rPr>
              <a:t>an abstraction layer that with the appropriate drivers can be used with any database, and not just MySQL databases. However, it is not able to make use of all the latest features of MySQL</a:t>
            </a:r>
            <a:r>
              <a:rPr lang="en-US" sz="2400" dirty="0" smtClean="0">
                <a:latin typeface="+mj-lt"/>
              </a:rPr>
              <a:t>.</a:t>
            </a:r>
            <a:endParaRPr lang="en-US" sz="2400" dirty="0">
              <a:latin typeface="+mj-lt"/>
            </a:endParaRPr>
          </a:p>
        </p:txBody>
      </p:sp>
    </p:spTree>
    <p:extLst>
      <p:ext uri="{BB962C8B-B14F-4D97-AF65-F5344CB8AC3E}">
        <p14:creationId xmlns:p14="http://schemas.microsoft.com/office/powerpoint/2010/main" val="3255962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Database APIs – Deciding on a Database APIs</a:t>
            </a:r>
            <a:endParaRPr lang="en-US" sz="2400" b="1" dirty="0" smtClean="0">
              <a:solidFill>
                <a:schemeClr val="folHlink"/>
              </a:solidFill>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31</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
        <p:nvSpPr>
          <p:cNvPr id="2" name="Content Placeholder 1"/>
          <p:cNvSpPr>
            <a:spLocks noGrp="1"/>
          </p:cNvSpPr>
          <p:nvPr>
            <p:ph idx="1"/>
          </p:nvPr>
        </p:nvSpPr>
        <p:spPr>
          <a:xfrm>
            <a:off x="457200" y="762000"/>
            <a:ext cx="8229600" cy="5368925"/>
          </a:xfrm>
        </p:spPr>
        <p:txBody>
          <a:bodyPr/>
          <a:lstStyle/>
          <a:p>
            <a:r>
              <a:rPr lang="en-US" sz="2400" b="1" dirty="0">
                <a:latin typeface="+mj-lt"/>
              </a:rPr>
              <a:t>While </a:t>
            </a:r>
            <a:r>
              <a:rPr lang="en-US" sz="2400" b="1" dirty="0">
                <a:solidFill>
                  <a:srgbClr val="FFC000"/>
                </a:solidFill>
                <a:latin typeface="+mj-lt"/>
              </a:rPr>
              <a:t>PDO is unable to take advantage of some features of MySQL</a:t>
            </a:r>
            <a:r>
              <a:rPr lang="en-US" sz="2400" b="1" dirty="0">
                <a:latin typeface="+mj-lt"/>
              </a:rPr>
              <a:t>, there is a lot of merit to the fact that PDO can create database-independent PHP </a:t>
            </a:r>
            <a:r>
              <a:rPr lang="en-US" sz="2400" b="1" dirty="0" smtClean="0">
                <a:latin typeface="+mj-lt"/>
              </a:rPr>
              <a:t>code</a:t>
            </a:r>
          </a:p>
          <a:p>
            <a:r>
              <a:rPr lang="en-US" sz="2400" b="1" dirty="0" smtClean="0">
                <a:latin typeface="+mj-lt"/>
              </a:rPr>
              <a:t>Like </a:t>
            </a:r>
            <a:r>
              <a:rPr lang="en-US" sz="2400" b="1" dirty="0">
                <a:latin typeface="+mj-lt"/>
              </a:rPr>
              <a:t>many things in the web world, there is </a:t>
            </a:r>
            <a:r>
              <a:rPr lang="en-US" sz="2400" b="1" dirty="0">
                <a:solidFill>
                  <a:srgbClr val="FFC000"/>
                </a:solidFill>
                <a:latin typeface="+mj-lt"/>
              </a:rPr>
              <a:t>no single best </a:t>
            </a:r>
            <a:r>
              <a:rPr lang="en-US" sz="2400" b="1" dirty="0" smtClean="0">
                <a:solidFill>
                  <a:srgbClr val="FFC000"/>
                </a:solidFill>
                <a:latin typeface="+mj-lt"/>
              </a:rPr>
              <a:t>choice</a:t>
            </a:r>
            <a:r>
              <a:rPr lang="en-US" sz="2400" b="1" dirty="0" smtClean="0">
                <a:latin typeface="+mj-lt"/>
              </a:rPr>
              <a:t>.</a:t>
            </a:r>
          </a:p>
          <a:p>
            <a:r>
              <a:rPr lang="en-US" sz="2400" b="1" dirty="0" smtClean="0">
                <a:latin typeface="+mj-lt"/>
              </a:rPr>
              <a:t>As </a:t>
            </a:r>
            <a:r>
              <a:rPr lang="en-US" sz="2400" b="1" dirty="0">
                <a:latin typeface="+mj-lt"/>
              </a:rPr>
              <a:t>the chapter (and book) proceed, we will standardize on the object-oriented, database-independent PDO approach.</a:t>
            </a:r>
          </a:p>
          <a:p>
            <a:pPr>
              <a:buSzPct val="100000"/>
              <a:buFont typeface="Arial"/>
              <a:buChar char="•"/>
            </a:pPr>
            <a:endParaRPr lang="en-US" sz="2400" dirty="0">
              <a:latin typeface="+mj-lt"/>
            </a:endParaRPr>
          </a:p>
        </p:txBody>
      </p:sp>
    </p:spTree>
    <p:extLst>
      <p:ext uri="{BB962C8B-B14F-4D97-AF65-F5344CB8AC3E}">
        <p14:creationId xmlns:p14="http://schemas.microsoft.com/office/powerpoint/2010/main" val="4103011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Managing a MySQL Database: Command-Line Interface</a:t>
            </a:r>
            <a:endParaRPr lang="en-US" sz="2400" b="1" dirty="0" smtClean="0">
              <a:solidFill>
                <a:schemeClr val="folHlink"/>
              </a:solidFill>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32</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
        <p:nvSpPr>
          <p:cNvPr id="2" name="Content Placeholder 1"/>
          <p:cNvSpPr>
            <a:spLocks noGrp="1"/>
          </p:cNvSpPr>
          <p:nvPr>
            <p:ph idx="1"/>
          </p:nvPr>
        </p:nvSpPr>
        <p:spPr>
          <a:xfrm>
            <a:off x="457200" y="762000"/>
            <a:ext cx="8229600" cy="5368925"/>
          </a:xfrm>
        </p:spPr>
        <p:txBody>
          <a:bodyPr/>
          <a:lstStyle/>
          <a:p>
            <a:pPr>
              <a:buSzPct val="100000"/>
              <a:buFont typeface="Arial"/>
              <a:buChar char="•"/>
            </a:pPr>
            <a:endParaRPr lang="en-US" sz="2400" dirty="0">
              <a:latin typeface="+mj-lt"/>
            </a:endParaRPr>
          </a:p>
        </p:txBody>
      </p:sp>
      <p:pic>
        <p:nvPicPr>
          <p:cNvPr id="6" name="Content Placeholder 4" descr="4812614019.eps"/>
          <p:cNvPicPr>
            <a:picLocks noChangeAspect="1"/>
          </p:cNvPicPr>
          <p:nvPr/>
        </p:nvPicPr>
        <p:blipFill>
          <a:blip r:embed="rId3">
            <a:extLst>
              <a:ext uri="{28A0092B-C50C-407E-A947-70E740481C1C}">
                <a14:useLocalDpi xmlns:a14="http://schemas.microsoft.com/office/drawing/2010/main" val="0"/>
              </a:ext>
            </a:extLst>
          </a:blip>
          <a:srcRect l="-43603" r="-43603"/>
          <a:stretch>
            <a:fillRect/>
          </a:stretch>
        </p:blipFill>
        <p:spPr bwMode="auto">
          <a:xfrm>
            <a:off x="0" y="734057"/>
            <a:ext cx="9144000" cy="5876811"/>
          </a:xfrm>
          <a:prstGeom prst="rect">
            <a:avLst/>
          </a:prstGeom>
          <a:noFill/>
          <a:ln w="9525">
            <a:noFill/>
            <a:miter lim="800000"/>
            <a:headEnd/>
            <a:tailEnd/>
          </a:ln>
          <a:effectLst/>
        </p:spPr>
      </p:pic>
    </p:spTree>
    <p:extLst>
      <p:ext uri="{BB962C8B-B14F-4D97-AF65-F5344CB8AC3E}">
        <p14:creationId xmlns:p14="http://schemas.microsoft.com/office/powerpoint/2010/main" val="42877146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Managing a MySQL Database: Command-Line Interface</a:t>
            </a:r>
            <a:endParaRPr lang="en-US" sz="2400" b="1" dirty="0" smtClean="0">
              <a:solidFill>
                <a:schemeClr val="folHlink"/>
              </a:solidFill>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33</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
        <p:nvSpPr>
          <p:cNvPr id="2" name="Content Placeholder 1"/>
          <p:cNvSpPr>
            <a:spLocks noGrp="1"/>
          </p:cNvSpPr>
          <p:nvPr>
            <p:ph idx="1"/>
          </p:nvPr>
        </p:nvSpPr>
        <p:spPr>
          <a:xfrm>
            <a:off x="457200" y="762000"/>
            <a:ext cx="8229600" cy="5368925"/>
          </a:xfrm>
        </p:spPr>
        <p:txBody>
          <a:bodyPr/>
          <a:lstStyle/>
          <a:p>
            <a:r>
              <a:rPr lang="en-US" sz="2400" dirty="0" smtClean="0">
                <a:latin typeface="+mj-lt"/>
              </a:rPr>
              <a:t>To </a:t>
            </a:r>
            <a:r>
              <a:rPr lang="en-US" sz="2400" dirty="0">
                <a:latin typeface="+mj-lt"/>
              </a:rPr>
              <a:t>launch an interactive MySQL command-line session, you must specify the host, username, and database name to connect to as shown below:</a:t>
            </a:r>
          </a:p>
          <a:p>
            <a:pPr marL="0" indent="0">
              <a:buNone/>
            </a:pPr>
            <a:r>
              <a:rPr lang="hr-HR" sz="2400" b="1" dirty="0">
                <a:latin typeface="+mj-lt"/>
              </a:rPr>
              <a:t>mysql -h 192.168.1.14 -u bookUser </a:t>
            </a:r>
            <a:r>
              <a:rPr lang="mr-IN" sz="2400" b="1" dirty="0">
                <a:latin typeface="+mj-lt"/>
              </a:rPr>
              <a:t>–</a:t>
            </a:r>
            <a:r>
              <a:rPr lang="hr-HR" sz="2400" b="1" dirty="0">
                <a:latin typeface="+mj-lt"/>
              </a:rPr>
              <a:t>p</a:t>
            </a:r>
          </a:p>
          <a:p>
            <a:pPr marL="0" indent="0">
              <a:buNone/>
            </a:pPr>
            <a:endParaRPr lang="en-US" sz="2400" dirty="0" smtClean="0">
              <a:latin typeface="+mj-lt"/>
            </a:endParaRPr>
          </a:p>
          <a:p>
            <a:r>
              <a:rPr lang="en-US" sz="2400" dirty="0" smtClean="0">
                <a:latin typeface="+mj-lt"/>
              </a:rPr>
              <a:t>To </a:t>
            </a:r>
            <a:r>
              <a:rPr lang="en-US" sz="2400" dirty="0">
                <a:latin typeface="+mj-lt"/>
              </a:rPr>
              <a:t>import commands from a file called </a:t>
            </a:r>
            <a:r>
              <a:rPr lang="en-US" sz="2400" dirty="0" err="1">
                <a:latin typeface="+mj-lt"/>
              </a:rPr>
              <a:t>commands.sql</a:t>
            </a:r>
            <a:r>
              <a:rPr lang="en-US" sz="2400" dirty="0">
                <a:latin typeface="+mj-lt"/>
              </a:rPr>
              <a:t> , for example, we would use the &lt;  operation:</a:t>
            </a:r>
          </a:p>
          <a:p>
            <a:pPr marL="0" indent="0">
              <a:buNone/>
            </a:pPr>
            <a:r>
              <a:rPr lang="en-US" sz="2400" b="1" dirty="0" err="1">
                <a:latin typeface="+mj-lt"/>
              </a:rPr>
              <a:t>mysql</a:t>
            </a:r>
            <a:r>
              <a:rPr lang="en-US" sz="2400" b="1" dirty="0">
                <a:latin typeface="+mj-lt"/>
              </a:rPr>
              <a:t> –h 192.168.1.14 –u </a:t>
            </a:r>
            <a:r>
              <a:rPr lang="en-US" sz="2400" b="1" dirty="0" err="1">
                <a:latin typeface="+mj-lt"/>
              </a:rPr>
              <a:t>bookUser</a:t>
            </a:r>
            <a:r>
              <a:rPr lang="en-US" sz="2400" b="1" dirty="0">
                <a:latin typeface="+mj-lt"/>
              </a:rPr>
              <a:t> –p &lt; </a:t>
            </a:r>
            <a:r>
              <a:rPr lang="en-US" sz="2400" b="1" dirty="0" err="1">
                <a:latin typeface="+mj-lt"/>
              </a:rPr>
              <a:t>commands.sql</a:t>
            </a:r>
            <a:endParaRPr lang="hr-HR" sz="2400" b="1" dirty="0">
              <a:latin typeface="+mj-lt"/>
            </a:endParaRPr>
          </a:p>
          <a:p>
            <a:pPr>
              <a:buSzPct val="100000"/>
              <a:buFont typeface="Arial"/>
              <a:buChar char="•"/>
            </a:pPr>
            <a:endParaRPr lang="en-US" sz="2400" dirty="0">
              <a:latin typeface="+mj-lt"/>
            </a:endParaRPr>
          </a:p>
        </p:txBody>
      </p:sp>
    </p:spTree>
    <p:extLst>
      <p:ext uri="{BB962C8B-B14F-4D97-AF65-F5344CB8AC3E}">
        <p14:creationId xmlns:p14="http://schemas.microsoft.com/office/powerpoint/2010/main" val="8079539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Managing a MySQL Database: </a:t>
            </a:r>
            <a:r>
              <a:rPr lang="en-US" sz="2400" b="1" dirty="0" err="1" smtClean="0">
                <a:solidFill>
                  <a:schemeClr val="folHlink"/>
                </a:solidFill>
              </a:rPr>
              <a:t>phpMyAdmin</a:t>
            </a:r>
            <a:endParaRPr lang="en-US" sz="2400" b="1" dirty="0" smtClean="0">
              <a:solidFill>
                <a:schemeClr val="folHlink"/>
              </a:solidFill>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34</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
        <p:nvSpPr>
          <p:cNvPr id="2" name="Content Placeholder 1"/>
          <p:cNvSpPr>
            <a:spLocks noGrp="1"/>
          </p:cNvSpPr>
          <p:nvPr>
            <p:ph idx="1"/>
          </p:nvPr>
        </p:nvSpPr>
        <p:spPr>
          <a:xfrm>
            <a:off x="457200" y="762000"/>
            <a:ext cx="8229600" cy="5368925"/>
          </a:xfrm>
        </p:spPr>
        <p:txBody>
          <a:bodyPr/>
          <a:lstStyle/>
          <a:p>
            <a:pPr>
              <a:buSzPct val="100000"/>
              <a:buFont typeface="Arial"/>
              <a:buChar char="•"/>
            </a:pPr>
            <a:endParaRPr lang="en-US" sz="2400" dirty="0">
              <a:latin typeface="+mj-lt"/>
            </a:endParaRPr>
          </a:p>
        </p:txBody>
      </p:sp>
      <p:pic>
        <p:nvPicPr>
          <p:cNvPr id="6" name="Content Placeholder 4" descr="4812614020.eps"/>
          <p:cNvPicPr>
            <a:picLocks noChangeAspect="1"/>
          </p:cNvPicPr>
          <p:nvPr/>
        </p:nvPicPr>
        <p:blipFill>
          <a:blip r:embed="rId3">
            <a:extLst>
              <a:ext uri="{28A0092B-C50C-407E-A947-70E740481C1C}">
                <a14:useLocalDpi xmlns:a14="http://schemas.microsoft.com/office/drawing/2010/main" val="0"/>
              </a:ext>
            </a:extLst>
          </a:blip>
          <a:srcRect t="-14236" b="-14236"/>
          <a:stretch>
            <a:fillRect/>
          </a:stretch>
        </p:blipFill>
        <p:spPr bwMode="auto">
          <a:xfrm>
            <a:off x="303155" y="621345"/>
            <a:ext cx="8281305" cy="5855656"/>
          </a:xfrm>
          <a:prstGeom prst="rect">
            <a:avLst/>
          </a:prstGeom>
          <a:solidFill>
            <a:schemeClr val="tx2"/>
          </a:solidFill>
          <a:ln w="9525">
            <a:noFill/>
            <a:miter lim="800000"/>
            <a:headEnd/>
            <a:tailEnd/>
          </a:ln>
          <a:effectLst/>
        </p:spPr>
      </p:pic>
    </p:spTree>
    <p:extLst>
      <p:ext uri="{BB962C8B-B14F-4D97-AF65-F5344CB8AC3E}">
        <p14:creationId xmlns:p14="http://schemas.microsoft.com/office/powerpoint/2010/main" val="31651749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Managing a MySQL Database: MySQL Workbench</a:t>
            </a:r>
            <a:endParaRPr lang="en-US" sz="2400" b="1" dirty="0" smtClean="0">
              <a:solidFill>
                <a:schemeClr val="folHlink"/>
              </a:solidFill>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35</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6" name="Content Placeholder 4" descr="4812614021.tif"/>
          <p:cNvPicPr>
            <a:picLocks noGrp="1" noChangeAspect="1"/>
          </p:cNvPicPr>
          <p:nvPr>
            <p:ph idx="1"/>
          </p:nvPr>
        </p:nvPicPr>
        <p:blipFill>
          <a:blip r:embed="rId3">
            <a:extLst>
              <a:ext uri="{28A0092B-C50C-407E-A947-70E740481C1C}">
                <a14:useLocalDpi xmlns:a14="http://schemas.microsoft.com/office/drawing/2010/main" val="0"/>
              </a:ext>
            </a:extLst>
          </a:blip>
          <a:srcRect t="-17052" b="-17052"/>
          <a:stretch>
            <a:fillRect/>
          </a:stretch>
        </p:blipFill>
        <p:spPr>
          <a:xfrm>
            <a:off x="262411" y="752435"/>
            <a:ext cx="8424389" cy="5956832"/>
          </a:xfrm>
          <a:solidFill>
            <a:schemeClr val="tx2"/>
          </a:solidFill>
        </p:spPr>
      </p:pic>
    </p:spTree>
    <p:extLst>
      <p:ext uri="{BB962C8B-B14F-4D97-AF65-F5344CB8AC3E}">
        <p14:creationId xmlns:p14="http://schemas.microsoft.com/office/powerpoint/2010/main" val="893727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14.2 How website use databases</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4</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9600"/>
            <a:ext cx="8263411" cy="6248400"/>
          </a:xfrm>
          <a:prstGeom prst="rect">
            <a:avLst/>
          </a:prstGeom>
          <a:solidFill>
            <a:schemeClr val="tx1"/>
          </a:solidFill>
        </p:spPr>
      </p:pic>
    </p:spTree>
    <p:extLst>
      <p:ext uri="{BB962C8B-B14F-4D97-AF65-F5344CB8AC3E}">
        <p14:creationId xmlns:p14="http://schemas.microsoft.com/office/powerpoint/2010/main" val="2774454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14.3 A database table</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5</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11" y="1371600"/>
            <a:ext cx="8720611" cy="4572000"/>
          </a:xfrm>
          <a:prstGeom prst="rect">
            <a:avLst/>
          </a:prstGeom>
          <a:solidFill>
            <a:schemeClr val="tx1"/>
          </a:solidFill>
        </p:spPr>
      </p:pic>
    </p:spTree>
    <p:extLst>
      <p:ext uri="{BB962C8B-B14F-4D97-AF65-F5344CB8AC3E}">
        <p14:creationId xmlns:p14="http://schemas.microsoft.com/office/powerpoint/2010/main" val="834946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14.4 Diagraming a table</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6</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11" y="2514600"/>
            <a:ext cx="8686800" cy="2514600"/>
          </a:xfrm>
          <a:prstGeom prst="rect">
            <a:avLst/>
          </a:prstGeom>
          <a:solidFill>
            <a:schemeClr val="tx1"/>
          </a:solidFill>
        </p:spPr>
      </p:pic>
    </p:spTree>
    <p:extLst>
      <p:ext uri="{BB962C8B-B14F-4D97-AF65-F5344CB8AC3E}">
        <p14:creationId xmlns:p14="http://schemas.microsoft.com/office/powerpoint/2010/main" val="760830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Table 14.1 Common Database Table Data Types</a:t>
            </a:r>
          </a:p>
        </p:txBody>
      </p:sp>
      <p:sp>
        <p:nvSpPr>
          <p:cNvPr id="787459" name="Rectangle 3"/>
          <p:cNvSpPr>
            <a:spLocks noGrp="1" noChangeArrowheads="1"/>
          </p:cNvSpPr>
          <p:nvPr>
            <p:ph type="body" idx="1"/>
          </p:nvPr>
        </p:nvSpPr>
        <p:spPr>
          <a:xfrm>
            <a:off x="457200" y="1066800"/>
            <a:ext cx="8229600" cy="5064125"/>
          </a:xfrm>
        </p:spPr>
        <p:txBody>
          <a:bodyPr/>
          <a:lstStyle/>
          <a:p>
            <a:r>
              <a:rPr lang="en-US" sz="2000" b="1" dirty="0" smtClean="0">
                <a:latin typeface="+mj-lt"/>
              </a:rPr>
              <a:t>BIT – BOOLEAN or BOOL</a:t>
            </a:r>
          </a:p>
          <a:p>
            <a:r>
              <a:rPr lang="en-US" sz="2000" b="1" dirty="0" smtClean="0">
                <a:latin typeface="+mj-lt"/>
              </a:rPr>
              <a:t>BLOG – Binary Large Object (images and other data objects)</a:t>
            </a:r>
          </a:p>
          <a:p>
            <a:r>
              <a:rPr lang="en-US" sz="2000" b="1" dirty="0" smtClean="0">
                <a:latin typeface="+mj-lt"/>
              </a:rPr>
              <a:t>CHAR(n) – a fixed number of character (n = number of chars) that are padded with spaces to fill the field</a:t>
            </a:r>
          </a:p>
          <a:p>
            <a:r>
              <a:rPr lang="en-US" sz="2000" b="1" dirty="0" smtClean="0">
                <a:latin typeface="+mj-lt"/>
              </a:rPr>
              <a:t>DATE – also TIME and DATETIME data types</a:t>
            </a:r>
          </a:p>
          <a:p>
            <a:r>
              <a:rPr lang="en-US" sz="2000" b="1" dirty="0" smtClean="0">
                <a:latin typeface="+mj-lt"/>
              </a:rPr>
              <a:t>FLOAT - also DOUBLE, DECIMAL data types</a:t>
            </a:r>
          </a:p>
          <a:p>
            <a:r>
              <a:rPr lang="en-US" sz="2000" b="1" dirty="0" smtClean="0">
                <a:latin typeface="+mj-lt"/>
              </a:rPr>
              <a:t>INT -  also SMALLINT data type</a:t>
            </a:r>
          </a:p>
          <a:p>
            <a:r>
              <a:rPr lang="en-US" sz="2000" b="1" dirty="0" smtClean="0">
                <a:latin typeface="+mj-lt"/>
              </a:rPr>
              <a:t>VARCHAR(n) – a variable number of characters (n = maximum number of chars with no space padding)</a:t>
            </a: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7</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spTree>
    <p:extLst>
      <p:ext uri="{BB962C8B-B14F-4D97-AF65-F5344CB8AC3E}">
        <p14:creationId xmlns:p14="http://schemas.microsoft.com/office/powerpoint/2010/main" val="2304058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14.5 Foreign keys links tables</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8</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95957"/>
            <a:ext cx="8918495" cy="5529704"/>
          </a:xfrm>
          <a:prstGeom prst="rect">
            <a:avLst/>
          </a:prstGeom>
          <a:solidFill>
            <a:schemeClr val="tx1"/>
          </a:solidFill>
        </p:spPr>
      </p:pic>
    </p:spTree>
    <p:extLst>
      <p:ext uri="{BB962C8B-B14F-4D97-AF65-F5344CB8AC3E}">
        <p14:creationId xmlns:p14="http://schemas.microsoft.com/office/powerpoint/2010/main" val="36763399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262411" y="60001"/>
            <a:ext cx="8458200" cy="561343"/>
          </a:xfrm>
        </p:spPr>
        <p:txBody>
          <a:bodyPr/>
          <a:lstStyle/>
          <a:p>
            <a:pPr eaLnBrk="1" hangingPunct="1">
              <a:defRPr/>
            </a:pPr>
            <a:r>
              <a:rPr lang="en-US" sz="2400" b="1" dirty="0" smtClean="0">
                <a:solidFill>
                  <a:schemeClr val="folHlink"/>
                </a:solidFill>
              </a:rPr>
              <a:t>Figure 14.6 Diagraming a one-to-many relationship</a:t>
            </a:r>
          </a:p>
        </p:txBody>
      </p:sp>
      <p:sp>
        <p:nvSpPr>
          <p:cNvPr id="787459" name="Rectangle 3"/>
          <p:cNvSpPr>
            <a:spLocks noGrp="1" noChangeArrowheads="1"/>
          </p:cNvSpPr>
          <p:nvPr>
            <p:ph type="body" idx="1"/>
          </p:nvPr>
        </p:nvSpPr>
        <p:spPr>
          <a:xfrm>
            <a:off x="457200" y="1066800"/>
            <a:ext cx="8229600" cy="5064125"/>
          </a:xfrm>
        </p:spPr>
        <p:txBody>
          <a:bodyPr/>
          <a:lstStyle/>
          <a:p>
            <a:endParaRPr lang="en-US" sz="2000" b="1" dirty="0" smtClean="0">
              <a:latin typeface="+mj-lt"/>
            </a:endParaRPr>
          </a:p>
        </p:txBody>
      </p:sp>
      <p:sp>
        <p:nvSpPr>
          <p:cNvPr id="4" name="Slide Number Placeholder 3"/>
          <p:cNvSpPr>
            <a:spLocks noGrp="1"/>
          </p:cNvSpPr>
          <p:nvPr>
            <p:ph type="sldNum" sz="quarter" idx="12"/>
          </p:nvPr>
        </p:nvSpPr>
        <p:spPr/>
        <p:txBody>
          <a:bodyPr/>
          <a:lstStyle/>
          <a:p>
            <a:pPr>
              <a:defRPr/>
            </a:pPr>
            <a:fld id="{027168FA-05D2-4286-862B-AE1695C93B84}" type="slidenum">
              <a:rPr lang="en-US" smtClean="0"/>
              <a:pPr>
                <a:defRPr/>
              </a:pPr>
              <a:t>9</a:t>
            </a:fld>
            <a:endParaRPr lang="en-US"/>
          </a:p>
        </p:txBody>
      </p:sp>
      <p:sp>
        <p:nvSpPr>
          <p:cNvPr id="3" name="Footer Placeholder 2"/>
          <p:cNvSpPr>
            <a:spLocks noGrp="1"/>
          </p:cNvSpPr>
          <p:nvPr>
            <p:ph type="ftr" sz="quarter" idx="11"/>
          </p:nvPr>
        </p:nvSpPr>
        <p:spPr/>
        <p:txBody>
          <a:bodyPr/>
          <a:lstStyle/>
          <a:p>
            <a:pPr>
              <a:defRPr/>
            </a:pPr>
            <a:r>
              <a:rPr lang="en-US" dirty="0" smtClean="0"/>
              <a:t>CPET 499/ITC 250 Web Systems, Paul I. Lin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658666"/>
            <a:ext cx="5316187" cy="6171051"/>
          </a:xfrm>
          <a:prstGeom prst="rect">
            <a:avLst/>
          </a:prstGeom>
          <a:solidFill>
            <a:schemeClr val="tx1"/>
          </a:solidFill>
        </p:spPr>
      </p:pic>
    </p:spTree>
    <p:extLst>
      <p:ext uri="{BB962C8B-B14F-4D97-AF65-F5344CB8AC3E}">
        <p14:creationId xmlns:p14="http://schemas.microsoft.com/office/powerpoint/2010/main" val="2217943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14895</TotalTime>
  <Words>1372</Words>
  <Application>Microsoft Office PowerPoint</Application>
  <PresentationFormat>On-screen Show (4:3)</PresentationFormat>
  <Paragraphs>246</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Times New Roman</vt:lpstr>
      <vt:lpstr>Verdana</vt:lpstr>
      <vt:lpstr>Wingdings</vt:lpstr>
      <vt:lpstr>Globe</vt:lpstr>
      <vt:lpstr>CPET 499/ITC 250 Web Systems</vt:lpstr>
      <vt:lpstr>Topics</vt:lpstr>
      <vt:lpstr>Figure 14.1 Separating content from data</vt:lpstr>
      <vt:lpstr>Figure 14.2 How website use databases</vt:lpstr>
      <vt:lpstr>Figure 14.3 A database table</vt:lpstr>
      <vt:lpstr>Figure 14.4 Diagraming a table</vt:lpstr>
      <vt:lpstr>Table 14.1 Common Database Table Data Types</vt:lpstr>
      <vt:lpstr>Figure 14.5 Foreign keys links tables</vt:lpstr>
      <vt:lpstr>Figure 14.6 Diagraming a one-to-many relationship</vt:lpstr>
      <vt:lpstr>Figure 14.7 Implementing a many-to-many relationship</vt:lpstr>
      <vt:lpstr>Figure 14.8 Database in the Enterprise – Database Options</vt:lpstr>
      <vt:lpstr>Figure 14.8 Database in the Enterprise – Database Options</vt:lpstr>
      <vt:lpstr>Figure 14.9 SQLite</vt:lpstr>
      <vt:lpstr>SQL </vt:lpstr>
      <vt:lpstr>Figure 14.10 SQL SELECT from a single table</vt:lpstr>
      <vt:lpstr>Figure 14.11 Using the WHERE clause</vt:lpstr>
      <vt:lpstr>Figure 14.12 SQL SELECT from multiple table using an INNER JOINT</vt:lpstr>
      <vt:lpstr>Figure 14.13 Using GROUP BY with aggregate functions</vt:lpstr>
      <vt:lpstr>Figure 14.14 SQL INSERT, UPDATE, and DELETE</vt:lpstr>
      <vt:lpstr>Local and Distributed Transactions</vt:lpstr>
      <vt:lpstr>Local and Distributed Transactions</vt:lpstr>
      <vt:lpstr>Local and Distributed Transactions</vt:lpstr>
      <vt:lpstr>Local Transactions</vt:lpstr>
      <vt:lpstr>Figure 14.15 Distributed transaction processing</vt:lpstr>
      <vt:lpstr>SQL</vt:lpstr>
      <vt:lpstr>NoSQL Database in the Enterprise</vt:lpstr>
      <vt:lpstr>Figure 14.17 Contrast between relational and NoSQL storage</vt:lpstr>
      <vt:lpstr>Figure 14-17 NoSQL – Document Stores</vt:lpstr>
      <vt:lpstr>Figure 14-18 Contrast between row and column wise stores</vt:lpstr>
      <vt:lpstr>Database APIs – PHP MySQL APIs</vt:lpstr>
      <vt:lpstr>Database APIs – Deciding on a Database APIs</vt:lpstr>
      <vt:lpstr>Managing a MySQL Database: Command-Line Interface</vt:lpstr>
      <vt:lpstr>Managing a MySQL Database: Command-Line Interface</vt:lpstr>
      <vt:lpstr>Managing a MySQL Database: phpMyAdmin</vt:lpstr>
      <vt:lpstr>Managing a MySQL Database: MySQL Workbench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Technology - Lect 2</dc:title>
  <dc:creator>Paul Lin</dc:creator>
  <cp:lastModifiedBy>lin</cp:lastModifiedBy>
  <cp:revision>663</cp:revision>
  <cp:lastPrinted>2017-10-24T17:06:38Z</cp:lastPrinted>
  <dcterms:created xsi:type="dcterms:W3CDTF">2000-01-10T19:04:23Z</dcterms:created>
  <dcterms:modified xsi:type="dcterms:W3CDTF">2018-11-13T05:22:26Z</dcterms:modified>
</cp:coreProperties>
</file>