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51"/>
  </p:notesMasterIdLst>
  <p:handoutMasterIdLst>
    <p:handoutMasterId r:id="rId52"/>
  </p:handoutMasterIdLst>
  <p:sldIdLst>
    <p:sldId id="287" r:id="rId2"/>
    <p:sldId id="620" r:id="rId3"/>
    <p:sldId id="724" r:id="rId4"/>
    <p:sldId id="777" r:id="rId5"/>
    <p:sldId id="716" r:id="rId6"/>
    <p:sldId id="767" r:id="rId7"/>
    <p:sldId id="768" r:id="rId8"/>
    <p:sldId id="769" r:id="rId9"/>
    <p:sldId id="770" r:id="rId10"/>
    <p:sldId id="731" r:id="rId11"/>
    <p:sldId id="772" r:id="rId12"/>
    <p:sldId id="774" r:id="rId13"/>
    <p:sldId id="775" r:id="rId14"/>
    <p:sldId id="771" r:id="rId15"/>
    <p:sldId id="718" r:id="rId16"/>
    <p:sldId id="764" r:id="rId17"/>
    <p:sldId id="717" r:id="rId18"/>
    <p:sldId id="727" r:id="rId19"/>
    <p:sldId id="719" r:id="rId20"/>
    <p:sldId id="720" r:id="rId21"/>
    <p:sldId id="725" r:id="rId22"/>
    <p:sldId id="729" r:id="rId23"/>
    <p:sldId id="730" r:id="rId24"/>
    <p:sldId id="744" r:id="rId25"/>
    <p:sldId id="745" r:id="rId26"/>
    <p:sldId id="763" r:id="rId27"/>
    <p:sldId id="746" r:id="rId28"/>
    <p:sldId id="757" r:id="rId29"/>
    <p:sldId id="765" r:id="rId30"/>
    <p:sldId id="758" r:id="rId31"/>
    <p:sldId id="733" r:id="rId32"/>
    <p:sldId id="734" r:id="rId33"/>
    <p:sldId id="710" r:id="rId34"/>
    <p:sldId id="735" r:id="rId35"/>
    <p:sldId id="736" r:id="rId36"/>
    <p:sldId id="737" r:id="rId37"/>
    <p:sldId id="738" r:id="rId38"/>
    <p:sldId id="759" r:id="rId39"/>
    <p:sldId id="760" r:id="rId40"/>
    <p:sldId id="761" r:id="rId41"/>
    <p:sldId id="739" r:id="rId42"/>
    <p:sldId id="766" r:id="rId43"/>
    <p:sldId id="732" r:id="rId44"/>
    <p:sldId id="747" r:id="rId45"/>
    <p:sldId id="748" r:id="rId46"/>
    <p:sldId id="749" r:id="rId47"/>
    <p:sldId id="750" r:id="rId48"/>
    <p:sldId id="751" r:id="rId49"/>
    <p:sldId id="756" r:id="rId5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CC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9" autoAdjust="0"/>
    <p:restoredTop sz="76549" autoAdjust="0"/>
  </p:normalViewPr>
  <p:slideViewPr>
    <p:cSldViewPr>
      <p:cViewPr varScale="1">
        <p:scale>
          <a:sx n="51" d="100"/>
          <a:sy n="51" d="100"/>
        </p:scale>
        <p:origin x="42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t" anchorCtr="0" compatLnSpc="1">
            <a:prstTxWarp prst="textNoShape">
              <a:avLst/>
            </a:prstTxWarp>
          </a:bodyPr>
          <a:lstStyle>
            <a:lvl1pPr defTabSz="973048" eaLnBrk="1" hangingPunct="1">
              <a:defRPr sz="13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t" anchorCtr="0" compatLnSpc="1">
            <a:prstTxWarp prst="textNoShape">
              <a:avLst/>
            </a:prstTxWarp>
          </a:bodyPr>
          <a:lstStyle>
            <a:lvl1pPr algn="r" defTabSz="973048" eaLnBrk="1" hangingPunct="1">
              <a:defRPr sz="13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b" anchorCtr="0" compatLnSpc="1">
            <a:prstTxWarp prst="textNoShape">
              <a:avLst/>
            </a:prstTxWarp>
          </a:bodyPr>
          <a:lstStyle>
            <a:lvl1pPr defTabSz="973048" eaLnBrk="1" hangingPunct="1">
              <a:defRPr sz="13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b" anchorCtr="0" compatLnSpc="1">
            <a:prstTxWarp prst="textNoShape">
              <a:avLst/>
            </a:prstTxWarp>
          </a:bodyPr>
          <a:lstStyle>
            <a:lvl1pPr algn="r" defTabSz="973048" eaLnBrk="1" hangingPunct="1">
              <a:defRPr sz="13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47062A5E-12DC-4AFE-965A-A02DA0FDDA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852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t" anchorCtr="0" compatLnSpc="1">
            <a:prstTxWarp prst="textNoShape">
              <a:avLst/>
            </a:prstTxWarp>
          </a:bodyPr>
          <a:lstStyle>
            <a:lvl1pPr defTabSz="973048" eaLnBrk="1" hangingPunct="1">
              <a:defRPr sz="13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t" anchorCtr="0" compatLnSpc="1">
            <a:prstTxWarp prst="textNoShape">
              <a:avLst/>
            </a:prstTxWarp>
          </a:bodyPr>
          <a:lstStyle>
            <a:lvl1pPr algn="r" defTabSz="973048" eaLnBrk="1" hangingPunct="1">
              <a:defRPr sz="13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3650" y="720725"/>
            <a:ext cx="4797425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b" anchorCtr="0" compatLnSpc="1">
            <a:prstTxWarp prst="textNoShape">
              <a:avLst/>
            </a:prstTxWarp>
          </a:bodyPr>
          <a:lstStyle>
            <a:lvl1pPr defTabSz="973048" eaLnBrk="1" hangingPunct="1">
              <a:defRPr sz="13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b" anchorCtr="0" compatLnSpc="1">
            <a:prstTxWarp prst="textNoShape">
              <a:avLst/>
            </a:prstTxWarp>
          </a:bodyPr>
          <a:lstStyle>
            <a:lvl1pPr algn="r" defTabSz="973048" eaLnBrk="1" hangingPunct="1">
              <a:defRPr sz="13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59A3198B-3572-480B-BBFD-30A331372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6472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3052E717-B007-46AC-8F91-F4389A9387A1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345133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10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561776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11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575020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12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403221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13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807071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14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457126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15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206295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16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980880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17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359443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18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029636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19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942657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2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299611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20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991593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21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3966160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22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367627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23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9078126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24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2274846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25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9213215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26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3382800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27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3002366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28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0310355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29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390092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3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4845028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30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2786922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31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1950460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32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3376777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33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6378553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34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5314141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35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7627419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36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242113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37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3233951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38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9700029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39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45930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4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6897393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40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041151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41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9902835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42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2681521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43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4149949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44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03118854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45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18220250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46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98692851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47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4345201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48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78680716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49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410697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5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78832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6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867582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7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561213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8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566216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9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81715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9 w 717"/>
                <a:gd name="T1" fmla="*/ 845 h 845"/>
                <a:gd name="T2" fmla="*/ 729 w 717"/>
                <a:gd name="T3" fmla="*/ 821 h 845"/>
                <a:gd name="T4" fmla="*/ 586 w 717"/>
                <a:gd name="T5" fmla="*/ 605 h 845"/>
                <a:gd name="T6" fmla="*/ 412 w 717"/>
                <a:gd name="T7" fmla="*/ 396 h 845"/>
                <a:gd name="T8" fmla="*/ 227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5 w 717"/>
                <a:gd name="T15" fmla="*/ 198 h 845"/>
                <a:gd name="T16" fmla="*/ 406 w 717"/>
                <a:gd name="T17" fmla="*/ 408 h 845"/>
                <a:gd name="T18" fmla="*/ 580 w 717"/>
                <a:gd name="T19" fmla="*/ 623 h 845"/>
                <a:gd name="T20" fmla="*/ 729 w 717"/>
                <a:gd name="T21" fmla="*/ 845 h 845"/>
                <a:gd name="T22" fmla="*/ 729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3 w 407"/>
                <a:gd name="T1" fmla="*/ 414 h 414"/>
                <a:gd name="T2" fmla="*/ 413 w 407"/>
                <a:gd name="T3" fmla="*/ 396 h 414"/>
                <a:gd name="T4" fmla="*/ 228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2 w 407"/>
                <a:gd name="T13" fmla="*/ 204 h 414"/>
                <a:gd name="T14" fmla="*/ 413 w 407"/>
                <a:gd name="T15" fmla="*/ 414 h 414"/>
                <a:gd name="T16" fmla="*/ 413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8 w 586"/>
                <a:gd name="T1" fmla="*/ 0 h 599"/>
                <a:gd name="T2" fmla="*/ 580 w 586"/>
                <a:gd name="T3" fmla="*/ 0 h 599"/>
                <a:gd name="T4" fmla="*/ 413 w 586"/>
                <a:gd name="T5" fmla="*/ 132 h 599"/>
                <a:gd name="T6" fmla="*/ 263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3 w 586"/>
                <a:gd name="T17" fmla="*/ 282 h 599"/>
                <a:gd name="T18" fmla="*/ 419 w 586"/>
                <a:gd name="T19" fmla="*/ 138 h 599"/>
                <a:gd name="T20" fmla="*/ 598 w 586"/>
                <a:gd name="T21" fmla="*/ 0 h 599"/>
                <a:gd name="T22" fmla="*/ 598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5 w 269"/>
                <a:gd name="T1" fmla="*/ 0 h 252"/>
                <a:gd name="T2" fmla="*/ 257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5 w 269"/>
                <a:gd name="T15" fmla="*/ 0 h 252"/>
                <a:gd name="T16" fmla="*/ 275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807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2808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1/17/2012</a:t>
            </a:r>
            <a:endParaRPr lang="en-US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81A5E-2086-4D04-8418-2E72673F09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583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1/17/2012</a:t>
            </a: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F330A-82AF-40B1-8DAD-64F9FE9BBC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837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1/17/2012</a:t>
            </a: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90262-6516-4949-9421-8DAB458EDB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77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1/17/2012</a:t>
            </a: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98FDF6-2497-4157-8F49-ACB630D0E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931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1/17/2012</a:t>
            </a: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488CBE-0B35-46ED-A07D-2886732405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327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1/17/2012</a:t>
            </a: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E2F77-49AC-4708-8D84-CC7AC93B90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503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1/17/2012</a:t>
            </a:r>
            <a:endParaRPr lang="en-US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90035-4BE8-4F55-AC46-FE726B970E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586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1/17/2012</a:t>
            </a: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202B4-A3DB-4896-9630-534C46E8C9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894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1/17/2012</a:t>
            </a:r>
            <a:endParaRPr lang="en-US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2E155-3572-4F05-BB78-88CEB124EB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800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1/17/2012</a:t>
            </a: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0A3B1F-0429-41F4-B266-ECB20E6C0D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01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1/17/2012</a:t>
            </a: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A25B2-A17D-4A54-8151-7F81BD535E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261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31747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1748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1749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31751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52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53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54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55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56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57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58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59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60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61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62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63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31764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1765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1766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3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9 w 717"/>
                <a:gd name="T1" fmla="*/ 845 h 845"/>
                <a:gd name="T2" fmla="*/ 729 w 717"/>
                <a:gd name="T3" fmla="*/ 821 h 845"/>
                <a:gd name="T4" fmla="*/ 586 w 717"/>
                <a:gd name="T5" fmla="*/ 605 h 845"/>
                <a:gd name="T6" fmla="*/ 412 w 717"/>
                <a:gd name="T7" fmla="*/ 396 h 845"/>
                <a:gd name="T8" fmla="*/ 227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5 w 717"/>
                <a:gd name="T15" fmla="*/ 198 h 845"/>
                <a:gd name="T16" fmla="*/ 406 w 717"/>
                <a:gd name="T17" fmla="*/ 408 h 845"/>
                <a:gd name="T18" fmla="*/ 580 w 717"/>
                <a:gd name="T19" fmla="*/ 623 h 845"/>
                <a:gd name="T20" fmla="*/ 729 w 717"/>
                <a:gd name="T21" fmla="*/ 845 h 845"/>
                <a:gd name="T22" fmla="*/ 729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3 w 407"/>
                <a:gd name="T1" fmla="*/ 414 h 414"/>
                <a:gd name="T2" fmla="*/ 413 w 407"/>
                <a:gd name="T3" fmla="*/ 396 h 414"/>
                <a:gd name="T4" fmla="*/ 228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2 w 407"/>
                <a:gd name="T13" fmla="*/ 204 h 414"/>
                <a:gd name="T14" fmla="*/ 413 w 407"/>
                <a:gd name="T15" fmla="*/ 414 h 414"/>
                <a:gd name="T16" fmla="*/ 413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9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4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8 w 586"/>
                <a:gd name="T1" fmla="*/ 0 h 599"/>
                <a:gd name="T2" fmla="*/ 580 w 586"/>
                <a:gd name="T3" fmla="*/ 0 h 599"/>
                <a:gd name="T4" fmla="*/ 413 w 586"/>
                <a:gd name="T5" fmla="*/ 132 h 599"/>
                <a:gd name="T6" fmla="*/ 263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3 w 586"/>
                <a:gd name="T17" fmla="*/ 282 h 599"/>
                <a:gd name="T18" fmla="*/ 419 w 586"/>
                <a:gd name="T19" fmla="*/ 138 h 599"/>
                <a:gd name="T20" fmla="*/ 598 w 586"/>
                <a:gd name="T21" fmla="*/ 0 h 599"/>
                <a:gd name="T22" fmla="*/ 598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5 w 269"/>
                <a:gd name="T1" fmla="*/ 0 h 252"/>
                <a:gd name="T2" fmla="*/ 257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5 w 269"/>
                <a:gd name="T15" fmla="*/ 0 h 252"/>
                <a:gd name="T16" fmla="*/ 275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05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48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83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1784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1/17/2012</a:t>
            </a:r>
            <a:endParaRPr lang="en-US"/>
          </a:p>
        </p:txBody>
      </p:sp>
      <p:sp>
        <p:nvSpPr>
          <p:cNvPr id="31785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sp>
        <p:nvSpPr>
          <p:cNvPr id="31786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BFE99EF1-5D93-488F-AFA7-936E5EAA4A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17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6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tcs.ipfw.edu/~li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php.net/manual/en/mysqli-result.fetch-all.php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hp.net/manual/en/mysqli-result.fetch-field.php" TargetMode="External"/><Relationship Id="rId5" Type="http://schemas.openxmlformats.org/officeDocument/2006/relationships/hyperlink" Target="http://php.net/manual/en/mysqli-result.fetch-assoc.php" TargetMode="External"/><Relationship Id="rId4" Type="http://schemas.openxmlformats.org/officeDocument/2006/relationships/hyperlink" Target="http://php.net/manual/en/mysqli-result.fetch-array.php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php.net/manual/en/mysqli-result.fetch-fields.php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hp.net/manual/en/mysqli-result.fetch-row.php" TargetMode="External"/><Relationship Id="rId4" Type="http://schemas.openxmlformats.org/officeDocument/2006/relationships/hyperlink" Target="http://php.net/manual/en/mysqli-result.fetch-object.php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4"/>
            <a:ext cx="8686800" cy="595312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>
                <a:solidFill>
                  <a:schemeClr val="folHlink"/>
                </a:solidFill>
              </a:rPr>
              <a:t>CPET 499/ITC 250 Web Systems</a:t>
            </a:r>
            <a:endParaRPr lang="en-US" sz="3200" b="1" dirty="0" smtClean="0">
              <a:solidFill>
                <a:schemeClr val="folHlink"/>
              </a:solidFill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4032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None/>
              <a:defRPr/>
            </a:pPr>
            <a:r>
              <a:rPr lang="en-US" sz="2400" b="1" dirty="0" smtClean="0">
                <a:solidFill>
                  <a:schemeClr val="folHlink"/>
                </a:solidFill>
                <a:latin typeface="Arial" charset="0"/>
              </a:rPr>
              <a:t>Chapter 14</a:t>
            </a:r>
            <a:endParaRPr lang="en-US" sz="2400" b="1" dirty="0">
              <a:solidFill>
                <a:schemeClr val="folHlink"/>
              </a:solidFill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buNone/>
              <a:defRPr/>
            </a:pPr>
            <a:r>
              <a:rPr lang="en-US" sz="2800" b="1" dirty="0" smtClean="0">
                <a:solidFill>
                  <a:schemeClr val="folHlink"/>
                </a:solidFill>
                <a:latin typeface="Arial" charset="0"/>
              </a:rPr>
              <a:t>Working with Databases</a:t>
            </a:r>
          </a:p>
          <a:p>
            <a:pPr algn="ctr" eaLnBrk="1" hangingPunct="1">
              <a:lnSpc>
                <a:spcPct val="80000"/>
              </a:lnSpc>
              <a:buNone/>
              <a:defRPr/>
            </a:pPr>
            <a:r>
              <a:rPr lang="en-US" sz="2800" b="1" dirty="0" smtClean="0">
                <a:solidFill>
                  <a:schemeClr val="folHlink"/>
                </a:solidFill>
                <a:latin typeface="Arial" charset="0"/>
              </a:rPr>
              <a:t>Part 2 of 3</a:t>
            </a:r>
            <a:endParaRPr lang="en-US" sz="2800" b="1" dirty="0" smtClean="0">
              <a:latin typeface="Arial" charset="0"/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US" sz="1800" b="1" dirty="0">
              <a:latin typeface="Arial" charset="0"/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US" sz="1800" b="1" dirty="0" smtClean="0">
              <a:latin typeface="Arial" charset="0"/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US" sz="1800" b="1" dirty="0">
              <a:latin typeface="Arial" charset="0"/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800" b="1" dirty="0" smtClean="0">
                <a:latin typeface="Arial" charset="0"/>
              </a:rPr>
              <a:t>Text Book: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800" b="1" dirty="0" smtClean="0">
                <a:latin typeface="Arial" charset="0"/>
              </a:rPr>
              <a:t>*  Fundamentals of Web Development, 2</a:t>
            </a:r>
            <a:r>
              <a:rPr lang="en-US" sz="1800" b="1" baseline="30000" dirty="0" smtClean="0">
                <a:latin typeface="Arial" charset="0"/>
              </a:rPr>
              <a:t>nd</a:t>
            </a:r>
            <a:r>
              <a:rPr lang="en-US" sz="1800" b="1" dirty="0" smtClean="0">
                <a:latin typeface="Arial" charset="0"/>
              </a:rPr>
              <a:t> edition, by Randy Connolly and Ricardo Hoar, published by Pearson 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800" b="1" dirty="0" smtClean="0">
                <a:latin typeface="Arial" charset="0"/>
              </a:rPr>
              <a:t/>
            </a:r>
            <a:br>
              <a:rPr lang="en-US" sz="1800" b="1" dirty="0" smtClean="0">
                <a:latin typeface="Arial" charset="0"/>
              </a:rPr>
            </a:br>
            <a:endParaRPr lang="en-US" sz="1800" b="1" dirty="0" smtClean="0"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latin typeface="Arial" charset="0"/>
              </a:rPr>
              <a:t>Paul I-Hai Lin, Professor  of Electrical and Computer Engineering Technology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latin typeface="Arial" charset="0"/>
                <a:hlinkClick r:id="rId3"/>
              </a:rPr>
              <a:t>http://www.etcs.pfw.edu/~lin</a:t>
            </a:r>
            <a:r>
              <a:rPr lang="en-US" sz="2000" b="1" dirty="0" smtClean="0">
                <a:latin typeface="Arial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BC44-0B92-4DB5-A8A9-B6AD12C32F7B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3124200" cy="4524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77006"/>
            <a:ext cx="8686800" cy="407987"/>
          </a:xfrm>
        </p:spPr>
        <p:txBody>
          <a:bodyPr/>
          <a:lstStyle/>
          <a:p>
            <a:pPr eaLnBrk="1" hangingPunct="1">
              <a:defRPr/>
            </a:pPr>
            <a:endParaRPr lang="en-US" sz="3200" b="1" dirty="0" smtClean="0">
              <a:solidFill>
                <a:schemeClr val="folHlink"/>
              </a:solidFill>
            </a:endParaRP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84993"/>
            <a:ext cx="8229600" cy="5815807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endParaRPr lang="en-US" sz="2400" b="1" dirty="0" smtClean="0">
              <a:latin typeface="Arial" charset="0"/>
            </a:endParaRPr>
          </a:p>
          <a:p>
            <a:pPr marL="0" indent="0" eaLnBrk="1" hangingPunct="1">
              <a:buNone/>
              <a:defRPr/>
            </a:pPr>
            <a:endParaRPr lang="en-US" sz="2400" b="1" dirty="0">
              <a:latin typeface="Arial" charset="0"/>
            </a:endParaRPr>
          </a:p>
          <a:p>
            <a:pPr marL="0" indent="0" eaLnBrk="1" hangingPunct="1">
              <a:buNone/>
              <a:defRPr/>
            </a:pPr>
            <a:endParaRPr lang="en-US" sz="2400" b="1" dirty="0" smtClean="0">
              <a:latin typeface="Arial" charset="0"/>
            </a:endParaRPr>
          </a:p>
          <a:p>
            <a:pPr marL="0" indent="0" algn="ctr" eaLnBrk="1" hangingPunct="1">
              <a:buNone/>
              <a:defRPr/>
            </a:pPr>
            <a:r>
              <a:rPr lang="en-US" b="1" dirty="0" smtClean="0">
                <a:latin typeface="Arial" charset="0"/>
              </a:rPr>
              <a:t>Handling Connection Errors</a:t>
            </a:r>
            <a:endParaRPr lang="en-US" b="1" dirty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30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62411" y="60001"/>
            <a:ext cx="8458200" cy="1006799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chemeClr val="folHlink"/>
                </a:solidFill>
              </a:rPr>
              <a:t>Listings </a:t>
            </a:r>
            <a:r>
              <a:rPr lang="en-US" sz="2400" b="1" dirty="0" smtClean="0">
                <a:solidFill>
                  <a:schemeClr val="folHlink"/>
                </a:solidFill>
              </a:rPr>
              <a:t>14-8 Handling connection errors with </a:t>
            </a:r>
            <a:r>
              <a:rPr lang="en-US" sz="2400" b="1" dirty="0" err="1" smtClean="0">
                <a:solidFill>
                  <a:schemeClr val="folHlink"/>
                </a:solidFill>
              </a:rPr>
              <a:t>mysqli</a:t>
            </a:r>
            <a:r>
              <a:rPr lang="en-US" sz="2400" b="1" dirty="0" smtClean="0">
                <a:solidFill>
                  <a:schemeClr val="folHlink"/>
                </a:solidFill>
              </a:rPr>
              <a:t> (version 2)</a:t>
            </a:r>
            <a:endParaRPr lang="en-US" sz="2400" b="1" dirty="0" smtClean="0">
              <a:solidFill>
                <a:schemeClr val="folHlink"/>
              </a:solidFill>
            </a:endParaRP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latin typeface="+mj-lt"/>
              </a:rPr>
              <a:t>&lt;?</a:t>
            </a:r>
            <a:r>
              <a:rPr lang="en-US" sz="2400" b="1" dirty="0" err="1" smtClean="0">
                <a:latin typeface="+mj-lt"/>
              </a:rPr>
              <a:t>php</a:t>
            </a:r>
            <a:endParaRPr lang="en-US" sz="24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400" b="1" dirty="0" smtClean="0">
                <a:latin typeface="+mj-lt"/>
              </a:rPr>
              <a:t>$connection </a:t>
            </a:r>
            <a:r>
              <a:rPr lang="en-US" sz="2400" b="1" dirty="0">
                <a:latin typeface="+mj-lt"/>
              </a:rPr>
              <a:t>= </a:t>
            </a:r>
            <a:r>
              <a:rPr lang="en-US" sz="2400" b="1" dirty="0" err="1">
                <a:solidFill>
                  <a:srgbClr val="A82233"/>
                </a:solidFill>
                <a:latin typeface="+mj-lt"/>
              </a:rPr>
              <a:t>mysqli_connect</a:t>
            </a:r>
            <a:r>
              <a:rPr lang="en-US" sz="2400" b="1" dirty="0">
                <a:latin typeface="+mj-lt"/>
              </a:rPr>
              <a:t>(DBHOST, DBUSER, DBPASS, DBNAME);</a:t>
            </a:r>
          </a:p>
          <a:p>
            <a:pPr marL="0" indent="0">
              <a:buNone/>
            </a:pPr>
            <a:r>
              <a:rPr lang="en-US" sz="2400" b="1" dirty="0">
                <a:latin typeface="+mj-lt"/>
              </a:rPr>
              <a:t>// </a:t>
            </a:r>
            <a:r>
              <a:rPr lang="en-US" sz="2400" b="1" dirty="0" err="1">
                <a:latin typeface="+mj-lt"/>
              </a:rPr>
              <a:t>mysqli_connect_errno</a:t>
            </a:r>
            <a:r>
              <a:rPr lang="en-US" sz="2400" b="1" dirty="0">
                <a:latin typeface="+mj-lt"/>
              </a:rPr>
              <a:t> returns the last error code</a:t>
            </a:r>
          </a:p>
          <a:p>
            <a:pPr marL="0" indent="0">
              <a:buNone/>
            </a:pPr>
            <a:r>
              <a:rPr lang="en-US" sz="2400" b="1" dirty="0">
                <a:latin typeface="+mj-lt"/>
              </a:rPr>
              <a:t>if ( </a:t>
            </a:r>
            <a:r>
              <a:rPr lang="en-US" sz="2400" b="1" dirty="0" err="1">
                <a:solidFill>
                  <a:srgbClr val="A82233"/>
                </a:solidFill>
                <a:latin typeface="+mj-lt"/>
              </a:rPr>
              <a:t>mysqli_connect_errno</a:t>
            </a:r>
            <a:r>
              <a:rPr lang="en-US" sz="2400" b="1" dirty="0">
                <a:solidFill>
                  <a:srgbClr val="A82233"/>
                </a:solidFill>
                <a:latin typeface="+mj-lt"/>
              </a:rPr>
              <a:t>() </a:t>
            </a:r>
            <a:r>
              <a:rPr lang="en-US" sz="2400" b="1" dirty="0">
                <a:latin typeface="+mj-lt"/>
              </a:rPr>
              <a:t>) {</a:t>
            </a:r>
          </a:p>
          <a:p>
            <a:pPr marL="0" indent="0">
              <a:buNone/>
            </a:pPr>
            <a:r>
              <a:rPr lang="en-US" sz="2400" b="1" dirty="0">
                <a:latin typeface="+mj-lt"/>
              </a:rPr>
              <a:t>	die( </a:t>
            </a:r>
            <a:r>
              <a:rPr lang="en-US" sz="2400" b="1" dirty="0" err="1">
                <a:latin typeface="+mj-lt"/>
              </a:rPr>
              <a:t>mysqli_connect_error</a:t>
            </a:r>
            <a:r>
              <a:rPr lang="en-US" sz="2400" b="1" dirty="0">
                <a:latin typeface="+mj-lt"/>
              </a:rPr>
              <a:t>() ); </a:t>
            </a:r>
            <a:br>
              <a:rPr lang="en-US" sz="2400" b="1" dirty="0">
                <a:latin typeface="+mj-lt"/>
              </a:rPr>
            </a:br>
            <a:r>
              <a:rPr lang="en-US" sz="2400" b="1" dirty="0">
                <a:latin typeface="+mj-lt"/>
              </a:rPr>
              <a:t>	// die() is equivalent to exit()</a:t>
            </a:r>
          </a:p>
          <a:p>
            <a:pPr marL="0" indent="0">
              <a:buNone/>
            </a:pPr>
            <a:r>
              <a:rPr lang="en-US" sz="2400" b="1" dirty="0" smtClean="0">
                <a:latin typeface="+mj-lt"/>
              </a:rPr>
              <a:t>}</a:t>
            </a:r>
          </a:p>
          <a:p>
            <a:pPr marL="0" indent="0">
              <a:buNone/>
            </a:pPr>
            <a:r>
              <a:rPr lang="en-US" sz="2400" b="1" dirty="0" smtClean="0">
                <a:latin typeface="+mj-lt"/>
              </a:rPr>
              <a:t>?&gt;</a:t>
            </a:r>
            <a:endParaRPr lang="en-US" sz="2400" b="1" dirty="0">
              <a:latin typeface="+mj-lt"/>
            </a:endParaRPr>
          </a:p>
          <a:p>
            <a:pPr marL="0" indent="0">
              <a:buNone/>
            </a:pPr>
            <a:endParaRPr lang="en-US" sz="2000" b="1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3048000" cy="30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62411" y="60001"/>
            <a:ext cx="8458200" cy="1006799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chemeClr val="folHlink"/>
                </a:solidFill>
              </a:rPr>
              <a:t>Listings </a:t>
            </a:r>
            <a:r>
              <a:rPr lang="en-US" sz="2400" b="1" dirty="0" smtClean="0">
                <a:solidFill>
                  <a:schemeClr val="folHlink"/>
                </a:solidFill>
              </a:rPr>
              <a:t>14-9 Handling connection errors with PDO</a:t>
            </a:r>
            <a:endParaRPr lang="en-US" sz="2400" b="1" dirty="0" smtClean="0">
              <a:solidFill>
                <a:schemeClr val="folHlink"/>
              </a:solidFill>
            </a:endParaRP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latin typeface="+mj-lt"/>
              </a:rPr>
              <a:t>&lt;?</a:t>
            </a:r>
            <a:r>
              <a:rPr lang="en-US" sz="2400" b="1" dirty="0" err="1" smtClean="0">
                <a:latin typeface="+mj-lt"/>
              </a:rPr>
              <a:t>php</a:t>
            </a:r>
            <a:endParaRPr lang="en-US" sz="24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400" b="1" dirty="0">
                <a:latin typeface="+mj-lt"/>
              </a:rPr>
              <a:t>try {</a:t>
            </a:r>
          </a:p>
          <a:p>
            <a:pPr marL="0" indent="0">
              <a:buNone/>
            </a:pPr>
            <a:r>
              <a:rPr lang="en-US" sz="2400" b="1" dirty="0">
                <a:latin typeface="+mj-lt"/>
              </a:rPr>
              <a:t>	$</a:t>
            </a:r>
            <a:r>
              <a:rPr lang="en-US" sz="2400" b="1" dirty="0" err="1">
                <a:latin typeface="+mj-lt"/>
              </a:rPr>
              <a:t>connString</a:t>
            </a:r>
            <a:r>
              <a:rPr lang="en-US" sz="2400" b="1" dirty="0">
                <a:latin typeface="+mj-lt"/>
              </a:rPr>
              <a:t> = "</a:t>
            </a:r>
            <a:r>
              <a:rPr lang="en-US" sz="2400" b="1" dirty="0" err="1">
                <a:latin typeface="+mj-lt"/>
              </a:rPr>
              <a:t>mysql:host</a:t>
            </a:r>
            <a:r>
              <a:rPr lang="en-US" sz="2400" b="1" dirty="0">
                <a:latin typeface="+mj-lt"/>
              </a:rPr>
              <a:t>=</a:t>
            </a:r>
            <a:r>
              <a:rPr lang="en-US" sz="2400" b="1" dirty="0" err="1">
                <a:latin typeface="+mj-lt"/>
              </a:rPr>
              <a:t>localhost;dbname</a:t>
            </a:r>
            <a:r>
              <a:rPr lang="en-US" sz="2400" b="1" dirty="0">
                <a:latin typeface="+mj-lt"/>
              </a:rPr>
              <a:t>=</a:t>
            </a:r>
            <a:r>
              <a:rPr lang="en-US" sz="2400" b="1" dirty="0" err="1">
                <a:latin typeface="+mj-lt"/>
              </a:rPr>
              <a:t>bookcrm</a:t>
            </a:r>
            <a:r>
              <a:rPr lang="en-US" sz="2400" b="1" dirty="0">
                <a:latin typeface="+mj-lt"/>
              </a:rPr>
              <a:t>";</a:t>
            </a:r>
          </a:p>
          <a:p>
            <a:pPr marL="0" indent="0">
              <a:buNone/>
            </a:pPr>
            <a:r>
              <a:rPr lang="en-US" sz="2400" b="1" dirty="0">
                <a:latin typeface="+mj-lt"/>
              </a:rPr>
              <a:t>	$user = DBUSER;</a:t>
            </a:r>
          </a:p>
          <a:p>
            <a:pPr marL="0" indent="0">
              <a:buNone/>
            </a:pPr>
            <a:r>
              <a:rPr lang="en-US" sz="2400" b="1" dirty="0">
                <a:latin typeface="+mj-lt"/>
              </a:rPr>
              <a:t>	$pass = DBPASS;</a:t>
            </a:r>
          </a:p>
          <a:p>
            <a:pPr marL="0" indent="0">
              <a:buNone/>
            </a:pPr>
            <a:r>
              <a:rPr lang="en-US" sz="2400" b="1" dirty="0">
                <a:latin typeface="+mj-lt"/>
              </a:rPr>
              <a:t>	$</a:t>
            </a:r>
            <a:r>
              <a:rPr lang="en-US" sz="2400" b="1" dirty="0" err="1">
                <a:latin typeface="+mj-lt"/>
              </a:rPr>
              <a:t>pdo</a:t>
            </a:r>
            <a:r>
              <a:rPr lang="en-US" sz="2400" b="1" dirty="0">
                <a:latin typeface="+mj-lt"/>
              </a:rPr>
              <a:t> = new </a:t>
            </a:r>
            <a:r>
              <a:rPr lang="en-US" sz="2400" b="1" dirty="0">
                <a:solidFill>
                  <a:srgbClr val="A82233"/>
                </a:solidFill>
                <a:latin typeface="+mj-lt"/>
              </a:rPr>
              <a:t>PDO</a:t>
            </a:r>
            <a:r>
              <a:rPr lang="en-US" sz="2400" b="1" dirty="0">
                <a:latin typeface="+mj-lt"/>
              </a:rPr>
              <a:t>($</a:t>
            </a:r>
            <a:r>
              <a:rPr lang="en-US" sz="2400" b="1" dirty="0" err="1">
                <a:latin typeface="+mj-lt"/>
              </a:rPr>
              <a:t>connString</a:t>
            </a:r>
            <a:r>
              <a:rPr lang="en-US" sz="2400" b="1" dirty="0">
                <a:latin typeface="+mj-lt"/>
              </a:rPr>
              <a:t>,$</a:t>
            </a:r>
            <a:r>
              <a:rPr lang="en-US" sz="2400" b="1" dirty="0" err="1">
                <a:latin typeface="+mj-lt"/>
              </a:rPr>
              <a:t>user,$pass</a:t>
            </a:r>
            <a:r>
              <a:rPr lang="en-US" sz="2400" b="1" dirty="0">
                <a:latin typeface="+mj-lt"/>
              </a:rPr>
              <a:t>);</a:t>
            </a:r>
          </a:p>
          <a:p>
            <a:pPr marL="0" indent="0">
              <a:buNone/>
            </a:pPr>
            <a:r>
              <a:rPr lang="en-US" sz="2400" b="1" dirty="0">
                <a:latin typeface="+mj-lt"/>
              </a:rPr>
              <a:t>	. . .</a:t>
            </a:r>
          </a:p>
          <a:p>
            <a:pPr marL="0" indent="0">
              <a:buNone/>
            </a:pPr>
            <a:r>
              <a:rPr lang="en-US" sz="2400" b="1" dirty="0">
                <a:latin typeface="+mj-lt"/>
              </a:rPr>
              <a:t>}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A82233"/>
                </a:solidFill>
                <a:latin typeface="+mj-lt"/>
              </a:rPr>
              <a:t>catch (</a:t>
            </a:r>
            <a:r>
              <a:rPr lang="en-US" sz="2400" b="1" dirty="0" err="1">
                <a:solidFill>
                  <a:srgbClr val="A82233"/>
                </a:solidFill>
                <a:latin typeface="+mj-lt"/>
              </a:rPr>
              <a:t>PDOException</a:t>
            </a:r>
            <a:r>
              <a:rPr lang="en-US" sz="2400" b="1" dirty="0">
                <a:solidFill>
                  <a:srgbClr val="A82233"/>
                </a:solidFill>
                <a:latin typeface="+mj-lt"/>
              </a:rPr>
              <a:t> $e) {</a:t>
            </a:r>
          </a:p>
          <a:p>
            <a:pPr marL="0" indent="0">
              <a:buNone/>
            </a:pPr>
            <a:r>
              <a:rPr lang="en-US" sz="2400" b="1" dirty="0">
                <a:latin typeface="+mj-lt"/>
              </a:rPr>
              <a:t>	die( $e-&gt;</a:t>
            </a:r>
            <a:r>
              <a:rPr lang="en-US" sz="2400" b="1" dirty="0" err="1">
                <a:latin typeface="+mj-lt"/>
              </a:rPr>
              <a:t>getMessage</a:t>
            </a:r>
            <a:r>
              <a:rPr lang="en-US" sz="2400" b="1" dirty="0">
                <a:latin typeface="+mj-lt"/>
              </a:rPr>
              <a:t>() );</a:t>
            </a:r>
          </a:p>
          <a:p>
            <a:pPr marL="0" indent="0">
              <a:buNone/>
            </a:pPr>
            <a:r>
              <a:rPr lang="en-US" sz="2400" b="1" dirty="0">
                <a:latin typeface="+mj-lt"/>
              </a:rPr>
              <a:t>}</a:t>
            </a:r>
          </a:p>
          <a:p>
            <a:pPr marL="0" indent="0">
              <a:buNone/>
            </a:pPr>
            <a:r>
              <a:rPr lang="en-US" sz="2400" b="1" dirty="0" smtClean="0">
                <a:latin typeface="+mj-lt"/>
              </a:rPr>
              <a:t>?&gt;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3048000" cy="30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99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62411" y="60001"/>
            <a:ext cx="8458200" cy="1006799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chemeClr val="folHlink"/>
                </a:solidFill>
              </a:rPr>
              <a:t>PDO Exception Modes</a:t>
            </a:r>
            <a:endParaRPr lang="en-US" sz="2400" b="1" dirty="0" smtClean="0">
              <a:solidFill>
                <a:schemeClr val="folHlink"/>
              </a:solidFill>
            </a:endParaRP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latin typeface="+mj-lt"/>
              </a:rPr>
              <a:t>Three different error-handling modes/approaches</a:t>
            </a:r>
          </a:p>
          <a:p>
            <a:r>
              <a:rPr lang="en-US" sz="2400" b="1" dirty="0" smtClean="0">
                <a:latin typeface="+mj-lt"/>
              </a:rPr>
              <a:t>PDO::ERRORMODE_SELENT</a:t>
            </a:r>
          </a:p>
          <a:p>
            <a:pPr lvl="1"/>
            <a:r>
              <a:rPr lang="en-US" sz="2000" b="1" dirty="0" smtClean="0">
                <a:latin typeface="+mj-lt"/>
              </a:rPr>
              <a:t>For normal production use</a:t>
            </a:r>
          </a:p>
          <a:p>
            <a:r>
              <a:rPr lang="en-US" sz="2400" b="1" dirty="0" smtClean="0">
                <a:latin typeface="+mj-lt"/>
              </a:rPr>
              <a:t>PDO::ERRORMODE_WARING</a:t>
            </a:r>
          </a:p>
          <a:p>
            <a:pPr lvl="1"/>
            <a:r>
              <a:rPr lang="en-US" sz="2000" b="1" dirty="0" smtClean="0">
                <a:latin typeface="+mj-lt"/>
              </a:rPr>
              <a:t>For use during debugging/testing phase</a:t>
            </a:r>
            <a:endParaRPr lang="en-US" sz="2000" b="1" dirty="0" smtClean="0">
              <a:latin typeface="+mj-lt"/>
            </a:endParaRPr>
          </a:p>
          <a:p>
            <a:r>
              <a:rPr lang="en-US" sz="2400" b="1" dirty="0" smtClean="0">
                <a:latin typeface="+mj-lt"/>
              </a:rPr>
              <a:t>PDO::ERRORMODE_EXCEPTION</a:t>
            </a:r>
          </a:p>
          <a:p>
            <a:pPr lvl="1"/>
            <a:r>
              <a:rPr lang="en-US" sz="2000" b="1" dirty="0" smtClean="0">
                <a:latin typeface="+mj-lt"/>
              </a:rPr>
              <a:t>For use during debugging phase</a:t>
            </a:r>
          </a:p>
          <a:p>
            <a:pPr lvl="1"/>
            <a:r>
              <a:rPr lang="en-US" sz="2000" b="1" dirty="0" smtClean="0">
                <a:latin typeface="+mj-lt"/>
              </a:rPr>
              <a:t>Stop the script at the point of error</a:t>
            </a:r>
            <a:endParaRPr lang="en-US" sz="2000" b="1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3048000" cy="30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20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77006"/>
            <a:ext cx="8686800" cy="407987"/>
          </a:xfrm>
        </p:spPr>
        <p:txBody>
          <a:bodyPr/>
          <a:lstStyle/>
          <a:p>
            <a:pPr eaLnBrk="1" hangingPunct="1">
              <a:defRPr/>
            </a:pPr>
            <a:endParaRPr lang="en-US" sz="3200" b="1" dirty="0" smtClean="0">
              <a:solidFill>
                <a:schemeClr val="folHlink"/>
              </a:solidFill>
            </a:endParaRP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84993"/>
            <a:ext cx="8229600" cy="5815807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endParaRPr lang="en-US" sz="2400" b="1" dirty="0" smtClean="0">
              <a:latin typeface="Arial" charset="0"/>
            </a:endParaRPr>
          </a:p>
          <a:p>
            <a:pPr marL="0" indent="0" eaLnBrk="1" hangingPunct="1">
              <a:buNone/>
              <a:defRPr/>
            </a:pPr>
            <a:endParaRPr lang="en-US" sz="2400" b="1" dirty="0">
              <a:latin typeface="Arial" charset="0"/>
            </a:endParaRPr>
          </a:p>
          <a:p>
            <a:pPr marL="0" indent="0" eaLnBrk="1" hangingPunct="1">
              <a:buNone/>
              <a:defRPr/>
            </a:pPr>
            <a:endParaRPr lang="en-US" sz="2400" b="1" dirty="0" smtClean="0">
              <a:latin typeface="Arial" charset="0"/>
            </a:endParaRPr>
          </a:p>
          <a:p>
            <a:pPr marL="0" indent="0" algn="ctr" eaLnBrk="1" hangingPunct="1">
              <a:buNone/>
              <a:defRPr/>
            </a:pPr>
            <a:r>
              <a:rPr lang="en-US" b="1" dirty="0" smtClean="0">
                <a:latin typeface="Arial" charset="0"/>
              </a:rPr>
              <a:t>Executing Query</a:t>
            </a:r>
            <a:endParaRPr lang="en-US" b="1" dirty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52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62411" y="60001"/>
            <a:ext cx="8458200" cy="1006799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chemeClr val="folHlink"/>
                </a:solidFill>
              </a:rPr>
              <a:t>Listings 14.11 and 12 Executing a SELECT query (</a:t>
            </a:r>
            <a:r>
              <a:rPr lang="en-US" sz="2400" b="1" dirty="0" err="1" smtClean="0">
                <a:solidFill>
                  <a:schemeClr val="folHlink"/>
                </a:solidFill>
              </a:rPr>
              <a:t>mysqli</a:t>
            </a:r>
            <a:r>
              <a:rPr lang="en-US" sz="2400" b="1" dirty="0" smtClean="0">
                <a:solidFill>
                  <a:schemeClr val="folHlink"/>
                </a:solidFill>
              </a:rPr>
              <a:t> and PDO)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+mj-lt"/>
              </a:rPr>
              <a:t>&lt;?</a:t>
            </a:r>
            <a:r>
              <a:rPr lang="en-US" sz="2000" b="1" dirty="0" err="1" smtClean="0">
                <a:latin typeface="+mj-lt"/>
              </a:rPr>
              <a:t>php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//</a:t>
            </a:r>
            <a:r>
              <a:rPr lang="en-US" sz="2000" b="1" dirty="0">
                <a:latin typeface="+mj-lt"/>
              </a:rPr>
              <a:t>Listing </a:t>
            </a:r>
            <a:r>
              <a:rPr lang="en-US" sz="2000" b="1" dirty="0" smtClean="0">
                <a:latin typeface="+mj-lt"/>
              </a:rPr>
              <a:t>14.11 </a:t>
            </a:r>
            <a:r>
              <a:rPr lang="en-US" sz="2000" b="1" dirty="0">
                <a:latin typeface="+mj-lt"/>
              </a:rPr>
              <a:t>Executing a SELECT query (</a:t>
            </a:r>
            <a:r>
              <a:rPr lang="en-US" sz="2000" b="1" dirty="0" err="1">
                <a:latin typeface="+mj-lt"/>
              </a:rPr>
              <a:t>mysqli</a:t>
            </a:r>
            <a:r>
              <a:rPr lang="en-US" sz="2000" b="1" dirty="0" smtClean="0">
                <a:latin typeface="+mj-lt"/>
              </a:rPr>
              <a:t>)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 err="1">
                <a:latin typeface="+mj-lt"/>
              </a:rPr>
              <a:t>sql</a:t>
            </a:r>
            <a:r>
              <a:rPr lang="en-US" sz="2000" b="1" dirty="0">
                <a:latin typeface="+mj-lt"/>
              </a:rPr>
              <a:t> = "SELECT * FROM Categories ORDER BY </a:t>
            </a:r>
            <a:r>
              <a:rPr lang="en-US" sz="2000" b="1" dirty="0" err="1">
                <a:latin typeface="+mj-lt"/>
              </a:rPr>
              <a:t>CategoryName</a:t>
            </a:r>
            <a:r>
              <a:rPr lang="en-US" sz="2000" b="1" dirty="0" smtClean="0">
                <a:latin typeface="+mj-lt"/>
              </a:rPr>
              <a:t>";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// </a:t>
            </a:r>
            <a:r>
              <a:rPr lang="en-US" sz="2000" b="1" dirty="0">
                <a:latin typeface="+mj-lt"/>
              </a:rPr>
              <a:t>returns a </a:t>
            </a:r>
            <a:r>
              <a:rPr lang="en-US" sz="2000" b="1" dirty="0" err="1">
                <a:latin typeface="+mj-lt"/>
              </a:rPr>
              <a:t>mysqli_result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object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>
                <a:latin typeface="+mj-lt"/>
              </a:rPr>
              <a:t>result = </a:t>
            </a:r>
            <a:r>
              <a:rPr lang="en-US" sz="2000" b="1" dirty="0" err="1">
                <a:solidFill>
                  <a:srgbClr val="FF0000"/>
                </a:solidFill>
                <a:latin typeface="+mj-lt"/>
              </a:rPr>
              <a:t>mysqli_query</a:t>
            </a:r>
            <a:r>
              <a:rPr lang="en-US" sz="2000" b="1" dirty="0">
                <a:latin typeface="+mj-lt"/>
              </a:rPr>
              <a:t>($connection, $</a:t>
            </a:r>
            <a:r>
              <a:rPr lang="en-US" sz="2000" b="1" dirty="0" err="1">
                <a:latin typeface="+mj-lt"/>
              </a:rPr>
              <a:t>sql</a:t>
            </a:r>
            <a:r>
              <a:rPr lang="en-US" sz="2000" b="1" dirty="0" smtClean="0">
                <a:latin typeface="+mj-lt"/>
              </a:rPr>
              <a:t>);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?&gt;</a:t>
            </a:r>
          </a:p>
          <a:p>
            <a:pPr marL="0" indent="0">
              <a:buNone/>
            </a:pPr>
            <a:endParaRPr lang="en-US" sz="2000" b="1" dirty="0">
              <a:latin typeface="+mj-lt"/>
            </a:endParaRPr>
          </a:p>
          <a:p>
            <a:pPr marL="0" indent="0">
              <a:buNone/>
            </a:pPr>
            <a:r>
              <a:rPr lang="en-US" sz="2000" b="1" dirty="0">
                <a:latin typeface="+mj-lt"/>
              </a:rPr>
              <a:t>&lt;?</a:t>
            </a:r>
            <a:r>
              <a:rPr lang="en-US" sz="2000" b="1" dirty="0" err="1" smtClean="0">
                <a:latin typeface="+mj-lt"/>
              </a:rPr>
              <a:t>php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//</a:t>
            </a:r>
            <a:r>
              <a:rPr lang="en-US" sz="2000" b="1" dirty="0">
                <a:latin typeface="+mj-lt"/>
              </a:rPr>
              <a:t>Listing </a:t>
            </a:r>
            <a:r>
              <a:rPr lang="en-US" sz="2000" b="1" dirty="0" smtClean="0">
                <a:latin typeface="+mj-lt"/>
              </a:rPr>
              <a:t>14.12 </a:t>
            </a:r>
            <a:r>
              <a:rPr lang="en-US" sz="2000" b="1" dirty="0">
                <a:latin typeface="+mj-lt"/>
              </a:rPr>
              <a:t>Executing a SELECT query (</a:t>
            </a:r>
            <a:r>
              <a:rPr lang="en-US" sz="2000" b="1" dirty="0" err="1">
                <a:latin typeface="+mj-lt"/>
              </a:rPr>
              <a:t>pdo</a:t>
            </a:r>
            <a:r>
              <a:rPr lang="en-US" sz="2000" b="1" dirty="0" smtClean="0">
                <a:latin typeface="+mj-lt"/>
              </a:rPr>
              <a:t>)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 err="1">
                <a:latin typeface="+mj-lt"/>
              </a:rPr>
              <a:t>sql</a:t>
            </a:r>
            <a:r>
              <a:rPr lang="en-US" sz="2000" b="1" dirty="0">
                <a:latin typeface="+mj-lt"/>
              </a:rPr>
              <a:t> = "SELECT * FROM Categories ORDER BY </a:t>
            </a:r>
            <a:r>
              <a:rPr lang="en-US" sz="2000" b="1" dirty="0" err="1">
                <a:latin typeface="+mj-lt"/>
              </a:rPr>
              <a:t>CategoryName</a:t>
            </a:r>
            <a:r>
              <a:rPr lang="en-US" sz="2000" b="1" dirty="0" smtClean="0">
                <a:latin typeface="+mj-lt"/>
              </a:rPr>
              <a:t>";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// </a:t>
            </a:r>
            <a:r>
              <a:rPr lang="en-US" sz="2000" b="1" dirty="0">
                <a:latin typeface="+mj-lt"/>
              </a:rPr>
              <a:t>returns a </a:t>
            </a:r>
            <a:r>
              <a:rPr lang="en-US" sz="2000" b="1" dirty="0" err="1">
                <a:latin typeface="+mj-lt"/>
              </a:rPr>
              <a:t>PDOStatement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object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>
                <a:latin typeface="+mj-lt"/>
              </a:rPr>
              <a:t>result = </a:t>
            </a:r>
            <a:r>
              <a:rPr lang="en-US" sz="2000" b="1" dirty="0">
                <a:solidFill>
                  <a:srgbClr val="FF0000"/>
                </a:solidFill>
                <a:latin typeface="+mj-lt"/>
              </a:rPr>
              <a:t>$</a:t>
            </a:r>
            <a:r>
              <a:rPr lang="en-US" sz="2000" b="1" dirty="0" err="1">
                <a:solidFill>
                  <a:srgbClr val="FF0000"/>
                </a:solidFill>
                <a:latin typeface="+mj-lt"/>
              </a:rPr>
              <a:t>pdo</a:t>
            </a:r>
            <a:r>
              <a:rPr lang="en-US" sz="2000" b="1" dirty="0">
                <a:solidFill>
                  <a:srgbClr val="FF0000"/>
                </a:solidFill>
                <a:latin typeface="+mj-lt"/>
              </a:rPr>
              <a:t>-&gt;query</a:t>
            </a:r>
            <a:r>
              <a:rPr lang="en-US" sz="2000" b="1" dirty="0">
                <a:latin typeface="+mj-lt"/>
              </a:rPr>
              <a:t>($</a:t>
            </a:r>
            <a:r>
              <a:rPr lang="en-US" sz="2000" b="1" dirty="0" err="1">
                <a:latin typeface="+mj-lt"/>
              </a:rPr>
              <a:t>sql</a:t>
            </a:r>
            <a:r>
              <a:rPr lang="en-US" sz="2000" b="1" dirty="0" smtClean="0">
                <a:latin typeface="+mj-lt"/>
              </a:rPr>
              <a:t>);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?&gt;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3048000" cy="30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33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77006"/>
            <a:ext cx="8686800" cy="407987"/>
          </a:xfrm>
        </p:spPr>
        <p:txBody>
          <a:bodyPr/>
          <a:lstStyle/>
          <a:p>
            <a:pPr eaLnBrk="1" hangingPunct="1">
              <a:defRPr/>
            </a:pPr>
            <a:endParaRPr lang="en-US" sz="3200" b="1" dirty="0" smtClean="0">
              <a:solidFill>
                <a:schemeClr val="folHlink"/>
              </a:solidFill>
            </a:endParaRP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84993"/>
            <a:ext cx="8229600" cy="5815807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endParaRPr lang="en-US" sz="2400" b="1" dirty="0" smtClean="0">
              <a:latin typeface="Arial" charset="0"/>
            </a:endParaRPr>
          </a:p>
          <a:p>
            <a:pPr marL="0" indent="0" eaLnBrk="1" hangingPunct="1">
              <a:buNone/>
              <a:defRPr/>
            </a:pPr>
            <a:endParaRPr lang="en-US" sz="2400" b="1" dirty="0">
              <a:latin typeface="Arial" charset="0"/>
            </a:endParaRPr>
          </a:p>
          <a:p>
            <a:pPr marL="0" indent="0" eaLnBrk="1" hangingPunct="1">
              <a:buNone/>
              <a:defRPr/>
            </a:pPr>
            <a:endParaRPr lang="en-US" sz="2400" b="1" dirty="0" smtClean="0">
              <a:latin typeface="Arial" charset="0"/>
            </a:endParaRPr>
          </a:p>
          <a:p>
            <a:pPr marL="0" indent="0" algn="ctr" eaLnBrk="1" hangingPunct="1">
              <a:buNone/>
              <a:defRPr/>
            </a:pPr>
            <a:r>
              <a:rPr lang="en-US" b="1" dirty="0" smtClean="0">
                <a:latin typeface="Arial" charset="0"/>
              </a:rPr>
              <a:t>Processing the Query Results</a:t>
            </a:r>
            <a:endParaRPr lang="en-US" b="1" dirty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28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62411" y="60001"/>
            <a:ext cx="8458200" cy="561343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chemeClr val="folHlink"/>
                </a:solidFill>
              </a:rPr>
              <a:t>Figure 14.23 Fetching From a Result Set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endParaRPr lang="en-US" sz="2000" b="1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1867"/>
            <a:ext cx="9144000" cy="4814266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76083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62411" y="60001"/>
            <a:ext cx="8458200" cy="1006799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chemeClr val="folHlink"/>
                </a:solidFill>
              </a:rPr>
              <a:t>Fetches and Displays Result Rest </a:t>
            </a:r>
            <a:br>
              <a:rPr lang="en-US" sz="2400" b="1" dirty="0" smtClean="0">
                <a:solidFill>
                  <a:schemeClr val="folHlink"/>
                </a:solidFill>
              </a:rPr>
            </a:br>
            <a:r>
              <a:rPr lang="en-US" sz="2400" b="1" dirty="0" smtClean="0">
                <a:solidFill>
                  <a:schemeClr val="folHlink"/>
                </a:solidFill>
              </a:rPr>
              <a:t>Listing 14.13 Looping through the result set (PDO)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+mj-lt"/>
              </a:rPr>
              <a:t>&lt;?</a:t>
            </a:r>
            <a:r>
              <a:rPr lang="en-US" sz="2000" b="1" dirty="0" err="1" smtClean="0">
                <a:latin typeface="+mj-lt"/>
              </a:rPr>
              <a:t>php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//</a:t>
            </a:r>
            <a:r>
              <a:rPr lang="en-US" sz="2000" b="1" dirty="0">
                <a:latin typeface="+mj-lt"/>
              </a:rPr>
              <a:t>Listing </a:t>
            </a:r>
            <a:r>
              <a:rPr lang="en-US" sz="2000" b="1" dirty="0" smtClean="0">
                <a:latin typeface="+mj-lt"/>
              </a:rPr>
              <a:t>14.13 </a:t>
            </a:r>
            <a:r>
              <a:rPr lang="en-US" sz="2000" b="1" dirty="0">
                <a:latin typeface="+mj-lt"/>
              </a:rPr>
              <a:t>Looping through the result set (PDO</a:t>
            </a:r>
            <a:r>
              <a:rPr lang="en-US" sz="2000" b="1" dirty="0" smtClean="0">
                <a:latin typeface="+mj-lt"/>
              </a:rPr>
              <a:t>)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 err="1">
                <a:latin typeface="+mj-lt"/>
              </a:rPr>
              <a:t>sql</a:t>
            </a:r>
            <a:r>
              <a:rPr lang="en-US" sz="2000" b="1" dirty="0">
                <a:latin typeface="+mj-lt"/>
              </a:rPr>
              <a:t> = </a:t>
            </a:r>
            <a:r>
              <a:rPr lang="en-US" sz="2000" b="1" dirty="0" smtClean="0">
                <a:latin typeface="+mj-lt"/>
              </a:rPr>
              <a:t>“SELECT </a:t>
            </a:r>
            <a:r>
              <a:rPr lang="en-US" sz="2000" b="1" dirty="0">
                <a:latin typeface="+mj-lt"/>
              </a:rPr>
              <a:t>* </a:t>
            </a:r>
            <a:r>
              <a:rPr lang="en-US" sz="2000" b="1" dirty="0" smtClean="0">
                <a:latin typeface="+mj-lt"/>
              </a:rPr>
              <a:t>FROM </a:t>
            </a:r>
            <a:r>
              <a:rPr lang="en-US" sz="2000" b="1" dirty="0">
                <a:latin typeface="+mj-lt"/>
              </a:rPr>
              <a:t>Categories </a:t>
            </a:r>
            <a:r>
              <a:rPr lang="en-US" sz="2000" b="1" dirty="0" smtClean="0">
                <a:latin typeface="+mj-lt"/>
              </a:rPr>
              <a:t>ORDER </a:t>
            </a:r>
            <a:r>
              <a:rPr lang="en-US" sz="2000" b="1" dirty="0">
                <a:latin typeface="+mj-lt"/>
              </a:rPr>
              <a:t>by </a:t>
            </a:r>
            <a:r>
              <a:rPr lang="en-US" sz="2000" b="1" dirty="0" err="1">
                <a:latin typeface="+mj-lt"/>
              </a:rPr>
              <a:t>CategoryName</a:t>
            </a:r>
            <a:r>
              <a:rPr lang="en-US" sz="2000" b="1" dirty="0" smtClean="0">
                <a:latin typeface="+mj-lt"/>
              </a:rPr>
              <a:t>";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// run the query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$</a:t>
            </a:r>
            <a:r>
              <a:rPr lang="en-US" sz="2000" b="1" dirty="0">
                <a:solidFill>
                  <a:srgbClr val="FF0000"/>
                </a:solidFill>
                <a:latin typeface="+mj-lt"/>
              </a:rPr>
              <a:t>result</a:t>
            </a:r>
            <a:r>
              <a:rPr lang="en-US" sz="2000" b="1" dirty="0">
                <a:latin typeface="+mj-lt"/>
              </a:rPr>
              <a:t> = </a:t>
            </a:r>
            <a:r>
              <a:rPr lang="en-US" sz="2000" b="1" dirty="0">
                <a:solidFill>
                  <a:srgbClr val="FF0000"/>
                </a:solidFill>
                <a:latin typeface="+mj-lt"/>
              </a:rPr>
              <a:t>$</a:t>
            </a:r>
            <a:r>
              <a:rPr lang="en-US" sz="2000" b="1" dirty="0" err="1">
                <a:solidFill>
                  <a:srgbClr val="FF0000"/>
                </a:solidFill>
                <a:latin typeface="+mj-lt"/>
              </a:rPr>
              <a:t>pdo</a:t>
            </a:r>
            <a:r>
              <a:rPr lang="en-US" sz="2000" b="1" dirty="0">
                <a:solidFill>
                  <a:srgbClr val="FF0000"/>
                </a:solidFill>
                <a:latin typeface="+mj-lt"/>
              </a:rPr>
              <a:t>-&gt;query</a:t>
            </a:r>
            <a:r>
              <a:rPr lang="en-US" sz="2000" b="1" dirty="0">
                <a:latin typeface="+mj-lt"/>
              </a:rPr>
              <a:t>($</a:t>
            </a:r>
            <a:r>
              <a:rPr lang="en-US" sz="2000" b="1" dirty="0" err="1">
                <a:latin typeface="+mj-lt"/>
              </a:rPr>
              <a:t>sql</a:t>
            </a:r>
            <a:r>
              <a:rPr lang="en-US" sz="2000" b="1" dirty="0" smtClean="0">
                <a:latin typeface="+mj-lt"/>
              </a:rPr>
              <a:t>);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while </a:t>
            </a:r>
            <a:r>
              <a:rPr lang="en-US" sz="2000" b="1" dirty="0">
                <a:latin typeface="+mj-lt"/>
              </a:rPr>
              <a:t>( </a:t>
            </a:r>
            <a:r>
              <a:rPr lang="en-US" sz="2000" b="1" dirty="0">
                <a:solidFill>
                  <a:srgbClr val="FF0000"/>
                </a:solidFill>
                <a:latin typeface="+mj-lt"/>
              </a:rPr>
              <a:t>$row = $result-&gt;fetch()</a:t>
            </a:r>
            <a:r>
              <a:rPr lang="en-US" sz="2000" b="1" dirty="0">
                <a:latin typeface="+mj-lt"/>
              </a:rPr>
              <a:t> ) {  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   echo </a:t>
            </a:r>
            <a:r>
              <a:rPr lang="en-US" sz="2000" b="1" dirty="0">
                <a:latin typeface="+mj-lt"/>
              </a:rPr>
              <a:t>$row['ID'] . " - " . $row['</a:t>
            </a:r>
            <a:r>
              <a:rPr lang="en-US" sz="2000" b="1" dirty="0" err="1">
                <a:latin typeface="+mj-lt"/>
              </a:rPr>
              <a:t>CategoryName</a:t>
            </a:r>
            <a:r>
              <a:rPr lang="en-US" sz="2000" b="1" dirty="0">
                <a:latin typeface="+mj-lt"/>
              </a:rPr>
              <a:t>'] </a:t>
            </a:r>
            <a:r>
              <a:rPr lang="en-US" sz="2000" b="1" dirty="0" smtClean="0">
                <a:latin typeface="+mj-lt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   echo  </a:t>
            </a:r>
            <a:r>
              <a:rPr lang="en-US" sz="2000" b="1" dirty="0">
                <a:latin typeface="+mj-lt"/>
              </a:rPr>
              <a:t>"&lt;</a:t>
            </a:r>
            <a:r>
              <a:rPr lang="en-US" sz="2000" b="1" dirty="0" err="1">
                <a:latin typeface="+mj-lt"/>
              </a:rPr>
              <a:t>br</a:t>
            </a:r>
            <a:r>
              <a:rPr lang="en-US" sz="2000" b="1" dirty="0" smtClean="0">
                <a:latin typeface="+mj-lt"/>
              </a:rPr>
              <a:t>/&gt;";</a:t>
            </a:r>
          </a:p>
          <a:p>
            <a:pPr marL="0" indent="0">
              <a:buNone/>
            </a:pPr>
            <a:r>
              <a:rPr lang="en-US" sz="2000" b="1" dirty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  }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?&gt;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04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62411" y="60001"/>
            <a:ext cx="8458200" cy="561343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chemeClr val="folHlink"/>
                </a:solidFill>
              </a:rPr>
              <a:t>PHP MySQL Fetching Functions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292725"/>
          </a:xfrm>
        </p:spPr>
        <p:txBody>
          <a:bodyPr/>
          <a:lstStyle/>
          <a:p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mysqli_fetch_all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()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: Fetches all result rows as an associate array, a numeric array, or both</a:t>
            </a:r>
          </a:p>
          <a:p>
            <a:pPr lvl="1"/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hlinkClick r:id="rId3"/>
              </a:rPr>
              <a:t>http://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hlinkClick r:id="rId3"/>
              </a:rPr>
              <a:t>php.net/manual/en/mysqli-result.fetch-all.php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mysqli_fetch_array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()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: Fetches a result row as an associate array, a numeric array, or both</a:t>
            </a:r>
          </a:p>
          <a:p>
            <a:pPr lvl="1"/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hlinkClick r:id="rId4"/>
              </a:rPr>
              <a:t>http://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hlinkClick r:id="rId4"/>
              </a:rPr>
              <a:t>php.net/manual/en/mysqli-result.fetch-array.php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mysqli_fetch_assoc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():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Fetches a result row as an associate array </a:t>
            </a:r>
          </a:p>
          <a:p>
            <a:pPr lvl="1"/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hlinkClick r:id="rId5"/>
              </a:rPr>
              <a:t>http://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hlinkClick r:id="rId5"/>
              </a:rPr>
              <a:t>php.net/manual/en/mysqli-result.fetch-assoc.php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mysqli_fetch_field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():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Returns the definition of one column of a result set as an object. Call this function repeatedly to retrieve information about all columns in the result set. </a:t>
            </a:r>
          </a:p>
          <a:p>
            <a:pPr lvl="1"/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hlinkClick r:id="rId6"/>
              </a:rPr>
              <a:t>http://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hlinkClick r:id="rId6"/>
              </a:rPr>
              <a:t>php.net/manual/en/mysqli-result.fetch-field.php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67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77006"/>
            <a:ext cx="8686800" cy="407987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folHlink"/>
                </a:solidFill>
              </a:rPr>
              <a:t>Topics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84993"/>
            <a:ext cx="8229600" cy="5815807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latin typeface="Arial" charset="0"/>
              </a:rPr>
              <a:t>Accessing MySQL in PHP</a:t>
            </a:r>
          </a:p>
          <a:p>
            <a:pPr eaLnBrk="1" hangingPunct="1">
              <a:defRPr/>
            </a:pPr>
            <a:r>
              <a:rPr lang="en-US" sz="2400" b="1" dirty="0" smtClean="0">
                <a:latin typeface="Arial" charset="0"/>
              </a:rPr>
              <a:t>More </a:t>
            </a:r>
            <a:r>
              <a:rPr lang="en-US" sz="2400" b="1" dirty="0" smtClean="0">
                <a:latin typeface="Arial" charset="0"/>
              </a:rPr>
              <a:t>PHP </a:t>
            </a:r>
            <a:r>
              <a:rPr lang="en-US" sz="2400" b="1" dirty="0">
                <a:latin typeface="Arial" charset="0"/>
              </a:rPr>
              <a:t>Data Object (PDO) </a:t>
            </a:r>
            <a:r>
              <a:rPr lang="en-US" sz="2400" b="1" dirty="0" smtClean="0">
                <a:latin typeface="Arial" charset="0"/>
              </a:rPr>
              <a:t>and </a:t>
            </a:r>
            <a:r>
              <a:rPr lang="en-US" sz="2400" b="1" dirty="0" err="1" smtClean="0">
                <a:latin typeface="Arial" charset="0"/>
              </a:rPr>
              <a:t>mysqli</a:t>
            </a:r>
            <a:r>
              <a:rPr lang="en-US" sz="2400" b="1" dirty="0" smtClean="0">
                <a:latin typeface="Arial" charset="0"/>
              </a:rPr>
              <a:t> Procedural Style APIS</a:t>
            </a:r>
          </a:p>
          <a:p>
            <a:pPr eaLnBrk="1" hangingPunct="1">
              <a:defRPr/>
            </a:pPr>
            <a:r>
              <a:rPr lang="en-US" sz="2400" b="1" dirty="0" smtClean="0">
                <a:latin typeface="Arial" charset="0"/>
              </a:rPr>
              <a:t>Integrating User Input Data Into Query</a:t>
            </a:r>
          </a:p>
          <a:p>
            <a:pPr eaLnBrk="1" hangingPunct="1">
              <a:defRPr/>
            </a:pPr>
            <a:r>
              <a:rPr lang="en-US" sz="2400" b="1" dirty="0" smtClean="0">
                <a:latin typeface="Arial" charset="0"/>
              </a:rPr>
              <a:t>PHP and MySQL Tasks</a:t>
            </a:r>
          </a:p>
          <a:p>
            <a:pPr lvl="1" eaLnBrk="1" hangingPunct="1">
              <a:defRPr/>
            </a:pPr>
            <a:r>
              <a:rPr lang="en-US" sz="2000" b="1" dirty="0" smtClean="0">
                <a:latin typeface="Arial" charset="0"/>
              </a:rPr>
              <a:t>Making MySQL connection and closing connection</a:t>
            </a:r>
          </a:p>
          <a:p>
            <a:pPr lvl="1" eaLnBrk="1" hangingPunct="1">
              <a:defRPr/>
            </a:pPr>
            <a:r>
              <a:rPr lang="en-US" sz="2000" b="1" dirty="0" smtClean="0">
                <a:latin typeface="Arial" charset="0"/>
              </a:rPr>
              <a:t>Display a List of Links</a:t>
            </a:r>
          </a:p>
          <a:p>
            <a:pPr lvl="1" eaLnBrk="1" hangingPunct="1">
              <a:defRPr/>
            </a:pPr>
            <a:r>
              <a:rPr lang="en-US" sz="2000" b="1" dirty="0" smtClean="0">
                <a:latin typeface="Arial" charset="0"/>
              </a:rPr>
              <a:t>Search and Results Page</a:t>
            </a:r>
          </a:p>
          <a:p>
            <a:pPr lvl="1" eaLnBrk="1" hangingPunct="1">
              <a:defRPr/>
            </a:pPr>
            <a:r>
              <a:rPr lang="en-US" sz="2000" b="1" dirty="0" smtClean="0">
                <a:latin typeface="Arial" charset="0"/>
              </a:rPr>
              <a:t>Editing a Record</a:t>
            </a:r>
          </a:p>
          <a:p>
            <a:pPr lvl="1" eaLnBrk="1" hangingPunct="1">
              <a:defRPr/>
            </a:pPr>
            <a:r>
              <a:rPr lang="en-US" sz="2000" b="1" dirty="0" smtClean="0">
                <a:latin typeface="Arial" charset="0"/>
              </a:rPr>
              <a:t>Saving and Displaying Raw Files in the Database</a:t>
            </a:r>
          </a:p>
          <a:p>
            <a:pPr lvl="1" eaLnBrk="1" hangingPunct="1">
              <a:defRPr/>
            </a:pPr>
            <a:r>
              <a:rPr lang="en-US" sz="2000" b="1" dirty="0" smtClean="0">
                <a:latin typeface="Arial" charset="0"/>
              </a:rPr>
              <a:t>Displaying BLOBs from the Database</a:t>
            </a:r>
          </a:p>
          <a:p>
            <a:pPr lvl="1" eaLnBrk="1" hangingPunct="1">
              <a:defRPr/>
            </a:pPr>
            <a:r>
              <a:rPr lang="en-US" sz="2000" b="1" dirty="0" smtClean="0">
                <a:latin typeface="Arial" charset="0"/>
              </a:rPr>
              <a:t>Using Transactions</a:t>
            </a:r>
          </a:p>
          <a:p>
            <a:pPr eaLnBrk="1" hangingPunct="1">
              <a:defRPr/>
            </a:pPr>
            <a:r>
              <a:rPr lang="en-US" sz="2800" b="1" dirty="0">
                <a:latin typeface="Arial" charset="0"/>
              </a:rPr>
              <a:t>Database Schemas: </a:t>
            </a:r>
            <a:endParaRPr lang="en-US" sz="2800" b="1" dirty="0" smtClean="0">
              <a:latin typeface="Arial" charset="0"/>
            </a:endParaRPr>
          </a:p>
          <a:p>
            <a:pPr lvl="1" eaLnBrk="1" hangingPunct="1">
              <a:defRPr/>
            </a:pPr>
            <a:r>
              <a:rPr lang="en-US" sz="2000" b="1" dirty="0" smtClean="0">
                <a:latin typeface="Arial" charset="0"/>
              </a:rPr>
              <a:t>Art </a:t>
            </a:r>
            <a:r>
              <a:rPr lang="en-US" sz="2000" b="1" dirty="0">
                <a:latin typeface="Arial" charset="0"/>
              </a:rPr>
              <a:t>Database, Book CRM Database, Travel Photo Database</a:t>
            </a:r>
          </a:p>
          <a:p>
            <a:pPr eaLnBrk="1" hangingPunct="1">
              <a:defRPr/>
            </a:pPr>
            <a:endParaRPr lang="en-US" sz="2800" dirty="0" smtClean="0">
              <a:latin typeface="Arial" charset="0"/>
            </a:endParaRPr>
          </a:p>
          <a:p>
            <a:pPr lvl="1" eaLnBrk="1" hangingPunct="1">
              <a:defRPr/>
            </a:pPr>
            <a:endParaRPr lang="en-US" sz="2400" dirty="0" smtClean="0">
              <a:latin typeface="Arial" charset="0"/>
            </a:endParaRPr>
          </a:p>
          <a:p>
            <a:pPr lvl="1" eaLnBrk="1" hangingPunct="1">
              <a:defRPr/>
            </a:pPr>
            <a:endParaRPr lang="en-US" sz="1600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3048000" cy="4524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24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62411" y="60001"/>
            <a:ext cx="8458200" cy="561343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chemeClr val="folHlink"/>
                </a:solidFill>
              </a:rPr>
              <a:t>PHP MySQL: Procedural Style Fetching Functions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292725"/>
          </a:xfrm>
        </p:spPr>
        <p:txBody>
          <a:bodyPr/>
          <a:lstStyle/>
          <a:p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mysqli_fetch_fields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():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Returns an array of objects which contains field definition information or FALSE if no filed information is available</a:t>
            </a:r>
          </a:p>
          <a:p>
            <a:pPr lvl="1"/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hlinkClick r:id="rId3"/>
              </a:rPr>
              <a:t>http://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hlinkClick r:id="rId3"/>
              </a:rPr>
              <a:t>php.net/manual/en/mysqli-result.fetch-fields.php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mysqli_fetch_object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(): Returns the current row of a result as an object</a:t>
            </a:r>
          </a:p>
          <a:p>
            <a:pPr lvl="1"/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hlinkClick r:id="rId4"/>
              </a:rPr>
              <a:t>http://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hlinkClick r:id="rId4"/>
              </a:rPr>
              <a:t>php.net/manual/en/mysqli-result.fetch-object.php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mysqli_fetch_row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(): Fetch one row of data from the result set as an numeric array</a:t>
            </a:r>
          </a:p>
          <a:p>
            <a:pPr lvl="1"/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hlinkClick r:id="rId5"/>
              </a:rPr>
              <a:t>http://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hlinkClick r:id="rId5"/>
              </a:rPr>
              <a:t>php.net/manual/en/mysqli-result.fetch-row.php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52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77006"/>
            <a:ext cx="8686800" cy="407987"/>
          </a:xfrm>
        </p:spPr>
        <p:txBody>
          <a:bodyPr/>
          <a:lstStyle/>
          <a:p>
            <a:pPr eaLnBrk="1" hangingPunct="1">
              <a:defRPr/>
            </a:pPr>
            <a:endParaRPr lang="en-US" sz="3200" b="1" dirty="0" smtClean="0">
              <a:solidFill>
                <a:schemeClr val="folHlink"/>
              </a:solidFill>
            </a:endParaRP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84993"/>
            <a:ext cx="8229600" cy="5815807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endParaRPr lang="en-US" sz="2400" b="1" dirty="0" smtClean="0">
              <a:latin typeface="Arial" charset="0"/>
            </a:endParaRPr>
          </a:p>
          <a:p>
            <a:pPr marL="0" indent="0" eaLnBrk="1" hangingPunct="1">
              <a:buNone/>
              <a:defRPr/>
            </a:pPr>
            <a:endParaRPr lang="en-US" sz="2400" b="1" dirty="0">
              <a:latin typeface="Arial" charset="0"/>
            </a:endParaRPr>
          </a:p>
          <a:p>
            <a:pPr marL="0" indent="0" eaLnBrk="1" hangingPunct="1">
              <a:buNone/>
              <a:defRPr/>
            </a:pPr>
            <a:endParaRPr lang="en-US" sz="2400" b="1" dirty="0" smtClean="0">
              <a:latin typeface="Arial" charset="0"/>
            </a:endParaRPr>
          </a:p>
          <a:p>
            <a:pPr marL="0" indent="0" eaLnBrk="1" hangingPunct="1">
              <a:buNone/>
              <a:defRPr/>
            </a:pPr>
            <a:endParaRPr lang="en-US" sz="2400" b="1" dirty="0">
              <a:latin typeface="Arial" charset="0"/>
            </a:endParaRPr>
          </a:p>
          <a:p>
            <a:pPr marL="0" indent="0" algn="ctr" eaLnBrk="1" hangingPunct="1">
              <a:buNone/>
              <a:defRPr/>
            </a:pPr>
            <a:r>
              <a:rPr lang="en-US" sz="3600" b="1" dirty="0" smtClean="0">
                <a:latin typeface="Arial" charset="0"/>
              </a:rPr>
              <a:t>Fetching Into An Object</a:t>
            </a:r>
            <a:endParaRPr lang="en-US" sz="1600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94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62411" y="60001"/>
            <a:ext cx="8458200" cy="1006799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chemeClr val="folHlink"/>
                </a:solidFill>
              </a:rPr>
              <a:t>Book Class, page 659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latin typeface="+mj-lt"/>
              </a:rPr>
              <a:t>class Book {</a:t>
            </a:r>
          </a:p>
          <a:p>
            <a:pPr marL="0" indent="0">
              <a:buNone/>
            </a:pPr>
            <a:r>
              <a:rPr lang="en-US" sz="2400" b="1" dirty="0">
                <a:latin typeface="+mj-lt"/>
              </a:rPr>
              <a:t>	</a:t>
            </a:r>
            <a:r>
              <a:rPr lang="en-US" sz="2400" b="1" dirty="0" smtClean="0">
                <a:latin typeface="+mj-lt"/>
              </a:rPr>
              <a:t>public $ID;</a:t>
            </a:r>
          </a:p>
          <a:p>
            <a:pPr marL="0" indent="0">
              <a:buNone/>
            </a:pPr>
            <a:r>
              <a:rPr lang="en-US" sz="2400" b="1" dirty="0">
                <a:latin typeface="+mj-lt"/>
              </a:rPr>
              <a:t>	</a:t>
            </a:r>
            <a:r>
              <a:rPr lang="en-US" sz="2400" b="1" dirty="0" smtClean="0">
                <a:latin typeface="+mj-lt"/>
              </a:rPr>
              <a:t>public $Title;</a:t>
            </a:r>
          </a:p>
          <a:p>
            <a:pPr marL="0" indent="0">
              <a:buNone/>
            </a:pPr>
            <a:r>
              <a:rPr lang="en-US" sz="2400" b="1" dirty="0">
                <a:latin typeface="+mj-lt"/>
              </a:rPr>
              <a:t>	</a:t>
            </a:r>
            <a:r>
              <a:rPr lang="en-US" sz="2400" b="1" dirty="0" smtClean="0">
                <a:latin typeface="+mj-lt"/>
              </a:rPr>
              <a:t>public $</a:t>
            </a:r>
            <a:r>
              <a:rPr lang="en-US" sz="2400" b="1" dirty="0" err="1" smtClean="0">
                <a:latin typeface="+mj-lt"/>
              </a:rPr>
              <a:t>CopyrightYear</a:t>
            </a:r>
            <a:r>
              <a:rPr lang="en-US" sz="2400" b="1" dirty="0" smtClean="0">
                <a:latin typeface="+mj-lt"/>
              </a:rPr>
              <a:t>;</a:t>
            </a:r>
          </a:p>
          <a:p>
            <a:pPr marL="0" indent="0">
              <a:buNone/>
            </a:pPr>
            <a:r>
              <a:rPr lang="en-US" sz="2400" b="1" dirty="0">
                <a:latin typeface="+mj-lt"/>
              </a:rPr>
              <a:t>	</a:t>
            </a:r>
            <a:r>
              <a:rPr lang="en-US" sz="2400" b="1" dirty="0" smtClean="0">
                <a:latin typeface="+mj-lt"/>
              </a:rPr>
              <a:t>public $Description;</a:t>
            </a:r>
          </a:p>
          <a:p>
            <a:pPr marL="0" indent="0">
              <a:buNone/>
            </a:pPr>
            <a:r>
              <a:rPr lang="en-US" sz="2400" b="1" dirty="0">
                <a:latin typeface="+mj-lt"/>
              </a:rPr>
              <a:t>}</a:t>
            </a:r>
            <a:endParaRPr lang="en-US" sz="2400" b="1" dirty="0" smtClean="0">
              <a:latin typeface="+mj-lt"/>
            </a:endParaRPr>
          </a:p>
          <a:p>
            <a:pPr marL="0" indent="0">
              <a:buNone/>
            </a:pPr>
            <a:endParaRPr lang="en-US" sz="2400" b="1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24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62411" y="60001"/>
            <a:ext cx="8458200" cy="1006799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chemeClr val="folHlink"/>
                </a:solidFill>
              </a:rPr>
              <a:t>Fetching Into an Object, page 658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+mj-lt"/>
              </a:rPr>
              <a:t>&lt;?</a:t>
            </a:r>
            <a:r>
              <a:rPr lang="en-US" sz="2000" b="1" dirty="0" err="1" smtClean="0">
                <a:latin typeface="+mj-lt"/>
              </a:rPr>
              <a:t>php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//</a:t>
            </a:r>
            <a:r>
              <a:rPr lang="en-US" sz="2000" b="1" dirty="0">
                <a:latin typeface="+mj-lt"/>
              </a:rPr>
              <a:t>Listing </a:t>
            </a:r>
            <a:r>
              <a:rPr lang="en-US" sz="2000" b="1" dirty="0" smtClean="0">
                <a:latin typeface="+mj-lt"/>
              </a:rPr>
              <a:t>14.14 </a:t>
            </a:r>
            <a:r>
              <a:rPr lang="en-US" sz="2000" b="1" dirty="0">
                <a:latin typeface="+mj-lt"/>
              </a:rPr>
              <a:t>Populating an object from a result set (PDO</a:t>
            </a:r>
            <a:r>
              <a:rPr lang="en-US" sz="2000" b="1" dirty="0" smtClean="0">
                <a:latin typeface="+mj-lt"/>
              </a:rPr>
              <a:t>)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>
                <a:latin typeface="+mj-lt"/>
              </a:rPr>
              <a:t>id = $_GET['id</a:t>
            </a:r>
            <a:r>
              <a:rPr lang="en-US" sz="2000" b="1" dirty="0" smtClean="0">
                <a:latin typeface="+mj-lt"/>
              </a:rPr>
              <a:t>'];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 err="1">
                <a:latin typeface="+mj-lt"/>
              </a:rPr>
              <a:t>sql</a:t>
            </a:r>
            <a:r>
              <a:rPr lang="en-US" sz="2000" b="1" dirty="0">
                <a:latin typeface="+mj-lt"/>
              </a:rPr>
              <a:t> = "SELECT </a:t>
            </a:r>
            <a:r>
              <a:rPr lang="en-US" sz="2000" b="1" dirty="0" smtClean="0">
                <a:latin typeface="+mj-lt"/>
              </a:rPr>
              <a:t>* FROM Books";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$results </a:t>
            </a:r>
            <a:r>
              <a:rPr lang="en-US" sz="2000" b="1" dirty="0">
                <a:latin typeface="+mj-lt"/>
              </a:rPr>
              <a:t>= $</a:t>
            </a:r>
            <a:r>
              <a:rPr lang="en-US" sz="2000" b="1" dirty="0" err="1">
                <a:latin typeface="+mj-lt"/>
              </a:rPr>
              <a:t>pdo</a:t>
            </a:r>
            <a:r>
              <a:rPr lang="en-US" sz="2000" b="1" dirty="0">
                <a:latin typeface="+mj-lt"/>
              </a:rPr>
              <a:t>-</a:t>
            </a:r>
            <a:r>
              <a:rPr lang="en-US" sz="2000" b="1" dirty="0" smtClean="0">
                <a:latin typeface="+mj-lt"/>
              </a:rPr>
              <a:t>&gt;query($</a:t>
            </a:r>
            <a:r>
              <a:rPr lang="en-US" sz="2000" b="1" dirty="0" err="1">
                <a:latin typeface="+mj-lt"/>
              </a:rPr>
              <a:t>sql</a:t>
            </a:r>
            <a:r>
              <a:rPr lang="en-US" sz="2000" b="1" dirty="0" smtClean="0">
                <a:latin typeface="+mj-lt"/>
              </a:rPr>
              <a:t>);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while ($b = $result -&gt; </a:t>
            </a:r>
            <a:r>
              <a:rPr lang="en-US" sz="2000" b="1" dirty="0" err="1" smtClean="0">
                <a:solidFill>
                  <a:srgbClr val="FF0000"/>
                </a:solidFill>
                <a:latin typeface="+mj-lt"/>
              </a:rPr>
              <a:t>fetchObject</a:t>
            </a:r>
            <a:r>
              <a:rPr lang="en-US" sz="2000" b="1" dirty="0" smtClean="0">
                <a:latin typeface="+mj-lt"/>
              </a:rPr>
              <a:t>(</a:t>
            </a:r>
            <a:r>
              <a:rPr lang="en-US" sz="2000" b="1" dirty="0">
                <a:latin typeface="+mj-lt"/>
              </a:rPr>
              <a:t>'Book</a:t>
            </a:r>
            <a:r>
              <a:rPr lang="en-US" sz="2000" b="1" dirty="0" smtClean="0">
                <a:latin typeface="+mj-lt"/>
              </a:rPr>
              <a:t>') )</a:t>
            </a:r>
          </a:p>
          <a:p>
            <a:pPr marL="0" indent="0">
              <a:buNone/>
            </a:pPr>
            <a:r>
              <a:rPr lang="en-US" sz="2000" b="1" dirty="0">
                <a:latin typeface="+mj-lt"/>
              </a:rPr>
              <a:t>{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  echo </a:t>
            </a:r>
            <a:r>
              <a:rPr lang="en-US" sz="2000" b="1" dirty="0">
                <a:latin typeface="+mj-lt"/>
              </a:rPr>
              <a:t>'ID: ' . </a:t>
            </a:r>
            <a:r>
              <a:rPr lang="en-US" sz="2000" b="1" dirty="0">
                <a:solidFill>
                  <a:srgbClr val="FF0000"/>
                </a:solidFill>
                <a:latin typeface="+mj-lt"/>
              </a:rPr>
              <a:t>$b-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&gt;ID </a:t>
            </a:r>
            <a:r>
              <a:rPr lang="en-US" sz="2000" b="1" dirty="0">
                <a:latin typeface="+mj-lt"/>
              </a:rPr>
              <a:t>. '&lt;</a:t>
            </a:r>
            <a:r>
              <a:rPr lang="en-US" sz="2000" b="1" dirty="0" err="1">
                <a:latin typeface="+mj-lt"/>
              </a:rPr>
              <a:t>br</a:t>
            </a:r>
            <a:r>
              <a:rPr lang="en-US" sz="2000" b="1" dirty="0" smtClean="0">
                <a:latin typeface="+mj-lt"/>
              </a:rPr>
              <a:t>/&gt;';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  echo </a:t>
            </a:r>
            <a:r>
              <a:rPr lang="en-US" sz="2000" b="1" dirty="0">
                <a:latin typeface="+mj-lt"/>
              </a:rPr>
              <a:t>'Title: ' . </a:t>
            </a:r>
            <a:r>
              <a:rPr lang="en-US" sz="2000" b="1" dirty="0">
                <a:solidFill>
                  <a:srgbClr val="FF0000"/>
                </a:solidFill>
                <a:latin typeface="+mj-lt"/>
              </a:rPr>
              <a:t>$b-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&gt;Title </a:t>
            </a:r>
            <a:r>
              <a:rPr lang="en-US" sz="2000" b="1" dirty="0">
                <a:latin typeface="+mj-lt"/>
              </a:rPr>
              <a:t>. '&lt;</a:t>
            </a:r>
            <a:r>
              <a:rPr lang="en-US" sz="2000" b="1" dirty="0" err="1">
                <a:latin typeface="+mj-lt"/>
              </a:rPr>
              <a:t>br</a:t>
            </a:r>
            <a:r>
              <a:rPr lang="en-US" sz="2000" b="1" dirty="0" smtClean="0">
                <a:latin typeface="+mj-lt"/>
              </a:rPr>
              <a:t>/&gt;';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  echo </a:t>
            </a:r>
            <a:r>
              <a:rPr lang="en-US" sz="2000" b="1" dirty="0">
                <a:latin typeface="+mj-lt"/>
              </a:rPr>
              <a:t>'Year: ' . </a:t>
            </a:r>
            <a:r>
              <a:rPr lang="en-US" sz="2000" b="1" dirty="0">
                <a:solidFill>
                  <a:srgbClr val="FF0000"/>
                </a:solidFill>
                <a:latin typeface="+mj-lt"/>
              </a:rPr>
              <a:t>$b-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&gt;</a:t>
            </a:r>
            <a:r>
              <a:rPr lang="en-US" sz="2000" b="1" dirty="0" err="1" smtClean="0">
                <a:solidFill>
                  <a:srgbClr val="FF0000"/>
                </a:solidFill>
                <a:latin typeface="+mj-lt"/>
              </a:rPr>
              <a:t>CopyrightYear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000" b="1" dirty="0">
                <a:latin typeface="+mj-lt"/>
              </a:rPr>
              <a:t>. '&lt;</a:t>
            </a:r>
            <a:r>
              <a:rPr lang="en-US" sz="2000" b="1" dirty="0" err="1">
                <a:latin typeface="+mj-lt"/>
              </a:rPr>
              <a:t>br</a:t>
            </a:r>
            <a:r>
              <a:rPr lang="en-US" sz="2000" b="1" dirty="0" smtClean="0">
                <a:latin typeface="+mj-lt"/>
              </a:rPr>
              <a:t>/&gt;';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  echo </a:t>
            </a:r>
            <a:r>
              <a:rPr lang="en-US" sz="2000" b="1" dirty="0">
                <a:latin typeface="+mj-lt"/>
              </a:rPr>
              <a:t>'Description: ' </a:t>
            </a:r>
            <a:r>
              <a:rPr lang="en-US" sz="2000" b="1" dirty="0">
                <a:solidFill>
                  <a:srgbClr val="FF0000"/>
                </a:solidFill>
                <a:latin typeface="+mj-lt"/>
              </a:rPr>
              <a:t>. $b-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&gt;Description </a:t>
            </a:r>
            <a:r>
              <a:rPr lang="en-US" sz="2000" b="1" dirty="0">
                <a:latin typeface="+mj-lt"/>
              </a:rPr>
              <a:t>. '&lt;</a:t>
            </a:r>
            <a:r>
              <a:rPr lang="en-US" sz="2000" b="1" dirty="0" err="1">
                <a:latin typeface="+mj-lt"/>
              </a:rPr>
              <a:t>br</a:t>
            </a:r>
            <a:r>
              <a:rPr lang="en-US" sz="2000" b="1" dirty="0" smtClean="0">
                <a:latin typeface="+mj-lt"/>
              </a:rPr>
              <a:t>/&gt;';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  echo “&lt;</a:t>
            </a:r>
            <a:r>
              <a:rPr lang="en-US" sz="2000" b="1" dirty="0" err="1" smtClean="0">
                <a:latin typeface="+mj-lt"/>
              </a:rPr>
              <a:t>hr</a:t>
            </a:r>
            <a:r>
              <a:rPr lang="en-US" sz="2000" b="1" dirty="0" smtClean="0">
                <a:latin typeface="+mj-lt"/>
              </a:rPr>
              <a:t>&gt;”;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?&gt;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2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62411" y="60002"/>
            <a:ext cx="8458200" cy="660724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chemeClr val="folHlink"/>
                </a:solidFill>
              </a:rPr>
              <a:t>Fetching Into an Object, pages 659-660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597525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+mj-lt"/>
              </a:rPr>
              <a:t>&lt;?</a:t>
            </a:r>
            <a:r>
              <a:rPr lang="en-US" sz="2000" b="1" dirty="0" err="1" smtClean="0">
                <a:latin typeface="+mj-lt"/>
              </a:rPr>
              <a:t>php</a:t>
            </a:r>
            <a:r>
              <a:rPr lang="en-US" sz="2000" b="1" dirty="0" smtClean="0">
                <a:latin typeface="+mj-lt"/>
              </a:rPr>
              <a:t>  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//</a:t>
            </a:r>
            <a:r>
              <a:rPr lang="en-US" sz="2000" b="1" dirty="0">
                <a:latin typeface="+mj-lt"/>
              </a:rPr>
              <a:t>Listing </a:t>
            </a:r>
            <a:r>
              <a:rPr lang="en-US" sz="2000" b="1" dirty="0" smtClean="0">
                <a:latin typeface="+mj-lt"/>
              </a:rPr>
              <a:t>14.15 </a:t>
            </a:r>
            <a:r>
              <a:rPr lang="en-US" sz="2000" b="1" dirty="0">
                <a:latin typeface="+mj-lt"/>
              </a:rPr>
              <a:t>Letting an object populate itself from a result </a:t>
            </a:r>
            <a:r>
              <a:rPr lang="en-US" sz="2000" b="1" dirty="0" smtClean="0">
                <a:latin typeface="+mj-lt"/>
              </a:rPr>
              <a:t>set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class </a:t>
            </a:r>
            <a:r>
              <a:rPr lang="en-US" sz="2000" b="1" dirty="0">
                <a:solidFill>
                  <a:srgbClr val="FF0000"/>
                </a:solidFill>
                <a:latin typeface="+mj-lt"/>
              </a:rPr>
              <a:t>Book {</a:t>
            </a:r>
            <a:r>
              <a:rPr lang="en-US" sz="2000" b="1" dirty="0">
                <a:latin typeface="+mj-lt"/>
              </a:rPr>
              <a:t>  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     public $id;  </a:t>
            </a:r>
          </a:p>
          <a:p>
            <a:pPr marL="0" indent="0">
              <a:buNone/>
            </a:pPr>
            <a:r>
              <a:rPr lang="en-US" sz="2000" b="1" dirty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    public $</a:t>
            </a:r>
            <a:r>
              <a:rPr lang="en-US" sz="2000" b="1" dirty="0">
                <a:latin typeface="+mj-lt"/>
              </a:rPr>
              <a:t>t</a:t>
            </a:r>
            <a:r>
              <a:rPr lang="en-US" sz="2000" b="1" dirty="0" smtClean="0">
                <a:latin typeface="+mj-lt"/>
              </a:rPr>
              <a:t>itle</a:t>
            </a:r>
            <a:r>
              <a:rPr lang="en-US" sz="2000" b="1" dirty="0">
                <a:latin typeface="+mj-lt"/>
              </a:rPr>
              <a:t>;  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    public $year</a:t>
            </a:r>
            <a:r>
              <a:rPr lang="en-US" sz="2000" b="1" dirty="0">
                <a:latin typeface="+mj-lt"/>
              </a:rPr>
              <a:t>;  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    public $description</a:t>
            </a:r>
            <a:r>
              <a:rPr lang="en-US" sz="2000" b="1" dirty="0">
                <a:latin typeface="+mj-lt"/>
              </a:rPr>
              <a:t>;  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   function </a:t>
            </a:r>
            <a:r>
              <a:rPr lang="en-US" sz="2000" b="1" dirty="0">
                <a:solidFill>
                  <a:srgbClr val="FF0000"/>
                </a:solidFill>
                <a:latin typeface="+mj-lt"/>
              </a:rPr>
              <a:t>__construct</a:t>
            </a:r>
            <a:r>
              <a:rPr lang="en-US" sz="2000" b="1" dirty="0">
                <a:latin typeface="+mj-lt"/>
              </a:rPr>
              <a:t>($record)  </a:t>
            </a:r>
            <a:r>
              <a:rPr lang="en-US" sz="2000" b="1" dirty="0">
                <a:solidFill>
                  <a:srgbClr val="FFC000"/>
                </a:solidFill>
                <a:latin typeface="+mj-lt"/>
              </a:rPr>
              <a:t>{</a:t>
            </a:r>
            <a:r>
              <a:rPr lang="en-US" sz="2000" b="1" dirty="0">
                <a:latin typeface="+mj-lt"/>
              </a:rPr>
              <a:t>   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   </a:t>
            </a:r>
            <a:r>
              <a:rPr lang="en-US" sz="2000" b="1" dirty="0">
                <a:latin typeface="+mj-lt"/>
              </a:rPr>
              <a:t>// the references to the field names in associative array must    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   // </a:t>
            </a:r>
            <a:r>
              <a:rPr lang="en-US" sz="2000" b="1" dirty="0">
                <a:latin typeface="+mj-lt"/>
              </a:rPr>
              <a:t>match the case in the table    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    $</a:t>
            </a:r>
            <a:r>
              <a:rPr lang="en-US" sz="2000" b="1" dirty="0">
                <a:latin typeface="+mj-lt"/>
              </a:rPr>
              <a:t>this-&gt;id = $record['ID'];    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    $</a:t>
            </a:r>
            <a:r>
              <a:rPr lang="en-US" sz="2000" b="1" dirty="0">
                <a:latin typeface="+mj-lt"/>
              </a:rPr>
              <a:t>this-&gt;title = $record['Title'];    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    $</a:t>
            </a:r>
            <a:r>
              <a:rPr lang="en-US" sz="2000" b="1" dirty="0">
                <a:latin typeface="+mj-lt"/>
              </a:rPr>
              <a:t>this-</a:t>
            </a:r>
            <a:r>
              <a:rPr lang="en-US" sz="2000" b="1" dirty="0" smtClean="0">
                <a:latin typeface="+mj-lt"/>
              </a:rPr>
              <a:t>&gt;year </a:t>
            </a:r>
            <a:r>
              <a:rPr lang="en-US" sz="2000" b="1" dirty="0">
                <a:latin typeface="+mj-lt"/>
              </a:rPr>
              <a:t>= $record['</a:t>
            </a:r>
            <a:r>
              <a:rPr lang="en-US" sz="2000" b="1" dirty="0" err="1">
                <a:latin typeface="+mj-lt"/>
              </a:rPr>
              <a:t>CopyrightYear</a:t>
            </a:r>
            <a:r>
              <a:rPr lang="en-US" sz="2000" b="1" dirty="0">
                <a:latin typeface="+mj-lt"/>
              </a:rPr>
              <a:t>'];    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    $</a:t>
            </a:r>
            <a:r>
              <a:rPr lang="en-US" sz="2000" b="1" dirty="0">
                <a:latin typeface="+mj-lt"/>
              </a:rPr>
              <a:t>this-&gt;description = $record['Description'];  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C000"/>
                </a:solidFill>
                <a:latin typeface="+mj-lt"/>
              </a:rPr>
              <a:t>}</a:t>
            </a:r>
            <a:r>
              <a:rPr lang="en-US" sz="2000" b="1" dirty="0" smtClean="0">
                <a:latin typeface="+mj-lt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02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62411" y="60001"/>
            <a:ext cx="8458200" cy="1006799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chemeClr val="folHlink"/>
                </a:solidFill>
              </a:rPr>
              <a:t>Fetching Into an Object, pages 659-660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1011" y="1066800"/>
            <a:ext cx="8229600" cy="5064125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+mj-lt"/>
              </a:rPr>
              <a:t>//Listing </a:t>
            </a:r>
            <a:r>
              <a:rPr lang="en-US" sz="2000" b="1" dirty="0" smtClean="0">
                <a:latin typeface="+mj-lt"/>
              </a:rPr>
              <a:t>14.15 </a:t>
            </a:r>
            <a:r>
              <a:rPr lang="en-US" sz="2000" b="1" dirty="0">
                <a:latin typeface="+mj-lt"/>
              </a:rPr>
              <a:t>Letting an object populate itself from a result set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//...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// </a:t>
            </a:r>
            <a:r>
              <a:rPr lang="en-US" sz="2000" b="1" dirty="0">
                <a:latin typeface="+mj-lt"/>
              </a:rPr>
              <a:t>in some other page or </a:t>
            </a:r>
            <a:r>
              <a:rPr lang="en-US" sz="2000" b="1" dirty="0" smtClean="0">
                <a:latin typeface="+mj-lt"/>
              </a:rPr>
              <a:t>class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 err="1" smtClean="0">
                <a:latin typeface="+mj-lt"/>
              </a:rPr>
              <a:t>sql</a:t>
            </a:r>
            <a:r>
              <a:rPr lang="en-US" sz="2000" b="1" dirty="0" smtClean="0">
                <a:latin typeface="+mj-lt"/>
              </a:rPr>
              <a:t> =“SELECT * FROM Books”;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$results = $</a:t>
            </a:r>
            <a:r>
              <a:rPr lang="en-US" sz="2000" b="1" dirty="0" err="1" smtClean="0">
                <a:latin typeface="+mj-lt"/>
              </a:rPr>
              <a:t>pdo</a:t>
            </a:r>
            <a:r>
              <a:rPr lang="en-US" sz="2000" b="1" dirty="0" smtClean="0">
                <a:latin typeface="+mj-lt"/>
              </a:rPr>
              <a:t> -&gt; query($</a:t>
            </a:r>
            <a:r>
              <a:rPr lang="en-US" sz="2000" b="1" dirty="0" err="1" smtClean="0">
                <a:latin typeface="+mj-lt"/>
              </a:rPr>
              <a:t>sql</a:t>
            </a:r>
            <a:r>
              <a:rPr lang="en-US" sz="2000" b="1" dirty="0" smtClean="0">
                <a:latin typeface="+mj-lt"/>
              </a:rPr>
              <a:t>);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// fetch a record normally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while ($row </a:t>
            </a:r>
            <a:r>
              <a:rPr lang="en-US" sz="2000" b="1" dirty="0">
                <a:latin typeface="+mj-lt"/>
              </a:rPr>
              <a:t>= </a:t>
            </a:r>
            <a:r>
              <a:rPr lang="en-US" sz="2000" b="1" dirty="0" smtClean="0">
                <a:latin typeface="+mj-lt"/>
              </a:rPr>
              <a:t>$result -&gt; fetch() ){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  $b = new Book($row);</a:t>
            </a:r>
          </a:p>
          <a:p>
            <a:pPr marL="0" indent="0">
              <a:buNone/>
            </a:pPr>
            <a:r>
              <a:rPr lang="en-US" sz="2000" b="1" dirty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  echo </a:t>
            </a:r>
            <a:r>
              <a:rPr lang="en-US" sz="2000" b="1" dirty="0">
                <a:latin typeface="+mj-lt"/>
              </a:rPr>
              <a:t>'ID: ' . </a:t>
            </a:r>
            <a:r>
              <a:rPr lang="en-US" sz="2000" b="1" dirty="0">
                <a:solidFill>
                  <a:srgbClr val="FF0000"/>
                </a:solidFill>
                <a:latin typeface="+mj-lt"/>
              </a:rPr>
              <a:t>$b-&gt;id </a:t>
            </a:r>
            <a:r>
              <a:rPr lang="en-US" sz="2000" b="1" dirty="0">
                <a:latin typeface="+mj-lt"/>
              </a:rPr>
              <a:t>. '&lt;</a:t>
            </a:r>
            <a:r>
              <a:rPr lang="en-US" sz="2000" b="1" dirty="0" err="1">
                <a:latin typeface="+mj-lt"/>
              </a:rPr>
              <a:t>br</a:t>
            </a:r>
            <a:r>
              <a:rPr lang="en-US" sz="2000" b="1" dirty="0" smtClean="0">
                <a:latin typeface="+mj-lt"/>
              </a:rPr>
              <a:t>/&gt;';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   echo </a:t>
            </a:r>
            <a:r>
              <a:rPr lang="en-US" sz="2000" b="1" dirty="0">
                <a:latin typeface="+mj-lt"/>
              </a:rPr>
              <a:t>'Title: ' . </a:t>
            </a:r>
            <a:r>
              <a:rPr lang="en-US" sz="2000" b="1" dirty="0">
                <a:solidFill>
                  <a:srgbClr val="FF0000"/>
                </a:solidFill>
                <a:latin typeface="+mj-lt"/>
              </a:rPr>
              <a:t>$b-&gt;title </a:t>
            </a:r>
            <a:r>
              <a:rPr lang="en-US" sz="2000" b="1" dirty="0">
                <a:latin typeface="+mj-lt"/>
              </a:rPr>
              <a:t>. '&lt;</a:t>
            </a:r>
            <a:r>
              <a:rPr lang="en-US" sz="2000" b="1" dirty="0" err="1">
                <a:latin typeface="+mj-lt"/>
              </a:rPr>
              <a:t>br</a:t>
            </a:r>
            <a:r>
              <a:rPr lang="en-US" sz="2000" b="1" dirty="0" smtClean="0">
                <a:latin typeface="+mj-lt"/>
              </a:rPr>
              <a:t>/&gt;';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   echo </a:t>
            </a:r>
            <a:r>
              <a:rPr lang="en-US" sz="2000" b="1" dirty="0">
                <a:latin typeface="+mj-lt"/>
              </a:rPr>
              <a:t>'Copyright Year: ' . </a:t>
            </a:r>
            <a:r>
              <a:rPr lang="en-US" sz="2000" b="1" dirty="0">
                <a:solidFill>
                  <a:srgbClr val="FF0000"/>
                </a:solidFill>
                <a:latin typeface="+mj-lt"/>
              </a:rPr>
              <a:t>$b-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&gt;year </a:t>
            </a:r>
            <a:r>
              <a:rPr lang="en-US" sz="2000" b="1" dirty="0">
                <a:latin typeface="+mj-lt"/>
              </a:rPr>
              <a:t>. '&lt;</a:t>
            </a:r>
            <a:r>
              <a:rPr lang="en-US" sz="2000" b="1" dirty="0" err="1">
                <a:latin typeface="+mj-lt"/>
              </a:rPr>
              <a:t>br</a:t>
            </a:r>
            <a:r>
              <a:rPr lang="en-US" sz="2000" b="1" dirty="0" smtClean="0">
                <a:latin typeface="+mj-lt"/>
              </a:rPr>
              <a:t>/&gt;';</a:t>
            </a:r>
          </a:p>
          <a:p>
            <a:pPr marL="0" indent="0">
              <a:buNone/>
            </a:pPr>
            <a:r>
              <a:rPr lang="en-US" sz="2000" b="1" dirty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  echo ‘Description: ‘ . 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$b-&gt;description </a:t>
            </a:r>
            <a:r>
              <a:rPr lang="en-US" sz="2000" b="1" dirty="0" smtClean="0">
                <a:latin typeface="+mj-lt"/>
              </a:rPr>
              <a:t>. &lt;/</a:t>
            </a:r>
            <a:r>
              <a:rPr lang="en-US" sz="2000" b="1" dirty="0" err="1" smtClean="0">
                <a:latin typeface="+mj-lt"/>
              </a:rPr>
              <a:t>br</a:t>
            </a:r>
            <a:r>
              <a:rPr lang="en-US" sz="2000" b="1" dirty="0" smtClean="0">
                <a:latin typeface="+mj-lt"/>
              </a:rPr>
              <a:t>&gt;’;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   echo “&lt;</a:t>
            </a:r>
            <a:r>
              <a:rPr lang="en-US" sz="2000" b="1" dirty="0" err="1" smtClean="0">
                <a:latin typeface="+mj-lt"/>
              </a:rPr>
              <a:t>hr</a:t>
            </a:r>
            <a:r>
              <a:rPr lang="en-US" sz="2000" b="1" dirty="0" smtClean="0">
                <a:latin typeface="+mj-lt"/>
              </a:rPr>
              <a:t>&gt;”;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?&gt;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33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77006"/>
            <a:ext cx="8686800" cy="407987"/>
          </a:xfrm>
        </p:spPr>
        <p:txBody>
          <a:bodyPr/>
          <a:lstStyle/>
          <a:p>
            <a:pPr eaLnBrk="1" hangingPunct="1">
              <a:defRPr/>
            </a:pPr>
            <a:endParaRPr lang="en-US" sz="3200" b="1" dirty="0" smtClean="0">
              <a:solidFill>
                <a:schemeClr val="folHlink"/>
              </a:solidFill>
            </a:endParaRP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84993"/>
            <a:ext cx="8229600" cy="5815807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endParaRPr lang="en-US" sz="2400" b="1" dirty="0" smtClean="0">
              <a:latin typeface="Arial" charset="0"/>
            </a:endParaRPr>
          </a:p>
          <a:p>
            <a:pPr marL="0" indent="0" eaLnBrk="1" hangingPunct="1">
              <a:buNone/>
              <a:defRPr/>
            </a:pPr>
            <a:endParaRPr lang="en-US" sz="2400" b="1" dirty="0">
              <a:latin typeface="Arial" charset="0"/>
            </a:endParaRPr>
          </a:p>
          <a:p>
            <a:pPr marL="0" indent="0" eaLnBrk="1" hangingPunct="1">
              <a:buNone/>
              <a:defRPr/>
            </a:pPr>
            <a:endParaRPr lang="en-US" sz="2400" b="1" dirty="0" smtClean="0">
              <a:latin typeface="Arial" charset="0"/>
            </a:endParaRPr>
          </a:p>
          <a:p>
            <a:pPr marL="0" indent="0" algn="ctr" eaLnBrk="1" hangingPunct="1">
              <a:buNone/>
              <a:defRPr/>
            </a:pPr>
            <a:r>
              <a:rPr lang="en-US" b="1" dirty="0" smtClean="0">
                <a:latin typeface="Arial" charset="0"/>
              </a:rPr>
              <a:t>Freeing Resources and Closing Connection</a:t>
            </a:r>
            <a:endParaRPr lang="en-US" b="1" dirty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33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62411" y="60001"/>
            <a:ext cx="8458200" cy="549599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chemeClr val="folHlink"/>
                </a:solidFill>
              </a:rPr>
              <a:t>Freeing Resources and Closing Connection, page 660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1011" y="609600"/>
            <a:ext cx="8229600" cy="5521325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+mj-lt"/>
              </a:rPr>
              <a:t>&lt;?</a:t>
            </a:r>
            <a:r>
              <a:rPr lang="en-US" sz="2000" b="1" dirty="0" err="1" smtClean="0">
                <a:latin typeface="+mj-lt"/>
              </a:rPr>
              <a:t>php</a:t>
            </a:r>
            <a:r>
              <a:rPr lang="en-US" sz="2000" b="1" dirty="0" smtClean="0">
                <a:latin typeface="+mj-lt"/>
              </a:rPr>
              <a:t>  //</a:t>
            </a:r>
            <a:r>
              <a:rPr lang="en-US" sz="2000" b="1" dirty="0">
                <a:latin typeface="+mj-lt"/>
              </a:rPr>
              <a:t>Listing </a:t>
            </a:r>
            <a:r>
              <a:rPr lang="en-US" sz="2000" b="1" dirty="0" smtClean="0">
                <a:latin typeface="+mj-lt"/>
              </a:rPr>
              <a:t>14.16 </a:t>
            </a:r>
            <a:r>
              <a:rPr lang="en-US" sz="2000" b="1" dirty="0">
                <a:latin typeface="+mj-lt"/>
              </a:rPr>
              <a:t>Closing the </a:t>
            </a:r>
            <a:r>
              <a:rPr lang="en-US" sz="2000" b="1" dirty="0" smtClean="0">
                <a:latin typeface="+mj-lt"/>
              </a:rPr>
              <a:t>connection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// </a:t>
            </a:r>
            <a:r>
              <a:rPr lang="en-US" sz="2000" b="1" dirty="0" err="1">
                <a:solidFill>
                  <a:srgbClr val="FFC000"/>
                </a:solidFill>
                <a:latin typeface="+mj-lt"/>
              </a:rPr>
              <a:t>mysqli</a:t>
            </a:r>
            <a:r>
              <a:rPr lang="en-US" sz="2000" b="1" dirty="0">
                <a:solidFill>
                  <a:srgbClr val="FFC000"/>
                </a:solidFill>
                <a:latin typeface="+mj-lt"/>
              </a:rPr>
              <a:t> </a:t>
            </a:r>
            <a:r>
              <a:rPr lang="en-US" sz="2000" b="1" dirty="0" smtClean="0">
                <a:solidFill>
                  <a:srgbClr val="FFC000"/>
                </a:solidFill>
                <a:latin typeface="+mj-lt"/>
              </a:rPr>
              <a:t>approach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>
                <a:latin typeface="+mj-lt"/>
              </a:rPr>
              <a:t>connection = </a:t>
            </a:r>
            <a:r>
              <a:rPr lang="en-US" sz="2000" b="1" dirty="0" err="1">
                <a:solidFill>
                  <a:srgbClr val="FF0000"/>
                </a:solidFill>
                <a:latin typeface="+mj-lt"/>
              </a:rPr>
              <a:t>mysqli_connect</a:t>
            </a:r>
            <a:r>
              <a:rPr lang="en-US" sz="2000" b="1" dirty="0">
                <a:latin typeface="+mj-lt"/>
              </a:rPr>
              <a:t>($host, $user, $pass, $database</a:t>
            </a:r>
            <a:r>
              <a:rPr lang="en-US" sz="2000" b="1" dirty="0" smtClean="0">
                <a:latin typeface="+mj-lt"/>
              </a:rPr>
              <a:t>);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$result= </a:t>
            </a:r>
            <a:r>
              <a:rPr lang="en-US" sz="2000" b="1" dirty="0" err="1" smtClean="0">
                <a:solidFill>
                  <a:srgbClr val="FF0000"/>
                </a:solidFill>
                <a:latin typeface="+mj-lt"/>
              </a:rPr>
              <a:t>mysqli_query</a:t>
            </a:r>
            <a:r>
              <a:rPr lang="en-US" sz="2000" b="1" dirty="0" smtClean="0">
                <a:latin typeface="+mj-lt"/>
              </a:rPr>
              <a:t>($connection, “SELECT … FROM …”);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//...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// </a:t>
            </a:r>
            <a:r>
              <a:rPr lang="en-US" sz="2000" b="1" dirty="0">
                <a:latin typeface="+mj-lt"/>
              </a:rPr>
              <a:t>release the memory used by the result set. This is necessary </a:t>
            </a:r>
            <a:r>
              <a:rPr lang="en-US" sz="2000" b="1" dirty="0" smtClean="0">
                <a:latin typeface="+mj-lt"/>
              </a:rPr>
              <a:t>if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// </a:t>
            </a:r>
            <a:r>
              <a:rPr lang="en-US" sz="2000" b="1" dirty="0">
                <a:latin typeface="+mj-lt"/>
              </a:rPr>
              <a:t>you are going to run another query on this </a:t>
            </a:r>
            <a:r>
              <a:rPr lang="en-US" sz="2000" b="1" dirty="0" smtClean="0">
                <a:latin typeface="+mj-lt"/>
              </a:rPr>
              <a:t>connection</a:t>
            </a:r>
          </a:p>
          <a:p>
            <a:pPr marL="0" indent="0">
              <a:buNone/>
            </a:pPr>
            <a:r>
              <a:rPr lang="en-US" sz="2000" b="1" dirty="0" err="1" smtClean="0">
                <a:solidFill>
                  <a:srgbClr val="FF0000"/>
                </a:solidFill>
                <a:latin typeface="+mj-lt"/>
              </a:rPr>
              <a:t>mysqli_free_result</a:t>
            </a:r>
            <a:r>
              <a:rPr lang="en-US" sz="2000" b="1" dirty="0">
                <a:latin typeface="+mj-lt"/>
              </a:rPr>
              <a:t>($result</a:t>
            </a:r>
            <a:r>
              <a:rPr lang="en-US" sz="2000" b="1" dirty="0" smtClean="0">
                <a:latin typeface="+mj-lt"/>
              </a:rPr>
              <a:t>);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//...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// </a:t>
            </a:r>
            <a:r>
              <a:rPr lang="en-US" sz="2000" b="1" dirty="0">
                <a:latin typeface="+mj-lt"/>
              </a:rPr>
              <a:t>close the database </a:t>
            </a:r>
            <a:r>
              <a:rPr lang="en-US" sz="2000" b="1" dirty="0" smtClean="0">
                <a:latin typeface="+mj-lt"/>
              </a:rPr>
              <a:t>connection</a:t>
            </a:r>
          </a:p>
          <a:p>
            <a:pPr marL="0" indent="0">
              <a:buNone/>
            </a:pPr>
            <a:r>
              <a:rPr lang="en-US" sz="2000" b="1" dirty="0" err="1" smtClean="0">
                <a:solidFill>
                  <a:srgbClr val="FF0000"/>
                </a:solidFill>
                <a:latin typeface="+mj-lt"/>
              </a:rPr>
              <a:t>mysqli_close</a:t>
            </a:r>
            <a:r>
              <a:rPr lang="en-US" sz="2000" b="1" dirty="0">
                <a:latin typeface="+mj-lt"/>
              </a:rPr>
              <a:t>($connection</a:t>
            </a:r>
            <a:r>
              <a:rPr lang="en-US" sz="2000" b="1" dirty="0" smtClean="0">
                <a:latin typeface="+mj-lt"/>
              </a:rPr>
              <a:t>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63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62411" y="60001"/>
            <a:ext cx="8458200" cy="549599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chemeClr val="folHlink"/>
                </a:solidFill>
              </a:rPr>
              <a:t>Freeing Resources and Closing Connection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1011" y="609600"/>
            <a:ext cx="8229600" cy="5521325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+mj-lt"/>
              </a:rPr>
              <a:t>&lt;?</a:t>
            </a:r>
            <a:r>
              <a:rPr lang="en-US" sz="2000" b="1" dirty="0" err="1" smtClean="0">
                <a:latin typeface="+mj-lt"/>
              </a:rPr>
              <a:t>php</a:t>
            </a:r>
            <a:r>
              <a:rPr lang="en-US" sz="2000" b="1" dirty="0" smtClean="0">
                <a:latin typeface="+mj-lt"/>
              </a:rPr>
              <a:t>  //</a:t>
            </a:r>
            <a:r>
              <a:rPr lang="en-US" sz="2000" b="1" dirty="0">
                <a:latin typeface="+mj-lt"/>
              </a:rPr>
              <a:t>Listing </a:t>
            </a:r>
            <a:r>
              <a:rPr lang="en-US" sz="2000" b="1" dirty="0" smtClean="0">
                <a:latin typeface="+mj-lt"/>
              </a:rPr>
              <a:t>14.16 </a:t>
            </a:r>
            <a:r>
              <a:rPr lang="en-US" sz="2000" b="1" dirty="0">
                <a:latin typeface="+mj-lt"/>
              </a:rPr>
              <a:t>Closing the </a:t>
            </a:r>
            <a:r>
              <a:rPr lang="en-US" sz="2000" b="1" dirty="0" smtClean="0">
                <a:latin typeface="+mj-lt"/>
              </a:rPr>
              <a:t>connection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// </a:t>
            </a:r>
            <a:r>
              <a:rPr lang="en-US" sz="2000" b="1" dirty="0">
                <a:solidFill>
                  <a:srgbClr val="FFC000"/>
                </a:solidFill>
                <a:latin typeface="+mj-lt"/>
              </a:rPr>
              <a:t>PDO </a:t>
            </a:r>
            <a:r>
              <a:rPr lang="en-US" sz="2000" b="1" dirty="0" smtClean="0">
                <a:solidFill>
                  <a:srgbClr val="FFC000"/>
                </a:solidFill>
                <a:latin typeface="+mj-lt"/>
              </a:rPr>
              <a:t>approach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$</a:t>
            </a:r>
            <a:r>
              <a:rPr lang="en-US" sz="2400" b="1" dirty="0" err="1">
                <a:solidFill>
                  <a:srgbClr val="FF0000"/>
                </a:solidFill>
                <a:latin typeface="+mj-lt"/>
              </a:rPr>
              <a:t>pdo</a:t>
            </a:r>
            <a:r>
              <a:rPr lang="en-US" sz="2400" b="1" dirty="0">
                <a:solidFill>
                  <a:srgbClr val="FF0000"/>
                </a:solidFill>
                <a:latin typeface="+mj-lt"/>
              </a:rPr>
              <a:t> = new PDO</a:t>
            </a:r>
            <a:r>
              <a:rPr lang="en-US" sz="2000" b="1" dirty="0">
                <a:latin typeface="+mj-lt"/>
              </a:rPr>
              <a:t>($</a:t>
            </a:r>
            <a:r>
              <a:rPr lang="en-US" sz="2000" b="1" dirty="0" err="1">
                <a:latin typeface="+mj-lt"/>
              </a:rPr>
              <a:t>connString</a:t>
            </a:r>
            <a:r>
              <a:rPr lang="en-US" sz="2000" b="1" dirty="0">
                <a:latin typeface="+mj-lt"/>
              </a:rPr>
              <a:t>,$</a:t>
            </a:r>
            <a:r>
              <a:rPr lang="en-US" sz="2000" b="1" dirty="0" err="1">
                <a:latin typeface="+mj-lt"/>
              </a:rPr>
              <a:t>user,$pass</a:t>
            </a:r>
            <a:r>
              <a:rPr lang="en-US" sz="2000" b="1" dirty="0" smtClean="0">
                <a:latin typeface="+mj-lt"/>
              </a:rPr>
              <a:t>);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//...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// </a:t>
            </a:r>
            <a:r>
              <a:rPr lang="en-US" sz="2000" b="1" dirty="0">
                <a:latin typeface="+mj-lt"/>
              </a:rPr>
              <a:t>closes connection and frees the resources used by the PDO </a:t>
            </a:r>
            <a:r>
              <a:rPr lang="en-US" sz="2000" b="1" dirty="0" smtClean="0">
                <a:latin typeface="+mj-lt"/>
              </a:rPr>
              <a:t>object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$</a:t>
            </a:r>
            <a:r>
              <a:rPr lang="en-US" sz="2400" b="1" dirty="0" err="1">
                <a:solidFill>
                  <a:srgbClr val="FF0000"/>
                </a:solidFill>
                <a:latin typeface="+mj-lt"/>
              </a:rPr>
              <a:t>pdo</a:t>
            </a:r>
            <a:r>
              <a:rPr lang="en-US" sz="2400" b="1" dirty="0">
                <a:solidFill>
                  <a:srgbClr val="FF0000"/>
                </a:solidFill>
                <a:latin typeface="+mj-lt"/>
              </a:rPr>
              <a:t> = null</a:t>
            </a:r>
            <a:r>
              <a:rPr lang="en-US" sz="2400" b="1" dirty="0" smtClean="0">
                <a:latin typeface="+mj-lt"/>
              </a:rPr>
              <a:t>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?&gt;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32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77006"/>
            <a:ext cx="8686800" cy="407987"/>
          </a:xfrm>
        </p:spPr>
        <p:txBody>
          <a:bodyPr/>
          <a:lstStyle/>
          <a:p>
            <a:pPr eaLnBrk="1" hangingPunct="1">
              <a:defRPr/>
            </a:pPr>
            <a:endParaRPr lang="en-US" sz="3200" b="1" dirty="0" smtClean="0">
              <a:solidFill>
                <a:schemeClr val="folHlink"/>
              </a:solidFill>
            </a:endParaRP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84993"/>
            <a:ext cx="8229600" cy="5815807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endParaRPr lang="en-US" sz="2400" b="1" dirty="0" smtClean="0">
              <a:latin typeface="Arial" charset="0"/>
            </a:endParaRPr>
          </a:p>
          <a:p>
            <a:pPr marL="0" indent="0" eaLnBrk="1" hangingPunct="1">
              <a:buNone/>
              <a:defRPr/>
            </a:pPr>
            <a:endParaRPr lang="en-US" sz="2400" b="1" dirty="0">
              <a:latin typeface="Arial" charset="0"/>
            </a:endParaRPr>
          </a:p>
          <a:p>
            <a:pPr marL="0" indent="0" eaLnBrk="1" hangingPunct="1">
              <a:buNone/>
              <a:defRPr/>
            </a:pPr>
            <a:endParaRPr lang="en-US" sz="2400" b="1" dirty="0" smtClean="0">
              <a:latin typeface="Arial" charset="0"/>
            </a:endParaRPr>
          </a:p>
          <a:p>
            <a:pPr marL="0" indent="0" algn="ctr" eaLnBrk="1" hangingPunct="1">
              <a:buNone/>
              <a:defRPr/>
            </a:pPr>
            <a:r>
              <a:rPr lang="en-US" b="1" dirty="0" smtClean="0">
                <a:latin typeface="Arial" charset="0"/>
              </a:rPr>
              <a:t>Working with Parameters</a:t>
            </a:r>
            <a:endParaRPr lang="en-US" b="1" dirty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43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77006"/>
            <a:ext cx="8686800" cy="407987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folHlink"/>
                </a:solidFill>
              </a:rPr>
              <a:t>Accessing MySQL in PHP</a:t>
            </a:r>
            <a:endParaRPr lang="en-US" sz="3200" b="1" dirty="0" smtClean="0">
              <a:solidFill>
                <a:schemeClr val="folHlink"/>
              </a:solidFill>
            </a:endParaRP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4864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2400" b="1" dirty="0" smtClean="0">
                <a:latin typeface="Arial" charset="0"/>
              </a:rPr>
              <a:t>Basic Connection Algorithm</a:t>
            </a:r>
            <a:endParaRPr lang="en-US" sz="2400" b="1" dirty="0">
              <a:latin typeface="Arial" charset="0"/>
            </a:endParaRPr>
          </a:p>
          <a:p>
            <a:pPr marL="57150" indent="0" eaLnBrk="1" hangingPunct="1">
              <a:buNone/>
              <a:defRPr/>
            </a:pPr>
            <a:r>
              <a:rPr lang="en-US" sz="2400" b="1" dirty="0" smtClean="0">
                <a:latin typeface="Arial" charset="0"/>
              </a:rPr>
              <a:t>1. Connect </a:t>
            </a:r>
            <a:r>
              <a:rPr lang="en-US" sz="2400" b="1" dirty="0" smtClean="0">
                <a:latin typeface="Arial" charset="0"/>
              </a:rPr>
              <a:t>to </a:t>
            </a:r>
            <a:r>
              <a:rPr lang="en-US" sz="2400" b="1" dirty="0" smtClean="0">
                <a:latin typeface="Arial" charset="0"/>
              </a:rPr>
              <a:t>the database</a:t>
            </a:r>
          </a:p>
          <a:p>
            <a:pPr marL="57150" indent="0" eaLnBrk="1" hangingPunct="1">
              <a:buNone/>
              <a:defRPr/>
            </a:pPr>
            <a:r>
              <a:rPr lang="en-US" sz="2400" b="1" dirty="0" smtClean="0">
                <a:latin typeface="Arial" charset="0"/>
              </a:rPr>
              <a:t>2. Handle connection errors</a:t>
            </a:r>
          </a:p>
          <a:p>
            <a:pPr marL="57150" indent="0" eaLnBrk="1" hangingPunct="1">
              <a:buNone/>
              <a:defRPr/>
            </a:pPr>
            <a:r>
              <a:rPr lang="en-US" sz="2400" b="1" dirty="0" smtClean="0">
                <a:latin typeface="Arial" charset="0"/>
              </a:rPr>
              <a:t>3. Execute the SQL query</a:t>
            </a:r>
          </a:p>
          <a:p>
            <a:pPr marL="57150" indent="0" eaLnBrk="1" hangingPunct="1">
              <a:buNone/>
              <a:defRPr/>
            </a:pPr>
            <a:r>
              <a:rPr lang="en-US" sz="2400" b="1" dirty="0" smtClean="0">
                <a:latin typeface="Arial" charset="0"/>
              </a:rPr>
              <a:t>4. Process the results</a:t>
            </a:r>
          </a:p>
          <a:p>
            <a:pPr marL="57150" indent="0" eaLnBrk="1" hangingPunct="1">
              <a:buNone/>
              <a:defRPr/>
            </a:pPr>
            <a:r>
              <a:rPr lang="en-US" sz="2400" b="1" dirty="0" smtClean="0">
                <a:latin typeface="Arial" charset="0"/>
              </a:rPr>
              <a:t>5. Free resources and close connection</a:t>
            </a:r>
            <a:endParaRPr lang="en-US" sz="2400" b="1" dirty="0">
              <a:latin typeface="Arial" charset="0"/>
            </a:endParaRPr>
          </a:p>
          <a:p>
            <a:pPr marL="457200" lvl="1" indent="0" eaLnBrk="1" hangingPunct="1">
              <a:buNone/>
              <a:defRPr/>
            </a:pPr>
            <a:endParaRPr lang="en-US" sz="1600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3200400" cy="4524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31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62411" y="60001"/>
            <a:ext cx="8458200" cy="549599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chemeClr val="folHlink"/>
                </a:solidFill>
              </a:rPr>
              <a:t>Working with Parameters, page 661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1011" y="609600"/>
            <a:ext cx="8229600" cy="5521325"/>
          </a:xfrm>
        </p:spPr>
        <p:txBody>
          <a:bodyPr/>
          <a:lstStyle/>
          <a:p>
            <a:r>
              <a:rPr lang="en-US" sz="2400" b="1" dirty="0" smtClean="0">
                <a:latin typeface="+mj-lt"/>
              </a:rPr>
              <a:t>SQL Statements that perform action on the data</a:t>
            </a:r>
          </a:p>
          <a:p>
            <a:pPr lvl="1"/>
            <a:r>
              <a:rPr lang="en-US" sz="2400" dirty="0" smtClean="0">
                <a:latin typeface="+mj-lt"/>
              </a:rPr>
              <a:t>INSERT</a:t>
            </a:r>
          </a:p>
          <a:p>
            <a:pPr lvl="1"/>
            <a:r>
              <a:rPr lang="en-US" sz="2400" dirty="0" smtClean="0">
                <a:latin typeface="+mj-lt"/>
              </a:rPr>
              <a:t>UPDATE</a:t>
            </a:r>
            <a:br>
              <a:rPr lang="en-US" sz="2400" dirty="0" smtClean="0">
                <a:latin typeface="+mj-lt"/>
              </a:rPr>
            </a:br>
            <a:r>
              <a:rPr lang="en-US" sz="2400" dirty="0" smtClean="0">
                <a:latin typeface="+mj-lt"/>
              </a:rPr>
              <a:t>DELETE</a:t>
            </a:r>
          </a:p>
          <a:p>
            <a:r>
              <a:rPr lang="en-US" sz="2800" dirty="0" smtClean="0">
                <a:latin typeface="+mj-lt"/>
              </a:rPr>
              <a:t>Integrating User Data</a:t>
            </a:r>
          </a:p>
          <a:p>
            <a:r>
              <a:rPr lang="en-US" sz="2800" dirty="0" smtClean="0">
                <a:latin typeface="+mj-lt"/>
              </a:rPr>
              <a:t>Sanitizing User Data</a:t>
            </a:r>
          </a:p>
          <a:p>
            <a:r>
              <a:rPr lang="en-US" sz="2800" dirty="0" smtClean="0">
                <a:latin typeface="+mj-lt"/>
              </a:rPr>
              <a:t>Prepare Statements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52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62411" y="60001"/>
            <a:ext cx="8458200" cy="1006799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chemeClr val="folHlink"/>
                </a:solidFill>
              </a:rPr>
              <a:t>Listing 14.18 Executing a query that doesn’t return data (</a:t>
            </a:r>
            <a:r>
              <a:rPr lang="en-US" sz="2400" b="1" dirty="0" err="1" smtClean="0">
                <a:solidFill>
                  <a:schemeClr val="folHlink"/>
                </a:solidFill>
              </a:rPr>
              <a:t>mysqli</a:t>
            </a:r>
            <a:r>
              <a:rPr lang="en-US" sz="2400" b="1" dirty="0" smtClean="0">
                <a:solidFill>
                  <a:schemeClr val="folHlink"/>
                </a:solidFill>
              </a:rPr>
              <a:t>) - UPDATE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+mj-lt"/>
              </a:rPr>
              <a:t>&lt;?</a:t>
            </a:r>
            <a:r>
              <a:rPr lang="en-US" sz="2000" b="1" dirty="0" err="1" smtClean="0">
                <a:latin typeface="+mj-lt"/>
              </a:rPr>
              <a:t>php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//</a:t>
            </a:r>
            <a:r>
              <a:rPr lang="en-US" sz="2000" b="1" dirty="0">
                <a:latin typeface="+mj-lt"/>
              </a:rPr>
              <a:t>Listing </a:t>
            </a:r>
            <a:r>
              <a:rPr lang="en-US" sz="2000" b="1" dirty="0" smtClean="0">
                <a:latin typeface="+mj-lt"/>
              </a:rPr>
              <a:t>14.18 </a:t>
            </a:r>
            <a:r>
              <a:rPr lang="en-US" sz="2000" b="1" dirty="0">
                <a:latin typeface="+mj-lt"/>
              </a:rPr>
              <a:t>Executing a query that doesn't return data (</a:t>
            </a:r>
            <a:r>
              <a:rPr lang="en-US" sz="2000" b="1" dirty="0" err="1">
                <a:latin typeface="+mj-lt"/>
              </a:rPr>
              <a:t>mysqli</a:t>
            </a:r>
            <a:r>
              <a:rPr lang="en-US" sz="2000" b="1" dirty="0" smtClean="0">
                <a:latin typeface="+mj-lt"/>
              </a:rPr>
              <a:t>)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 err="1">
                <a:latin typeface="+mj-lt"/>
              </a:rPr>
              <a:t>sql</a:t>
            </a:r>
            <a:r>
              <a:rPr lang="en-US" sz="2000" b="1" dirty="0">
                <a:latin typeface="+mj-lt"/>
              </a:rPr>
              <a:t> = "UPDATE Categories SET </a:t>
            </a:r>
            <a:r>
              <a:rPr lang="en-US" sz="2000" b="1" dirty="0" err="1">
                <a:latin typeface="+mj-lt"/>
              </a:rPr>
              <a:t>CategoryName</a:t>
            </a:r>
            <a:r>
              <a:rPr lang="en-US" sz="2000" b="1" dirty="0">
                <a:latin typeface="+mj-lt"/>
              </a:rPr>
              <a:t>='Web' WHERE </a:t>
            </a:r>
            <a:r>
              <a:rPr lang="en-US" sz="2000" b="1" dirty="0" err="1">
                <a:latin typeface="+mj-lt"/>
              </a:rPr>
              <a:t>CategoryName</a:t>
            </a:r>
            <a:r>
              <a:rPr lang="en-US" sz="2000" b="1" dirty="0">
                <a:latin typeface="+mj-lt"/>
              </a:rPr>
              <a:t>='Business</a:t>
            </a:r>
            <a:r>
              <a:rPr lang="en-US" sz="2000" b="1" dirty="0" smtClean="0">
                <a:latin typeface="+mj-lt"/>
              </a:rPr>
              <a:t>'";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/>
            </a:r>
            <a:br>
              <a:rPr lang="en-US" sz="2000" b="1" dirty="0" smtClean="0">
                <a:latin typeface="+mj-lt"/>
              </a:rPr>
            </a:br>
            <a:r>
              <a:rPr lang="en-US" sz="2000" b="1" dirty="0" smtClean="0">
                <a:latin typeface="+mj-lt"/>
              </a:rPr>
              <a:t>if </a:t>
            </a:r>
            <a:r>
              <a:rPr lang="en-US" sz="2000" b="1" dirty="0">
                <a:latin typeface="+mj-lt"/>
              </a:rPr>
              <a:t>( </a:t>
            </a:r>
            <a:r>
              <a:rPr lang="en-US" sz="2000" b="1" dirty="0" err="1">
                <a:latin typeface="+mj-lt"/>
              </a:rPr>
              <a:t>mysqli_query</a:t>
            </a:r>
            <a:r>
              <a:rPr lang="en-US" sz="2000" b="1" dirty="0">
                <a:latin typeface="+mj-lt"/>
              </a:rPr>
              <a:t>($connection, $</a:t>
            </a:r>
            <a:r>
              <a:rPr lang="en-US" sz="2000" b="1" dirty="0" err="1">
                <a:latin typeface="+mj-lt"/>
              </a:rPr>
              <a:t>sql</a:t>
            </a:r>
            <a:r>
              <a:rPr lang="en-US" sz="2000" b="1" dirty="0">
                <a:latin typeface="+mj-lt"/>
              </a:rPr>
              <a:t>) ) {  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   $</a:t>
            </a:r>
            <a:r>
              <a:rPr lang="en-US" sz="2000" b="1" dirty="0">
                <a:latin typeface="+mj-lt"/>
              </a:rPr>
              <a:t>count = </a:t>
            </a:r>
            <a:r>
              <a:rPr lang="en-US" sz="2000" b="1" dirty="0" err="1">
                <a:solidFill>
                  <a:srgbClr val="FF0000"/>
                </a:solidFill>
                <a:latin typeface="+mj-lt"/>
              </a:rPr>
              <a:t>mysqli_affected_rows</a:t>
            </a:r>
            <a:r>
              <a:rPr lang="en-US" sz="2000" b="1" dirty="0">
                <a:latin typeface="+mj-lt"/>
              </a:rPr>
              <a:t>($connection);  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   echo </a:t>
            </a:r>
            <a:r>
              <a:rPr lang="en-US" sz="2000" b="1" dirty="0">
                <a:latin typeface="+mj-lt"/>
              </a:rPr>
              <a:t>"&lt;p&gt;Updated " . $count . " rows&lt;/p</a:t>
            </a:r>
            <a:r>
              <a:rPr lang="en-US" sz="2000" b="1" dirty="0" smtClean="0">
                <a:latin typeface="+mj-lt"/>
              </a:rPr>
              <a:t>&gt;";}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?&gt;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3200400" cy="30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22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62411" y="60001"/>
            <a:ext cx="8458200" cy="1006799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chemeClr val="folHlink"/>
                </a:solidFill>
              </a:rPr>
              <a:t>Listing 14.17 Executing a query that doesn’t return data (PDO) - UPDATE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+mj-lt"/>
              </a:rPr>
              <a:t>&lt;?</a:t>
            </a:r>
            <a:r>
              <a:rPr lang="en-US" sz="2000" b="1" dirty="0" err="1" smtClean="0">
                <a:latin typeface="+mj-lt"/>
              </a:rPr>
              <a:t>php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//</a:t>
            </a:r>
            <a:r>
              <a:rPr lang="en-US" sz="2000" b="1" dirty="0">
                <a:latin typeface="+mj-lt"/>
              </a:rPr>
              <a:t>Listing </a:t>
            </a:r>
            <a:r>
              <a:rPr lang="en-US" sz="2000" b="1" dirty="0" smtClean="0">
                <a:latin typeface="+mj-lt"/>
              </a:rPr>
              <a:t>14.17 </a:t>
            </a:r>
            <a:r>
              <a:rPr lang="en-US" sz="2000" b="1" dirty="0">
                <a:latin typeface="+mj-lt"/>
              </a:rPr>
              <a:t>Executing a query that doesn't return data (PDO</a:t>
            </a:r>
            <a:r>
              <a:rPr lang="en-US" sz="2000" b="1" dirty="0" smtClean="0">
                <a:latin typeface="+mj-lt"/>
              </a:rPr>
              <a:t>)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 err="1">
                <a:latin typeface="+mj-lt"/>
              </a:rPr>
              <a:t>sql</a:t>
            </a:r>
            <a:r>
              <a:rPr lang="en-US" sz="2000" b="1" dirty="0">
                <a:latin typeface="+mj-lt"/>
              </a:rPr>
              <a:t> = "UPDATE Categories SET </a:t>
            </a:r>
            <a:r>
              <a:rPr lang="en-US" sz="2000" b="1" dirty="0" err="1">
                <a:latin typeface="+mj-lt"/>
              </a:rPr>
              <a:t>CategoryName</a:t>
            </a:r>
            <a:r>
              <a:rPr lang="en-US" sz="2000" b="1" dirty="0">
                <a:latin typeface="+mj-lt"/>
              </a:rPr>
              <a:t>='Web' WHERE </a:t>
            </a:r>
            <a:r>
              <a:rPr lang="en-US" sz="2000" b="1" dirty="0" err="1">
                <a:latin typeface="+mj-lt"/>
              </a:rPr>
              <a:t>CategoryName</a:t>
            </a:r>
            <a:r>
              <a:rPr lang="en-US" sz="2000" b="1" dirty="0">
                <a:latin typeface="+mj-lt"/>
              </a:rPr>
              <a:t>='Business</a:t>
            </a:r>
            <a:r>
              <a:rPr lang="en-US" sz="2000" b="1" dirty="0" smtClean="0">
                <a:latin typeface="+mj-lt"/>
              </a:rPr>
              <a:t>'";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>
                <a:latin typeface="+mj-lt"/>
              </a:rPr>
              <a:t>count = $</a:t>
            </a:r>
            <a:r>
              <a:rPr lang="en-US" sz="2000" b="1" dirty="0" err="1">
                <a:latin typeface="+mj-lt"/>
              </a:rPr>
              <a:t>pdo</a:t>
            </a:r>
            <a:r>
              <a:rPr lang="en-US" sz="2000" b="1" dirty="0">
                <a:latin typeface="+mj-lt"/>
              </a:rPr>
              <a:t>-&gt;exec($</a:t>
            </a:r>
            <a:r>
              <a:rPr lang="en-US" sz="2000" b="1" dirty="0" err="1">
                <a:latin typeface="+mj-lt"/>
              </a:rPr>
              <a:t>sql</a:t>
            </a:r>
            <a:r>
              <a:rPr lang="en-US" sz="2000" b="1" dirty="0" smtClean="0">
                <a:latin typeface="+mj-lt"/>
              </a:rPr>
              <a:t>);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echo </a:t>
            </a:r>
            <a:r>
              <a:rPr lang="en-US" sz="2000" b="1" dirty="0">
                <a:latin typeface="+mj-lt"/>
              </a:rPr>
              <a:t>"&lt;p&gt;Updated " . $count . " rows&lt;/p</a:t>
            </a:r>
            <a:r>
              <a:rPr lang="en-US" sz="2000" b="1" dirty="0" smtClean="0">
                <a:latin typeface="+mj-lt"/>
              </a:rPr>
              <a:t>&gt;";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?&gt;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3124200" cy="4524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29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62411" y="60001"/>
            <a:ext cx="8458200" cy="561343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chemeClr val="folHlink"/>
                </a:solidFill>
              </a:rPr>
              <a:t>Figure 14.24 Integrating user input data into a query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endParaRPr lang="en-US" sz="2000" b="1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830" y="734057"/>
            <a:ext cx="8790339" cy="5819143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277445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77006"/>
            <a:ext cx="8686800" cy="407987"/>
          </a:xfrm>
        </p:spPr>
        <p:txBody>
          <a:bodyPr/>
          <a:lstStyle/>
          <a:p>
            <a:pPr eaLnBrk="1" hangingPunct="1">
              <a:defRPr/>
            </a:pPr>
            <a:endParaRPr lang="en-US" sz="3200" b="1" dirty="0" smtClean="0">
              <a:solidFill>
                <a:schemeClr val="folHlink"/>
              </a:solidFill>
            </a:endParaRP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84993"/>
            <a:ext cx="8229600" cy="5815807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endParaRPr lang="en-US" sz="2400" b="1" dirty="0" smtClean="0">
              <a:latin typeface="Arial" charset="0"/>
            </a:endParaRPr>
          </a:p>
          <a:p>
            <a:pPr marL="0" indent="0" eaLnBrk="1" hangingPunct="1">
              <a:buNone/>
              <a:defRPr/>
            </a:pPr>
            <a:endParaRPr lang="en-US" sz="2400" b="1" dirty="0">
              <a:latin typeface="Arial" charset="0"/>
            </a:endParaRPr>
          </a:p>
          <a:p>
            <a:pPr marL="0" indent="0" eaLnBrk="1" hangingPunct="1">
              <a:buNone/>
              <a:defRPr/>
            </a:pPr>
            <a:endParaRPr lang="en-US" sz="2400" b="1" dirty="0" smtClean="0">
              <a:latin typeface="Arial" charset="0"/>
            </a:endParaRPr>
          </a:p>
          <a:p>
            <a:pPr lvl="1" eaLnBrk="1" hangingPunct="1">
              <a:defRPr/>
            </a:pPr>
            <a:r>
              <a:rPr lang="en-US" sz="3200" b="1" dirty="0" smtClean="0">
                <a:latin typeface="Arial" charset="0"/>
              </a:rPr>
              <a:t>Integrating User Data into An Query</a:t>
            </a:r>
          </a:p>
          <a:p>
            <a:pPr lvl="1" eaLnBrk="1" hangingPunct="1">
              <a:defRPr/>
            </a:pPr>
            <a:r>
              <a:rPr lang="en-US" sz="3200" b="1" dirty="0" smtClean="0">
                <a:latin typeface="Arial" charset="0"/>
              </a:rPr>
              <a:t>Sanitizing User Data</a:t>
            </a:r>
          </a:p>
          <a:p>
            <a:pPr lvl="1" eaLnBrk="1" hangingPunct="1">
              <a:defRPr/>
            </a:pPr>
            <a:r>
              <a:rPr lang="en-US" sz="3200" b="1" dirty="0" smtClean="0">
                <a:latin typeface="Arial" charset="0"/>
              </a:rPr>
              <a:t>Prepare Statements</a:t>
            </a:r>
            <a:endParaRPr lang="en-US" sz="3200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3048000" cy="4524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53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62411" y="60001"/>
            <a:ext cx="8458200" cy="1006799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chemeClr val="folHlink"/>
                </a:solidFill>
              </a:rPr>
              <a:t>Listing 14.19 Integrating user input into a query (first attempt)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+mj-lt"/>
              </a:rPr>
              <a:t>&lt;?</a:t>
            </a:r>
            <a:r>
              <a:rPr lang="en-US" sz="2000" b="1" dirty="0" err="1" smtClean="0">
                <a:latin typeface="+mj-lt"/>
              </a:rPr>
              <a:t>php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//</a:t>
            </a:r>
            <a:r>
              <a:rPr lang="en-US" sz="2000" b="1" dirty="0">
                <a:latin typeface="+mj-lt"/>
              </a:rPr>
              <a:t>Listing </a:t>
            </a:r>
            <a:r>
              <a:rPr lang="en-US" sz="2000" b="1" dirty="0" smtClean="0">
                <a:latin typeface="+mj-lt"/>
              </a:rPr>
              <a:t>14.19 </a:t>
            </a:r>
            <a:r>
              <a:rPr lang="en-US" sz="2000" b="1" dirty="0">
                <a:latin typeface="+mj-lt"/>
              </a:rPr>
              <a:t>Integrating user input into a query (first attempt</a:t>
            </a:r>
            <a:r>
              <a:rPr lang="en-US" sz="2000" b="1" dirty="0" smtClean="0">
                <a:latin typeface="+mj-lt"/>
              </a:rPr>
              <a:t>)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$</a:t>
            </a:r>
            <a:r>
              <a:rPr lang="en-US" sz="2000" b="1" dirty="0">
                <a:solidFill>
                  <a:srgbClr val="FF0000"/>
                </a:solidFill>
                <a:latin typeface="+mj-lt"/>
              </a:rPr>
              <a:t>from </a:t>
            </a:r>
            <a:r>
              <a:rPr lang="en-US" sz="2000" b="1" dirty="0">
                <a:latin typeface="+mj-lt"/>
              </a:rPr>
              <a:t>= $_POST['old</a:t>
            </a:r>
            <a:r>
              <a:rPr lang="en-US" sz="2000" b="1" dirty="0" smtClean="0">
                <a:latin typeface="+mj-lt"/>
              </a:rPr>
              <a:t>'];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$</a:t>
            </a:r>
            <a:r>
              <a:rPr lang="en-US" sz="2000" b="1" dirty="0">
                <a:solidFill>
                  <a:srgbClr val="FF0000"/>
                </a:solidFill>
                <a:latin typeface="+mj-lt"/>
              </a:rPr>
              <a:t>to </a:t>
            </a:r>
            <a:r>
              <a:rPr lang="en-US" sz="2000" b="1" dirty="0">
                <a:latin typeface="+mj-lt"/>
              </a:rPr>
              <a:t>= $_POST['new</a:t>
            </a:r>
            <a:r>
              <a:rPr lang="en-US" sz="2000" b="1" dirty="0" smtClean="0">
                <a:latin typeface="+mj-lt"/>
              </a:rPr>
              <a:t>'];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 err="1">
                <a:latin typeface="+mj-lt"/>
              </a:rPr>
              <a:t>sql</a:t>
            </a:r>
            <a:r>
              <a:rPr lang="en-US" sz="2000" b="1" dirty="0">
                <a:latin typeface="+mj-lt"/>
              </a:rPr>
              <a:t> = "UPDATE Categories SET </a:t>
            </a:r>
            <a:r>
              <a:rPr lang="en-US" sz="2000" b="1" dirty="0" err="1">
                <a:latin typeface="+mj-lt"/>
              </a:rPr>
              <a:t>CategoryName</a:t>
            </a:r>
            <a:r>
              <a:rPr lang="en-US" sz="2000" b="1" dirty="0">
                <a:latin typeface="+mj-lt"/>
              </a:rPr>
              <a:t>='</a:t>
            </a:r>
            <a:r>
              <a:rPr lang="en-US" sz="2000" b="1" dirty="0">
                <a:solidFill>
                  <a:srgbClr val="FF0000"/>
                </a:solidFill>
                <a:latin typeface="+mj-lt"/>
              </a:rPr>
              <a:t>$to</a:t>
            </a:r>
            <a:r>
              <a:rPr lang="en-US" sz="2000" b="1" dirty="0">
                <a:latin typeface="+mj-lt"/>
              </a:rPr>
              <a:t>' WHERE </a:t>
            </a:r>
            <a:r>
              <a:rPr lang="en-US" sz="2000" b="1" dirty="0" err="1">
                <a:latin typeface="+mj-lt"/>
              </a:rPr>
              <a:t>CategoryName</a:t>
            </a:r>
            <a:r>
              <a:rPr lang="en-US" sz="2000" b="1" dirty="0">
                <a:latin typeface="+mj-lt"/>
              </a:rPr>
              <a:t>='</a:t>
            </a:r>
            <a:r>
              <a:rPr lang="en-US" sz="2000" b="1" dirty="0">
                <a:solidFill>
                  <a:srgbClr val="FF0000"/>
                </a:solidFill>
                <a:latin typeface="+mj-lt"/>
              </a:rPr>
              <a:t>$from</a:t>
            </a:r>
            <a:r>
              <a:rPr lang="en-US" sz="2000" b="1" dirty="0" smtClean="0">
                <a:latin typeface="+mj-lt"/>
              </a:rPr>
              <a:t>'";</a:t>
            </a:r>
          </a:p>
          <a:p>
            <a:pPr marL="0" indent="0">
              <a:buNone/>
            </a:pPr>
            <a:endParaRPr lang="en-US" sz="2000" b="1" dirty="0">
              <a:latin typeface="+mj-lt"/>
            </a:endParaRP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>
                <a:latin typeface="+mj-lt"/>
              </a:rPr>
              <a:t>count = $</a:t>
            </a:r>
            <a:r>
              <a:rPr lang="en-US" sz="2000" b="1" dirty="0" err="1">
                <a:latin typeface="+mj-lt"/>
              </a:rPr>
              <a:t>pdo</a:t>
            </a:r>
            <a:r>
              <a:rPr lang="en-US" sz="2000" b="1" dirty="0">
                <a:latin typeface="+mj-lt"/>
              </a:rPr>
              <a:t>-&gt;exec($</a:t>
            </a:r>
            <a:r>
              <a:rPr lang="en-US" sz="2000" b="1" dirty="0" err="1">
                <a:latin typeface="+mj-lt"/>
              </a:rPr>
              <a:t>sql</a:t>
            </a:r>
            <a:r>
              <a:rPr lang="en-US" sz="2000" b="1" dirty="0" smtClean="0">
                <a:latin typeface="+mj-lt"/>
              </a:rPr>
              <a:t>);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?&gt;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3048000" cy="4524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08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62411" y="60001"/>
            <a:ext cx="8458200" cy="625799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chemeClr val="folHlink"/>
                </a:solidFill>
              </a:rPr>
              <a:t>Sanitizing User Input Data  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445125"/>
          </a:xfrm>
        </p:spPr>
        <p:txBody>
          <a:bodyPr/>
          <a:lstStyle/>
          <a:p>
            <a:r>
              <a:rPr lang="en-US" sz="2400" b="1" dirty="0" smtClean="0">
                <a:latin typeface="+mj-lt"/>
              </a:rPr>
              <a:t>Remove any special characters from a desired piece of text</a:t>
            </a:r>
          </a:p>
          <a:p>
            <a:pPr lvl="1"/>
            <a:r>
              <a:rPr lang="en-US" sz="2400" b="1" dirty="0" err="1" smtClean="0">
                <a:latin typeface="+mj-lt"/>
              </a:rPr>
              <a:t>mysqli_real_escape_string</a:t>
            </a:r>
            <a:r>
              <a:rPr lang="en-US" sz="2400" b="1" dirty="0" smtClean="0">
                <a:latin typeface="+mj-lt"/>
              </a:rPr>
              <a:t>()</a:t>
            </a:r>
          </a:p>
          <a:p>
            <a:pPr lvl="1"/>
            <a:r>
              <a:rPr lang="en-US" sz="2400" b="1" dirty="0" smtClean="0">
                <a:latin typeface="+mj-lt"/>
              </a:rPr>
              <a:t>quote()  - PDO</a:t>
            </a:r>
          </a:p>
          <a:p>
            <a:pPr marL="0" indent="0">
              <a:buNone/>
            </a:pPr>
            <a:endParaRPr lang="en-US" sz="2000" b="1" dirty="0">
              <a:latin typeface="+mj-lt"/>
            </a:endParaRP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&lt;?</a:t>
            </a:r>
            <a:r>
              <a:rPr lang="en-US" sz="2000" b="1" dirty="0" err="1">
                <a:latin typeface="+mj-lt"/>
              </a:rPr>
              <a:t>php</a:t>
            </a:r>
            <a:r>
              <a:rPr lang="en-US" sz="2000" b="1" dirty="0" smtClean="0">
                <a:latin typeface="+mj-lt"/>
              </a:rPr>
              <a:t>// </a:t>
            </a:r>
            <a:r>
              <a:rPr lang="en-US" sz="2000" b="1" dirty="0">
                <a:latin typeface="+mj-lt"/>
              </a:rPr>
              <a:t>Sanitizing user input before use in an SQL </a:t>
            </a:r>
            <a:r>
              <a:rPr lang="en-US" sz="2000" b="1" dirty="0" smtClean="0">
                <a:latin typeface="+mj-lt"/>
              </a:rPr>
              <a:t>query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>
                <a:latin typeface="+mj-lt"/>
              </a:rPr>
              <a:t>from = $</a:t>
            </a:r>
            <a:r>
              <a:rPr lang="en-US" sz="2000" b="1" dirty="0" err="1">
                <a:latin typeface="+mj-lt"/>
              </a:rPr>
              <a:t>pdo</a:t>
            </a:r>
            <a:r>
              <a:rPr lang="en-US" sz="2000" b="1" dirty="0">
                <a:latin typeface="+mj-lt"/>
              </a:rPr>
              <a:t>-&gt;quote($from</a:t>
            </a:r>
            <a:r>
              <a:rPr lang="en-US" sz="2000" b="1" dirty="0" smtClean="0">
                <a:latin typeface="+mj-lt"/>
              </a:rPr>
              <a:t>);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>
                <a:latin typeface="+mj-lt"/>
              </a:rPr>
              <a:t>to = $</a:t>
            </a:r>
            <a:r>
              <a:rPr lang="en-US" sz="2000" b="1" dirty="0" err="1">
                <a:latin typeface="+mj-lt"/>
              </a:rPr>
              <a:t>pdo</a:t>
            </a:r>
            <a:r>
              <a:rPr lang="en-US" sz="2000" b="1" dirty="0">
                <a:latin typeface="+mj-lt"/>
              </a:rPr>
              <a:t>-&gt;</a:t>
            </a:r>
            <a:r>
              <a:rPr lang="en-US" sz="2000" b="1" dirty="0">
                <a:solidFill>
                  <a:srgbClr val="FF0000"/>
                </a:solidFill>
                <a:latin typeface="+mj-lt"/>
              </a:rPr>
              <a:t>quote</a:t>
            </a:r>
            <a:r>
              <a:rPr lang="en-US" sz="2000" b="1" dirty="0">
                <a:latin typeface="+mj-lt"/>
              </a:rPr>
              <a:t>($to</a:t>
            </a:r>
            <a:r>
              <a:rPr lang="en-US" sz="2000" b="1" dirty="0" smtClean="0">
                <a:latin typeface="+mj-lt"/>
              </a:rPr>
              <a:t>);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 err="1">
                <a:latin typeface="+mj-lt"/>
              </a:rPr>
              <a:t>sql</a:t>
            </a:r>
            <a:r>
              <a:rPr lang="en-US" sz="2000" b="1" dirty="0">
                <a:latin typeface="+mj-lt"/>
              </a:rPr>
              <a:t> = "UPDATE Categories SET </a:t>
            </a:r>
            <a:r>
              <a:rPr lang="en-US" sz="2000" b="1" dirty="0" err="1">
                <a:latin typeface="+mj-lt"/>
              </a:rPr>
              <a:t>CategoryName</a:t>
            </a:r>
            <a:r>
              <a:rPr lang="en-US" sz="2000" b="1" dirty="0">
                <a:latin typeface="+mj-lt"/>
              </a:rPr>
              <a:t>=$to WHERE </a:t>
            </a:r>
            <a:r>
              <a:rPr lang="en-US" sz="2000" b="1" dirty="0" err="1">
                <a:latin typeface="+mj-lt"/>
              </a:rPr>
              <a:t>CategoryName</a:t>
            </a:r>
            <a:r>
              <a:rPr lang="en-US" sz="2000" b="1" dirty="0">
                <a:latin typeface="+mj-lt"/>
              </a:rPr>
              <a:t>=$from</a:t>
            </a:r>
            <a:r>
              <a:rPr lang="en-US" sz="2000" b="1" dirty="0" smtClean="0">
                <a:latin typeface="+mj-lt"/>
              </a:rPr>
              <a:t>";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>
                <a:latin typeface="+mj-lt"/>
              </a:rPr>
              <a:t>count = $</a:t>
            </a:r>
            <a:r>
              <a:rPr lang="en-US" sz="2000" b="1" dirty="0" err="1">
                <a:latin typeface="+mj-lt"/>
              </a:rPr>
              <a:t>pdo</a:t>
            </a:r>
            <a:r>
              <a:rPr lang="en-US" sz="2000" b="1" dirty="0">
                <a:latin typeface="+mj-lt"/>
              </a:rPr>
              <a:t>-&gt;exec($</a:t>
            </a:r>
            <a:r>
              <a:rPr lang="en-US" sz="2000" b="1" dirty="0" err="1">
                <a:latin typeface="+mj-lt"/>
              </a:rPr>
              <a:t>sql</a:t>
            </a:r>
            <a:r>
              <a:rPr lang="en-US" sz="2000" b="1" dirty="0">
                <a:latin typeface="+mj-lt"/>
              </a:rPr>
              <a:t>);?&gt;</a:t>
            </a:r>
            <a:endParaRPr lang="en-US" sz="2000" b="1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3048000" cy="50832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66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62411" y="60001"/>
            <a:ext cx="8458200" cy="625799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>
                <a:solidFill>
                  <a:schemeClr val="folHlink"/>
                </a:solidFill>
              </a:rPr>
              <a:t>Prepared Statements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445125"/>
          </a:xfrm>
        </p:spPr>
        <p:txBody>
          <a:bodyPr/>
          <a:lstStyle/>
          <a:p>
            <a:r>
              <a:rPr lang="en-US" sz="2800" b="1" dirty="0" smtClean="0">
                <a:latin typeface="+mj-lt"/>
              </a:rPr>
              <a:t>Prepared Statements</a:t>
            </a:r>
          </a:p>
          <a:p>
            <a:pPr lvl="1"/>
            <a:r>
              <a:rPr lang="en-US" sz="2400" b="1" dirty="0" smtClean="0">
                <a:latin typeface="+mj-lt"/>
              </a:rPr>
              <a:t>A way to improve performance for queries that need to be executed multiple times</a:t>
            </a:r>
          </a:p>
          <a:p>
            <a:pPr lvl="1"/>
            <a:r>
              <a:rPr lang="en-US" sz="2400" b="1" dirty="0" smtClean="0">
                <a:latin typeface="+mj-lt"/>
              </a:rPr>
              <a:t>It also integrates sanitization into each user input automatically, so it can protect SQL Injection</a:t>
            </a:r>
          </a:p>
          <a:p>
            <a:r>
              <a:rPr lang="en-US" sz="2800" b="1" dirty="0" smtClean="0">
                <a:latin typeface="+mj-lt"/>
              </a:rPr>
              <a:t>To fully protect against attack called “SQL injection”</a:t>
            </a:r>
          </a:p>
          <a:p>
            <a:pPr lvl="1"/>
            <a:r>
              <a:rPr lang="en-US" sz="2400" b="1" dirty="0" smtClean="0">
                <a:latin typeface="+mj-lt"/>
              </a:rPr>
              <a:t>Go beyond “user input sanitization”</a:t>
            </a:r>
          </a:p>
          <a:p>
            <a:pPr lvl="1"/>
            <a:r>
              <a:rPr lang="en-US" sz="2400" b="1" dirty="0" smtClean="0">
                <a:latin typeface="+mj-lt"/>
              </a:rPr>
              <a:t>Use prepared statement technique (best)</a:t>
            </a:r>
          </a:p>
          <a:p>
            <a:endParaRPr lang="en-US" sz="2800" b="1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3048000" cy="50832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11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62411" y="60001"/>
            <a:ext cx="8458200" cy="625799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chemeClr val="folHlink"/>
                </a:solidFill>
              </a:rPr>
              <a:t>Listing 14.20 Using a prepare statement  (PDO)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2411" y="685800"/>
            <a:ext cx="8424389" cy="5445125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&lt;?</a:t>
            </a:r>
            <a:r>
              <a:rPr lang="en-US" sz="2000" b="1" dirty="0" err="1" smtClean="0">
                <a:latin typeface="+mj-lt"/>
              </a:rPr>
              <a:t>php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//</a:t>
            </a:r>
            <a:r>
              <a:rPr lang="en-US" sz="2000" b="1" dirty="0">
                <a:latin typeface="+mj-lt"/>
              </a:rPr>
              <a:t>Listing </a:t>
            </a:r>
            <a:r>
              <a:rPr lang="en-US" sz="2000" b="1" dirty="0" smtClean="0">
                <a:latin typeface="+mj-lt"/>
              </a:rPr>
              <a:t>14.20 </a:t>
            </a:r>
            <a:r>
              <a:rPr lang="en-US" sz="2000" b="1" dirty="0">
                <a:latin typeface="+mj-lt"/>
              </a:rPr>
              <a:t>Using a prepared statement (PDO</a:t>
            </a:r>
            <a:r>
              <a:rPr lang="en-US" sz="2000" b="1" dirty="0" smtClean="0">
                <a:latin typeface="+mj-lt"/>
              </a:rPr>
              <a:t>)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// </a:t>
            </a:r>
            <a:r>
              <a:rPr lang="en-US" sz="2000" b="1" dirty="0">
                <a:latin typeface="+mj-lt"/>
              </a:rPr>
              <a:t>retrieve parameter value from query </a:t>
            </a:r>
            <a:r>
              <a:rPr lang="en-US" sz="2000" b="1" dirty="0" smtClean="0">
                <a:latin typeface="+mj-lt"/>
              </a:rPr>
              <a:t>string</a:t>
            </a:r>
          </a:p>
          <a:p>
            <a:pPr marL="0" indent="0">
              <a:buNone/>
            </a:pPr>
            <a:r>
              <a:rPr lang="en-US" sz="2400" b="1" dirty="0" smtClean="0">
                <a:latin typeface="+mj-lt"/>
              </a:rPr>
              <a:t>$</a:t>
            </a:r>
            <a:r>
              <a:rPr lang="en-US" sz="2400" b="1" dirty="0">
                <a:latin typeface="+mj-lt"/>
              </a:rPr>
              <a:t>id = $_GET['id</a:t>
            </a:r>
            <a:r>
              <a:rPr lang="en-US" sz="2400" b="1" dirty="0" smtClean="0">
                <a:latin typeface="+mj-lt"/>
              </a:rPr>
              <a:t>'];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/* </a:t>
            </a:r>
            <a:r>
              <a:rPr lang="en-US" sz="2000" b="1" dirty="0">
                <a:latin typeface="+mj-lt"/>
              </a:rPr>
              <a:t>method 1 </a:t>
            </a:r>
            <a:r>
              <a:rPr lang="en-US" sz="2000" b="1" dirty="0" smtClean="0">
                <a:latin typeface="+mj-lt"/>
              </a:rPr>
              <a:t>*/</a:t>
            </a:r>
          </a:p>
          <a:p>
            <a:pPr marL="0" indent="0">
              <a:buNone/>
            </a:pPr>
            <a:r>
              <a:rPr lang="en-US" sz="2400" b="1" dirty="0" smtClean="0">
                <a:latin typeface="+mj-lt"/>
              </a:rPr>
              <a:t>$</a:t>
            </a:r>
            <a:r>
              <a:rPr lang="en-US" sz="2400" b="1" dirty="0" err="1">
                <a:latin typeface="+mj-lt"/>
              </a:rPr>
              <a:t>sql</a:t>
            </a:r>
            <a:r>
              <a:rPr lang="en-US" sz="2400" b="1" dirty="0">
                <a:latin typeface="+mj-lt"/>
              </a:rPr>
              <a:t> </a:t>
            </a:r>
            <a:r>
              <a:rPr lang="en-US" sz="2000" b="1" dirty="0">
                <a:latin typeface="+mj-lt"/>
              </a:rPr>
              <a:t>= "SELECT Title, </a:t>
            </a:r>
            <a:r>
              <a:rPr lang="en-US" sz="2000" b="1" dirty="0" err="1">
                <a:latin typeface="+mj-lt"/>
              </a:rPr>
              <a:t>CopyrightYear</a:t>
            </a:r>
            <a:r>
              <a:rPr lang="en-US" sz="2000" b="1" dirty="0">
                <a:latin typeface="+mj-lt"/>
              </a:rPr>
              <a:t> FROM Books WHERE ID = </a:t>
            </a:r>
            <a:r>
              <a:rPr lang="en-US" sz="2000" b="1" dirty="0" smtClean="0">
                <a:latin typeface="+mj-lt"/>
              </a:rPr>
              <a:t>?";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>
                <a:latin typeface="+mj-lt"/>
              </a:rPr>
              <a:t>statement = $</a:t>
            </a:r>
            <a:r>
              <a:rPr lang="en-US" sz="2000" b="1" dirty="0" err="1">
                <a:latin typeface="+mj-lt"/>
              </a:rPr>
              <a:t>pdo</a:t>
            </a:r>
            <a:r>
              <a:rPr lang="en-US" sz="2000" b="1" dirty="0">
                <a:latin typeface="+mj-lt"/>
              </a:rPr>
              <a:t>-&gt;prepare($</a:t>
            </a:r>
            <a:r>
              <a:rPr lang="en-US" sz="2000" b="1" dirty="0" err="1">
                <a:latin typeface="+mj-lt"/>
              </a:rPr>
              <a:t>sql</a:t>
            </a:r>
            <a:r>
              <a:rPr lang="en-US" sz="2000" b="1" dirty="0" smtClean="0">
                <a:latin typeface="+mj-lt"/>
              </a:rPr>
              <a:t>);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>
                <a:latin typeface="+mj-lt"/>
              </a:rPr>
              <a:t>statement-&gt;</a:t>
            </a:r>
            <a:r>
              <a:rPr lang="en-US" sz="2000" b="1" dirty="0" err="1">
                <a:latin typeface="+mj-lt"/>
              </a:rPr>
              <a:t>bindValue</a:t>
            </a:r>
            <a:r>
              <a:rPr lang="en-US" sz="2000" b="1" dirty="0">
                <a:latin typeface="+mj-lt"/>
              </a:rPr>
              <a:t>(1, $id</a:t>
            </a:r>
            <a:r>
              <a:rPr lang="en-US" sz="2000" b="1" dirty="0" smtClean="0">
                <a:latin typeface="+mj-lt"/>
              </a:rPr>
              <a:t>);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>
                <a:latin typeface="+mj-lt"/>
              </a:rPr>
              <a:t>statement-&gt;execute</a:t>
            </a:r>
            <a:r>
              <a:rPr lang="en-US" sz="2000" b="1" dirty="0" smtClean="0">
                <a:latin typeface="+mj-lt"/>
              </a:rPr>
              <a:t>();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/* </a:t>
            </a:r>
            <a:r>
              <a:rPr lang="en-US" sz="2000" b="1" dirty="0">
                <a:latin typeface="+mj-lt"/>
              </a:rPr>
              <a:t>method 2 </a:t>
            </a:r>
            <a:r>
              <a:rPr lang="en-US" sz="2000" b="1" dirty="0" smtClean="0">
                <a:latin typeface="+mj-lt"/>
              </a:rPr>
              <a:t>*/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 err="1">
                <a:latin typeface="+mj-lt"/>
              </a:rPr>
              <a:t>sql</a:t>
            </a:r>
            <a:r>
              <a:rPr lang="en-US" sz="2000" b="1" dirty="0">
                <a:latin typeface="+mj-lt"/>
              </a:rPr>
              <a:t> = "SELECT Title, </a:t>
            </a:r>
            <a:r>
              <a:rPr lang="en-US" sz="2000" b="1" dirty="0" err="1">
                <a:latin typeface="+mj-lt"/>
              </a:rPr>
              <a:t>CopyrightYear</a:t>
            </a:r>
            <a:r>
              <a:rPr lang="en-US" sz="2000" b="1" dirty="0">
                <a:latin typeface="+mj-lt"/>
              </a:rPr>
              <a:t> FROM Books WHERE ID = :id</a:t>
            </a:r>
            <a:r>
              <a:rPr lang="en-US" sz="2000" b="1" dirty="0" smtClean="0">
                <a:latin typeface="+mj-lt"/>
              </a:rPr>
              <a:t>";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>
                <a:latin typeface="+mj-lt"/>
              </a:rPr>
              <a:t>statement = $</a:t>
            </a:r>
            <a:r>
              <a:rPr lang="en-US" sz="2000" b="1" dirty="0" err="1">
                <a:latin typeface="+mj-lt"/>
              </a:rPr>
              <a:t>pdo</a:t>
            </a:r>
            <a:r>
              <a:rPr lang="en-US" sz="2000" b="1" dirty="0">
                <a:latin typeface="+mj-lt"/>
              </a:rPr>
              <a:t>-&gt;prepare($</a:t>
            </a:r>
            <a:r>
              <a:rPr lang="en-US" sz="2000" b="1" dirty="0" err="1">
                <a:latin typeface="+mj-lt"/>
              </a:rPr>
              <a:t>sql</a:t>
            </a:r>
            <a:r>
              <a:rPr lang="en-US" sz="2000" b="1" dirty="0" smtClean="0">
                <a:latin typeface="+mj-lt"/>
              </a:rPr>
              <a:t>);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>
                <a:latin typeface="+mj-lt"/>
              </a:rPr>
              <a:t>statement-&gt;</a:t>
            </a:r>
            <a:r>
              <a:rPr lang="en-US" sz="2000" b="1" dirty="0" err="1">
                <a:latin typeface="+mj-lt"/>
              </a:rPr>
              <a:t>bindValue</a:t>
            </a:r>
            <a:r>
              <a:rPr lang="en-US" sz="2000" b="1" dirty="0">
                <a:latin typeface="+mj-lt"/>
              </a:rPr>
              <a:t>(':id', $id</a:t>
            </a:r>
            <a:r>
              <a:rPr lang="en-US" sz="2000" b="1" dirty="0" smtClean="0">
                <a:latin typeface="+mj-lt"/>
              </a:rPr>
              <a:t>);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>
                <a:latin typeface="+mj-lt"/>
              </a:rPr>
              <a:t>statement-&gt;execute();?&gt;</a:t>
            </a:r>
            <a:endParaRPr lang="en-US" sz="2000" b="1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971800" y="6248400"/>
            <a:ext cx="3048000" cy="4524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24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62411" y="60001"/>
            <a:ext cx="8458200" cy="1006799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chemeClr val="folHlink"/>
                </a:solidFill>
              </a:rPr>
              <a:t>Listing 14.21 Using named parameters  (PDO)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2411" y="1066800"/>
            <a:ext cx="8424389" cy="5064125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+mj-lt"/>
              </a:rPr>
              <a:t>&lt;?</a:t>
            </a:r>
            <a:r>
              <a:rPr lang="en-US" sz="2000" b="1" dirty="0" err="1">
                <a:latin typeface="+mj-lt"/>
              </a:rPr>
              <a:t>php</a:t>
            </a:r>
            <a:r>
              <a:rPr lang="en-US" sz="2000" b="1" dirty="0">
                <a:latin typeface="+mj-lt"/>
              </a:rPr>
              <a:t>//Listing </a:t>
            </a:r>
            <a:r>
              <a:rPr lang="en-US" sz="2000" b="1" dirty="0" smtClean="0">
                <a:latin typeface="+mj-lt"/>
              </a:rPr>
              <a:t>14.21 </a:t>
            </a:r>
            <a:r>
              <a:rPr lang="en-US" sz="2000" b="1" dirty="0">
                <a:latin typeface="+mj-lt"/>
              </a:rPr>
              <a:t>Using named parameters (PDO</a:t>
            </a:r>
            <a:r>
              <a:rPr lang="en-US" sz="2000" b="1" dirty="0" smtClean="0">
                <a:latin typeface="+mj-lt"/>
              </a:rPr>
              <a:t>)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/* </a:t>
            </a:r>
            <a:r>
              <a:rPr lang="en-US" sz="2000" b="1" dirty="0">
                <a:solidFill>
                  <a:srgbClr val="FF0000"/>
                </a:solidFill>
                <a:latin typeface="+mj-lt"/>
              </a:rPr>
              <a:t>technique 1</a:t>
            </a:r>
            <a:r>
              <a:rPr lang="en-US" sz="2000" b="1" dirty="0">
                <a:latin typeface="+mj-lt"/>
              </a:rPr>
              <a:t> - question mark placeholders </a:t>
            </a:r>
            <a:r>
              <a:rPr lang="en-US" sz="2000" b="1" dirty="0" smtClean="0">
                <a:latin typeface="+mj-lt"/>
              </a:rPr>
              <a:t>*/</a:t>
            </a:r>
          </a:p>
          <a:p>
            <a:pPr marL="0" indent="0">
              <a:buNone/>
            </a:pPr>
            <a:r>
              <a:rPr lang="en-US" sz="2400" b="1" dirty="0" smtClean="0">
                <a:latin typeface="+mj-lt"/>
              </a:rPr>
              <a:t>$</a:t>
            </a:r>
            <a:r>
              <a:rPr lang="en-US" sz="2400" b="1" dirty="0" err="1">
                <a:latin typeface="+mj-lt"/>
              </a:rPr>
              <a:t>sql</a:t>
            </a:r>
            <a:r>
              <a:rPr lang="en-US" sz="2400" b="1" dirty="0">
                <a:latin typeface="+mj-lt"/>
              </a:rPr>
              <a:t> </a:t>
            </a:r>
            <a:r>
              <a:rPr lang="en-US" sz="2000" b="1" dirty="0">
                <a:latin typeface="+mj-lt"/>
              </a:rPr>
              <a:t>= "INSERT INTO books (ISBN10, Title, </a:t>
            </a:r>
            <a:r>
              <a:rPr lang="en-US" sz="2000" b="1" dirty="0" err="1">
                <a:latin typeface="+mj-lt"/>
              </a:rPr>
              <a:t>CopyrightYear</a:t>
            </a:r>
            <a:r>
              <a:rPr lang="en-US" sz="2000" b="1" dirty="0">
                <a:latin typeface="+mj-lt"/>
              </a:rPr>
              <a:t>, </a:t>
            </a:r>
            <a:r>
              <a:rPr lang="en-US" sz="2000" b="1" dirty="0" err="1">
                <a:latin typeface="+mj-lt"/>
              </a:rPr>
              <a:t>ImprintId,ProductionStatusId</a:t>
            </a:r>
            <a:r>
              <a:rPr lang="en-US" sz="2000" b="1" dirty="0">
                <a:latin typeface="+mj-lt"/>
              </a:rPr>
              <a:t>, </a:t>
            </a:r>
            <a:r>
              <a:rPr lang="en-US" sz="2000" b="1" dirty="0" err="1">
                <a:latin typeface="+mj-lt"/>
              </a:rPr>
              <a:t>TrimSize</a:t>
            </a:r>
            <a:r>
              <a:rPr lang="en-US" sz="2000" b="1" dirty="0">
                <a:latin typeface="+mj-lt"/>
              </a:rPr>
              <a:t>, Description) VALUES</a:t>
            </a:r>
            <a:r>
              <a:rPr lang="en-US" sz="2000" b="1" dirty="0" smtClean="0">
                <a:latin typeface="+mj-lt"/>
              </a:rPr>
              <a:t>(?,?,?,?,?,?,?)";</a:t>
            </a:r>
          </a:p>
          <a:p>
            <a:pPr marL="0" indent="0">
              <a:buNone/>
            </a:pPr>
            <a:r>
              <a:rPr lang="en-US" sz="2400" b="1" dirty="0" smtClean="0">
                <a:latin typeface="+mj-lt"/>
              </a:rPr>
              <a:t>$</a:t>
            </a:r>
            <a:r>
              <a:rPr lang="en-US" sz="2400" b="1" dirty="0">
                <a:latin typeface="+mj-lt"/>
              </a:rPr>
              <a:t>statement = $</a:t>
            </a:r>
            <a:r>
              <a:rPr lang="en-US" sz="2400" b="1" dirty="0" err="1">
                <a:latin typeface="+mj-lt"/>
              </a:rPr>
              <a:t>pdo</a:t>
            </a:r>
            <a:r>
              <a:rPr lang="en-US" sz="2400" b="1" dirty="0">
                <a:latin typeface="+mj-lt"/>
              </a:rPr>
              <a:t>-&gt;prepare($</a:t>
            </a:r>
            <a:r>
              <a:rPr lang="en-US" sz="2400" b="1" dirty="0" err="1">
                <a:latin typeface="+mj-lt"/>
              </a:rPr>
              <a:t>sql</a:t>
            </a:r>
            <a:r>
              <a:rPr lang="en-US" sz="2400" b="1" dirty="0" smtClean="0">
                <a:latin typeface="+mj-lt"/>
              </a:rPr>
              <a:t>)</a:t>
            </a:r>
            <a:r>
              <a:rPr lang="en-US" sz="2000" b="1" dirty="0" smtClean="0">
                <a:latin typeface="+mj-lt"/>
              </a:rPr>
              <a:t>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>
                <a:latin typeface="+mj-lt"/>
              </a:rPr>
              <a:t>statement-&gt;</a:t>
            </a:r>
            <a:r>
              <a:rPr lang="en-US" sz="2000" b="1" dirty="0" err="1">
                <a:latin typeface="+mj-lt"/>
              </a:rPr>
              <a:t>bindValue</a:t>
            </a:r>
            <a:r>
              <a:rPr lang="en-US" sz="2000" b="1" dirty="0">
                <a:latin typeface="+mj-lt"/>
              </a:rPr>
              <a:t>(1, $_POST['</a:t>
            </a:r>
            <a:r>
              <a:rPr lang="en-US" sz="2000" b="1" dirty="0" err="1">
                <a:latin typeface="+mj-lt"/>
              </a:rPr>
              <a:t>isbn</a:t>
            </a:r>
            <a:r>
              <a:rPr lang="en-US" sz="2000" b="1" dirty="0" smtClean="0">
                <a:latin typeface="+mj-lt"/>
              </a:rPr>
              <a:t>']);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>
                <a:latin typeface="+mj-lt"/>
              </a:rPr>
              <a:t>statement-&gt;</a:t>
            </a:r>
            <a:r>
              <a:rPr lang="en-US" sz="2000" b="1" dirty="0" err="1">
                <a:latin typeface="+mj-lt"/>
              </a:rPr>
              <a:t>bindValue</a:t>
            </a:r>
            <a:r>
              <a:rPr lang="en-US" sz="2000" b="1" dirty="0">
                <a:latin typeface="+mj-lt"/>
              </a:rPr>
              <a:t>(2, $_POST['title</a:t>
            </a:r>
            <a:r>
              <a:rPr lang="en-US" sz="2000" b="1" dirty="0" smtClean="0">
                <a:latin typeface="+mj-lt"/>
              </a:rPr>
              <a:t>']);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>
                <a:latin typeface="+mj-lt"/>
              </a:rPr>
              <a:t>statement-&gt;</a:t>
            </a:r>
            <a:r>
              <a:rPr lang="en-US" sz="2000" b="1" dirty="0" err="1">
                <a:latin typeface="+mj-lt"/>
              </a:rPr>
              <a:t>bindValue</a:t>
            </a:r>
            <a:r>
              <a:rPr lang="en-US" sz="2000" b="1" dirty="0">
                <a:latin typeface="+mj-lt"/>
              </a:rPr>
              <a:t>(3, $_POST['year</a:t>
            </a:r>
            <a:r>
              <a:rPr lang="en-US" sz="2000" b="1" dirty="0" smtClean="0">
                <a:latin typeface="+mj-lt"/>
              </a:rPr>
              <a:t>']);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>
                <a:latin typeface="+mj-lt"/>
              </a:rPr>
              <a:t>statement-&gt;</a:t>
            </a:r>
            <a:r>
              <a:rPr lang="en-US" sz="2000" b="1" dirty="0" err="1">
                <a:latin typeface="+mj-lt"/>
              </a:rPr>
              <a:t>bindValue</a:t>
            </a:r>
            <a:r>
              <a:rPr lang="en-US" sz="2000" b="1" dirty="0">
                <a:latin typeface="+mj-lt"/>
              </a:rPr>
              <a:t>(4, $_POST['imprint</a:t>
            </a:r>
            <a:r>
              <a:rPr lang="en-US" sz="2000" b="1" dirty="0" smtClean="0">
                <a:latin typeface="+mj-lt"/>
              </a:rPr>
              <a:t>']);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>
                <a:latin typeface="+mj-lt"/>
              </a:rPr>
              <a:t>statement-&gt;</a:t>
            </a:r>
            <a:r>
              <a:rPr lang="en-US" sz="2000" b="1" dirty="0" err="1">
                <a:latin typeface="+mj-lt"/>
              </a:rPr>
              <a:t>bindValue</a:t>
            </a:r>
            <a:r>
              <a:rPr lang="en-US" sz="2000" b="1" dirty="0">
                <a:latin typeface="+mj-lt"/>
              </a:rPr>
              <a:t>(4, $_POST['status</a:t>
            </a:r>
            <a:r>
              <a:rPr lang="en-US" sz="2000" b="1" dirty="0" smtClean="0">
                <a:latin typeface="+mj-lt"/>
              </a:rPr>
              <a:t>']);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>
                <a:latin typeface="+mj-lt"/>
              </a:rPr>
              <a:t>statement-&gt;</a:t>
            </a:r>
            <a:r>
              <a:rPr lang="en-US" sz="2000" b="1" dirty="0" err="1">
                <a:latin typeface="+mj-lt"/>
              </a:rPr>
              <a:t>bindValue</a:t>
            </a:r>
            <a:r>
              <a:rPr lang="en-US" sz="2000" b="1" dirty="0">
                <a:latin typeface="+mj-lt"/>
              </a:rPr>
              <a:t>(6, $_POST['size</a:t>
            </a:r>
            <a:r>
              <a:rPr lang="en-US" sz="2000" b="1" dirty="0" smtClean="0">
                <a:latin typeface="+mj-lt"/>
              </a:rPr>
              <a:t>']);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>
                <a:latin typeface="+mj-lt"/>
              </a:rPr>
              <a:t>statement-&gt;</a:t>
            </a:r>
            <a:r>
              <a:rPr lang="en-US" sz="2000" b="1" dirty="0" err="1">
                <a:latin typeface="+mj-lt"/>
              </a:rPr>
              <a:t>bindValue</a:t>
            </a:r>
            <a:r>
              <a:rPr lang="en-US" sz="2000" b="1" dirty="0">
                <a:latin typeface="+mj-lt"/>
              </a:rPr>
              <a:t>(7, $_POST['</a:t>
            </a:r>
            <a:r>
              <a:rPr lang="en-US" sz="2000" b="1" dirty="0" err="1">
                <a:latin typeface="+mj-lt"/>
              </a:rPr>
              <a:t>desc</a:t>
            </a:r>
            <a:r>
              <a:rPr lang="en-US" sz="2000" b="1" dirty="0" smtClean="0">
                <a:latin typeface="+mj-lt"/>
              </a:rPr>
              <a:t>']);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>
                <a:latin typeface="+mj-lt"/>
              </a:rPr>
              <a:t>statement-&gt;execute();</a:t>
            </a:r>
            <a:endParaRPr lang="en-US" sz="2000" b="1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3429000" cy="30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70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77006"/>
            <a:ext cx="8686800" cy="407987"/>
          </a:xfrm>
        </p:spPr>
        <p:txBody>
          <a:bodyPr/>
          <a:lstStyle/>
          <a:p>
            <a:pPr eaLnBrk="1" hangingPunct="1">
              <a:defRPr/>
            </a:pPr>
            <a:endParaRPr lang="en-US" sz="3200" b="1" dirty="0" smtClean="0">
              <a:solidFill>
                <a:schemeClr val="folHlink"/>
              </a:solidFill>
            </a:endParaRP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84993"/>
            <a:ext cx="8229600" cy="5815807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endParaRPr lang="en-US" sz="2400" b="1" dirty="0" smtClean="0">
              <a:latin typeface="Arial" charset="0"/>
            </a:endParaRPr>
          </a:p>
          <a:p>
            <a:pPr marL="0" indent="0" eaLnBrk="1" hangingPunct="1">
              <a:buNone/>
              <a:defRPr/>
            </a:pPr>
            <a:endParaRPr lang="en-US" sz="2400" b="1" dirty="0">
              <a:latin typeface="Arial" charset="0"/>
            </a:endParaRPr>
          </a:p>
          <a:p>
            <a:pPr marL="0" indent="0" eaLnBrk="1" hangingPunct="1">
              <a:buNone/>
              <a:defRPr/>
            </a:pPr>
            <a:endParaRPr lang="en-US" sz="2400" b="1" dirty="0" smtClean="0">
              <a:latin typeface="Arial" charset="0"/>
            </a:endParaRPr>
          </a:p>
          <a:p>
            <a:pPr marL="0" indent="0" eaLnBrk="1" hangingPunct="1">
              <a:buNone/>
              <a:defRPr/>
            </a:pPr>
            <a:endParaRPr lang="en-US" sz="2400" b="1" dirty="0">
              <a:latin typeface="Arial" charset="0"/>
            </a:endParaRPr>
          </a:p>
          <a:p>
            <a:pPr marL="457200" lvl="1" indent="0" algn="ctr" eaLnBrk="1" hangingPunct="1">
              <a:buNone/>
              <a:defRPr/>
            </a:pPr>
            <a:r>
              <a:rPr lang="en-US" sz="3200" b="1" dirty="0" smtClean="0">
                <a:latin typeface="Arial" charset="0"/>
              </a:rPr>
              <a:t>Connecting to MySQL </a:t>
            </a:r>
            <a:r>
              <a:rPr lang="en-US" sz="3200" b="1" dirty="0" smtClean="0">
                <a:latin typeface="Arial" charset="0"/>
              </a:rPr>
              <a:t>Database</a:t>
            </a:r>
          </a:p>
          <a:p>
            <a:pPr marL="457200" lvl="1" indent="0" algn="ctr" eaLnBrk="1" hangingPunct="1">
              <a:buNone/>
              <a:defRPr/>
            </a:pPr>
            <a:r>
              <a:rPr lang="en-US" sz="3200" b="1" dirty="0" smtClean="0">
                <a:latin typeface="Arial" charset="0"/>
              </a:rPr>
              <a:t>Using </a:t>
            </a:r>
            <a:r>
              <a:rPr lang="en-US" sz="3200" b="1" dirty="0" smtClean="0">
                <a:latin typeface="Arial" charset="0"/>
              </a:rPr>
              <a:t>PHP </a:t>
            </a:r>
            <a:r>
              <a:rPr lang="en-US" sz="3200" b="1" dirty="0">
                <a:latin typeface="Arial" charset="0"/>
              </a:rPr>
              <a:t>Data Object (</a:t>
            </a:r>
            <a:r>
              <a:rPr lang="en-US" sz="3200" b="1" dirty="0" smtClean="0">
                <a:latin typeface="Arial" charset="0"/>
              </a:rPr>
              <a:t>PDO)</a:t>
            </a:r>
            <a:endParaRPr lang="en-US" sz="3200" b="1" dirty="0">
              <a:latin typeface="Arial" charset="0"/>
            </a:endParaRPr>
          </a:p>
          <a:p>
            <a:pPr marL="457200" lvl="1" indent="0" eaLnBrk="1" hangingPunct="1">
              <a:buNone/>
              <a:defRPr/>
            </a:pPr>
            <a:endParaRPr lang="en-US" sz="1600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3200400" cy="4524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4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62411" y="60001"/>
            <a:ext cx="8458200" cy="1006799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chemeClr val="folHlink"/>
                </a:solidFill>
              </a:rPr>
              <a:t>Listing 14.21 Using named parameters  (PDO)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2411" y="1066800"/>
            <a:ext cx="8424389" cy="5064125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+mj-lt"/>
              </a:rPr>
              <a:t>/* </a:t>
            </a:r>
            <a:r>
              <a:rPr lang="en-US" sz="2000" b="1" dirty="0">
                <a:solidFill>
                  <a:srgbClr val="FF0000"/>
                </a:solidFill>
                <a:latin typeface="+mj-lt"/>
              </a:rPr>
              <a:t>technique 2</a:t>
            </a:r>
            <a:r>
              <a:rPr lang="en-US" sz="2000" b="1" dirty="0">
                <a:latin typeface="+mj-lt"/>
              </a:rPr>
              <a:t> - named parameters </a:t>
            </a:r>
            <a:r>
              <a:rPr lang="en-US" sz="2000" b="1" dirty="0" smtClean="0">
                <a:latin typeface="+mj-lt"/>
              </a:rPr>
              <a:t>*/</a:t>
            </a:r>
          </a:p>
          <a:p>
            <a:pPr marL="0" indent="0">
              <a:buNone/>
            </a:pPr>
            <a:r>
              <a:rPr lang="en-US" sz="2400" b="1" dirty="0" smtClean="0">
                <a:latin typeface="+mj-lt"/>
              </a:rPr>
              <a:t>$</a:t>
            </a:r>
            <a:r>
              <a:rPr lang="en-US" sz="2400" b="1" dirty="0" err="1">
                <a:latin typeface="+mj-lt"/>
              </a:rPr>
              <a:t>sql</a:t>
            </a:r>
            <a:r>
              <a:rPr lang="en-US" sz="2400" b="1" dirty="0">
                <a:latin typeface="+mj-lt"/>
              </a:rPr>
              <a:t> </a:t>
            </a:r>
            <a:r>
              <a:rPr lang="en-US" sz="2000" b="1" dirty="0">
                <a:latin typeface="+mj-lt"/>
              </a:rPr>
              <a:t>= "INSERT INTO books (ISBN10, Title, </a:t>
            </a:r>
            <a:r>
              <a:rPr lang="en-US" sz="2000" b="1" dirty="0" err="1">
                <a:latin typeface="+mj-lt"/>
              </a:rPr>
              <a:t>CopyrightYear</a:t>
            </a:r>
            <a:r>
              <a:rPr lang="en-US" sz="2000" b="1" dirty="0">
                <a:latin typeface="+mj-lt"/>
              </a:rPr>
              <a:t>, </a:t>
            </a:r>
            <a:r>
              <a:rPr lang="en-US" sz="2000" b="1" dirty="0" err="1">
                <a:latin typeface="+mj-lt"/>
              </a:rPr>
              <a:t>ImprintId,ProductionStatusId</a:t>
            </a:r>
            <a:r>
              <a:rPr lang="en-US" sz="2000" b="1" dirty="0">
                <a:latin typeface="+mj-lt"/>
              </a:rPr>
              <a:t>, </a:t>
            </a:r>
            <a:r>
              <a:rPr lang="en-US" sz="2000" b="1" dirty="0" err="1">
                <a:latin typeface="+mj-lt"/>
              </a:rPr>
              <a:t>TrimSize</a:t>
            </a:r>
            <a:r>
              <a:rPr lang="en-US" sz="2000" b="1" dirty="0">
                <a:latin typeface="+mj-lt"/>
              </a:rPr>
              <a:t>, Description) VALUES (:</a:t>
            </a:r>
            <a:r>
              <a:rPr lang="en-US" sz="2000" b="1" dirty="0" err="1">
                <a:latin typeface="+mj-lt"/>
              </a:rPr>
              <a:t>isbn</a:t>
            </a:r>
            <a:r>
              <a:rPr lang="en-US" sz="2000" b="1" dirty="0">
                <a:latin typeface="+mj-lt"/>
              </a:rPr>
              <a:t>,:title, :year, :imprint, :status, :size, :</a:t>
            </a:r>
            <a:r>
              <a:rPr lang="en-US" sz="2000" b="1" dirty="0" err="1">
                <a:latin typeface="+mj-lt"/>
              </a:rPr>
              <a:t>desc</a:t>
            </a:r>
            <a:r>
              <a:rPr lang="en-US" sz="2000" b="1" dirty="0">
                <a:latin typeface="+mj-lt"/>
              </a:rPr>
              <a:t>) </a:t>
            </a:r>
            <a:r>
              <a:rPr lang="en-US" sz="2000" b="1" dirty="0" smtClean="0">
                <a:latin typeface="+mj-lt"/>
              </a:rPr>
              <a:t>";</a:t>
            </a:r>
          </a:p>
          <a:p>
            <a:pPr marL="0" indent="0">
              <a:buNone/>
            </a:pPr>
            <a:r>
              <a:rPr lang="en-US" sz="2400" b="1" dirty="0" smtClean="0">
                <a:latin typeface="+mj-lt"/>
              </a:rPr>
              <a:t>$</a:t>
            </a:r>
            <a:r>
              <a:rPr lang="en-US" sz="2400" b="1" dirty="0">
                <a:latin typeface="+mj-lt"/>
              </a:rPr>
              <a:t>statement = $</a:t>
            </a:r>
            <a:r>
              <a:rPr lang="en-US" sz="2400" b="1" dirty="0" err="1">
                <a:latin typeface="+mj-lt"/>
              </a:rPr>
              <a:t>pdo</a:t>
            </a:r>
            <a:r>
              <a:rPr lang="en-US" sz="2400" b="1" dirty="0">
                <a:latin typeface="+mj-lt"/>
              </a:rPr>
              <a:t>-&gt;prepare($</a:t>
            </a:r>
            <a:r>
              <a:rPr lang="en-US" sz="2400" b="1" dirty="0" err="1">
                <a:latin typeface="+mj-lt"/>
              </a:rPr>
              <a:t>sql</a:t>
            </a:r>
            <a:r>
              <a:rPr lang="en-US" sz="2400" b="1" dirty="0" smtClean="0">
                <a:latin typeface="+mj-lt"/>
              </a:rPr>
              <a:t>)</a:t>
            </a:r>
            <a:r>
              <a:rPr lang="en-US" sz="2000" b="1" dirty="0" smtClean="0">
                <a:latin typeface="+mj-lt"/>
              </a:rPr>
              <a:t>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>
                <a:latin typeface="+mj-lt"/>
              </a:rPr>
              <a:t>statement-&gt;</a:t>
            </a:r>
            <a:r>
              <a:rPr lang="en-US" sz="2000" b="1" dirty="0" err="1">
                <a:latin typeface="+mj-lt"/>
              </a:rPr>
              <a:t>bindValue</a:t>
            </a:r>
            <a:r>
              <a:rPr lang="en-US" sz="2000" b="1" dirty="0">
                <a:latin typeface="+mj-lt"/>
              </a:rPr>
              <a:t>(':</a:t>
            </a:r>
            <a:r>
              <a:rPr lang="en-US" sz="2000" b="1" dirty="0" err="1">
                <a:latin typeface="+mj-lt"/>
              </a:rPr>
              <a:t>isbn</a:t>
            </a:r>
            <a:r>
              <a:rPr lang="en-US" sz="2000" b="1" dirty="0">
                <a:latin typeface="+mj-lt"/>
              </a:rPr>
              <a:t>', $_POST['</a:t>
            </a:r>
            <a:r>
              <a:rPr lang="en-US" sz="2000" b="1" dirty="0" err="1">
                <a:latin typeface="+mj-lt"/>
              </a:rPr>
              <a:t>isbn</a:t>
            </a:r>
            <a:r>
              <a:rPr lang="en-US" sz="2000" b="1" dirty="0" smtClean="0">
                <a:latin typeface="+mj-lt"/>
              </a:rPr>
              <a:t>']);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>
                <a:latin typeface="+mj-lt"/>
              </a:rPr>
              <a:t>statement-&gt;</a:t>
            </a:r>
            <a:r>
              <a:rPr lang="en-US" sz="2000" b="1" dirty="0" err="1">
                <a:latin typeface="+mj-lt"/>
              </a:rPr>
              <a:t>bindValue</a:t>
            </a:r>
            <a:r>
              <a:rPr lang="en-US" sz="2000" b="1" dirty="0">
                <a:latin typeface="+mj-lt"/>
              </a:rPr>
              <a:t>(':title', $_POST['title</a:t>
            </a:r>
            <a:r>
              <a:rPr lang="en-US" sz="2000" b="1" dirty="0" smtClean="0">
                <a:latin typeface="+mj-lt"/>
              </a:rPr>
              <a:t>']);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>
                <a:latin typeface="+mj-lt"/>
              </a:rPr>
              <a:t>statement-&gt;</a:t>
            </a:r>
            <a:r>
              <a:rPr lang="en-US" sz="2000" b="1" dirty="0" err="1">
                <a:latin typeface="+mj-lt"/>
              </a:rPr>
              <a:t>bindValue</a:t>
            </a:r>
            <a:r>
              <a:rPr lang="en-US" sz="2000" b="1" dirty="0">
                <a:latin typeface="+mj-lt"/>
              </a:rPr>
              <a:t>(':year', $_POST['year</a:t>
            </a:r>
            <a:r>
              <a:rPr lang="en-US" sz="2000" b="1" dirty="0" smtClean="0">
                <a:latin typeface="+mj-lt"/>
              </a:rPr>
              <a:t>']);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>
                <a:latin typeface="+mj-lt"/>
              </a:rPr>
              <a:t>statement-&gt;</a:t>
            </a:r>
            <a:r>
              <a:rPr lang="en-US" sz="2000" b="1" dirty="0" err="1">
                <a:latin typeface="+mj-lt"/>
              </a:rPr>
              <a:t>bindValue</a:t>
            </a:r>
            <a:r>
              <a:rPr lang="en-US" sz="2000" b="1" dirty="0">
                <a:latin typeface="+mj-lt"/>
              </a:rPr>
              <a:t>(':imprint', $_POST['imprint</a:t>
            </a:r>
            <a:r>
              <a:rPr lang="en-US" sz="2000" b="1" dirty="0" smtClean="0">
                <a:latin typeface="+mj-lt"/>
              </a:rPr>
              <a:t>']);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>
                <a:latin typeface="+mj-lt"/>
              </a:rPr>
              <a:t>statement-&gt;</a:t>
            </a:r>
            <a:r>
              <a:rPr lang="en-US" sz="2000" b="1" dirty="0" err="1">
                <a:latin typeface="+mj-lt"/>
              </a:rPr>
              <a:t>bindValue</a:t>
            </a:r>
            <a:r>
              <a:rPr lang="en-US" sz="2000" b="1" dirty="0">
                <a:latin typeface="+mj-lt"/>
              </a:rPr>
              <a:t>(':status', $_POST['status</a:t>
            </a:r>
            <a:r>
              <a:rPr lang="en-US" sz="2000" b="1" dirty="0" smtClean="0">
                <a:latin typeface="+mj-lt"/>
              </a:rPr>
              <a:t>']);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>
                <a:latin typeface="+mj-lt"/>
              </a:rPr>
              <a:t>statement-&gt;</a:t>
            </a:r>
            <a:r>
              <a:rPr lang="en-US" sz="2000" b="1" dirty="0" err="1">
                <a:latin typeface="+mj-lt"/>
              </a:rPr>
              <a:t>bindValue</a:t>
            </a:r>
            <a:r>
              <a:rPr lang="en-US" sz="2000" b="1" dirty="0">
                <a:latin typeface="+mj-lt"/>
              </a:rPr>
              <a:t>(':size', $_POST['size</a:t>
            </a:r>
            <a:r>
              <a:rPr lang="en-US" sz="2000" b="1" dirty="0" smtClean="0">
                <a:latin typeface="+mj-lt"/>
              </a:rPr>
              <a:t>']);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>
                <a:latin typeface="+mj-lt"/>
              </a:rPr>
              <a:t>statement-&gt;</a:t>
            </a:r>
            <a:r>
              <a:rPr lang="en-US" sz="2000" b="1" dirty="0" err="1">
                <a:latin typeface="+mj-lt"/>
              </a:rPr>
              <a:t>bindValue</a:t>
            </a:r>
            <a:r>
              <a:rPr lang="en-US" sz="2000" b="1" dirty="0">
                <a:latin typeface="+mj-lt"/>
              </a:rPr>
              <a:t>(':</a:t>
            </a:r>
            <a:r>
              <a:rPr lang="en-US" sz="2000" b="1" dirty="0" err="1">
                <a:latin typeface="+mj-lt"/>
              </a:rPr>
              <a:t>desc</a:t>
            </a:r>
            <a:r>
              <a:rPr lang="en-US" sz="2000" b="1" dirty="0">
                <a:latin typeface="+mj-lt"/>
              </a:rPr>
              <a:t>', $_POST['</a:t>
            </a:r>
            <a:r>
              <a:rPr lang="en-US" sz="2000" b="1" dirty="0" err="1">
                <a:latin typeface="+mj-lt"/>
              </a:rPr>
              <a:t>desc</a:t>
            </a:r>
            <a:r>
              <a:rPr lang="en-US" sz="2000" b="1" dirty="0" smtClean="0">
                <a:latin typeface="+mj-lt"/>
              </a:rPr>
              <a:t>']);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>
                <a:latin typeface="+mj-lt"/>
              </a:rPr>
              <a:t>statement-&gt;execute</a:t>
            </a:r>
            <a:r>
              <a:rPr lang="en-US" sz="2000" b="1" dirty="0" smtClean="0">
                <a:latin typeface="+mj-lt"/>
              </a:rPr>
              <a:t>();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?&gt;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971800" y="6248400"/>
            <a:ext cx="3048000" cy="30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41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62411" y="60001"/>
            <a:ext cx="8458200" cy="1006799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chemeClr val="folHlink"/>
                </a:solidFill>
              </a:rPr>
              <a:t>Listing 14.22 Using a prepare statement  (</a:t>
            </a:r>
            <a:r>
              <a:rPr lang="en-US" sz="2400" b="1" dirty="0" err="1" smtClean="0">
                <a:solidFill>
                  <a:schemeClr val="folHlink"/>
                </a:solidFill>
              </a:rPr>
              <a:t>mysqli</a:t>
            </a:r>
            <a:r>
              <a:rPr lang="en-US" sz="2400" b="1" dirty="0" smtClean="0">
                <a:solidFill>
                  <a:schemeClr val="folHlink"/>
                </a:solidFill>
              </a:rPr>
              <a:t>)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216525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+mj-lt"/>
              </a:rPr>
              <a:t>&lt;?</a:t>
            </a:r>
            <a:r>
              <a:rPr lang="en-US" sz="2000" b="1" dirty="0" err="1" smtClean="0">
                <a:latin typeface="+mj-lt"/>
              </a:rPr>
              <a:t>php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dirty="0" smtClean="0">
                <a:latin typeface="+mj-lt"/>
              </a:rPr>
              <a:t>//</a:t>
            </a:r>
            <a:r>
              <a:rPr lang="en-US" sz="2000" dirty="0">
                <a:latin typeface="+mj-lt"/>
              </a:rPr>
              <a:t>Listing </a:t>
            </a:r>
            <a:r>
              <a:rPr lang="en-US" sz="2000" dirty="0" smtClean="0">
                <a:latin typeface="+mj-lt"/>
              </a:rPr>
              <a:t>14.22 </a:t>
            </a:r>
            <a:r>
              <a:rPr lang="en-US" sz="2000" dirty="0">
                <a:latin typeface="+mj-lt"/>
              </a:rPr>
              <a:t>Using a prepared statement (</a:t>
            </a:r>
            <a:r>
              <a:rPr lang="en-US" sz="2000" dirty="0" err="1">
                <a:latin typeface="+mj-lt"/>
              </a:rPr>
              <a:t>mysqli</a:t>
            </a:r>
            <a:r>
              <a:rPr lang="en-US" sz="2000" dirty="0" smtClean="0">
                <a:latin typeface="+mj-lt"/>
              </a:rPr>
              <a:t>)</a:t>
            </a:r>
          </a:p>
          <a:p>
            <a:pPr marL="0" indent="0">
              <a:buNone/>
            </a:pPr>
            <a:r>
              <a:rPr lang="en-US" sz="2000" dirty="0" smtClean="0">
                <a:latin typeface="+mj-lt"/>
              </a:rPr>
              <a:t>// </a:t>
            </a:r>
            <a:r>
              <a:rPr lang="en-US" sz="2000" dirty="0">
                <a:latin typeface="+mj-lt"/>
              </a:rPr>
              <a:t>retrieve parameter value from query </a:t>
            </a:r>
            <a:r>
              <a:rPr lang="en-US" sz="2000" dirty="0" smtClean="0">
                <a:latin typeface="+mj-lt"/>
              </a:rPr>
              <a:t>string</a:t>
            </a:r>
          </a:p>
          <a:p>
            <a:pPr marL="0" indent="0">
              <a:buNone/>
            </a:pPr>
            <a:r>
              <a:rPr lang="en-US" sz="2400" b="1" dirty="0" smtClean="0">
                <a:latin typeface="+mj-lt"/>
              </a:rPr>
              <a:t>$</a:t>
            </a:r>
            <a:r>
              <a:rPr lang="en-US" sz="2400" b="1" dirty="0">
                <a:latin typeface="+mj-lt"/>
              </a:rPr>
              <a:t>id = $_GET['id</a:t>
            </a:r>
            <a:r>
              <a:rPr lang="en-US" sz="2400" b="1" dirty="0" smtClean="0">
                <a:latin typeface="+mj-lt"/>
              </a:rPr>
              <a:t>'];</a:t>
            </a:r>
          </a:p>
          <a:p>
            <a:pPr marL="0" indent="0">
              <a:buNone/>
            </a:pPr>
            <a:r>
              <a:rPr lang="en-US" sz="2000" dirty="0" smtClean="0">
                <a:latin typeface="+mj-lt"/>
              </a:rPr>
              <a:t>// </a:t>
            </a:r>
            <a:r>
              <a:rPr lang="en-US" sz="2000" dirty="0">
                <a:latin typeface="+mj-lt"/>
              </a:rPr>
              <a:t>construct parameterized query – notice the ? </a:t>
            </a:r>
            <a:r>
              <a:rPr lang="en-US" sz="2000" dirty="0" smtClean="0">
                <a:latin typeface="+mj-lt"/>
              </a:rPr>
              <a:t>Parameter</a:t>
            </a:r>
          </a:p>
          <a:p>
            <a:pPr marL="0" indent="0">
              <a:buNone/>
            </a:pPr>
            <a:r>
              <a:rPr lang="en-US" sz="2400" b="1" dirty="0" smtClean="0">
                <a:latin typeface="+mj-lt"/>
              </a:rPr>
              <a:t>$</a:t>
            </a:r>
            <a:r>
              <a:rPr lang="en-US" sz="2400" b="1" dirty="0" err="1">
                <a:latin typeface="+mj-lt"/>
              </a:rPr>
              <a:t>sql</a:t>
            </a:r>
            <a:r>
              <a:rPr lang="en-US" sz="2400" b="1" dirty="0">
                <a:latin typeface="+mj-lt"/>
              </a:rPr>
              <a:t> </a:t>
            </a:r>
            <a:r>
              <a:rPr lang="en-US" sz="2000" b="1" dirty="0">
                <a:latin typeface="+mj-lt"/>
              </a:rPr>
              <a:t>= "SELECT Title, </a:t>
            </a:r>
            <a:r>
              <a:rPr lang="en-US" sz="2000" b="1" dirty="0" err="1">
                <a:latin typeface="+mj-lt"/>
              </a:rPr>
              <a:t>CopyrightYear</a:t>
            </a:r>
            <a:r>
              <a:rPr lang="en-US" sz="2000" b="1" dirty="0">
                <a:latin typeface="+mj-lt"/>
              </a:rPr>
              <a:t> FROM Books WHERE ID</a:t>
            </a:r>
            <a:r>
              <a:rPr lang="en-US" sz="2000" b="1" dirty="0" smtClean="0">
                <a:latin typeface="+mj-lt"/>
              </a:rPr>
              <a:t>=?";</a:t>
            </a:r>
          </a:p>
          <a:p>
            <a:pPr marL="0" indent="0">
              <a:buNone/>
            </a:pPr>
            <a:r>
              <a:rPr lang="en-US" sz="2000" dirty="0" smtClean="0">
                <a:latin typeface="+mj-lt"/>
              </a:rPr>
              <a:t>// </a:t>
            </a:r>
            <a:r>
              <a:rPr lang="en-US" sz="2000" dirty="0">
                <a:latin typeface="+mj-lt"/>
              </a:rPr>
              <a:t>create a prepared </a:t>
            </a:r>
            <a:r>
              <a:rPr lang="en-US" sz="2000" dirty="0" smtClean="0">
                <a:latin typeface="+mj-lt"/>
              </a:rPr>
              <a:t>statement</a:t>
            </a:r>
          </a:p>
          <a:p>
            <a:pPr marL="0" indent="0">
              <a:buNone/>
            </a:pPr>
            <a:r>
              <a:rPr lang="en-US" sz="2400" b="1" dirty="0" smtClean="0">
                <a:latin typeface="+mj-lt"/>
              </a:rPr>
              <a:t>if </a:t>
            </a:r>
            <a:r>
              <a:rPr lang="en-US" sz="2400" b="1" dirty="0">
                <a:latin typeface="+mj-lt"/>
              </a:rPr>
              <a:t>(</a:t>
            </a:r>
            <a:r>
              <a:rPr lang="en-US" sz="2400" b="1" dirty="0">
                <a:solidFill>
                  <a:srgbClr val="FF0000"/>
                </a:solidFill>
                <a:latin typeface="+mj-lt"/>
              </a:rPr>
              <a:t>$statement = </a:t>
            </a:r>
            <a:r>
              <a:rPr lang="en-US" sz="2400" b="1" dirty="0" err="1">
                <a:solidFill>
                  <a:srgbClr val="FF0000"/>
                </a:solidFill>
                <a:latin typeface="+mj-lt"/>
              </a:rPr>
              <a:t>mysqli_prepare</a:t>
            </a:r>
            <a:r>
              <a:rPr lang="en-US" sz="2400" b="1" dirty="0">
                <a:solidFill>
                  <a:srgbClr val="FF0000"/>
                </a:solidFill>
                <a:latin typeface="+mj-lt"/>
              </a:rPr>
              <a:t>($connection, $</a:t>
            </a:r>
            <a:r>
              <a:rPr lang="en-US" sz="2400" b="1" dirty="0" err="1">
                <a:solidFill>
                  <a:srgbClr val="FF0000"/>
                </a:solidFill>
                <a:latin typeface="+mj-lt"/>
              </a:rPr>
              <a:t>sql</a:t>
            </a:r>
            <a:r>
              <a:rPr lang="en-US" sz="2400" b="1" dirty="0">
                <a:solidFill>
                  <a:srgbClr val="FF0000"/>
                </a:solidFill>
                <a:latin typeface="+mj-lt"/>
              </a:rPr>
              <a:t>)</a:t>
            </a:r>
            <a:r>
              <a:rPr lang="en-US" sz="2400" b="1" dirty="0">
                <a:latin typeface="+mj-lt"/>
              </a:rPr>
              <a:t>) {  </a:t>
            </a:r>
            <a:endParaRPr lang="en-US" sz="24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dirty="0" smtClean="0">
                <a:latin typeface="+mj-lt"/>
              </a:rPr>
              <a:t>// </a:t>
            </a:r>
            <a:r>
              <a:rPr lang="en-US" sz="2000" dirty="0">
                <a:latin typeface="+mj-lt"/>
              </a:rPr>
              <a:t>Bind parameters s - string, b - blob, </a:t>
            </a:r>
            <a:r>
              <a:rPr lang="en-US" sz="2000" dirty="0" err="1">
                <a:latin typeface="+mj-lt"/>
              </a:rPr>
              <a:t>i</a:t>
            </a:r>
            <a:r>
              <a:rPr lang="en-US" sz="2000" dirty="0">
                <a:latin typeface="+mj-lt"/>
              </a:rPr>
              <a:t> - </a:t>
            </a:r>
            <a:r>
              <a:rPr lang="en-US" sz="2000" dirty="0" err="1">
                <a:latin typeface="+mj-lt"/>
              </a:rPr>
              <a:t>int</a:t>
            </a:r>
            <a:r>
              <a:rPr lang="en-US" sz="2000" dirty="0">
                <a:latin typeface="+mj-lt"/>
              </a:rPr>
              <a:t>, </a:t>
            </a:r>
            <a:r>
              <a:rPr lang="en-US" sz="2000" dirty="0" err="1">
                <a:latin typeface="+mj-lt"/>
              </a:rPr>
              <a:t>etc</a:t>
            </a:r>
            <a:r>
              <a:rPr lang="en-US" sz="2000" dirty="0">
                <a:latin typeface="+mj-lt"/>
              </a:rPr>
              <a:t>  </a:t>
            </a:r>
            <a:r>
              <a:rPr lang="en-US" sz="2400" b="1" dirty="0" err="1">
                <a:solidFill>
                  <a:srgbClr val="FF0000"/>
                </a:solidFill>
                <a:latin typeface="+mj-lt"/>
              </a:rPr>
              <a:t>mysqli_stmt_bindm</a:t>
            </a:r>
            <a:r>
              <a:rPr lang="en-US" sz="2400" b="1" dirty="0">
                <a:solidFill>
                  <a:srgbClr val="FF0000"/>
                </a:solidFill>
                <a:latin typeface="+mj-lt"/>
              </a:rPr>
              <a:t>($statement, '</a:t>
            </a:r>
            <a:r>
              <a:rPr lang="en-US" sz="2400" b="1" dirty="0" err="1">
                <a:solidFill>
                  <a:srgbClr val="FF0000"/>
                </a:solidFill>
                <a:latin typeface="+mj-lt"/>
              </a:rPr>
              <a:t>i</a:t>
            </a:r>
            <a:r>
              <a:rPr lang="en-US" sz="2400" b="1" dirty="0">
                <a:solidFill>
                  <a:srgbClr val="FF0000"/>
                </a:solidFill>
                <a:latin typeface="+mj-lt"/>
              </a:rPr>
              <a:t>', $id)</a:t>
            </a:r>
            <a:r>
              <a:rPr lang="en-US" sz="2400" b="1" dirty="0">
                <a:latin typeface="+mj-lt"/>
              </a:rPr>
              <a:t>;  </a:t>
            </a:r>
            <a:endParaRPr lang="en-US" sz="24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dirty="0" smtClean="0">
                <a:latin typeface="+mj-lt"/>
              </a:rPr>
              <a:t>// </a:t>
            </a:r>
            <a:r>
              <a:rPr lang="en-US" sz="2000" dirty="0">
                <a:latin typeface="+mj-lt"/>
              </a:rPr>
              <a:t>execute query  </a:t>
            </a:r>
            <a:endParaRPr lang="en-US" sz="2000" dirty="0" smtClean="0">
              <a:latin typeface="+mj-lt"/>
            </a:endParaRPr>
          </a:p>
          <a:p>
            <a:pPr marL="0" indent="0">
              <a:buNone/>
            </a:pPr>
            <a:r>
              <a:rPr lang="en-US" sz="2400" b="1" dirty="0" err="1" smtClean="0">
                <a:solidFill>
                  <a:srgbClr val="FF0000"/>
                </a:solidFill>
                <a:latin typeface="+mj-lt"/>
              </a:rPr>
              <a:t>mysqli_stmt_execute</a:t>
            </a:r>
            <a:r>
              <a:rPr lang="en-US" sz="2400" b="1" dirty="0">
                <a:solidFill>
                  <a:srgbClr val="FF0000"/>
                </a:solidFill>
                <a:latin typeface="+mj-lt"/>
              </a:rPr>
              <a:t>($statement); </a:t>
            </a:r>
            <a:r>
              <a:rPr lang="en-US" sz="2400" b="1" dirty="0">
                <a:latin typeface="+mj-lt"/>
              </a:rPr>
              <a:t> </a:t>
            </a:r>
            <a:endParaRPr lang="en-US" sz="24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dirty="0" smtClean="0">
                <a:latin typeface="+mj-lt"/>
              </a:rPr>
              <a:t>// </a:t>
            </a:r>
            <a:r>
              <a:rPr lang="en-US" sz="2000" dirty="0">
                <a:latin typeface="+mj-lt"/>
              </a:rPr>
              <a:t>learn in next section how to access the returned data  </a:t>
            </a:r>
            <a:r>
              <a:rPr lang="en-US" sz="2000" dirty="0" smtClean="0">
                <a:latin typeface="+mj-lt"/>
              </a:rPr>
              <a:t>//...}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?&gt;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3048000" cy="4524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06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77006"/>
            <a:ext cx="8686800" cy="407987"/>
          </a:xfrm>
        </p:spPr>
        <p:txBody>
          <a:bodyPr/>
          <a:lstStyle/>
          <a:p>
            <a:pPr eaLnBrk="1" hangingPunct="1">
              <a:defRPr/>
            </a:pPr>
            <a:endParaRPr lang="en-US" sz="3200" b="1" dirty="0" smtClean="0">
              <a:solidFill>
                <a:schemeClr val="folHlink"/>
              </a:solidFill>
            </a:endParaRP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84993"/>
            <a:ext cx="8229600" cy="5815807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endParaRPr lang="en-US" sz="2400" b="1" dirty="0" smtClean="0">
              <a:latin typeface="Arial" charset="0"/>
            </a:endParaRPr>
          </a:p>
          <a:p>
            <a:pPr marL="0" indent="0" eaLnBrk="1" hangingPunct="1">
              <a:buNone/>
              <a:defRPr/>
            </a:pPr>
            <a:endParaRPr lang="en-US" sz="2400" b="1" dirty="0">
              <a:latin typeface="Arial" charset="0"/>
            </a:endParaRPr>
          </a:p>
          <a:p>
            <a:pPr marL="0" indent="0" eaLnBrk="1" hangingPunct="1">
              <a:buNone/>
              <a:defRPr/>
            </a:pPr>
            <a:endParaRPr lang="en-US" sz="2400" b="1" dirty="0" smtClean="0">
              <a:latin typeface="Arial" charset="0"/>
            </a:endParaRPr>
          </a:p>
          <a:p>
            <a:pPr marL="457200" lvl="1" indent="0" algn="ctr" eaLnBrk="1" hangingPunct="1">
              <a:buNone/>
              <a:defRPr/>
            </a:pPr>
            <a:r>
              <a:rPr lang="en-US" sz="3200" b="1" dirty="0" smtClean="0">
                <a:latin typeface="Arial" charset="0"/>
              </a:rPr>
              <a:t>Using Transactions</a:t>
            </a:r>
            <a:endParaRPr lang="en-US" sz="3200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3048000" cy="4524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76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62411" y="60001"/>
            <a:ext cx="8458200" cy="1006799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chemeClr val="folHlink"/>
                </a:solidFill>
              </a:rPr>
              <a:t>Fetches and Displays Result Rest </a:t>
            </a:r>
            <a:br>
              <a:rPr lang="en-US" sz="2400" b="1" dirty="0" smtClean="0">
                <a:solidFill>
                  <a:schemeClr val="folHlink"/>
                </a:solidFill>
              </a:rPr>
            </a:br>
            <a:r>
              <a:rPr lang="en-US" sz="2400" b="1" dirty="0" smtClean="0">
                <a:solidFill>
                  <a:schemeClr val="folHlink"/>
                </a:solidFill>
              </a:rPr>
              <a:t>Looping through the result set (</a:t>
            </a:r>
            <a:r>
              <a:rPr lang="en-US" sz="2400" b="1" dirty="0" err="1" smtClean="0">
                <a:solidFill>
                  <a:schemeClr val="folHlink"/>
                </a:solidFill>
              </a:rPr>
              <a:t>mysqli</a:t>
            </a:r>
            <a:r>
              <a:rPr lang="en-US" sz="2400" b="1" dirty="0" smtClean="0">
                <a:solidFill>
                  <a:schemeClr val="folHlink"/>
                </a:solidFill>
              </a:rPr>
              <a:t>)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+mj-lt"/>
              </a:rPr>
              <a:t>&lt;?</a:t>
            </a:r>
            <a:r>
              <a:rPr lang="en-US" sz="2000" b="1" dirty="0" err="1" smtClean="0">
                <a:latin typeface="+mj-lt"/>
              </a:rPr>
              <a:t>php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//Looping </a:t>
            </a:r>
            <a:r>
              <a:rPr lang="en-US" sz="2000" b="1" dirty="0">
                <a:latin typeface="+mj-lt"/>
              </a:rPr>
              <a:t>through the result set 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// (</a:t>
            </a:r>
            <a:r>
              <a:rPr lang="en-US" sz="2000" b="1" dirty="0" err="1">
                <a:latin typeface="+mj-lt"/>
              </a:rPr>
              <a:t>mysqli</a:t>
            </a:r>
            <a:r>
              <a:rPr lang="en-US" sz="2000" b="1" dirty="0">
                <a:latin typeface="+mj-lt"/>
              </a:rPr>
              <a:t>—not prepared statements</a:t>
            </a:r>
            <a:r>
              <a:rPr lang="en-US" sz="2000" b="1" dirty="0" smtClean="0">
                <a:latin typeface="+mj-lt"/>
              </a:rPr>
              <a:t>)</a:t>
            </a:r>
          </a:p>
          <a:p>
            <a:pPr marL="0" indent="0">
              <a:buNone/>
            </a:pPr>
            <a:r>
              <a:rPr lang="en-US" sz="2400" b="1" dirty="0" smtClean="0">
                <a:latin typeface="+mj-lt"/>
              </a:rPr>
              <a:t>$</a:t>
            </a:r>
            <a:r>
              <a:rPr lang="en-US" sz="2400" b="1" dirty="0" err="1">
                <a:latin typeface="+mj-lt"/>
              </a:rPr>
              <a:t>sql</a:t>
            </a:r>
            <a:r>
              <a:rPr lang="en-US" sz="2400" b="1" dirty="0">
                <a:latin typeface="+mj-lt"/>
              </a:rPr>
              <a:t> </a:t>
            </a:r>
            <a:r>
              <a:rPr lang="en-US" sz="2000" b="1" dirty="0">
                <a:latin typeface="+mj-lt"/>
              </a:rPr>
              <a:t>= "select * from Categories order by </a:t>
            </a:r>
            <a:r>
              <a:rPr lang="en-US" sz="2000" b="1" dirty="0" err="1">
                <a:latin typeface="+mj-lt"/>
              </a:rPr>
              <a:t>CategoryName</a:t>
            </a:r>
            <a:r>
              <a:rPr lang="en-US" sz="2000" b="1" dirty="0" smtClean="0">
                <a:latin typeface="+mj-lt"/>
              </a:rPr>
              <a:t>";</a:t>
            </a:r>
          </a:p>
          <a:p>
            <a:pPr marL="0" indent="0">
              <a:buNone/>
            </a:pPr>
            <a:r>
              <a:rPr lang="en-US" sz="2000" b="1" dirty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// </a:t>
            </a:r>
            <a:r>
              <a:rPr lang="en-US" sz="2000" b="1" dirty="0">
                <a:latin typeface="+mj-lt"/>
              </a:rPr>
              <a:t>run the </a:t>
            </a:r>
            <a:r>
              <a:rPr lang="en-US" sz="2000" b="1" dirty="0" smtClean="0">
                <a:latin typeface="+mj-lt"/>
              </a:rPr>
              <a:t>query</a:t>
            </a:r>
          </a:p>
          <a:p>
            <a:pPr marL="0" indent="0">
              <a:buNone/>
            </a:pPr>
            <a:r>
              <a:rPr lang="en-US" sz="2400" b="1" dirty="0" smtClean="0">
                <a:latin typeface="+mj-lt"/>
              </a:rPr>
              <a:t>if </a:t>
            </a:r>
            <a:r>
              <a:rPr lang="en-US" sz="2000" b="1" dirty="0">
                <a:latin typeface="+mj-lt"/>
              </a:rPr>
              <a:t>($result = </a:t>
            </a:r>
            <a:r>
              <a:rPr lang="en-US" sz="2000" b="1" dirty="0" err="1">
                <a:latin typeface="+mj-lt"/>
              </a:rPr>
              <a:t>mysqli_query</a:t>
            </a:r>
            <a:r>
              <a:rPr lang="en-US" sz="2000" b="1" dirty="0">
                <a:latin typeface="+mj-lt"/>
              </a:rPr>
              <a:t>($connection, $</a:t>
            </a:r>
            <a:r>
              <a:rPr lang="en-US" sz="2000" b="1" dirty="0" err="1">
                <a:latin typeface="+mj-lt"/>
              </a:rPr>
              <a:t>sql</a:t>
            </a:r>
            <a:r>
              <a:rPr lang="en-US" sz="2000" b="1" dirty="0">
                <a:latin typeface="+mj-lt"/>
              </a:rPr>
              <a:t>)) { 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 </a:t>
            </a:r>
            <a:r>
              <a:rPr lang="en-US" sz="2000" b="1" dirty="0">
                <a:latin typeface="+mj-lt"/>
              </a:rPr>
              <a:t>// fetch a record from result set into an associative array  </a:t>
            </a:r>
            <a:r>
              <a:rPr lang="en-US" sz="2400" b="1" dirty="0">
                <a:latin typeface="+mj-lt"/>
              </a:rPr>
              <a:t>while</a:t>
            </a:r>
            <a:r>
              <a:rPr lang="en-US" sz="2000" b="1" dirty="0">
                <a:latin typeface="+mj-lt"/>
              </a:rPr>
              <a:t>($row = </a:t>
            </a:r>
            <a:r>
              <a:rPr lang="en-US" sz="2000" b="1" dirty="0" err="1">
                <a:latin typeface="+mj-lt"/>
              </a:rPr>
              <a:t>mysqli_fetch_assoc</a:t>
            </a:r>
            <a:r>
              <a:rPr lang="en-US" sz="2000" b="1" dirty="0">
                <a:latin typeface="+mj-lt"/>
              </a:rPr>
              <a:t>($result))    {     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// </a:t>
            </a:r>
            <a:r>
              <a:rPr lang="en-US" sz="2000" b="1" dirty="0">
                <a:latin typeface="+mj-lt"/>
              </a:rPr>
              <a:t>the keys match the field names from the table      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echo </a:t>
            </a:r>
            <a:r>
              <a:rPr lang="en-US" sz="2000" b="1" dirty="0">
                <a:latin typeface="+mj-lt"/>
              </a:rPr>
              <a:t>$row['ID'] . " - " . $row['</a:t>
            </a:r>
            <a:r>
              <a:rPr lang="en-US" sz="2000" b="1" dirty="0" err="1">
                <a:latin typeface="+mj-lt"/>
              </a:rPr>
              <a:t>CategoryName</a:t>
            </a:r>
            <a:r>
              <a:rPr lang="en-US" sz="2000" b="1" dirty="0">
                <a:latin typeface="+mj-lt"/>
              </a:rPr>
              <a:t>'] ;     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echo </a:t>
            </a:r>
            <a:r>
              <a:rPr lang="en-US" sz="2000" b="1" dirty="0">
                <a:latin typeface="+mj-lt"/>
              </a:rPr>
              <a:t>"&lt;</a:t>
            </a:r>
            <a:r>
              <a:rPr lang="en-US" sz="2000" b="1" dirty="0" err="1">
                <a:latin typeface="+mj-lt"/>
              </a:rPr>
              <a:t>br</a:t>
            </a:r>
            <a:r>
              <a:rPr lang="en-US" sz="2000" b="1" dirty="0">
                <a:latin typeface="+mj-lt"/>
              </a:rPr>
              <a:t>/&gt;";    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}</a:t>
            </a:r>
          </a:p>
          <a:p>
            <a:pPr marL="0" indent="0">
              <a:buNone/>
            </a:pPr>
            <a:r>
              <a:rPr lang="en-US" sz="2000" b="1" dirty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}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?&gt;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25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62411" y="60001"/>
            <a:ext cx="8458200" cy="549599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smtClean="0">
                <a:solidFill>
                  <a:schemeClr val="folHlink"/>
                </a:solidFill>
              </a:rPr>
              <a:t>Using Transactions, page 666</a:t>
            </a:r>
            <a:endParaRPr lang="en-US" sz="2400" b="1" dirty="0" smtClean="0">
              <a:solidFill>
                <a:schemeClr val="folHlink"/>
              </a:solidFill>
            </a:endParaRP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1011" y="609600"/>
            <a:ext cx="8229600" cy="5521325"/>
          </a:xfrm>
        </p:spPr>
        <p:txBody>
          <a:bodyPr/>
          <a:lstStyle/>
          <a:p>
            <a:r>
              <a:rPr lang="en-US" sz="2400" b="1" dirty="0" smtClean="0">
                <a:latin typeface="+mj-lt"/>
              </a:rPr>
              <a:t>Transactions</a:t>
            </a:r>
          </a:p>
          <a:p>
            <a:pPr lvl="1"/>
            <a:r>
              <a:rPr lang="en-US" sz="2400" dirty="0" smtClean="0">
                <a:latin typeface="+mj-lt"/>
              </a:rPr>
              <a:t>Unnecessary when retrieving database data</a:t>
            </a:r>
          </a:p>
          <a:p>
            <a:pPr lvl="1"/>
            <a:r>
              <a:rPr lang="en-US" sz="2400" dirty="0" smtClean="0">
                <a:latin typeface="+mj-lt"/>
              </a:rPr>
              <a:t>Should be used for most scenarios involving any database “writes”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32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62411" y="60001"/>
            <a:ext cx="8458200" cy="549599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chemeClr val="folHlink"/>
                </a:solidFill>
              </a:rPr>
              <a:t>Listing 14.23 Using Transactions (</a:t>
            </a:r>
            <a:r>
              <a:rPr lang="en-US" sz="2400" b="1" dirty="0" err="1" smtClean="0">
                <a:solidFill>
                  <a:schemeClr val="folHlink"/>
                </a:solidFill>
              </a:rPr>
              <a:t>mysqli</a:t>
            </a:r>
            <a:r>
              <a:rPr lang="en-US" sz="2400" b="1" dirty="0" smtClean="0">
                <a:solidFill>
                  <a:schemeClr val="folHlink"/>
                </a:solidFill>
              </a:rPr>
              <a:t>)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7818" y="722313"/>
            <a:ext cx="8229600" cy="5521325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+mj-lt"/>
              </a:rPr>
              <a:t>&lt;?</a:t>
            </a:r>
            <a:r>
              <a:rPr lang="en-US" sz="2000" b="1" dirty="0" err="1" smtClean="0">
                <a:latin typeface="+mj-lt"/>
              </a:rPr>
              <a:t>php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//</a:t>
            </a:r>
            <a:r>
              <a:rPr lang="en-US" sz="2000" b="1" dirty="0">
                <a:latin typeface="+mj-lt"/>
              </a:rPr>
              <a:t>Listing </a:t>
            </a:r>
            <a:r>
              <a:rPr lang="en-US" sz="2000" b="1" dirty="0" smtClean="0">
                <a:latin typeface="+mj-lt"/>
              </a:rPr>
              <a:t>14.23 </a:t>
            </a:r>
            <a:r>
              <a:rPr lang="en-US" sz="2000" b="1" dirty="0">
                <a:latin typeface="+mj-lt"/>
              </a:rPr>
              <a:t>Using transactions (</a:t>
            </a:r>
            <a:r>
              <a:rPr lang="en-US" sz="2000" b="1" dirty="0" err="1">
                <a:latin typeface="+mj-lt"/>
              </a:rPr>
              <a:t>mysqi</a:t>
            </a:r>
            <a:r>
              <a:rPr lang="en-US" sz="2000" b="1" dirty="0">
                <a:latin typeface="+mj-lt"/>
              </a:rPr>
              <a:t> extension</a:t>
            </a:r>
            <a:r>
              <a:rPr lang="en-US" sz="2000" b="1" dirty="0" smtClean="0">
                <a:latin typeface="+mj-lt"/>
              </a:rPr>
              <a:t>)</a:t>
            </a:r>
          </a:p>
          <a:p>
            <a:pPr marL="0" indent="0">
              <a:buNone/>
            </a:pPr>
            <a:r>
              <a:rPr lang="en-US" sz="2400" b="1" dirty="0" smtClean="0">
                <a:latin typeface="+mj-lt"/>
              </a:rPr>
              <a:t>$</a:t>
            </a:r>
            <a:r>
              <a:rPr lang="en-US" sz="2400" b="1" dirty="0">
                <a:latin typeface="+mj-lt"/>
              </a:rPr>
              <a:t>connection </a:t>
            </a:r>
            <a:r>
              <a:rPr lang="en-US" sz="2000" b="1" dirty="0">
                <a:latin typeface="+mj-lt"/>
              </a:rPr>
              <a:t>= </a:t>
            </a:r>
            <a:r>
              <a:rPr lang="en-US" sz="2000" b="1" dirty="0" err="1">
                <a:latin typeface="+mj-lt"/>
              </a:rPr>
              <a:t>mysqli_connect</a:t>
            </a:r>
            <a:r>
              <a:rPr lang="en-US" sz="2000" b="1" dirty="0">
                <a:latin typeface="+mj-lt"/>
              </a:rPr>
              <a:t>($host, $user, $pass, $database</a:t>
            </a:r>
            <a:r>
              <a:rPr lang="en-US" sz="2000" b="1" dirty="0" smtClean="0">
                <a:latin typeface="+mj-lt"/>
              </a:rPr>
              <a:t>);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//...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/* </a:t>
            </a:r>
            <a:r>
              <a:rPr lang="en-US" sz="2000" b="1" dirty="0">
                <a:latin typeface="+mj-lt"/>
              </a:rPr>
              <a:t>set </a:t>
            </a:r>
            <a:r>
              <a:rPr lang="en-US" sz="2000" b="1" dirty="0" err="1">
                <a:latin typeface="+mj-lt"/>
              </a:rPr>
              <a:t>autocommit</a:t>
            </a:r>
            <a:r>
              <a:rPr lang="en-US" sz="2000" b="1" dirty="0">
                <a:latin typeface="+mj-lt"/>
              </a:rPr>
              <a:t> to off. If </a:t>
            </a:r>
            <a:r>
              <a:rPr lang="en-US" sz="2000" b="1" dirty="0" err="1">
                <a:latin typeface="+mj-lt"/>
              </a:rPr>
              <a:t>autocommit</a:t>
            </a:r>
            <a:r>
              <a:rPr lang="en-US" sz="2000" b="1" dirty="0">
                <a:latin typeface="+mj-lt"/>
              </a:rPr>
              <a:t> is on, then </a:t>
            </a:r>
            <a:r>
              <a:rPr lang="en-US" sz="2000" b="1" dirty="0" err="1">
                <a:latin typeface="+mj-lt"/>
              </a:rPr>
              <a:t>mysql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will commit </a:t>
            </a:r>
            <a:r>
              <a:rPr lang="en-US" sz="2000" b="1" dirty="0">
                <a:latin typeface="+mj-lt"/>
              </a:rPr>
              <a:t>(i.e., make the data change permanent) each command </a:t>
            </a:r>
            <a:r>
              <a:rPr lang="en-US" sz="2000" b="1" dirty="0" err="1">
                <a:latin typeface="+mj-lt"/>
              </a:rPr>
              <a:t>afterit</a:t>
            </a:r>
            <a:r>
              <a:rPr lang="en-US" sz="2000" b="1" dirty="0">
                <a:latin typeface="+mj-lt"/>
              </a:rPr>
              <a:t> is executed </a:t>
            </a:r>
            <a:r>
              <a:rPr lang="en-US" sz="2000" b="1" dirty="0" smtClean="0">
                <a:latin typeface="+mj-lt"/>
              </a:rPr>
              <a:t>*/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+mj-lt"/>
              </a:rPr>
              <a:t>mysqli_autocommit</a:t>
            </a:r>
            <a:r>
              <a:rPr lang="en-US" sz="2000" b="1" dirty="0">
                <a:latin typeface="+mj-lt"/>
              </a:rPr>
              <a:t>($connection, FALSE</a:t>
            </a:r>
            <a:r>
              <a:rPr lang="en-US" sz="2000" b="1" dirty="0" smtClean="0">
                <a:latin typeface="+mj-lt"/>
              </a:rPr>
              <a:t>);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/* </a:t>
            </a:r>
            <a:r>
              <a:rPr lang="en-US" sz="2000" b="1" dirty="0">
                <a:latin typeface="+mj-lt"/>
              </a:rPr>
              <a:t>insert some values </a:t>
            </a:r>
            <a:r>
              <a:rPr lang="en-US" sz="2000" b="1" dirty="0" smtClean="0">
                <a:latin typeface="+mj-lt"/>
              </a:rPr>
              <a:t>*/</a:t>
            </a:r>
          </a:p>
          <a:p>
            <a:pPr marL="0" indent="0">
              <a:buNone/>
            </a:pPr>
            <a:r>
              <a:rPr lang="en-US" sz="2400" b="1" dirty="0" smtClean="0">
                <a:latin typeface="+mj-lt"/>
              </a:rPr>
              <a:t>$</a:t>
            </a:r>
            <a:r>
              <a:rPr lang="en-US" sz="2400" b="1" dirty="0">
                <a:latin typeface="+mj-lt"/>
              </a:rPr>
              <a:t>result1 = </a:t>
            </a:r>
            <a:r>
              <a:rPr lang="en-US" sz="2400" b="1" dirty="0" err="1">
                <a:latin typeface="+mj-lt"/>
              </a:rPr>
              <a:t>mysqli_query</a:t>
            </a:r>
            <a:r>
              <a:rPr lang="en-US" sz="2000" b="1" dirty="0">
                <a:latin typeface="+mj-lt"/>
              </a:rPr>
              <a:t>($</a:t>
            </a:r>
            <a:r>
              <a:rPr lang="en-US" sz="2000" b="1" dirty="0" err="1">
                <a:latin typeface="+mj-lt"/>
              </a:rPr>
              <a:t>connection,"INSERT</a:t>
            </a:r>
            <a:r>
              <a:rPr lang="en-US" sz="2000" b="1" dirty="0">
                <a:latin typeface="+mj-lt"/>
              </a:rPr>
              <a:t> INTO Categories (</a:t>
            </a:r>
            <a:r>
              <a:rPr lang="en-US" sz="2000" b="1" dirty="0" err="1">
                <a:latin typeface="+mj-lt"/>
              </a:rPr>
              <a:t>CategoryName</a:t>
            </a:r>
            <a:r>
              <a:rPr lang="en-US" sz="2000" b="1" dirty="0">
                <a:latin typeface="+mj-lt"/>
              </a:rPr>
              <a:t>) VALUES ('Philosophy</a:t>
            </a:r>
            <a:r>
              <a:rPr lang="en-US" sz="2000" b="1" dirty="0" smtClean="0">
                <a:latin typeface="+mj-lt"/>
              </a:rPr>
              <a:t>')");</a:t>
            </a:r>
          </a:p>
          <a:p>
            <a:pPr marL="0" indent="0">
              <a:buNone/>
            </a:pP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400" b="1" dirty="0" smtClean="0">
                <a:latin typeface="+mj-lt"/>
              </a:rPr>
              <a:t>$</a:t>
            </a:r>
            <a:r>
              <a:rPr lang="en-US" sz="2400" b="1" dirty="0">
                <a:latin typeface="+mj-lt"/>
              </a:rPr>
              <a:t>result2 = </a:t>
            </a:r>
            <a:r>
              <a:rPr lang="en-US" sz="2400" b="1" dirty="0" err="1">
                <a:latin typeface="+mj-lt"/>
              </a:rPr>
              <a:t>mysqli_query</a:t>
            </a:r>
            <a:r>
              <a:rPr lang="en-US" sz="2000" b="1" dirty="0">
                <a:latin typeface="+mj-lt"/>
              </a:rPr>
              <a:t>($</a:t>
            </a:r>
            <a:r>
              <a:rPr lang="en-US" sz="2000" b="1" dirty="0" err="1">
                <a:latin typeface="+mj-lt"/>
              </a:rPr>
              <a:t>connection,"INSERT</a:t>
            </a:r>
            <a:r>
              <a:rPr lang="en-US" sz="2000" b="1" dirty="0">
                <a:latin typeface="+mj-lt"/>
              </a:rPr>
              <a:t> INTO Categories (</a:t>
            </a:r>
            <a:r>
              <a:rPr lang="en-US" sz="2000" b="1" dirty="0" err="1">
                <a:latin typeface="+mj-lt"/>
              </a:rPr>
              <a:t>CategoryName</a:t>
            </a:r>
            <a:r>
              <a:rPr lang="en-US" sz="2000" b="1" dirty="0">
                <a:latin typeface="+mj-lt"/>
              </a:rPr>
              <a:t>) VALUES ('Art</a:t>
            </a:r>
            <a:r>
              <a:rPr lang="en-US" sz="2000" b="1" dirty="0" smtClean="0">
                <a:latin typeface="+mj-lt"/>
              </a:rPr>
              <a:t>')");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6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62411" y="60001"/>
            <a:ext cx="8458200" cy="549599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chemeClr val="folHlink"/>
                </a:solidFill>
              </a:rPr>
              <a:t>Listing 14.23 Using Transactions (</a:t>
            </a:r>
            <a:r>
              <a:rPr lang="en-US" sz="2400" b="1" dirty="0" err="1" smtClean="0">
                <a:solidFill>
                  <a:schemeClr val="folHlink"/>
                </a:solidFill>
              </a:rPr>
              <a:t>mysqli</a:t>
            </a:r>
            <a:r>
              <a:rPr lang="en-US" sz="2400" b="1" dirty="0" smtClean="0">
                <a:solidFill>
                  <a:schemeClr val="folHlink"/>
                </a:solidFill>
              </a:rPr>
              <a:t>)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7818" y="722313"/>
            <a:ext cx="8229600" cy="5521325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+mj-lt"/>
              </a:rPr>
              <a:t>&lt;?</a:t>
            </a:r>
            <a:r>
              <a:rPr lang="en-US" sz="2000" b="1" dirty="0" err="1" smtClean="0">
                <a:latin typeface="+mj-lt"/>
              </a:rPr>
              <a:t>php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//</a:t>
            </a:r>
            <a:r>
              <a:rPr lang="en-US" sz="2000" b="1" dirty="0">
                <a:latin typeface="+mj-lt"/>
              </a:rPr>
              <a:t>Listing </a:t>
            </a:r>
            <a:r>
              <a:rPr lang="en-US" sz="2000" b="1" dirty="0" smtClean="0">
                <a:latin typeface="+mj-lt"/>
              </a:rPr>
              <a:t>14.23 </a:t>
            </a:r>
            <a:r>
              <a:rPr lang="en-US" sz="2000" b="1" dirty="0">
                <a:latin typeface="+mj-lt"/>
              </a:rPr>
              <a:t>Using transactions (</a:t>
            </a:r>
            <a:r>
              <a:rPr lang="en-US" sz="2000" b="1" dirty="0" err="1">
                <a:latin typeface="+mj-lt"/>
              </a:rPr>
              <a:t>mysqi</a:t>
            </a:r>
            <a:r>
              <a:rPr lang="en-US" sz="2000" b="1" dirty="0">
                <a:latin typeface="+mj-lt"/>
              </a:rPr>
              <a:t> extension</a:t>
            </a:r>
            <a:r>
              <a:rPr lang="en-US" sz="2000" b="1" dirty="0" smtClean="0">
                <a:latin typeface="+mj-lt"/>
              </a:rPr>
              <a:t>)</a:t>
            </a:r>
          </a:p>
          <a:p>
            <a:pPr marL="0" indent="0">
              <a:buNone/>
            </a:pPr>
            <a:r>
              <a:rPr lang="en-US" sz="2400" b="1" dirty="0" smtClean="0">
                <a:latin typeface="+mj-lt"/>
              </a:rPr>
              <a:t>if </a:t>
            </a:r>
            <a:r>
              <a:rPr lang="en-US" sz="2400" b="1" dirty="0">
                <a:latin typeface="+mj-lt"/>
              </a:rPr>
              <a:t>($result1 &amp;&amp; $result2) </a:t>
            </a:r>
            <a:r>
              <a:rPr lang="en-US" sz="2000" b="1" dirty="0">
                <a:latin typeface="+mj-lt"/>
              </a:rPr>
              <a:t>{ 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 </a:t>
            </a:r>
            <a:r>
              <a:rPr lang="en-US" sz="2000" b="1" dirty="0">
                <a:latin typeface="+mj-lt"/>
              </a:rPr>
              <a:t>/* commit transaction */  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   </a:t>
            </a:r>
            <a:r>
              <a:rPr lang="en-US" sz="2000" b="1" dirty="0" err="1" smtClean="0">
                <a:latin typeface="+mj-lt"/>
              </a:rPr>
              <a:t>mysqli_commit</a:t>
            </a:r>
            <a:r>
              <a:rPr lang="en-US" sz="2000" b="1" dirty="0">
                <a:latin typeface="+mj-lt"/>
              </a:rPr>
              <a:t>($connection</a:t>
            </a:r>
            <a:r>
              <a:rPr lang="en-US" sz="2000" b="1" dirty="0" smtClean="0">
                <a:latin typeface="+mj-lt"/>
              </a:rPr>
              <a:t>);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  }</a:t>
            </a:r>
          </a:p>
          <a:p>
            <a:pPr marL="0" indent="0">
              <a:buNone/>
            </a:pPr>
            <a:r>
              <a:rPr lang="en-US" sz="2400" b="1" dirty="0" smtClean="0">
                <a:latin typeface="+mj-lt"/>
              </a:rPr>
              <a:t>else</a:t>
            </a:r>
            <a:r>
              <a:rPr lang="en-US" sz="2000" b="1" dirty="0" smtClean="0">
                <a:latin typeface="+mj-lt"/>
              </a:rPr>
              <a:t> 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  { </a:t>
            </a:r>
          </a:p>
          <a:p>
            <a:pPr marL="0" indent="0">
              <a:buNone/>
            </a:pPr>
            <a:r>
              <a:rPr lang="en-US" sz="2000" b="1" dirty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    </a:t>
            </a:r>
            <a:r>
              <a:rPr lang="en-US" sz="2000" b="1" dirty="0">
                <a:latin typeface="+mj-lt"/>
              </a:rPr>
              <a:t>/* rollback transaction */  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   </a:t>
            </a:r>
            <a:r>
              <a:rPr lang="en-US" sz="2000" b="1" dirty="0" err="1" smtClean="0">
                <a:latin typeface="+mj-lt"/>
              </a:rPr>
              <a:t>mysqli_rollback</a:t>
            </a:r>
            <a:r>
              <a:rPr lang="en-US" sz="2000" b="1" dirty="0">
                <a:latin typeface="+mj-lt"/>
              </a:rPr>
              <a:t>($connection</a:t>
            </a:r>
            <a:r>
              <a:rPr lang="en-US" sz="2000" b="1" dirty="0" smtClean="0">
                <a:latin typeface="+mj-lt"/>
              </a:rPr>
              <a:t>);}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?&gt;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09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62411" y="60001"/>
            <a:ext cx="8458200" cy="549599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chemeClr val="folHlink"/>
                </a:solidFill>
              </a:rPr>
              <a:t>Listing 14.24 Using Transactions (PDO)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7818" y="722313"/>
            <a:ext cx="8229600" cy="5521325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+mj-lt"/>
              </a:rPr>
              <a:t>&lt;?</a:t>
            </a:r>
            <a:r>
              <a:rPr lang="en-US" sz="2000" b="1" dirty="0" err="1" smtClean="0">
                <a:latin typeface="+mj-lt"/>
              </a:rPr>
              <a:t>php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//</a:t>
            </a:r>
            <a:r>
              <a:rPr lang="en-US" sz="2000" b="1" dirty="0">
                <a:latin typeface="+mj-lt"/>
              </a:rPr>
              <a:t>Listing </a:t>
            </a:r>
            <a:r>
              <a:rPr lang="en-US" sz="2000" b="1" dirty="0" smtClean="0">
                <a:latin typeface="+mj-lt"/>
              </a:rPr>
              <a:t>14.24 </a:t>
            </a:r>
            <a:r>
              <a:rPr lang="en-US" sz="2000" b="1" dirty="0">
                <a:latin typeface="+mj-lt"/>
              </a:rPr>
              <a:t>Using transactions (PDO</a:t>
            </a:r>
            <a:r>
              <a:rPr lang="en-US" sz="2000" b="1" dirty="0" smtClean="0">
                <a:latin typeface="+mj-lt"/>
              </a:rPr>
              <a:t>)</a:t>
            </a:r>
          </a:p>
          <a:p>
            <a:pPr marL="0" indent="0">
              <a:buNone/>
            </a:pPr>
            <a:r>
              <a:rPr lang="en-US" sz="2400" b="1" dirty="0" smtClean="0">
                <a:latin typeface="+mj-lt"/>
              </a:rPr>
              <a:t>$</a:t>
            </a:r>
            <a:r>
              <a:rPr lang="en-US" sz="2400" b="1" dirty="0" err="1">
                <a:latin typeface="+mj-lt"/>
              </a:rPr>
              <a:t>pdo</a:t>
            </a:r>
            <a:r>
              <a:rPr lang="en-US" sz="2400" b="1" dirty="0">
                <a:latin typeface="+mj-lt"/>
              </a:rPr>
              <a:t> = new PDO($</a:t>
            </a:r>
            <a:r>
              <a:rPr lang="en-US" sz="2400" b="1" dirty="0" err="1">
                <a:latin typeface="+mj-lt"/>
              </a:rPr>
              <a:t>connString</a:t>
            </a:r>
            <a:r>
              <a:rPr lang="en-US" sz="2400" b="1" dirty="0">
                <a:latin typeface="+mj-lt"/>
              </a:rPr>
              <a:t>,$</a:t>
            </a:r>
            <a:r>
              <a:rPr lang="en-US" sz="2400" b="1" dirty="0" err="1">
                <a:latin typeface="+mj-lt"/>
              </a:rPr>
              <a:t>user,$pass</a:t>
            </a:r>
            <a:r>
              <a:rPr lang="en-US" sz="2400" b="1" dirty="0" smtClean="0">
                <a:latin typeface="+mj-lt"/>
              </a:rPr>
              <a:t>);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// </a:t>
            </a:r>
            <a:r>
              <a:rPr lang="en-US" sz="2000" b="1" dirty="0">
                <a:latin typeface="+mj-lt"/>
              </a:rPr>
              <a:t>turn on exceptions so that exception is thrown if error </a:t>
            </a:r>
            <a:r>
              <a:rPr lang="en-US" sz="2000" b="1" dirty="0" smtClean="0">
                <a:latin typeface="+mj-lt"/>
              </a:rPr>
              <a:t>occurs</a:t>
            </a:r>
          </a:p>
          <a:p>
            <a:pPr marL="0" indent="0">
              <a:buNone/>
            </a:pPr>
            <a:r>
              <a:rPr lang="en-US" sz="2400" b="1" dirty="0" smtClean="0">
                <a:latin typeface="+mj-lt"/>
              </a:rPr>
              <a:t>$</a:t>
            </a:r>
            <a:r>
              <a:rPr lang="en-US" sz="2400" b="1" dirty="0" err="1">
                <a:latin typeface="+mj-lt"/>
              </a:rPr>
              <a:t>pdo</a:t>
            </a:r>
            <a:r>
              <a:rPr lang="en-US" sz="2400" b="1" dirty="0">
                <a:latin typeface="+mj-lt"/>
              </a:rPr>
              <a:t>-&gt;</a:t>
            </a:r>
            <a:r>
              <a:rPr lang="en-US" sz="2400" b="1" dirty="0" err="1">
                <a:latin typeface="+mj-lt"/>
              </a:rPr>
              <a:t>setAttribute</a:t>
            </a:r>
            <a:r>
              <a:rPr lang="en-US" sz="2000" b="1" dirty="0">
                <a:latin typeface="+mj-lt"/>
              </a:rPr>
              <a:t>(PDO::ATTR_ERRMODE, PDO::ERRMODE_EXCEPTION</a:t>
            </a:r>
            <a:r>
              <a:rPr lang="en-US" sz="2000" b="1" dirty="0" smtClean="0">
                <a:latin typeface="+mj-lt"/>
              </a:rPr>
              <a:t>);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//...</a:t>
            </a:r>
          </a:p>
          <a:p>
            <a:pPr marL="0" indent="0">
              <a:buNone/>
            </a:pPr>
            <a:r>
              <a:rPr lang="en-US" sz="2400" b="1" dirty="0" smtClean="0">
                <a:latin typeface="+mj-lt"/>
              </a:rPr>
              <a:t>try</a:t>
            </a:r>
            <a:r>
              <a:rPr lang="en-US" sz="2000" b="1" dirty="0" smtClean="0">
                <a:latin typeface="+mj-lt"/>
              </a:rPr>
              <a:t> </a:t>
            </a:r>
            <a:r>
              <a:rPr lang="en-US" sz="2000" b="1" dirty="0">
                <a:latin typeface="+mj-lt"/>
              </a:rPr>
              <a:t>{  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// </a:t>
            </a:r>
            <a:r>
              <a:rPr lang="en-US" sz="2000" b="1" dirty="0">
                <a:latin typeface="+mj-lt"/>
              </a:rPr>
              <a:t>begin a transaction  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 err="1">
                <a:latin typeface="+mj-lt"/>
              </a:rPr>
              <a:t>pdo</a:t>
            </a:r>
            <a:r>
              <a:rPr lang="en-US" sz="2000" b="1" dirty="0">
                <a:latin typeface="+mj-lt"/>
              </a:rPr>
              <a:t>-&gt;</a:t>
            </a:r>
            <a:r>
              <a:rPr lang="en-US" sz="2000" b="1" dirty="0" err="1">
                <a:latin typeface="+mj-lt"/>
              </a:rPr>
              <a:t>beginTransaction</a:t>
            </a:r>
            <a:r>
              <a:rPr lang="en-US" sz="2000" b="1" dirty="0">
                <a:latin typeface="+mj-lt"/>
              </a:rPr>
              <a:t>();  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// </a:t>
            </a:r>
            <a:r>
              <a:rPr lang="en-US" sz="2000" b="1" dirty="0">
                <a:latin typeface="+mj-lt"/>
              </a:rPr>
              <a:t>a set of queries: if one fails, an exception will be thrown  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 err="1">
                <a:latin typeface="+mj-lt"/>
              </a:rPr>
              <a:t>pdo</a:t>
            </a:r>
            <a:r>
              <a:rPr lang="en-US" sz="2000" b="1" dirty="0">
                <a:latin typeface="+mj-lt"/>
              </a:rPr>
              <a:t>-&gt;query("INSERT INTO Categories (</a:t>
            </a:r>
            <a:r>
              <a:rPr lang="en-US" sz="2000" b="1" dirty="0" err="1">
                <a:latin typeface="+mj-lt"/>
              </a:rPr>
              <a:t>CategoryName</a:t>
            </a:r>
            <a:r>
              <a:rPr lang="en-US" sz="2000" b="1" dirty="0">
                <a:latin typeface="+mj-lt"/>
              </a:rPr>
              <a:t>) VALUES ('Philosophy')");  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 err="1">
                <a:latin typeface="+mj-lt"/>
              </a:rPr>
              <a:t>pdo</a:t>
            </a:r>
            <a:r>
              <a:rPr lang="en-US" sz="2000" b="1" dirty="0">
                <a:latin typeface="+mj-lt"/>
              </a:rPr>
              <a:t>-&gt;query("INSERT INTO Categories (</a:t>
            </a:r>
            <a:r>
              <a:rPr lang="en-US" sz="2000" b="1" dirty="0" err="1">
                <a:latin typeface="+mj-lt"/>
              </a:rPr>
              <a:t>CategoryName</a:t>
            </a:r>
            <a:r>
              <a:rPr lang="en-US" sz="2000" b="1" dirty="0">
                <a:latin typeface="+mj-lt"/>
              </a:rPr>
              <a:t>) VALUES ('Art')");  </a:t>
            </a:r>
            <a:endParaRPr lang="en-US" sz="2000" b="1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50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62411" y="60001"/>
            <a:ext cx="8458200" cy="549599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chemeClr val="folHlink"/>
                </a:solidFill>
              </a:rPr>
              <a:t>Listing 14.24 Using Transactions (PDO)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7818" y="722313"/>
            <a:ext cx="8229600" cy="5521325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+mj-lt"/>
              </a:rPr>
              <a:t>//Listing </a:t>
            </a:r>
            <a:r>
              <a:rPr lang="en-US" sz="2000" b="1" dirty="0" smtClean="0">
                <a:latin typeface="+mj-lt"/>
              </a:rPr>
              <a:t>14.24 </a:t>
            </a:r>
            <a:r>
              <a:rPr lang="en-US" sz="2000" b="1" dirty="0">
                <a:latin typeface="+mj-lt"/>
              </a:rPr>
              <a:t>Using transactions (PDO</a:t>
            </a:r>
            <a:r>
              <a:rPr lang="en-US" sz="2000" b="1" dirty="0" smtClean="0">
                <a:latin typeface="+mj-lt"/>
              </a:rPr>
              <a:t>)</a:t>
            </a:r>
          </a:p>
          <a:p>
            <a:pPr marL="0" indent="0">
              <a:buNone/>
            </a:pPr>
            <a:endParaRPr lang="en-US" sz="2000" b="1" dirty="0">
              <a:latin typeface="+mj-lt"/>
            </a:endParaRP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// </a:t>
            </a:r>
            <a:r>
              <a:rPr lang="en-US" sz="2000" b="1" dirty="0">
                <a:latin typeface="+mj-lt"/>
              </a:rPr>
              <a:t>if we arrive here, it means that no exception was thrown 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// </a:t>
            </a:r>
            <a:r>
              <a:rPr lang="en-US" sz="2000" b="1" dirty="0">
                <a:latin typeface="+mj-lt"/>
              </a:rPr>
              <a:t>which means no query has failed, so we can commit the  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// </a:t>
            </a:r>
            <a:r>
              <a:rPr lang="en-US" sz="2000" b="1" dirty="0">
                <a:latin typeface="+mj-lt"/>
              </a:rPr>
              <a:t>transaction 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 err="1">
                <a:latin typeface="+mj-lt"/>
              </a:rPr>
              <a:t>pdo</a:t>
            </a:r>
            <a:r>
              <a:rPr lang="en-US" sz="2000" b="1" dirty="0">
                <a:latin typeface="+mj-lt"/>
              </a:rPr>
              <a:t>-&gt;commit</a:t>
            </a:r>
            <a:r>
              <a:rPr lang="en-US" sz="2000" b="1" dirty="0" smtClean="0">
                <a:latin typeface="+mj-lt"/>
              </a:rPr>
              <a:t>();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} </a:t>
            </a:r>
          </a:p>
          <a:p>
            <a:pPr marL="0" indent="0">
              <a:buNone/>
            </a:pPr>
            <a:r>
              <a:rPr lang="en-US" sz="2400" b="1" dirty="0" smtClean="0">
                <a:latin typeface="+mj-lt"/>
              </a:rPr>
              <a:t>catch </a:t>
            </a:r>
            <a:r>
              <a:rPr lang="en-US" sz="2400" b="1" dirty="0">
                <a:latin typeface="+mj-lt"/>
              </a:rPr>
              <a:t>(Exception $e) </a:t>
            </a:r>
            <a:endParaRPr lang="en-US" sz="24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{  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// </a:t>
            </a:r>
            <a:r>
              <a:rPr lang="en-US" sz="2000" b="1" dirty="0">
                <a:latin typeface="+mj-lt"/>
              </a:rPr>
              <a:t>we must rollback the transaction since an error occurred  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// </a:t>
            </a:r>
            <a:r>
              <a:rPr lang="en-US" sz="2000" b="1" dirty="0">
                <a:latin typeface="+mj-lt"/>
              </a:rPr>
              <a:t>with insert  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$</a:t>
            </a:r>
            <a:r>
              <a:rPr lang="en-US" sz="2000" b="1" dirty="0" err="1">
                <a:latin typeface="+mj-lt"/>
              </a:rPr>
              <a:t>pdo</a:t>
            </a:r>
            <a:r>
              <a:rPr lang="en-US" sz="2000" b="1" dirty="0">
                <a:latin typeface="+mj-lt"/>
              </a:rPr>
              <a:t>-&gt;rollback();  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}</a:t>
            </a: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?&gt;</a:t>
            </a:r>
            <a:endParaRPr lang="en-US" sz="2000" b="1" dirty="0">
              <a:latin typeface="+mj-lt"/>
            </a:endParaRPr>
          </a:p>
          <a:p>
            <a:pPr marL="0" indent="0">
              <a:buNone/>
            </a:pPr>
            <a:endParaRPr lang="en-US" sz="2000" b="1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13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5925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b="1" dirty="0" smtClean="0">
                <a:solidFill>
                  <a:srgbClr val="FFC000"/>
                </a:solidFill>
                <a:latin typeface="+mj-lt"/>
              </a:rPr>
              <a:t>Q &amp; 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93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26396" y="166048"/>
            <a:ext cx="8458200" cy="561343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chemeClr val="folHlink"/>
                </a:solidFill>
              </a:rPr>
              <a:t>Figure 14.22 Basic Database Connection using PHP PDO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endParaRPr lang="en-US" sz="2000" b="1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727391"/>
            <a:ext cx="8382000" cy="5825809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83494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62411" y="60001"/>
            <a:ext cx="8458200" cy="1006799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chemeClr val="folHlink"/>
                </a:solidFill>
              </a:rPr>
              <a:t>Listings </a:t>
            </a:r>
            <a:r>
              <a:rPr lang="en-US" sz="2400" b="1" dirty="0" smtClean="0">
                <a:solidFill>
                  <a:schemeClr val="folHlink"/>
                </a:solidFill>
              </a:rPr>
              <a:t>14-3 Connecting to a database with </a:t>
            </a:r>
            <a:r>
              <a:rPr lang="en-US" sz="2400" b="1" dirty="0" err="1" smtClean="0">
                <a:solidFill>
                  <a:schemeClr val="folHlink"/>
                </a:solidFill>
              </a:rPr>
              <a:t>mysqli</a:t>
            </a:r>
            <a:r>
              <a:rPr lang="en-US" sz="2400" b="1" dirty="0" smtClean="0">
                <a:solidFill>
                  <a:schemeClr val="folHlink"/>
                </a:solidFill>
              </a:rPr>
              <a:t> (procedural)</a:t>
            </a:r>
            <a:endParaRPr lang="en-US" sz="2400" b="1" dirty="0" smtClean="0">
              <a:solidFill>
                <a:schemeClr val="folHlink"/>
              </a:solidFill>
            </a:endParaRP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sz="2400" b="1" dirty="0" smtClean="0">
                <a:latin typeface="+mj-lt"/>
              </a:rPr>
              <a:t>&lt;?</a:t>
            </a:r>
            <a:r>
              <a:rPr lang="en-US" sz="2400" b="1" dirty="0" err="1" smtClean="0">
                <a:latin typeface="+mj-lt"/>
              </a:rPr>
              <a:t>php</a:t>
            </a:r>
            <a:r>
              <a:rPr lang="en-US" sz="2400" b="1" dirty="0" smtClean="0">
                <a:latin typeface="+mj-lt"/>
              </a:rPr>
              <a:t> 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400" b="1" dirty="0" smtClean="0">
                <a:latin typeface="+mj-lt"/>
              </a:rPr>
              <a:t>// </a:t>
            </a:r>
            <a:r>
              <a:rPr lang="en-US" sz="2400" b="1" dirty="0">
                <a:latin typeface="+mj-lt"/>
              </a:rPr>
              <a:t>modify these variables for your installation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400" b="1" dirty="0">
                <a:latin typeface="+mj-lt"/>
              </a:rPr>
              <a:t>$host = "localhost";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400" b="1" dirty="0">
                <a:latin typeface="+mj-lt"/>
              </a:rPr>
              <a:t>$database = "</a:t>
            </a:r>
            <a:r>
              <a:rPr lang="en-US" sz="2400" b="1" dirty="0" err="1">
                <a:latin typeface="+mj-lt"/>
              </a:rPr>
              <a:t>bookcrm</a:t>
            </a:r>
            <a:r>
              <a:rPr lang="en-US" sz="2400" b="1" dirty="0">
                <a:latin typeface="+mj-lt"/>
              </a:rPr>
              <a:t>";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400" b="1" dirty="0">
                <a:latin typeface="+mj-lt"/>
              </a:rPr>
              <a:t>$user = "</a:t>
            </a:r>
            <a:r>
              <a:rPr lang="en-US" sz="2400" b="1" dirty="0" err="1">
                <a:latin typeface="+mj-lt"/>
              </a:rPr>
              <a:t>testuser</a:t>
            </a:r>
            <a:r>
              <a:rPr lang="en-US" sz="2400" b="1" dirty="0">
                <a:latin typeface="+mj-lt"/>
              </a:rPr>
              <a:t>";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400" b="1" dirty="0">
                <a:latin typeface="+mj-lt"/>
              </a:rPr>
              <a:t>$pass = "</a:t>
            </a:r>
            <a:r>
              <a:rPr lang="en-US" sz="2400" b="1" dirty="0" err="1">
                <a:latin typeface="+mj-lt"/>
              </a:rPr>
              <a:t>mypassword</a:t>
            </a:r>
            <a:r>
              <a:rPr lang="en-US" sz="2400" b="1" dirty="0">
                <a:latin typeface="+mj-lt"/>
              </a:rPr>
              <a:t>";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400" b="1" dirty="0">
                <a:latin typeface="+mj-lt"/>
              </a:rPr>
              <a:t>$connection = </a:t>
            </a:r>
            <a:r>
              <a:rPr lang="en-US" sz="2400" b="1" dirty="0" err="1">
                <a:solidFill>
                  <a:srgbClr val="FF0000"/>
                </a:solidFill>
                <a:latin typeface="+mj-lt"/>
              </a:rPr>
              <a:t>mysqli_connect</a:t>
            </a:r>
            <a:r>
              <a:rPr lang="en-US" sz="2400" b="1" dirty="0">
                <a:latin typeface="+mj-lt"/>
              </a:rPr>
              <a:t>($host, $user, $pass, </a:t>
            </a:r>
            <a:r>
              <a:rPr lang="en-US" sz="2400" b="1" dirty="0" smtClean="0">
                <a:latin typeface="+mj-lt"/>
              </a:rPr>
              <a:t> 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400" b="1" dirty="0">
                <a:latin typeface="+mj-lt"/>
              </a:rPr>
              <a:t> </a:t>
            </a:r>
            <a:r>
              <a:rPr lang="en-US" sz="2400" b="1" dirty="0" smtClean="0">
                <a:latin typeface="+mj-lt"/>
              </a:rPr>
              <a:t>                                                    $</a:t>
            </a:r>
            <a:r>
              <a:rPr lang="en-US" sz="2400" b="1" dirty="0">
                <a:latin typeface="+mj-lt"/>
              </a:rPr>
              <a:t>database</a:t>
            </a:r>
            <a:r>
              <a:rPr lang="en-US" sz="2400" b="1" dirty="0" smtClean="0">
                <a:latin typeface="+mj-lt"/>
              </a:rPr>
              <a:t>);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400" b="1" dirty="0" smtClean="0">
                <a:latin typeface="+mj-lt"/>
              </a:rPr>
              <a:t>?&gt;</a:t>
            </a:r>
            <a:endParaRPr lang="en-US" sz="2400" b="1" dirty="0">
              <a:latin typeface="+mj-lt"/>
            </a:endParaRPr>
          </a:p>
          <a:p>
            <a:pPr marL="0" indent="0">
              <a:buNone/>
            </a:pPr>
            <a:endParaRPr lang="en-US" sz="2000" b="1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3048000" cy="30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49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62411" y="60001"/>
            <a:ext cx="8458200" cy="1006799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chemeClr val="folHlink"/>
                </a:solidFill>
              </a:rPr>
              <a:t>Listings </a:t>
            </a:r>
            <a:r>
              <a:rPr lang="en-US" sz="2400" b="1" dirty="0" smtClean="0">
                <a:solidFill>
                  <a:schemeClr val="folHlink"/>
                </a:solidFill>
              </a:rPr>
              <a:t>14-4 Connecting to a database with PDO (object-</a:t>
            </a:r>
            <a:r>
              <a:rPr lang="en-US" sz="2400" b="1" dirty="0" smtClean="0">
                <a:solidFill>
                  <a:schemeClr val="folHlink"/>
                </a:solidFill>
              </a:rPr>
              <a:t>oriented</a:t>
            </a:r>
            <a:r>
              <a:rPr lang="en-US" sz="2400" b="1" dirty="0" smtClean="0">
                <a:solidFill>
                  <a:schemeClr val="folHlink"/>
                </a:solidFill>
              </a:rPr>
              <a:t>)</a:t>
            </a:r>
            <a:endParaRPr lang="en-US" sz="2400" b="1" dirty="0" smtClean="0">
              <a:solidFill>
                <a:schemeClr val="folHlink"/>
              </a:solidFill>
            </a:endParaRP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sz="2400" b="1" dirty="0" smtClean="0">
                <a:latin typeface="+mj-lt"/>
              </a:rPr>
              <a:t>&lt;?</a:t>
            </a:r>
            <a:r>
              <a:rPr lang="en-US" sz="2400" b="1" dirty="0" err="1" smtClean="0">
                <a:latin typeface="+mj-lt"/>
              </a:rPr>
              <a:t>php</a:t>
            </a:r>
            <a:endParaRPr lang="en-US" sz="2400" b="1" dirty="0" smtClean="0">
              <a:latin typeface="+mj-lt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2400" b="1" dirty="0" smtClean="0">
                <a:latin typeface="+mj-lt"/>
              </a:rPr>
              <a:t>// </a:t>
            </a:r>
            <a:r>
              <a:rPr lang="en-US" sz="2400" b="1" dirty="0">
                <a:latin typeface="+mj-lt"/>
              </a:rPr>
              <a:t>modify these variables for your installation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400" b="1" dirty="0">
                <a:latin typeface="+mj-lt"/>
              </a:rPr>
              <a:t>$</a:t>
            </a:r>
            <a:r>
              <a:rPr lang="en-US" sz="2400" b="1" dirty="0" err="1">
                <a:latin typeface="+mj-lt"/>
              </a:rPr>
              <a:t>connectionString</a:t>
            </a:r>
            <a:r>
              <a:rPr lang="en-US" sz="2400" b="1" dirty="0">
                <a:latin typeface="+mj-lt"/>
              </a:rPr>
              <a:t> = "</a:t>
            </a:r>
            <a:r>
              <a:rPr lang="en-US" sz="2400" b="1" dirty="0" err="1">
                <a:latin typeface="+mj-lt"/>
              </a:rPr>
              <a:t>mysql:host</a:t>
            </a:r>
            <a:r>
              <a:rPr lang="en-US" sz="2400" b="1" dirty="0">
                <a:latin typeface="+mj-lt"/>
              </a:rPr>
              <a:t>=localhost</a:t>
            </a:r>
            <a:r>
              <a:rPr lang="en-US" sz="2400" b="1" dirty="0" smtClean="0">
                <a:latin typeface="+mj-lt"/>
              </a:rPr>
              <a:t>; 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400" b="1" dirty="0">
                <a:latin typeface="+mj-lt"/>
              </a:rPr>
              <a:t> </a:t>
            </a:r>
            <a:r>
              <a:rPr lang="en-US" sz="2400" b="1" dirty="0" smtClean="0">
                <a:latin typeface="+mj-lt"/>
              </a:rPr>
              <a:t>                                </a:t>
            </a:r>
            <a:r>
              <a:rPr lang="en-US" sz="2400" b="1" dirty="0" err="1" smtClean="0">
                <a:latin typeface="+mj-lt"/>
              </a:rPr>
              <a:t>dbname</a:t>
            </a:r>
            <a:r>
              <a:rPr lang="en-US" sz="2400" b="1" dirty="0" smtClean="0">
                <a:latin typeface="+mj-lt"/>
              </a:rPr>
              <a:t>=</a:t>
            </a:r>
            <a:r>
              <a:rPr lang="en-US" sz="2400" b="1" dirty="0" err="1" smtClean="0">
                <a:latin typeface="+mj-lt"/>
              </a:rPr>
              <a:t>bookcrm</a:t>
            </a:r>
            <a:r>
              <a:rPr lang="en-US" sz="2400" b="1" dirty="0">
                <a:latin typeface="+mj-lt"/>
              </a:rPr>
              <a:t>";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400" b="1" dirty="0">
                <a:latin typeface="+mj-lt"/>
              </a:rPr>
              <a:t>$user = "</a:t>
            </a:r>
            <a:r>
              <a:rPr lang="en-US" sz="2400" b="1" dirty="0" err="1">
                <a:latin typeface="+mj-lt"/>
              </a:rPr>
              <a:t>testuser</a:t>
            </a:r>
            <a:r>
              <a:rPr lang="en-US" sz="2400" b="1" dirty="0">
                <a:latin typeface="+mj-lt"/>
              </a:rPr>
              <a:t>";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400" b="1" dirty="0">
                <a:latin typeface="+mj-lt"/>
              </a:rPr>
              <a:t>$pass = "</a:t>
            </a:r>
            <a:r>
              <a:rPr lang="en-US" sz="2400" b="1" dirty="0" err="1">
                <a:latin typeface="+mj-lt"/>
              </a:rPr>
              <a:t>mypassword</a:t>
            </a:r>
            <a:r>
              <a:rPr lang="en-US" sz="2400" b="1" dirty="0">
                <a:latin typeface="+mj-lt"/>
              </a:rPr>
              <a:t>";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400" b="1" dirty="0">
                <a:latin typeface="+mj-lt"/>
              </a:rPr>
              <a:t>$</a:t>
            </a:r>
            <a:r>
              <a:rPr lang="en-US" sz="2400" b="1" dirty="0" err="1">
                <a:latin typeface="+mj-lt"/>
              </a:rPr>
              <a:t>pdo</a:t>
            </a:r>
            <a:r>
              <a:rPr lang="en-US" sz="2400" b="1" dirty="0">
                <a:latin typeface="+mj-lt"/>
              </a:rPr>
              <a:t> = </a:t>
            </a:r>
            <a:r>
              <a:rPr lang="en-US" sz="2400" b="1" dirty="0">
                <a:solidFill>
                  <a:srgbClr val="FF0000"/>
                </a:solidFill>
                <a:latin typeface="+mj-lt"/>
              </a:rPr>
              <a:t>new PDO</a:t>
            </a:r>
            <a:r>
              <a:rPr lang="en-US" sz="2400" b="1" dirty="0">
                <a:latin typeface="+mj-lt"/>
              </a:rPr>
              <a:t>($</a:t>
            </a:r>
            <a:r>
              <a:rPr lang="en-US" sz="2400" b="1" dirty="0" err="1">
                <a:latin typeface="+mj-lt"/>
              </a:rPr>
              <a:t>connectionString</a:t>
            </a:r>
            <a:r>
              <a:rPr lang="en-US" sz="2400" b="1" dirty="0">
                <a:latin typeface="+mj-lt"/>
              </a:rPr>
              <a:t>, $user, $pass</a:t>
            </a:r>
            <a:r>
              <a:rPr lang="en-US" sz="2400" b="1" dirty="0" smtClean="0">
                <a:latin typeface="+mj-lt"/>
              </a:rPr>
              <a:t>);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400" b="1" dirty="0" smtClean="0">
                <a:latin typeface="+mj-lt"/>
              </a:rPr>
              <a:t>?&gt;</a:t>
            </a:r>
            <a:endParaRPr lang="en-US" sz="2400" b="1" dirty="0">
              <a:latin typeface="+mj-lt"/>
            </a:endParaRPr>
          </a:p>
          <a:p>
            <a:pPr marL="0" indent="0">
              <a:buNone/>
            </a:pPr>
            <a:endParaRPr lang="en-US" sz="2000" b="1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3048000" cy="30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3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62411" y="60001"/>
            <a:ext cx="8458200" cy="1006799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chemeClr val="folHlink"/>
                </a:solidFill>
              </a:rPr>
              <a:t>Listings </a:t>
            </a:r>
            <a:r>
              <a:rPr lang="en-US" sz="2400" b="1" dirty="0" smtClean="0">
                <a:solidFill>
                  <a:schemeClr val="folHlink"/>
                </a:solidFill>
              </a:rPr>
              <a:t>14-5 Defining connection details via constants in a separate file (</a:t>
            </a:r>
            <a:r>
              <a:rPr lang="en-US" sz="2400" b="1" dirty="0" err="1" smtClean="0">
                <a:solidFill>
                  <a:schemeClr val="folHlink"/>
                </a:solidFill>
              </a:rPr>
              <a:t>config.php</a:t>
            </a:r>
            <a:r>
              <a:rPr lang="en-US" sz="2400" b="1" dirty="0" smtClean="0">
                <a:solidFill>
                  <a:schemeClr val="folHlink"/>
                </a:solidFill>
              </a:rPr>
              <a:t>)</a:t>
            </a:r>
            <a:endParaRPr lang="en-US" sz="2400" b="1" dirty="0" smtClean="0">
              <a:solidFill>
                <a:schemeClr val="folHlink"/>
              </a:solidFill>
            </a:endParaRP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sz="2400" b="1" dirty="0" smtClean="0">
                <a:latin typeface="+mj-lt"/>
              </a:rPr>
              <a:t>&lt;? </a:t>
            </a:r>
            <a:r>
              <a:rPr lang="en-US" sz="2400" b="1" dirty="0" err="1" smtClean="0">
                <a:latin typeface="+mj-lt"/>
              </a:rPr>
              <a:t>php</a:t>
            </a:r>
            <a:endParaRPr lang="en-US" sz="2400" b="1" dirty="0" smtClean="0">
              <a:latin typeface="+mj-lt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2400" b="1" dirty="0" smtClean="0">
                <a:latin typeface="+mj-lt"/>
              </a:rPr>
              <a:t>define(‘DMHOST’, ‘localhost’);</a:t>
            </a:r>
            <a:endParaRPr lang="en-US" sz="2400" b="1" dirty="0">
              <a:latin typeface="+mj-lt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2400" b="1" dirty="0" smtClean="0">
                <a:latin typeface="+mj-lt"/>
              </a:rPr>
              <a:t>define(‘DBNAME’, ‘</a:t>
            </a:r>
            <a:r>
              <a:rPr lang="en-US" sz="2400" b="1" dirty="0" err="1" smtClean="0">
                <a:latin typeface="+mj-lt"/>
              </a:rPr>
              <a:t>bookcrm</a:t>
            </a:r>
            <a:r>
              <a:rPr lang="en-US" sz="2400" b="1" dirty="0" smtClean="0">
                <a:latin typeface="+mj-lt"/>
              </a:rPr>
              <a:t>’);</a:t>
            </a:r>
            <a:endParaRPr lang="en-US" sz="2400" b="1" dirty="0">
              <a:latin typeface="+mj-lt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2400" b="1" dirty="0" smtClean="0">
                <a:latin typeface="+mj-lt"/>
              </a:rPr>
              <a:t>define(‘DBUSER’, ‘</a:t>
            </a:r>
            <a:r>
              <a:rPr lang="en-US" sz="2400" b="1" dirty="0" err="1" smtClean="0">
                <a:latin typeface="+mj-lt"/>
              </a:rPr>
              <a:t>testuser</a:t>
            </a:r>
            <a:r>
              <a:rPr lang="en-US" sz="2400" b="1" dirty="0" smtClean="0">
                <a:latin typeface="+mj-lt"/>
              </a:rPr>
              <a:t>’);</a:t>
            </a:r>
            <a:endParaRPr lang="en-US" sz="2400" b="1" dirty="0">
              <a:latin typeface="+mj-lt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2400" b="1" dirty="0" smtClean="0">
                <a:latin typeface="+mj-lt"/>
              </a:rPr>
              <a:t>define(‘DBPASS’, ‘</a:t>
            </a:r>
            <a:r>
              <a:rPr lang="en-US" sz="2400" b="1" dirty="0" err="1" smtClean="0">
                <a:latin typeface="+mj-lt"/>
              </a:rPr>
              <a:t>mypassword</a:t>
            </a:r>
            <a:r>
              <a:rPr lang="en-US" sz="2400" b="1" dirty="0" smtClean="0">
                <a:latin typeface="+mj-lt"/>
              </a:rPr>
              <a:t>’);</a:t>
            </a:r>
            <a:endParaRPr lang="en-US" sz="2400" b="1" dirty="0">
              <a:latin typeface="+mj-lt"/>
            </a:endParaRPr>
          </a:p>
          <a:p>
            <a:pPr marL="0" indent="0">
              <a:buNone/>
            </a:pPr>
            <a:r>
              <a:rPr lang="en-US" sz="2400" b="1" dirty="0" smtClean="0">
                <a:latin typeface="+mj-lt"/>
              </a:rPr>
              <a:t>?&gt;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3048000" cy="30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29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62411" y="60001"/>
            <a:ext cx="8458200" cy="1006799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chemeClr val="folHlink"/>
                </a:solidFill>
              </a:rPr>
              <a:t>Listings </a:t>
            </a:r>
            <a:r>
              <a:rPr lang="en-US" sz="2400" b="1" dirty="0" smtClean="0">
                <a:solidFill>
                  <a:schemeClr val="folHlink"/>
                </a:solidFill>
              </a:rPr>
              <a:t>14-6 Using the connection constants</a:t>
            </a:r>
            <a:endParaRPr lang="en-US" sz="2400" b="1" dirty="0" smtClean="0">
              <a:solidFill>
                <a:schemeClr val="folHlink"/>
              </a:solidFill>
            </a:endParaRP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latin typeface="+mj-lt"/>
              </a:rPr>
              <a:t>&lt;?</a:t>
            </a:r>
            <a:r>
              <a:rPr lang="en-US" sz="2400" b="1" dirty="0" err="1" smtClean="0">
                <a:latin typeface="+mj-lt"/>
              </a:rPr>
              <a:t>php</a:t>
            </a:r>
            <a:endParaRPr lang="en-US" sz="24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400" b="1" dirty="0" err="1" smtClean="0">
                <a:solidFill>
                  <a:srgbClr val="FF0000"/>
                </a:solidFill>
                <a:latin typeface="+mj-lt"/>
              </a:rPr>
              <a:t>require_once</a:t>
            </a:r>
            <a:r>
              <a:rPr lang="en-US" sz="2400" b="1" dirty="0" smtClean="0">
                <a:latin typeface="+mj-lt"/>
              </a:rPr>
              <a:t>(protected/</a:t>
            </a:r>
            <a:r>
              <a:rPr lang="en-US" sz="2400" b="1" dirty="0" err="1" smtClean="0">
                <a:latin typeface="+mj-lt"/>
              </a:rPr>
              <a:t>config.php</a:t>
            </a:r>
            <a:r>
              <a:rPr lang="en-US" sz="2400" b="1" dirty="0" smtClean="0">
                <a:latin typeface="+mj-lt"/>
              </a:rPr>
              <a:t>);</a:t>
            </a:r>
          </a:p>
          <a:p>
            <a:pPr marL="0" indent="0">
              <a:buNone/>
            </a:pPr>
            <a:r>
              <a:rPr lang="en-US" sz="2400" b="1" dirty="0" smtClean="0">
                <a:latin typeface="+mj-lt"/>
              </a:rPr>
              <a:t>$connection = </a:t>
            </a:r>
            <a:r>
              <a:rPr lang="en-US" sz="2400" b="1" dirty="0" err="1" smtClean="0">
                <a:solidFill>
                  <a:srgbClr val="FF0000"/>
                </a:solidFill>
                <a:latin typeface="+mj-lt"/>
              </a:rPr>
              <a:t>mysqli_connect</a:t>
            </a:r>
            <a:r>
              <a:rPr lang="en-US" sz="2400" b="1" dirty="0" smtClean="0">
                <a:latin typeface="+mj-lt"/>
              </a:rPr>
              <a:t>(DBHOST, DBUSER, DBPASS, DBNAME);</a:t>
            </a:r>
          </a:p>
          <a:p>
            <a:pPr marL="0" indent="0">
              <a:buNone/>
            </a:pPr>
            <a:r>
              <a:rPr lang="en-US" sz="2400" b="1" dirty="0" smtClean="0">
                <a:latin typeface="+mj-lt"/>
              </a:rPr>
              <a:t>?&gt;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3048000" cy="30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88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15292</TotalTime>
  <Words>3271</Words>
  <Application>Microsoft Office PowerPoint</Application>
  <PresentationFormat>On-screen Show (4:3)</PresentationFormat>
  <Paragraphs>572</Paragraphs>
  <Slides>49</Slides>
  <Notes>49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4" baseType="lpstr">
      <vt:lpstr>Arial</vt:lpstr>
      <vt:lpstr>Times New Roman</vt:lpstr>
      <vt:lpstr>Verdana</vt:lpstr>
      <vt:lpstr>Wingdings</vt:lpstr>
      <vt:lpstr>Globe</vt:lpstr>
      <vt:lpstr>CPET 499/ITC 250 Web Systems</vt:lpstr>
      <vt:lpstr>Topics</vt:lpstr>
      <vt:lpstr>Accessing MySQL in PHP</vt:lpstr>
      <vt:lpstr>PowerPoint Presentation</vt:lpstr>
      <vt:lpstr>Figure 14.22 Basic Database Connection using PHP PDO</vt:lpstr>
      <vt:lpstr>Listings 14-3 Connecting to a database with mysqli (procedural)</vt:lpstr>
      <vt:lpstr>Listings 14-4 Connecting to a database with PDO (object-oriented)</vt:lpstr>
      <vt:lpstr>Listings 14-5 Defining connection details via constants in a separate file (config.php)</vt:lpstr>
      <vt:lpstr>Listings 14-6 Using the connection constants</vt:lpstr>
      <vt:lpstr>PowerPoint Presentation</vt:lpstr>
      <vt:lpstr>Listings 14-8 Handling connection errors with mysqli (version 2)</vt:lpstr>
      <vt:lpstr>Listings 14-9 Handling connection errors with PDO</vt:lpstr>
      <vt:lpstr>PDO Exception Modes</vt:lpstr>
      <vt:lpstr>PowerPoint Presentation</vt:lpstr>
      <vt:lpstr>Listings 14.11 and 12 Executing a SELECT query (mysqli and PDO)</vt:lpstr>
      <vt:lpstr>PowerPoint Presentation</vt:lpstr>
      <vt:lpstr>Figure 14.23 Fetching From a Result Set</vt:lpstr>
      <vt:lpstr>Fetches and Displays Result Rest  Listing 14.13 Looping through the result set (PDO)</vt:lpstr>
      <vt:lpstr>PHP MySQL Fetching Functions</vt:lpstr>
      <vt:lpstr>PHP MySQL: Procedural Style Fetching Functions</vt:lpstr>
      <vt:lpstr>PowerPoint Presentation</vt:lpstr>
      <vt:lpstr>Book Class, page 659</vt:lpstr>
      <vt:lpstr>Fetching Into an Object, page 658</vt:lpstr>
      <vt:lpstr>Fetching Into an Object, pages 659-660</vt:lpstr>
      <vt:lpstr>Fetching Into an Object, pages 659-660</vt:lpstr>
      <vt:lpstr>PowerPoint Presentation</vt:lpstr>
      <vt:lpstr>Freeing Resources and Closing Connection, page 660</vt:lpstr>
      <vt:lpstr>Freeing Resources and Closing Connection</vt:lpstr>
      <vt:lpstr>PowerPoint Presentation</vt:lpstr>
      <vt:lpstr>Working with Parameters, page 661</vt:lpstr>
      <vt:lpstr>Listing 14.18 Executing a query that doesn’t return data (mysqli) - UPDATE</vt:lpstr>
      <vt:lpstr>Listing 14.17 Executing a query that doesn’t return data (PDO) - UPDATE</vt:lpstr>
      <vt:lpstr>Figure 14.24 Integrating user input data into a query</vt:lpstr>
      <vt:lpstr>PowerPoint Presentation</vt:lpstr>
      <vt:lpstr>Listing 14.19 Integrating user input into a query (first attempt)</vt:lpstr>
      <vt:lpstr>Sanitizing User Input Data  </vt:lpstr>
      <vt:lpstr>Prepared Statements</vt:lpstr>
      <vt:lpstr>Listing 14.20 Using a prepare statement  (PDO)</vt:lpstr>
      <vt:lpstr>Listing 14.21 Using named parameters  (PDO)</vt:lpstr>
      <vt:lpstr>Listing 14.21 Using named parameters  (PDO)</vt:lpstr>
      <vt:lpstr>Listing 14.22 Using a prepare statement  (mysqli)</vt:lpstr>
      <vt:lpstr>PowerPoint Presentation</vt:lpstr>
      <vt:lpstr>Fetches and Displays Result Rest  Looping through the result set (mysqli)</vt:lpstr>
      <vt:lpstr>Using Transactions, page 666</vt:lpstr>
      <vt:lpstr>Listing 14.23 Using Transactions (mysqli)</vt:lpstr>
      <vt:lpstr>Listing 14.23 Using Transactions (mysqli)</vt:lpstr>
      <vt:lpstr>Listing 14.24 Using Transactions (PDO)</vt:lpstr>
      <vt:lpstr>Listing 14.24 Using Transactions (PDO)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of Technology - Lect 2</dc:title>
  <dc:creator>Paul Lin</dc:creator>
  <cp:lastModifiedBy>lin</cp:lastModifiedBy>
  <cp:revision>704</cp:revision>
  <cp:lastPrinted>2017-10-24T17:06:38Z</cp:lastPrinted>
  <dcterms:created xsi:type="dcterms:W3CDTF">2000-01-10T19:04:23Z</dcterms:created>
  <dcterms:modified xsi:type="dcterms:W3CDTF">2018-11-13T05:17:34Z</dcterms:modified>
</cp:coreProperties>
</file>