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5"/>
  </p:notesMasterIdLst>
  <p:handoutMasterIdLst>
    <p:handoutMasterId r:id="rId36"/>
  </p:handoutMasterIdLst>
  <p:sldIdLst>
    <p:sldId id="287" r:id="rId2"/>
    <p:sldId id="620" r:id="rId3"/>
    <p:sldId id="777" r:id="rId4"/>
    <p:sldId id="780" r:id="rId5"/>
    <p:sldId id="781" r:id="rId6"/>
    <p:sldId id="782" r:id="rId7"/>
    <p:sldId id="770" r:id="rId8"/>
    <p:sldId id="788" r:id="rId9"/>
    <p:sldId id="789" r:id="rId10"/>
    <p:sldId id="790" r:id="rId11"/>
    <p:sldId id="791" r:id="rId12"/>
    <p:sldId id="792" r:id="rId13"/>
    <p:sldId id="793" r:id="rId14"/>
    <p:sldId id="783" r:id="rId15"/>
    <p:sldId id="794" r:id="rId16"/>
    <p:sldId id="784" r:id="rId17"/>
    <p:sldId id="795" r:id="rId18"/>
    <p:sldId id="796" r:id="rId19"/>
    <p:sldId id="797" r:id="rId20"/>
    <p:sldId id="798" r:id="rId21"/>
    <p:sldId id="799" r:id="rId22"/>
    <p:sldId id="800" r:id="rId23"/>
    <p:sldId id="801" r:id="rId24"/>
    <p:sldId id="803" r:id="rId25"/>
    <p:sldId id="802" r:id="rId26"/>
    <p:sldId id="804" r:id="rId27"/>
    <p:sldId id="785" r:id="rId28"/>
    <p:sldId id="805" r:id="rId29"/>
    <p:sldId id="786" r:id="rId30"/>
    <p:sldId id="806" r:id="rId31"/>
    <p:sldId id="787" r:id="rId32"/>
    <p:sldId id="772" r:id="rId33"/>
    <p:sldId id="756" r:id="rId3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76549" autoAdjust="0"/>
  </p:normalViewPr>
  <p:slideViewPr>
    <p:cSldViewPr>
      <p:cViewPr varScale="1">
        <p:scale>
          <a:sx n="51" d="100"/>
          <a:sy n="51" d="100"/>
        </p:scale>
        <p:origin x="7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t" anchorCtr="0" compatLnSpc="1">
            <a:prstTxWarp prst="textNoShape">
              <a:avLst/>
            </a:prstTxWarp>
          </a:bodyPr>
          <a:lstStyle>
            <a:lvl1pPr defTabSz="973048" eaLnBrk="1" hangingPunct="1">
              <a:defRPr sz="13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t" anchorCtr="0" compatLnSpc="1">
            <a:prstTxWarp prst="textNoShape">
              <a:avLst/>
            </a:prstTxWarp>
          </a:bodyPr>
          <a:lstStyle>
            <a:lvl1pPr algn="r" defTabSz="973048" eaLnBrk="1" hangingPunct="1">
              <a:defRPr sz="13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b" anchorCtr="0" compatLnSpc="1">
            <a:prstTxWarp prst="textNoShape">
              <a:avLst/>
            </a:prstTxWarp>
          </a:bodyPr>
          <a:lstStyle>
            <a:lvl1pPr defTabSz="973048" eaLnBrk="1" hangingPunct="1">
              <a:defRPr sz="13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b" anchorCtr="0" compatLnSpc="1">
            <a:prstTxWarp prst="textNoShape">
              <a:avLst/>
            </a:prstTxWarp>
          </a:bodyPr>
          <a:lstStyle>
            <a:lvl1pPr algn="r" defTabSz="973048" eaLnBrk="1" hangingPunct="1">
              <a:defRPr sz="13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7062A5E-12DC-4AFE-965A-A02DA0FDD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85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t" anchorCtr="0" compatLnSpc="1">
            <a:prstTxWarp prst="textNoShape">
              <a:avLst/>
            </a:prstTxWarp>
          </a:bodyPr>
          <a:lstStyle>
            <a:lvl1pPr defTabSz="973048" eaLnBrk="1" hangingPunct="1">
              <a:defRPr sz="13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t" anchorCtr="0" compatLnSpc="1">
            <a:prstTxWarp prst="textNoShape">
              <a:avLst/>
            </a:prstTxWarp>
          </a:bodyPr>
          <a:lstStyle>
            <a:lvl1pPr algn="r" defTabSz="973048" eaLnBrk="1" hangingPunct="1">
              <a:defRPr sz="13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6" y="4559301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b" anchorCtr="0" compatLnSpc="1">
            <a:prstTxWarp prst="textNoShape">
              <a:avLst/>
            </a:prstTxWarp>
          </a:bodyPr>
          <a:lstStyle>
            <a:lvl1pPr defTabSz="973048" eaLnBrk="1" hangingPunct="1">
              <a:defRPr sz="13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07" tIns="48605" rIns="97207" bIns="48605" numCol="1" anchor="b" anchorCtr="0" compatLnSpc="1">
            <a:prstTxWarp prst="textNoShape">
              <a:avLst/>
            </a:prstTxWarp>
          </a:bodyPr>
          <a:lstStyle>
            <a:lvl1pPr algn="r" defTabSz="973048" eaLnBrk="1" hangingPunct="1">
              <a:defRPr sz="13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9A3198B-3572-480B-BBFD-30A331372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47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3052E717-B007-46AC-8F91-F4389A9387A1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4513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10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385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11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748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12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7436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13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8950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14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208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15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2742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16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53758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17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2428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18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790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19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0586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9961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20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60645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21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5232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22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0639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23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456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24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0695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25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1616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26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35135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27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9623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28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0995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29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1046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3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89739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30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7776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31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6266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32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7502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33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106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4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5456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5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296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6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5359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7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1715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8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5769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1pPr>
            <a:lvl2pPr marL="742881" indent="-285724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2pPr>
            <a:lvl3pPr marL="1142894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3pPr>
            <a:lvl4pPr marL="1600051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4pPr>
            <a:lvl5pPr marL="2057210" indent="-228579" defTabSz="973048" eaLnBrk="0" hangingPunct="0">
              <a:defRPr sz="2000" b="1">
                <a:solidFill>
                  <a:schemeClr val="tx1"/>
                </a:solidFill>
                <a:latin typeface="Verdana" pitchFamily="34" charset="0"/>
              </a:defRPr>
            </a:lvl5pPr>
            <a:lvl6pPr marL="2514367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6pPr>
            <a:lvl7pPr marL="2971524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7pPr>
            <a:lvl8pPr marL="3428682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8pPr>
            <a:lvl9pPr marL="3885840" indent="-228579" defTabSz="97304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fld id="{C3B57936-D89C-4BF1-8477-70909395603C}" type="slidenum">
              <a:rPr lang="en-US" sz="1300" b="0" smtClean="0">
                <a:latin typeface="Times New Roman" pitchFamily="18" charset="0"/>
              </a:rPr>
              <a:pPr eaLnBrk="1" hangingPunct="1">
                <a:defRPr/>
              </a:pPr>
              <a:t>9</a:t>
            </a:fld>
            <a:endParaRPr lang="en-US" sz="1300" b="0" dirty="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099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9 w 717"/>
                <a:gd name="T1" fmla="*/ 845 h 845"/>
                <a:gd name="T2" fmla="*/ 729 w 717"/>
                <a:gd name="T3" fmla="*/ 821 h 845"/>
                <a:gd name="T4" fmla="*/ 586 w 717"/>
                <a:gd name="T5" fmla="*/ 605 h 845"/>
                <a:gd name="T6" fmla="*/ 412 w 717"/>
                <a:gd name="T7" fmla="*/ 396 h 845"/>
                <a:gd name="T8" fmla="*/ 22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5 w 717"/>
                <a:gd name="T15" fmla="*/ 198 h 845"/>
                <a:gd name="T16" fmla="*/ 406 w 717"/>
                <a:gd name="T17" fmla="*/ 408 h 845"/>
                <a:gd name="T18" fmla="*/ 580 w 717"/>
                <a:gd name="T19" fmla="*/ 623 h 845"/>
                <a:gd name="T20" fmla="*/ 729 w 717"/>
                <a:gd name="T21" fmla="*/ 845 h 845"/>
                <a:gd name="T22" fmla="*/ 72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3 w 407"/>
                <a:gd name="T1" fmla="*/ 414 h 414"/>
                <a:gd name="T2" fmla="*/ 413 w 407"/>
                <a:gd name="T3" fmla="*/ 396 h 414"/>
                <a:gd name="T4" fmla="*/ 22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2 w 407"/>
                <a:gd name="T13" fmla="*/ 204 h 414"/>
                <a:gd name="T14" fmla="*/ 413 w 407"/>
                <a:gd name="T15" fmla="*/ 414 h 414"/>
                <a:gd name="T16" fmla="*/ 41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8 w 586"/>
                <a:gd name="T1" fmla="*/ 0 h 599"/>
                <a:gd name="T2" fmla="*/ 580 w 586"/>
                <a:gd name="T3" fmla="*/ 0 h 599"/>
                <a:gd name="T4" fmla="*/ 413 w 586"/>
                <a:gd name="T5" fmla="*/ 132 h 599"/>
                <a:gd name="T6" fmla="*/ 26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3 w 586"/>
                <a:gd name="T17" fmla="*/ 282 h 599"/>
                <a:gd name="T18" fmla="*/ 419 w 586"/>
                <a:gd name="T19" fmla="*/ 138 h 599"/>
                <a:gd name="T20" fmla="*/ 598 w 586"/>
                <a:gd name="T21" fmla="*/ 0 h 599"/>
                <a:gd name="T22" fmla="*/ 59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5 w 269"/>
                <a:gd name="T1" fmla="*/ 0 h 252"/>
                <a:gd name="T2" fmla="*/ 25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5 w 269"/>
                <a:gd name="T15" fmla="*/ 0 h 252"/>
                <a:gd name="T16" fmla="*/ 27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8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1A5E-2086-4D04-8418-2E72673F0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8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F330A-82AF-40B1-8DAD-64F9FE9BB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37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90262-6516-4949-9421-8DAB458ED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7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8FDF6-2497-4157-8F49-ACB630D0E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3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88CBE-0B35-46ED-A07D-288673240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E2F77-49AC-4708-8D84-CC7AC93B9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0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90035-4BE8-4F55-AC46-FE726B970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86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02B4-A3DB-4896-9630-534C46E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9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2E155-3572-4F05-BB78-88CEB124E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0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A3B1F-0429-41F4-B266-ECB20E6C0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0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A25B2-A17D-4A54-8151-7F81BD535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6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17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17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7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9 w 717"/>
                <a:gd name="T1" fmla="*/ 845 h 845"/>
                <a:gd name="T2" fmla="*/ 729 w 717"/>
                <a:gd name="T3" fmla="*/ 821 h 845"/>
                <a:gd name="T4" fmla="*/ 586 w 717"/>
                <a:gd name="T5" fmla="*/ 605 h 845"/>
                <a:gd name="T6" fmla="*/ 412 w 717"/>
                <a:gd name="T7" fmla="*/ 396 h 845"/>
                <a:gd name="T8" fmla="*/ 227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5 w 717"/>
                <a:gd name="T15" fmla="*/ 198 h 845"/>
                <a:gd name="T16" fmla="*/ 406 w 717"/>
                <a:gd name="T17" fmla="*/ 408 h 845"/>
                <a:gd name="T18" fmla="*/ 580 w 717"/>
                <a:gd name="T19" fmla="*/ 623 h 845"/>
                <a:gd name="T20" fmla="*/ 729 w 717"/>
                <a:gd name="T21" fmla="*/ 845 h 845"/>
                <a:gd name="T22" fmla="*/ 72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3 w 407"/>
                <a:gd name="T1" fmla="*/ 414 h 414"/>
                <a:gd name="T2" fmla="*/ 413 w 407"/>
                <a:gd name="T3" fmla="*/ 396 h 414"/>
                <a:gd name="T4" fmla="*/ 228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2 w 407"/>
                <a:gd name="T13" fmla="*/ 204 h 414"/>
                <a:gd name="T14" fmla="*/ 413 w 407"/>
                <a:gd name="T15" fmla="*/ 414 h 414"/>
                <a:gd name="T16" fmla="*/ 413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8 w 586"/>
                <a:gd name="T1" fmla="*/ 0 h 599"/>
                <a:gd name="T2" fmla="*/ 580 w 586"/>
                <a:gd name="T3" fmla="*/ 0 h 599"/>
                <a:gd name="T4" fmla="*/ 413 w 586"/>
                <a:gd name="T5" fmla="*/ 132 h 599"/>
                <a:gd name="T6" fmla="*/ 263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3 w 586"/>
                <a:gd name="T17" fmla="*/ 282 h 599"/>
                <a:gd name="T18" fmla="*/ 419 w 586"/>
                <a:gd name="T19" fmla="*/ 138 h 599"/>
                <a:gd name="T20" fmla="*/ 598 w 586"/>
                <a:gd name="T21" fmla="*/ 0 h 599"/>
                <a:gd name="T22" fmla="*/ 59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5 w 269"/>
                <a:gd name="T1" fmla="*/ 0 h 252"/>
                <a:gd name="T2" fmla="*/ 257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5 w 269"/>
                <a:gd name="T15" fmla="*/ 0 h 252"/>
                <a:gd name="T16" fmla="*/ 275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1/17/2012</a:t>
            </a:r>
            <a:endParaRPr lang="en-US"/>
          </a:p>
        </p:txBody>
      </p:sp>
      <p:sp>
        <p:nvSpPr>
          <p:cNvPr id="317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CPET 499/ITC 250 Web Systems, Paul I. Lin</a:t>
            </a:r>
            <a:endParaRPr lang="en-US"/>
          </a:p>
        </p:txBody>
      </p:sp>
      <p:sp>
        <p:nvSpPr>
          <p:cNvPr id="317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BFE99EF1-5D93-488F-AFA7-936E5EAA4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7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cs.ipfw.edu/~li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4"/>
            <a:ext cx="8686800" cy="59531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folHlink"/>
                </a:solidFill>
              </a:rPr>
              <a:t>CPET 499/ITC 250 Web Systems</a:t>
            </a:r>
            <a:endParaRPr lang="en-US" sz="3200" b="1" dirty="0" smtClean="0">
              <a:solidFill>
                <a:schemeClr val="folHlink"/>
              </a:solidFill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403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en-US" sz="2400" b="1" dirty="0" smtClean="0">
                <a:solidFill>
                  <a:schemeClr val="folHlink"/>
                </a:solidFill>
                <a:latin typeface="Arial" charset="0"/>
              </a:rPr>
              <a:t>Chapter 14</a:t>
            </a:r>
            <a:endParaRPr lang="en-US" sz="2400" b="1" dirty="0">
              <a:solidFill>
                <a:schemeClr val="folHlink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chemeClr val="folHlink"/>
                </a:solidFill>
                <a:latin typeface="Arial" charset="0"/>
              </a:rPr>
              <a:t>Working with Databases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en-US" sz="2800" b="1" dirty="0" smtClean="0">
                <a:solidFill>
                  <a:schemeClr val="folHlink"/>
                </a:solidFill>
                <a:latin typeface="Arial" charset="0"/>
              </a:rPr>
              <a:t>Part </a:t>
            </a:r>
            <a:r>
              <a:rPr lang="en-US" sz="2800" b="1" dirty="0" smtClean="0">
                <a:solidFill>
                  <a:schemeClr val="folHlink"/>
                </a:solidFill>
                <a:latin typeface="Arial" charset="0"/>
              </a:rPr>
              <a:t>3 </a:t>
            </a:r>
            <a:r>
              <a:rPr lang="en-US" sz="2800" b="1" dirty="0" smtClean="0">
                <a:solidFill>
                  <a:schemeClr val="folHlink"/>
                </a:solidFill>
                <a:latin typeface="Arial" charset="0"/>
              </a:rPr>
              <a:t>of 3</a:t>
            </a:r>
            <a:endParaRPr lang="en-US" sz="28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800" b="1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800" b="1" dirty="0" smtClean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800" b="1" dirty="0">
              <a:latin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800" b="1" dirty="0" smtClean="0">
                <a:latin typeface="Arial" charset="0"/>
              </a:rPr>
              <a:t>Text Book: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800" b="1" dirty="0" smtClean="0">
                <a:latin typeface="Arial" charset="0"/>
              </a:rPr>
              <a:t>*  Fundamentals of Web Development, 2</a:t>
            </a:r>
            <a:r>
              <a:rPr lang="en-US" sz="1800" b="1" baseline="30000" dirty="0" smtClean="0">
                <a:latin typeface="Arial" charset="0"/>
              </a:rPr>
              <a:t>nd</a:t>
            </a:r>
            <a:r>
              <a:rPr lang="en-US" sz="1800" b="1" dirty="0" smtClean="0">
                <a:latin typeface="Arial" charset="0"/>
              </a:rPr>
              <a:t> edition, by Randy Connolly and Ricardo Hoar, published by Pearson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1800" b="1" dirty="0" smtClean="0">
                <a:latin typeface="Arial" charset="0"/>
              </a:rPr>
              <a:t/>
            </a:r>
            <a:br>
              <a:rPr lang="en-US" sz="1800" b="1" dirty="0" smtClean="0">
                <a:latin typeface="Arial" charset="0"/>
              </a:rPr>
            </a:br>
            <a:endParaRPr lang="en-US" sz="1800" b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dirty="0" smtClean="0">
                <a:latin typeface="Arial" charset="0"/>
              </a:rPr>
              <a:t>Paul I-Hai Lin, Professor  of Electrical and Computer Engineering Technology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dirty="0" smtClean="0">
                <a:latin typeface="Arial" charset="0"/>
                <a:hlinkClick r:id="rId3"/>
              </a:rPr>
              <a:t>http://www.etcs.pfw.edu/~lin</a:t>
            </a:r>
            <a:r>
              <a:rPr lang="en-US" sz="2000" b="1" dirty="0" smtClean="0">
                <a:latin typeface="Arial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DBC44-0B92-4DB5-A8A9-B6AD12C32F7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242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14.25 search-</a:t>
            </a:r>
            <a:r>
              <a:rPr lang="en-US" sz="2400" b="1" dirty="0" err="1" smtClean="0">
                <a:solidFill>
                  <a:schemeClr val="folHlink"/>
                </a:solidFill>
              </a:rPr>
              <a:t>results.php</a:t>
            </a:r>
            <a:r>
              <a:rPr lang="en-US" sz="2400" b="1" dirty="0" smtClean="0">
                <a:solidFill>
                  <a:schemeClr val="folHlink"/>
                </a:solidFill>
              </a:rPr>
              <a:t> (Incomplete code)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function </a:t>
            </a:r>
            <a:r>
              <a:rPr lang="en-US" sz="2000" b="1" dirty="0" err="1">
                <a:latin typeface="+mj-lt"/>
              </a:rPr>
              <a:t>getResults</a:t>
            </a:r>
            <a:r>
              <a:rPr lang="en-US" sz="2000" b="1" dirty="0" smtClean="0">
                <a:latin typeface="+mj-lt"/>
              </a:rPr>
              <a:t>()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{  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try </a:t>
            </a:r>
            <a:r>
              <a:rPr lang="en-US" sz="2000" b="1" dirty="0">
                <a:latin typeface="+mj-lt"/>
              </a:rPr>
              <a:t>{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db</a:t>
            </a:r>
            <a:r>
              <a:rPr lang="en-US" sz="2000" b="1" dirty="0">
                <a:latin typeface="+mj-lt"/>
              </a:rPr>
              <a:t> = </a:t>
            </a:r>
            <a:r>
              <a:rPr lang="en-US" sz="2000" b="1" dirty="0" err="1">
                <a:latin typeface="+mj-lt"/>
              </a:rPr>
              <a:t>getDB</a:t>
            </a:r>
            <a:r>
              <a:rPr lang="en-US" sz="2000" b="1" dirty="0">
                <a:latin typeface="+mj-lt"/>
              </a:rPr>
              <a:t>();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// add SQL wildcard characters to search term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searchFor</a:t>
            </a:r>
            <a:r>
              <a:rPr lang="en-US" sz="2000" b="1" dirty="0">
                <a:latin typeface="+mj-lt"/>
              </a:rPr>
              <a:t> = '%' . </a:t>
            </a:r>
            <a:r>
              <a:rPr lang="en-US" sz="2000" b="1" dirty="0" err="1">
                <a:latin typeface="+mj-lt"/>
              </a:rPr>
              <a:t>getSearchFor</a:t>
            </a:r>
            <a:r>
              <a:rPr lang="en-US" sz="2000" b="1" dirty="0">
                <a:latin typeface="+mj-lt"/>
              </a:rPr>
              <a:t>() . '%';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 = "SELECT * FROM Books WHERE Title Like ?";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 = $</a:t>
            </a:r>
            <a:r>
              <a:rPr lang="en-US" sz="2000" b="1" dirty="0" err="1">
                <a:latin typeface="+mj-lt"/>
              </a:rPr>
              <a:t>db</a:t>
            </a:r>
            <a:r>
              <a:rPr lang="en-US" sz="2000" b="1" dirty="0">
                <a:latin typeface="+mj-lt"/>
              </a:rPr>
              <a:t>-&gt;prepare($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);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statement-&gt;</a:t>
            </a:r>
            <a:r>
              <a:rPr lang="en-US" sz="2000" b="1" dirty="0" err="1">
                <a:latin typeface="+mj-lt"/>
              </a:rPr>
              <a:t>bindValue</a:t>
            </a:r>
            <a:r>
              <a:rPr lang="en-US" sz="2000" b="1" dirty="0">
                <a:latin typeface="+mj-lt"/>
              </a:rPr>
              <a:t>(1, $</a:t>
            </a:r>
            <a:r>
              <a:rPr lang="en-US" sz="2000" b="1" dirty="0" err="1">
                <a:latin typeface="+mj-lt"/>
              </a:rPr>
              <a:t>searchFor</a:t>
            </a:r>
            <a:r>
              <a:rPr lang="en-US" sz="2000" b="1" dirty="0">
                <a:latin typeface="+mj-lt"/>
              </a:rPr>
              <a:t>);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statement-&gt;execute();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return </a:t>
            </a:r>
            <a:r>
              <a:rPr lang="en-US" sz="2000" b="1" dirty="0">
                <a:latin typeface="+mj-lt"/>
              </a:rPr>
              <a:t>$statement;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          }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catch </a:t>
            </a:r>
            <a:r>
              <a:rPr lang="en-US" sz="2000" b="1" dirty="0">
                <a:latin typeface="+mj-lt"/>
              </a:rPr>
              <a:t>(</a:t>
            </a:r>
            <a:r>
              <a:rPr lang="en-US" sz="2000" b="1" dirty="0" err="1">
                <a:latin typeface="+mj-lt"/>
              </a:rPr>
              <a:t>PDOException</a:t>
            </a:r>
            <a:r>
              <a:rPr lang="en-US" sz="2000" b="1" dirty="0">
                <a:latin typeface="+mj-lt"/>
              </a:rPr>
              <a:t> $e) {    die($e-&gt;</a:t>
            </a:r>
            <a:r>
              <a:rPr lang="en-US" sz="2000" b="1" dirty="0" err="1">
                <a:latin typeface="+mj-lt"/>
              </a:rPr>
              <a:t>getMessage</a:t>
            </a:r>
            <a:r>
              <a:rPr lang="en-US" sz="2000" b="1" dirty="0">
                <a:latin typeface="+mj-lt"/>
              </a:rPr>
              <a:t>());  }}?&gt;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9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14.25 search-</a:t>
            </a:r>
            <a:r>
              <a:rPr lang="en-US" sz="2400" b="1" dirty="0" err="1" smtClean="0">
                <a:solidFill>
                  <a:schemeClr val="folHlink"/>
                </a:solidFill>
              </a:rPr>
              <a:t>results.php</a:t>
            </a:r>
            <a:r>
              <a:rPr lang="en-US" sz="2400" b="1" dirty="0" smtClean="0">
                <a:solidFill>
                  <a:schemeClr val="folHlink"/>
                </a:solidFill>
              </a:rPr>
              <a:t> (Incomplete code)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&lt;html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body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form method="get" action="search-</a:t>
            </a:r>
            <a:r>
              <a:rPr lang="en-US" sz="2000" b="1" dirty="0" err="1">
                <a:latin typeface="+mj-lt"/>
              </a:rPr>
              <a:t>results.php</a:t>
            </a:r>
            <a:r>
              <a:rPr lang="en-US" sz="2000" b="1" dirty="0">
                <a:latin typeface="+mj-lt"/>
              </a:rPr>
              <a:t>" 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 err="1">
                <a:latin typeface="+mj-lt"/>
              </a:rPr>
              <a:t>fieldset</a:t>
            </a:r>
            <a:r>
              <a:rPr lang="en-US" sz="2000" b="1" dirty="0">
                <a:latin typeface="+mj-lt"/>
              </a:rPr>
              <a:t>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    &lt;</a:t>
            </a:r>
            <a:r>
              <a:rPr lang="en-US" sz="2000" b="1" dirty="0">
                <a:latin typeface="+mj-lt"/>
              </a:rPr>
              <a:t>legend&gt;Search Title&lt;/legend&gt;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   &lt;</a:t>
            </a:r>
            <a:r>
              <a:rPr lang="en-US" sz="2000" b="1" dirty="0">
                <a:latin typeface="+mj-lt"/>
              </a:rPr>
              <a:t>input type="search"   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                         name</a:t>
            </a:r>
            <a:r>
              <a:rPr lang="en-US" sz="2000" b="1" dirty="0">
                <a:latin typeface="+mj-lt"/>
              </a:rPr>
              <a:t>="&lt;?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 echo SEARCHBOX;  ?&gt;"   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                         placeholder</a:t>
            </a:r>
            <a:r>
              <a:rPr lang="en-US" sz="2000" b="1" dirty="0">
                <a:latin typeface="+mj-lt"/>
              </a:rPr>
              <a:t>="Enter search string"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                         value</a:t>
            </a:r>
            <a:r>
              <a:rPr lang="en-US" sz="2000" b="1" dirty="0">
                <a:latin typeface="+mj-lt"/>
              </a:rPr>
              <a:t>="&lt;?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 echo </a:t>
            </a:r>
            <a:r>
              <a:rPr lang="en-US" sz="2000" b="1" dirty="0" err="1">
                <a:latin typeface="+mj-lt"/>
              </a:rPr>
              <a:t>getSearchFor</a:t>
            </a:r>
            <a:r>
              <a:rPr lang="en-US" sz="2000" b="1" dirty="0">
                <a:latin typeface="+mj-lt"/>
              </a:rPr>
              <a:t>();  ?&gt;"  /&gt;   </a:t>
            </a:r>
            <a:r>
              <a:rPr lang="en-US" sz="2000" b="1" dirty="0" smtClean="0">
                <a:latin typeface="+mj-lt"/>
              </a:rPr>
              <a:t>	   &lt;</a:t>
            </a:r>
            <a:r>
              <a:rPr lang="en-US" sz="2000" b="1" dirty="0">
                <a:latin typeface="+mj-lt"/>
              </a:rPr>
              <a:t>input type="submit" /&gt;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     &lt;/</a:t>
            </a:r>
            <a:r>
              <a:rPr lang="en-US" sz="2000" b="1" dirty="0" err="1">
                <a:latin typeface="+mj-lt"/>
              </a:rPr>
              <a:t>fieldset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&lt;/</a:t>
            </a:r>
            <a:r>
              <a:rPr lang="en-US" sz="2000" b="1" dirty="0">
                <a:latin typeface="+mj-lt"/>
              </a:rPr>
              <a:t>form&gt;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14.25 search-</a:t>
            </a:r>
            <a:r>
              <a:rPr lang="en-US" sz="2400" b="1" dirty="0" err="1" smtClean="0">
                <a:solidFill>
                  <a:schemeClr val="folHlink"/>
                </a:solidFill>
              </a:rPr>
              <a:t>results.php</a:t>
            </a:r>
            <a:r>
              <a:rPr lang="en-US" sz="2400" b="1" dirty="0" smtClean="0">
                <a:solidFill>
                  <a:schemeClr val="folHlink"/>
                </a:solidFill>
              </a:rPr>
              <a:t> (Incomplete code)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&lt;table border="1</a:t>
            </a:r>
            <a:r>
              <a:rPr lang="en-US" sz="2000" b="1" dirty="0" smtClean="0">
                <a:latin typeface="+mj-lt"/>
              </a:rPr>
              <a:t>"&gt;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&lt;?</a:t>
            </a:r>
            <a:r>
              <a:rPr lang="en-US" sz="2000" b="1" dirty="0" err="1" smtClean="0">
                <a:latin typeface="+mj-lt"/>
              </a:rPr>
              <a:t>php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if </a:t>
            </a:r>
            <a:r>
              <a:rPr lang="en-US" sz="2000" b="1" dirty="0">
                <a:latin typeface="+mj-lt"/>
              </a:rPr>
              <a:t>(! empty($_GET[SEARCHBOX]) &amp;&amp; $result = </a:t>
            </a:r>
            <a:r>
              <a:rPr lang="en-US" sz="2000" b="1" dirty="0" err="1">
                <a:latin typeface="+mj-lt"/>
              </a:rPr>
              <a:t>getResults</a:t>
            </a:r>
            <a:r>
              <a:rPr lang="en-US" sz="2000" b="1" dirty="0">
                <a:latin typeface="+mj-lt"/>
              </a:rPr>
              <a:t>() ) 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while </a:t>
            </a:r>
            <a:r>
              <a:rPr lang="en-US" sz="2000" b="1" dirty="0">
                <a:latin typeface="+mj-lt"/>
              </a:rPr>
              <a:t>($row = $result-&gt;fetch()) </a:t>
            </a:r>
            <a:r>
              <a:rPr lang="en-US" sz="2000" b="1" dirty="0" smtClean="0">
                <a:latin typeface="+mj-lt"/>
              </a:rPr>
              <a:t>{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?&gt;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&lt;</a:t>
            </a:r>
            <a:r>
              <a:rPr lang="en-US" sz="2000" b="1" dirty="0" err="1">
                <a:latin typeface="+mj-lt"/>
              </a:rPr>
              <a:t>tr</a:t>
            </a:r>
            <a:r>
              <a:rPr lang="en-US" sz="2000" b="1" dirty="0">
                <a:latin typeface="+mj-lt"/>
              </a:rPr>
              <a:t>&gt;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td&gt;&lt;?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$row['ISBN10']; ?&gt;&lt;/td&gt;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td&gt;&lt;?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$row['Title']; ?&gt;&lt;/td&gt;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td&gt;&lt;?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$row['</a:t>
            </a:r>
            <a:r>
              <a:rPr lang="en-US" sz="2000" b="1" dirty="0" err="1">
                <a:latin typeface="+mj-lt"/>
              </a:rPr>
              <a:t>CopyrightYear</a:t>
            </a:r>
            <a:r>
              <a:rPr lang="en-US" sz="2000" b="1" dirty="0">
                <a:latin typeface="+mj-lt"/>
              </a:rPr>
              <a:t>']; </a:t>
            </a:r>
            <a:r>
              <a:rPr lang="en-US" sz="2000" b="1" dirty="0" smtClean="0">
                <a:latin typeface="+mj-lt"/>
              </a:rPr>
              <a:t>?&gt;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&lt;/</a:t>
            </a:r>
            <a:r>
              <a:rPr lang="en-US" sz="2000" b="1" dirty="0">
                <a:latin typeface="+mj-lt"/>
              </a:rPr>
              <a:t>td&gt;  &lt;/</a:t>
            </a:r>
            <a:r>
              <a:rPr lang="en-US" sz="2000" b="1" dirty="0" err="1">
                <a:latin typeface="+mj-lt"/>
              </a:rPr>
              <a:t>tr</a:t>
            </a:r>
            <a:r>
              <a:rPr lang="en-US" sz="2000" b="1" dirty="0">
                <a:latin typeface="+mj-lt"/>
              </a:rPr>
              <a:t>&gt;&lt;?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 }} </a:t>
            </a:r>
            <a:r>
              <a:rPr lang="en-US" sz="2000" b="1" dirty="0" smtClean="0">
                <a:latin typeface="+mj-lt"/>
              </a:rPr>
              <a:t>?&gt;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&lt;/</a:t>
            </a:r>
            <a:r>
              <a:rPr lang="en-US" sz="2000" b="1" dirty="0">
                <a:latin typeface="+mj-lt"/>
              </a:rPr>
              <a:t>table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&lt;/</a:t>
            </a:r>
            <a:r>
              <a:rPr lang="en-US" sz="2000" b="1" dirty="0">
                <a:latin typeface="+mj-lt"/>
              </a:rPr>
              <a:t>body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&lt;/</a:t>
            </a:r>
            <a:r>
              <a:rPr lang="en-US" sz="2000" b="1" dirty="0">
                <a:latin typeface="+mj-lt"/>
              </a:rPr>
              <a:t>html&gt;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14.28 </a:t>
            </a:r>
            <a:r>
              <a:rPr lang="en-US" sz="2400" b="1" dirty="0" smtClean="0">
                <a:solidFill>
                  <a:schemeClr val="folHlink"/>
                </a:solidFill>
              </a:rPr>
              <a:t>Solution to search results page problem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function </a:t>
            </a:r>
            <a:r>
              <a:rPr lang="en-US" sz="2000" b="1" dirty="0" err="1">
                <a:latin typeface="+mj-lt"/>
              </a:rPr>
              <a:t>getSearchFor</a:t>
            </a:r>
            <a:r>
              <a:rPr lang="en-US" sz="2000" b="1" dirty="0" smtClean="0">
                <a:latin typeface="+mj-lt"/>
              </a:rPr>
              <a:t>()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{ 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value = "";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if </a:t>
            </a:r>
            <a:r>
              <a:rPr lang="en-US" sz="2000" b="1" dirty="0">
                <a:latin typeface="+mj-lt"/>
              </a:rPr>
              <a:t>(</a:t>
            </a:r>
            <a:r>
              <a:rPr lang="en-US" sz="2000" b="1" dirty="0" err="1">
                <a:latin typeface="+mj-lt"/>
              </a:rPr>
              <a:t>isset</a:t>
            </a:r>
            <a:r>
              <a:rPr lang="en-US" sz="2000" b="1" dirty="0">
                <a:latin typeface="+mj-lt"/>
              </a:rPr>
              <a:t>($_GET[SEARCHBOX]))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{    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   $</a:t>
            </a:r>
            <a:r>
              <a:rPr lang="en-US" sz="2000" b="1" dirty="0">
                <a:latin typeface="+mj-lt"/>
              </a:rPr>
              <a:t>value = $_GET[SEARCHBOX];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}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   </a:t>
            </a:r>
            <a:r>
              <a:rPr lang="en-US" sz="2000" b="1" dirty="0">
                <a:latin typeface="+mj-lt"/>
              </a:rPr>
              <a:t>return $value</a:t>
            </a:r>
            <a:r>
              <a:rPr lang="en-US" sz="2000" b="1" dirty="0" smtClean="0"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}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Fig. 14.30 Program flow in record editor (save &amp; retrieve), page 676</a:t>
            </a:r>
            <a:endParaRPr lang="en-US" sz="2400" b="1" dirty="0" smtClean="0">
              <a:solidFill>
                <a:srgbClr val="FFC000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8" name="Content Placeholder 4" descr="481261403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9" r="-1499"/>
          <a:stretch>
            <a:fillRect/>
          </a:stretch>
        </p:blipFill>
        <p:spPr bwMode="auto">
          <a:xfrm>
            <a:off x="337407" y="801799"/>
            <a:ext cx="8349393" cy="590380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997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14.27 Author class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&lt;?</a:t>
            </a:r>
            <a:r>
              <a:rPr lang="en-US" sz="2000" b="1" dirty="0" err="1" smtClean="0">
                <a:latin typeface="+mj-lt"/>
              </a:rPr>
              <a:t>php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class </a:t>
            </a:r>
            <a:r>
              <a:rPr lang="en-US" sz="2000" b="1" dirty="0">
                <a:latin typeface="+mj-lt"/>
              </a:rPr>
              <a:t>Author 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public </a:t>
            </a:r>
            <a:r>
              <a:rPr lang="en-US" sz="2000" b="1" dirty="0">
                <a:latin typeface="+mj-lt"/>
              </a:rPr>
              <a:t>$id = "";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public </a:t>
            </a:r>
            <a:r>
              <a:rPr lang="en-US" sz="2000" b="1" dirty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firstName</a:t>
            </a:r>
            <a:r>
              <a:rPr lang="en-US" sz="2000" b="1" dirty="0">
                <a:latin typeface="+mj-lt"/>
              </a:rPr>
              <a:t> = "";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public </a:t>
            </a:r>
            <a:r>
              <a:rPr lang="en-US" sz="2000" b="1" dirty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lastName</a:t>
            </a:r>
            <a:r>
              <a:rPr lang="en-US" sz="2000" b="1" dirty="0">
                <a:latin typeface="+mj-lt"/>
              </a:rPr>
              <a:t> = "";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public </a:t>
            </a:r>
            <a:r>
              <a:rPr lang="en-US" sz="2000" b="1" dirty="0">
                <a:latin typeface="+mj-lt"/>
              </a:rPr>
              <a:t>$institution = "";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function </a:t>
            </a:r>
            <a:r>
              <a:rPr lang="en-US" sz="2000" b="1" dirty="0">
                <a:latin typeface="+mj-lt"/>
              </a:rPr>
              <a:t>__construct($</a:t>
            </a:r>
            <a:r>
              <a:rPr lang="en-US" sz="2000" b="1" dirty="0" err="1">
                <a:latin typeface="+mj-lt"/>
              </a:rPr>
              <a:t>id,$first,$last,$institute</a:t>
            </a:r>
            <a:r>
              <a:rPr lang="en-US" sz="2000" b="1" dirty="0">
                <a:latin typeface="+mj-lt"/>
              </a:rPr>
              <a:t>) {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	$</a:t>
            </a:r>
            <a:r>
              <a:rPr lang="en-US" sz="2000" b="1" dirty="0">
                <a:latin typeface="+mj-lt"/>
              </a:rPr>
              <a:t>this-&gt;id = $id;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	$</a:t>
            </a:r>
            <a:r>
              <a:rPr lang="en-US" sz="2000" b="1" dirty="0">
                <a:latin typeface="+mj-lt"/>
              </a:rPr>
              <a:t>this-&gt;</a:t>
            </a:r>
            <a:r>
              <a:rPr lang="en-US" sz="2000" b="1" dirty="0" err="1">
                <a:latin typeface="+mj-lt"/>
              </a:rPr>
              <a:t>firstName</a:t>
            </a:r>
            <a:r>
              <a:rPr lang="en-US" sz="2000" b="1" dirty="0">
                <a:latin typeface="+mj-lt"/>
              </a:rPr>
              <a:t> = $first;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	$</a:t>
            </a:r>
            <a:r>
              <a:rPr lang="en-US" sz="2000" b="1" dirty="0">
                <a:latin typeface="+mj-lt"/>
              </a:rPr>
              <a:t>this-&gt;</a:t>
            </a:r>
            <a:r>
              <a:rPr lang="en-US" sz="2000" b="1" dirty="0" err="1">
                <a:latin typeface="+mj-lt"/>
              </a:rPr>
              <a:t>lastName</a:t>
            </a:r>
            <a:r>
              <a:rPr lang="en-US" sz="2000" b="1" dirty="0">
                <a:latin typeface="+mj-lt"/>
              </a:rPr>
              <a:t> = $last;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	$</a:t>
            </a:r>
            <a:r>
              <a:rPr lang="en-US" sz="2000" b="1" dirty="0">
                <a:latin typeface="+mj-lt"/>
              </a:rPr>
              <a:t>this-&gt;institution = $institute;  }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Returns true if this is a new author, false otherwise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function </a:t>
            </a:r>
            <a:r>
              <a:rPr lang="en-US" sz="2000" b="1" dirty="0" err="1">
                <a:latin typeface="+mj-lt"/>
              </a:rPr>
              <a:t>isNew</a:t>
            </a:r>
            <a:r>
              <a:rPr lang="en-US" sz="2000" b="1" dirty="0">
                <a:latin typeface="+mj-lt"/>
              </a:rPr>
              <a:t>() {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	if </a:t>
            </a:r>
            <a:r>
              <a:rPr lang="en-US" sz="2000" b="1" dirty="0">
                <a:latin typeface="+mj-lt"/>
              </a:rPr>
              <a:t>(empty($this-&gt;id) )      return true;    </a:t>
            </a:r>
            <a:r>
              <a:rPr lang="en-US" sz="2000" b="1" dirty="0" smtClean="0">
                <a:latin typeface="+mj-lt"/>
              </a:rPr>
              <a:t>	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	else      </a:t>
            </a:r>
            <a:r>
              <a:rPr lang="en-US" sz="2000" b="1" dirty="0">
                <a:latin typeface="+mj-lt"/>
              </a:rPr>
              <a:t>return false;  </a:t>
            </a:r>
            <a:r>
              <a:rPr lang="en-US" sz="2000" b="1" dirty="0" smtClean="0">
                <a:latin typeface="+mj-lt"/>
              </a:rPr>
              <a:t>}}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?&gt;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8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Fig. 14.31 Program flow of record editor form, page 678</a:t>
            </a:r>
            <a:endParaRPr lang="en-US" sz="2400" b="1" dirty="0" smtClean="0">
              <a:solidFill>
                <a:srgbClr val="FFC000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7" name="Content Placeholder 5" descr="481261403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60" r="-27960"/>
          <a:stretch>
            <a:fillRect/>
          </a:stretch>
        </p:blipFill>
        <p:spPr bwMode="auto">
          <a:xfrm>
            <a:off x="228600" y="584992"/>
            <a:ext cx="8759712" cy="592314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378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14.28 </a:t>
            </a:r>
            <a:r>
              <a:rPr lang="en-US" sz="2400" b="1" dirty="0" err="1" smtClean="0">
                <a:solidFill>
                  <a:schemeClr val="folHlink"/>
                </a:solidFill>
              </a:rPr>
              <a:t>processAuthorFormInfo</a:t>
            </a:r>
            <a:r>
              <a:rPr lang="en-US" sz="2400" b="1" dirty="0" smtClean="0">
                <a:solidFill>
                  <a:schemeClr val="folHlink"/>
                </a:solidFill>
              </a:rPr>
              <a:t>() function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&lt;?</a:t>
            </a:r>
            <a:r>
              <a:rPr lang="en-US" sz="2000" b="1" dirty="0" err="1" smtClean="0">
                <a:latin typeface="+mj-lt"/>
              </a:rPr>
              <a:t>php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function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processAuthorFormInfo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($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pdo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2000" b="1" dirty="0">
                <a:latin typeface="+mj-lt"/>
              </a:rPr>
              <a:t>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first let us see if there is any query string information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	</a:t>
            </a: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. . . if not return empty author object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if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(!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isThereQueryStringInfo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()</a:t>
            </a:r>
            <a:r>
              <a:rPr lang="en-US" sz="2000" b="1" dirty="0">
                <a:latin typeface="+mj-lt"/>
              </a:rPr>
              <a:t> ) {    return new Author("","","","");  }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are we editing an existing author . . .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if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areEditingExisting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()</a:t>
            </a:r>
            <a:r>
              <a:rPr lang="en-US" sz="2000" b="1" dirty="0">
                <a:latin typeface="+mj-lt"/>
              </a:rPr>
              <a:t> ) {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</a:t>
            </a:r>
            <a:r>
              <a:rPr lang="en-US" sz="2000" b="1" dirty="0">
                <a:latin typeface="+mj-lt"/>
              </a:rPr>
              <a:t>// since request method is GET, then this is either request for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</a:t>
            </a:r>
            <a:r>
              <a:rPr lang="en-US" sz="2000" b="1" dirty="0">
                <a:latin typeface="+mj-lt"/>
              </a:rPr>
              <a:t>// inserting new or a request to edit if id attribute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// </a:t>
            </a:r>
            <a:r>
              <a:rPr lang="en-US" sz="2000" b="1" dirty="0">
                <a:latin typeface="+mj-lt"/>
              </a:rPr>
              <a:t>NOTE: we are assuming ID in query string is ok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// </a:t>
            </a:r>
            <a:r>
              <a:rPr lang="en-US" sz="2000" b="1" dirty="0">
                <a:latin typeface="+mj-lt"/>
              </a:rPr>
              <a:t>(should actually test it in real site)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$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which = $_GET['which']</a:t>
            </a:r>
            <a:r>
              <a:rPr lang="en-US" sz="2000" b="1" dirty="0">
                <a:latin typeface="+mj-lt"/>
              </a:rPr>
              <a:t>; 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</a:t>
            </a:r>
            <a:r>
              <a:rPr lang="en-US" sz="2000" b="1" dirty="0">
                <a:latin typeface="+mj-lt"/>
              </a:rPr>
              <a:t>// retrieve data from database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return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retrieveAuthor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($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pdo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, $which); </a:t>
            </a:r>
            <a:r>
              <a:rPr lang="en-US" sz="2000" b="1" dirty="0">
                <a:latin typeface="+mj-lt"/>
              </a:rPr>
              <a:t> }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7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14.28 </a:t>
            </a:r>
            <a:r>
              <a:rPr lang="en-US" sz="2400" b="1" dirty="0" err="1" smtClean="0">
                <a:solidFill>
                  <a:schemeClr val="folHlink"/>
                </a:solidFill>
              </a:rPr>
              <a:t>processAuthorFormInfo</a:t>
            </a:r>
            <a:r>
              <a:rPr lang="en-US" sz="2400" b="1" dirty="0" smtClean="0">
                <a:solidFill>
                  <a:schemeClr val="folHlink"/>
                </a:solidFill>
              </a:rPr>
              <a:t>() function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// . . . or are we saving an author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if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areSaving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() ) {    </a:t>
            </a:r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if here then saving a record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we are going to use the existence of an ID </a:t>
            </a:r>
            <a:r>
              <a:rPr lang="en-US" sz="2000" b="1" dirty="0" err="1">
                <a:latin typeface="+mj-lt"/>
              </a:rPr>
              <a:t>querystring</a:t>
            </a:r>
            <a:r>
              <a:rPr lang="en-US" sz="2000" b="1" dirty="0">
                <a:latin typeface="+mj-lt"/>
              </a:rPr>
              <a:t> to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determine whether we should be inserting or updating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$</a:t>
            </a:r>
            <a:r>
              <a:rPr lang="en-US" sz="2000" b="1" dirty="0">
                <a:latin typeface="+mj-lt"/>
              </a:rPr>
              <a:t>id = "";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    if </a:t>
            </a:r>
            <a:r>
              <a:rPr lang="en-US" sz="2000" b="1" dirty="0">
                <a:latin typeface="+mj-lt"/>
              </a:rPr>
              <a:t>( </a:t>
            </a:r>
            <a:r>
              <a:rPr lang="en-US" sz="2000" b="1" dirty="0" err="1">
                <a:latin typeface="+mj-lt"/>
              </a:rPr>
              <a:t>isset</a:t>
            </a:r>
            <a:r>
              <a:rPr lang="en-US" sz="2000" b="1" dirty="0">
                <a:latin typeface="+mj-lt"/>
              </a:rPr>
              <a:t>($_POST['id']) ) {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$</a:t>
            </a:r>
            <a:r>
              <a:rPr lang="en-US" sz="2000" b="1" dirty="0">
                <a:latin typeface="+mj-lt"/>
              </a:rPr>
              <a:t>id = $_POST['id'];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}  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$</a:t>
            </a:r>
            <a:r>
              <a:rPr lang="en-US" sz="2000" b="1" dirty="0">
                <a:latin typeface="+mj-lt"/>
              </a:rPr>
              <a:t>author = </a:t>
            </a:r>
            <a:r>
              <a:rPr lang="en-US" sz="2000" b="1" dirty="0" err="1">
                <a:latin typeface="+mj-lt"/>
              </a:rPr>
              <a:t>saveAuthor</a:t>
            </a:r>
            <a:r>
              <a:rPr lang="en-US" sz="2000" b="1" dirty="0">
                <a:latin typeface="+mj-lt"/>
              </a:rPr>
              <a:t>( 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, $id, $_POST['</a:t>
            </a:r>
            <a:r>
              <a:rPr lang="en-US" sz="2000" b="1" dirty="0" err="1">
                <a:latin typeface="+mj-lt"/>
              </a:rPr>
              <a:t>firstname</a:t>
            </a:r>
            <a:r>
              <a:rPr lang="en-US" sz="2000" b="1" dirty="0">
                <a:latin typeface="+mj-lt"/>
              </a:rPr>
              <a:t>'],			  $_POST['</a:t>
            </a:r>
            <a:r>
              <a:rPr lang="en-US" sz="2000" b="1" dirty="0" err="1">
                <a:latin typeface="+mj-lt"/>
              </a:rPr>
              <a:t>lastname</a:t>
            </a:r>
            <a:r>
              <a:rPr lang="en-US" sz="2000" b="1" dirty="0">
                <a:latin typeface="+mj-lt"/>
              </a:rPr>
              <a:t>'], $_POST['institution'] );    </a:t>
            </a:r>
            <a:r>
              <a:rPr lang="en-US" sz="2000" b="1" dirty="0" smtClean="0">
                <a:latin typeface="+mj-lt"/>
              </a:rPr>
              <a:t> 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return </a:t>
            </a:r>
            <a:r>
              <a:rPr lang="en-US" sz="2000" b="1" dirty="0">
                <a:latin typeface="+mj-lt"/>
              </a:rPr>
              <a:t>$author;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}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}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?&gt;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8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14.29 Helper functions for Listing 14.28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6858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/*  Checks if there is any query string information passed in GET or POST</a:t>
            </a:r>
            <a:r>
              <a:rPr lang="en-US" sz="2000" b="1" dirty="0" smtClean="0">
                <a:latin typeface="+mj-lt"/>
              </a:rPr>
              <a:t>*/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function 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isThereQueryStringInfo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() 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{  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        if </a:t>
            </a:r>
            <a:r>
              <a:rPr lang="en-US" sz="2000" b="1" dirty="0">
                <a:latin typeface="+mj-lt"/>
              </a:rPr>
              <a:t>( </a:t>
            </a:r>
            <a:r>
              <a:rPr lang="en-US" sz="2000" b="1" dirty="0" err="1">
                <a:latin typeface="+mj-lt"/>
              </a:rPr>
              <a:t>areEditingExisting</a:t>
            </a:r>
            <a:r>
              <a:rPr lang="en-US" sz="2000" b="1" dirty="0">
                <a:latin typeface="+mj-lt"/>
              </a:rPr>
              <a:t>() ) {    return true;  }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if </a:t>
            </a:r>
            <a:r>
              <a:rPr lang="en-US" sz="2000" b="1" dirty="0">
                <a:latin typeface="+mj-lt"/>
              </a:rPr>
              <a:t>( </a:t>
            </a:r>
            <a:r>
              <a:rPr lang="en-US" sz="2000" b="1" dirty="0" err="1">
                <a:latin typeface="+mj-lt"/>
              </a:rPr>
              <a:t>areSaving</a:t>
            </a:r>
            <a:r>
              <a:rPr lang="en-US" sz="2000" b="1" dirty="0">
                <a:latin typeface="+mj-lt"/>
              </a:rPr>
              <a:t>() ) {    return true;  }  return false</a:t>
            </a:r>
            <a:r>
              <a:rPr lang="en-US" sz="2000" b="1" dirty="0" smtClean="0"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}</a:t>
            </a:r>
          </a:p>
          <a:p>
            <a:pPr marL="0" indent="0">
              <a:buNone/>
            </a:pPr>
            <a:endParaRPr lang="en-US" sz="2000" b="1" dirty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/*  Checks if query string info tells us whether we are editing  existing author</a:t>
            </a:r>
            <a:r>
              <a:rPr lang="en-US" sz="2000" b="1" dirty="0" smtClean="0">
                <a:latin typeface="+mj-lt"/>
              </a:rPr>
              <a:t>*/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function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areEditingExisting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() </a:t>
            </a:r>
            <a:r>
              <a:rPr lang="en-US" sz="2000" b="1" dirty="0">
                <a:latin typeface="+mj-lt"/>
              </a:rPr>
              <a:t>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if </a:t>
            </a:r>
            <a:r>
              <a:rPr lang="en-US" sz="2000" b="1" dirty="0">
                <a:latin typeface="+mj-lt"/>
              </a:rPr>
              <a:t>($_SERVER['REQUEST_METHOD'] == 'GET' &amp;&amp;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       </a:t>
            </a:r>
            <a:r>
              <a:rPr lang="en-US" sz="2000" b="1" dirty="0" err="1" smtClean="0">
                <a:latin typeface="+mj-lt"/>
              </a:rPr>
              <a:t>isset</a:t>
            </a:r>
            <a:r>
              <a:rPr lang="en-US" sz="2000" b="1" dirty="0">
                <a:latin typeface="+mj-lt"/>
              </a:rPr>
              <a:t>($_GET['which'])) {    return true;  </a:t>
            </a:r>
            <a:r>
              <a:rPr lang="en-US" sz="2000" b="1" dirty="0" smtClean="0">
                <a:latin typeface="+mj-lt"/>
              </a:rPr>
              <a:t>}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}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folHlink"/>
                </a:solidFill>
              </a:rPr>
              <a:t>Topics</a:t>
            </a: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 smtClean="0">
                <a:latin typeface="Arial" charset="0"/>
              </a:rPr>
              <a:t>14.7 Case Study </a:t>
            </a:r>
            <a:r>
              <a:rPr lang="en-US" sz="2400" b="1" dirty="0" smtClean="0">
                <a:latin typeface="Arial" charset="0"/>
              </a:rPr>
              <a:t>Schemas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Arial" charset="0"/>
              </a:rPr>
              <a:t>Travel Phot Sharing Databases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Arial" charset="0"/>
              </a:rPr>
              <a:t>Art Database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Arial" charset="0"/>
              </a:rPr>
              <a:t>Book CRM Database</a:t>
            </a: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latin typeface="Arial" charset="0"/>
              </a:rPr>
              <a:t>14.8 Sample Databases Techniques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Arial" charset="0"/>
              </a:rPr>
              <a:t>Search Results Page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Arial" charset="0"/>
              </a:rPr>
              <a:t>Editing a Record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Arial" charset="0"/>
              </a:rPr>
              <a:t>Saving and Displaying Raw Files in the Database</a:t>
            </a:r>
          </a:p>
          <a:p>
            <a:pPr lvl="1" eaLnBrk="1" hangingPunct="1">
              <a:defRPr/>
            </a:pPr>
            <a:r>
              <a:rPr lang="en-US" sz="2000" b="1" dirty="0" smtClean="0">
                <a:latin typeface="Arial" charset="0"/>
              </a:rPr>
              <a:t>Storing BLOB Data</a:t>
            </a:r>
          </a:p>
          <a:p>
            <a:pPr lvl="1" eaLnBrk="1" hangingPunct="1">
              <a:defRPr/>
            </a:pPr>
            <a:r>
              <a:rPr lang="en-US" sz="2000" b="1" dirty="0" smtClean="0">
                <a:latin typeface="Arial" charset="0"/>
              </a:rPr>
              <a:t>Displaying BOLBs from the </a:t>
            </a:r>
            <a:r>
              <a:rPr lang="en-US" sz="2000" b="1" dirty="0" err="1" smtClean="0">
                <a:latin typeface="Arial" charset="0"/>
              </a:rPr>
              <a:t>Databse</a:t>
            </a:r>
            <a:endParaRPr lang="en-US" sz="2000" b="1" dirty="0" smtClean="0">
              <a:latin typeface="Arial" charset="0"/>
            </a:endParaRPr>
          </a:p>
          <a:p>
            <a:pPr eaLnBrk="1" hangingPunct="1">
              <a:defRPr/>
            </a:pPr>
            <a:endParaRPr lang="en-US" sz="2800" dirty="0" smtClean="0">
              <a:latin typeface="Arial" charset="0"/>
            </a:endParaRPr>
          </a:p>
          <a:p>
            <a:pPr lvl="1" eaLnBrk="1" hangingPunct="1">
              <a:defRPr/>
            </a:pPr>
            <a:endParaRPr lang="en-US" sz="2400" dirty="0" smtClean="0">
              <a:latin typeface="Arial" charset="0"/>
            </a:endParaRPr>
          </a:p>
          <a:p>
            <a:pPr lvl="1" eaLnBrk="1" hangingPunct="1"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2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14.29 Helper functions for Listing 14.28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6858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/*  Checks if query string info tells us whether we are saving author info</a:t>
            </a:r>
            <a:r>
              <a:rPr lang="en-US" sz="2000" b="1" dirty="0" smtClean="0">
                <a:latin typeface="+mj-lt"/>
              </a:rPr>
              <a:t>*/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function  </a:t>
            </a:r>
            <a:r>
              <a:rPr lang="en-US" sz="2000" b="1" dirty="0" err="1">
                <a:latin typeface="+mj-lt"/>
              </a:rPr>
              <a:t>areSaving</a:t>
            </a:r>
            <a:r>
              <a:rPr lang="en-US" sz="2000" b="1" dirty="0">
                <a:latin typeface="+mj-lt"/>
              </a:rPr>
              <a:t>()  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if </a:t>
            </a:r>
            <a:r>
              <a:rPr lang="en-US" sz="2000" b="1" dirty="0">
                <a:latin typeface="+mj-lt"/>
              </a:rPr>
              <a:t>($_SERVER['REQUEST_METHOD'] ==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'POST</a:t>
            </a:r>
            <a:r>
              <a:rPr lang="en-US" sz="2000" b="1" dirty="0">
                <a:latin typeface="+mj-lt"/>
              </a:rPr>
              <a:t>' &amp;&amp; </a:t>
            </a:r>
            <a:r>
              <a:rPr lang="en-US" sz="2000" b="1" dirty="0" err="1">
                <a:latin typeface="+mj-lt"/>
              </a:rPr>
              <a:t>isset</a:t>
            </a:r>
            <a:r>
              <a:rPr lang="en-US" sz="2000" b="1" dirty="0" smtClean="0">
                <a:latin typeface="+mj-lt"/>
              </a:rPr>
              <a:t>($_POST</a:t>
            </a:r>
            <a:r>
              <a:rPr lang="en-US" sz="2000" b="1" dirty="0">
                <a:latin typeface="+mj-lt"/>
              </a:rPr>
              <a:t>['</a:t>
            </a:r>
            <a:r>
              <a:rPr lang="en-US" sz="2000" b="1" dirty="0" err="1">
                <a:latin typeface="+mj-lt"/>
              </a:rPr>
              <a:t>firstname</a:t>
            </a:r>
            <a:r>
              <a:rPr lang="en-US" sz="2000" b="1" dirty="0">
                <a:latin typeface="+mj-lt"/>
              </a:rPr>
              <a:t>']) &amp;&amp;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    </a:t>
            </a:r>
            <a:r>
              <a:rPr lang="en-US" sz="2000" b="1" dirty="0" err="1" smtClean="0">
                <a:latin typeface="+mj-lt"/>
              </a:rPr>
              <a:t>isset</a:t>
            </a:r>
            <a:r>
              <a:rPr lang="en-US" sz="2000" b="1" dirty="0">
                <a:latin typeface="+mj-lt"/>
              </a:rPr>
              <a:t>($_POST['</a:t>
            </a:r>
            <a:r>
              <a:rPr lang="en-US" sz="2000" b="1" dirty="0" err="1">
                <a:latin typeface="+mj-lt"/>
              </a:rPr>
              <a:t>lastname</a:t>
            </a:r>
            <a:r>
              <a:rPr lang="en-US" sz="2000" b="1" dirty="0">
                <a:latin typeface="+mj-lt"/>
              </a:rPr>
              <a:t>']) ) {    return true;  </a:t>
            </a:r>
            <a:r>
              <a:rPr lang="en-US" sz="2000" b="1" dirty="0" smtClean="0">
                <a:latin typeface="+mj-lt"/>
              </a:rPr>
              <a:t>}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}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/*  </a:t>
            </a:r>
            <a:r>
              <a:rPr lang="en-US" sz="2000" b="1" dirty="0">
                <a:latin typeface="+mj-lt"/>
              </a:rPr>
              <a:t>Retrieve a populated author from the database</a:t>
            </a:r>
            <a:r>
              <a:rPr lang="en-US" sz="2000" b="1" dirty="0" smtClean="0">
                <a:latin typeface="+mj-lt"/>
              </a:rPr>
              <a:t>*/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function  </a:t>
            </a:r>
            <a:r>
              <a:rPr lang="en-US" sz="2000" b="1" dirty="0" err="1">
                <a:latin typeface="+mj-lt"/>
              </a:rPr>
              <a:t>retrieveAuthor</a:t>
            </a:r>
            <a:r>
              <a:rPr lang="en-US" sz="2000" b="1" dirty="0">
                <a:latin typeface="+mj-lt"/>
              </a:rPr>
              <a:t>($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, $id){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 = "SELECT * FROM Authors WHERE ID=:id";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$</a:t>
            </a:r>
            <a:r>
              <a:rPr lang="en-US" sz="2000" b="1" dirty="0">
                <a:latin typeface="+mj-lt"/>
              </a:rPr>
              <a:t>statement = 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-&gt;prepare($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$</a:t>
            </a:r>
            <a:r>
              <a:rPr lang="en-US" sz="2000" b="1" dirty="0">
                <a:latin typeface="+mj-lt"/>
              </a:rPr>
              <a:t>statement-&gt;</a:t>
            </a:r>
            <a:r>
              <a:rPr lang="en-US" sz="2000" b="1" dirty="0" err="1">
                <a:latin typeface="+mj-lt"/>
              </a:rPr>
              <a:t>bindValue</a:t>
            </a:r>
            <a:r>
              <a:rPr lang="en-US" sz="2000" b="1" dirty="0">
                <a:latin typeface="+mj-lt"/>
              </a:rPr>
              <a:t>(':id', $id);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$</a:t>
            </a:r>
            <a:r>
              <a:rPr lang="en-US" sz="2000" b="1" dirty="0">
                <a:latin typeface="+mj-lt"/>
              </a:rPr>
              <a:t>statement-&gt;execute();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$</a:t>
            </a:r>
            <a:r>
              <a:rPr lang="en-US" sz="2000" b="1" dirty="0">
                <a:latin typeface="+mj-lt"/>
              </a:rPr>
              <a:t>row = $statement-&gt;fetch(PDO::FETCH_ASSOC);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return </a:t>
            </a:r>
            <a:r>
              <a:rPr lang="en-US" sz="2000" b="1" dirty="0">
                <a:latin typeface="+mj-lt"/>
              </a:rPr>
              <a:t>new Author($row['ID'], $row['</a:t>
            </a:r>
            <a:r>
              <a:rPr lang="en-US" sz="2000" b="1" dirty="0" err="1">
                <a:latin typeface="+mj-lt"/>
              </a:rPr>
              <a:t>FirstName</a:t>
            </a:r>
            <a:r>
              <a:rPr lang="en-US" sz="2000" b="1" dirty="0">
                <a:latin typeface="+mj-lt"/>
              </a:rPr>
              <a:t>'], </a:t>
            </a:r>
            <a:r>
              <a:rPr lang="en-US" sz="2000" b="1" dirty="0" smtClean="0">
                <a:latin typeface="+mj-lt"/>
              </a:rPr>
              <a:t>row</a:t>
            </a:r>
            <a:r>
              <a:rPr lang="en-US" sz="2000" b="1" dirty="0">
                <a:latin typeface="+mj-lt"/>
              </a:rPr>
              <a:t>['</a:t>
            </a:r>
            <a:r>
              <a:rPr lang="en-US" sz="2000" b="1" dirty="0" err="1">
                <a:latin typeface="+mj-lt"/>
              </a:rPr>
              <a:t>LastName</a:t>
            </a:r>
            <a:r>
              <a:rPr lang="en-US" sz="2000" b="1" dirty="0">
                <a:latin typeface="+mj-lt"/>
              </a:rPr>
              <a:t>'], $row['Institution']);}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14.29 Helper functions for Listing 14.28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6858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/*  Actually perform the database insert or update</a:t>
            </a:r>
            <a:r>
              <a:rPr lang="en-US" sz="2000" b="1" dirty="0" smtClean="0">
                <a:latin typeface="+mj-lt"/>
              </a:rPr>
              <a:t>*/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function  </a:t>
            </a:r>
            <a:r>
              <a:rPr lang="en-US" sz="2000" b="1" dirty="0" err="1">
                <a:latin typeface="+mj-lt"/>
              </a:rPr>
              <a:t>saveAuthor</a:t>
            </a:r>
            <a:r>
              <a:rPr lang="en-US" sz="2000" b="1" dirty="0">
                <a:latin typeface="+mj-lt"/>
              </a:rPr>
              <a:t>($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, $id, $first, $last, $institute){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$</a:t>
            </a:r>
            <a:r>
              <a:rPr lang="en-US" sz="2000" b="1" dirty="0">
                <a:latin typeface="+mj-lt"/>
              </a:rPr>
              <a:t>GLOBALS['</a:t>
            </a:r>
            <a:r>
              <a:rPr lang="en-US" sz="2000" b="1" dirty="0" err="1">
                <a:latin typeface="+mj-lt"/>
              </a:rPr>
              <a:t>updateStatus</a:t>
            </a:r>
            <a:r>
              <a:rPr lang="en-US" sz="2000" b="1" dirty="0">
                <a:latin typeface="+mj-lt"/>
              </a:rPr>
              <a:t>'] = '';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$</a:t>
            </a:r>
            <a:r>
              <a:rPr lang="en-US" sz="2000" b="1" dirty="0">
                <a:latin typeface="+mj-lt"/>
              </a:rPr>
              <a:t>author = new Author($id, $first, $last, $institute);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set up 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 statement and page's message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if </a:t>
            </a:r>
            <a:r>
              <a:rPr lang="en-US" sz="2000" b="1" dirty="0">
                <a:latin typeface="+mj-lt"/>
              </a:rPr>
              <a:t>( $author-&gt;</a:t>
            </a:r>
            <a:r>
              <a:rPr lang="en-US" sz="2000" b="1" dirty="0" err="1">
                <a:latin typeface="+mj-lt"/>
              </a:rPr>
              <a:t>isNew</a:t>
            </a:r>
            <a:r>
              <a:rPr lang="en-US" sz="2000" b="1" dirty="0">
                <a:latin typeface="+mj-lt"/>
              </a:rPr>
              <a:t>() )    {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 = "INSERT INTO authors (</a:t>
            </a:r>
            <a:r>
              <a:rPr lang="en-US" sz="2000" b="1" dirty="0" err="1">
                <a:latin typeface="+mj-lt"/>
              </a:rPr>
              <a:t>FirstName,LastName,Institution</a:t>
            </a:r>
            <a:r>
              <a:rPr lang="en-US" sz="2000" b="1" dirty="0">
                <a:latin typeface="+mj-lt"/>
              </a:rPr>
              <a:t>)                VALUES (:</a:t>
            </a:r>
            <a:r>
              <a:rPr lang="en-US" sz="2000" b="1" dirty="0" err="1">
                <a:latin typeface="+mj-lt"/>
              </a:rPr>
              <a:t>first,:last,:institute</a:t>
            </a:r>
            <a:r>
              <a:rPr lang="en-US" sz="2000" b="1" dirty="0">
                <a:latin typeface="+mj-lt"/>
              </a:rPr>
              <a:t>)";  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$</a:t>
            </a:r>
            <a:r>
              <a:rPr lang="en-US" sz="2000" b="1" dirty="0">
                <a:latin typeface="+mj-lt"/>
              </a:rPr>
              <a:t>GLOBALS['</a:t>
            </a:r>
            <a:r>
              <a:rPr lang="en-US" sz="2000" b="1" dirty="0" err="1">
                <a:latin typeface="+mj-lt"/>
              </a:rPr>
              <a:t>saveMessage</a:t>
            </a:r>
            <a:r>
              <a:rPr lang="en-US" sz="2000" b="1" dirty="0">
                <a:latin typeface="+mj-lt"/>
              </a:rPr>
              <a:t>'] = 'Added new ';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</a:t>
            </a:r>
            <a:r>
              <a:rPr lang="en-US" sz="2000" b="1" dirty="0">
                <a:latin typeface="+mj-lt"/>
              </a:rPr>
              <a:t>}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else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{    </a:t>
            </a:r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 = "UPDATE authors SET </a:t>
            </a:r>
            <a:r>
              <a:rPr lang="en-US" sz="2000" b="1" dirty="0" err="1">
                <a:latin typeface="+mj-lt"/>
              </a:rPr>
              <a:t>FirstName</a:t>
            </a:r>
            <a:r>
              <a:rPr lang="en-US" sz="2000" b="1" dirty="0">
                <a:latin typeface="+mj-lt"/>
              </a:rPr>
              <a:t>=:</a:t>
            </a:r>
            <a:r>
              <a:rPr lang="en-US" sz="2000" b="1" dirty="0" err="1">
                <a:latin typeface="+mj-lt"/>
              </a:rPr>
              <a:t>first,LastName</a:t>
            </a:r>
            <a:r>
              <a:rPr lang="en-US" sz="2000" b="1" dirty="0">
                <a:latin typeface="+mj-lt"/>
              </a:rPr>
              <a:t>=:last,                Institution=:institute WHERE ID=:id";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$</a:t>
            </a:r>
            <a:r>
              <a:rPr lang="en-US" sz="2000" b="1" dirty="0">
                <a:latin typeface="+mj-lt"/>
              </a:rPr>
              <a:t>GLOBALS['</a:t>
            </a:r>
            <a:r>
              <a:rPr lang="en-US" sz="2000" b="1" dirty="0" err="1">
                <a:latin typeface="+mj-lt"/>
              </a:rPr>
              <a:t>saveMessage</a:t>
            </a:r>
            <a:r>
              <a:rPr lang="en-US" sz="2000" b="1" dirty="0">
                <a:latin typeface="+mj-lt"/>
              </a:rPr>
              <a:t>'] = 'Edited existing ';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}</a:t>
            </a:r>
            <a:endParaRPr lang="en-US" sz="2000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14.29 Helper functions for Listing 14.28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6858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 // setup the parameters for the query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 = 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-&gt;prepare($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statement-&gt;</a:t>
            </a:r>
            <a:r>
              <a:rPr lang="en-US" sz="2000" b="1" dirty="0" err="1">
                <a:latin typeface="+mj-lt"/>
              </a:rPr>
              <a:t>bindValue</a:t>
            </a:r>
            <a:r>
              <a:rPr lang="en-US" sz="2000" b="1" dirty="0">
                <a:latin typeface="+mj-lt"/>
              </a:rPr>
              <a:t>(':first', $first);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statement-&gt;</a:t>
            </a:r>
            <a:r>
              <a:rPr lang="en-US" sz="2000" b="1" dirty="0" err="1">
                <a:latin typeface="+mj-lt"/>
              </a:rPr>
              <a:t>bindValue</a:t>
            </a:r>
            <a:r>
              <a:rPr lang="en-US" sz="2000" b="1" dirty="0">
                <a:latin typeface="+mj-lt"/>
              </a:rPr>
              <a:t>(':last', $last);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statement-&gt;</a:t>
            </a:r>
            <a:r>
              <a:rPr lang="en-US" sz="2000" b="1" dirty="0" err="1">
                <a:latin typeface="+mj-lt"/>
              </a:rPr>
              <a:t>bindValue</a:t>
            </a:r>
            <a:r>
              <a:rPr lang="en-US" sz="2000" b="1" dirty="0">
                <a:latin typeface="+mj-lt"/>
              </a:rPr>
              <a:t>(':institute', $institute);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if </a:t>
            </a:r>
            <a:r>
              <a:rPr lang="en-US" sz="2000" b="1" dirty="0">
                <a:latin typeface="+mj-lt"/>
              </a:rPr>
              <a:t>( ! $author-&gt;</a:t>
            </a:r>
            <a:r>
              <a:rPr lang="en-US" sz="2000" b="1" dirty="0" err="1">
                <a:latin typeface="+mj-lt"/>
              </a:rPr>
              <a:t>isNew</a:t>
            </a:r>
            <a:r>
              <a:rPr lang="en-US" sz="2000" b="1" dirty="0">
                <a:latin typeface="+mj-lt"/>
              </a:rPr>
              <a:t>() ) $statement-&gt;</a:t>
            </a:r>
            <a:r>
              <a:rPr lang="en-US" sz="2000" b="1" dirty="0" err="1">
                <a:latin typeface="+mj-lt"/>
              </a:rPr>
              <a:t>bindValue</a:t>
            </a:r>
            <a:r>
              <a:rPr lang="en-US" sz="2000" b="1" dirty="0">
                <a:latin typeface="+mj-lt"/>
              </a:rPr>
              <a:t>(':id', $id);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execute the query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statement-&gt;execute();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retrieve auto generated id if this was an insert and update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author object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if </a:t>
            </a:r>
            <a:r>
              <a:rPr lang="en-US" sz="2000" b="1" dirty="0">
                <a:latin typeface="+mj-lt"/>
              </a:rPr>
              <a:t>( $author-&gt;</a:t>
            </a:r>
            <a:r>
              <a:rPr lang="en-US" sz="2000" b="1" dirty="0" err="1">
                <a:latin typeface="+mj-lt"/>
              </a:rPr>
              <a:t>isNew</a:t>
            </a:r>
            <a:r>
              <a:rPr lang="en-US" sz="2000" b="1" dirty="0">
                <a:latin typeface="+mj-lt"/>
              </a:rPr>
              <a:t>() ) { 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 $</a:t>
            </a:r>
            <a:r>
              <a:rPr lang="en-US" sz="2000" b="1" dirty="0">
                <a:latin typeface="+mj-lt"/>
              </a:rPr>
              <a:t>author-&gt;id = 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-&gt;</a:t>
            </a:r>
            <a:r>
              <a:rPr lang="en-US" sz="2000" b="1" dirty="0" err="1">
                <a:latin typeface="+mj-lt"/>
              </a:rPr>
              <a:t>lastInsertId</a:t>
            </a:r>
            <a:r>
              <a:rPr lang="en-US" sz="2000" b="1" dirty="0">
                <a:latin typeface="+mj-lt"/>
              </a:rPr>
              <a:t>();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}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return </a:t>
            </a:r>
            <a:r>
              <a:rPr lang="en-US" sz="2000" b="1" dirty="0">
                <a:latin typeface="+mj-lt"/>
              </a:rPr>
              <a:t>$author</a:t>
            </a:r>
            <a:r>
              <a:rPr lang="en-US" sz="2000" b="1" dirty="0" smtClean="0"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}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4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14.30 </a:t>
            </a:r>
            <a:r>
              <a:rPr lang="en-US" sz="2400" b="1" dirty="0" err="1" smtClean="0">
                <a:solidFill>
                  <a:schemeClr val="folHlink"/>
                </a:solidFill>
              </a:rPr>
              <a:t>authorForm.php</a:t>
            </a:r>
            <a:r>
              <a:rPr lang="en-US" sz="2400" b="1" dirty="0" smtClean="0">
                <a:solidFill>
                  <a:schemeClr val="folHlink"/>
                </a:solidFill>
              </a:rPr>
              <a:t> page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6858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 &lt;?</a:t>
            </a:r>
            <a:r>
              <a:rPr lang="en-US" sz="2000" b="1" dirty="0" err="1" smtClean="0">
                <a:latin typeface="+mj-lt"/>
              </a:rPr>
              <a:t>php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initialize page </a:t>
            </a:r>
            <a:r>
              <a:rPr lang="en-US" sz="2000" b="1" dirty="0" err="1" smtClean="0">
                <a:latin typeface="+mj-lt"/>
              </a:rPr>
              <a:t>globals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err="1" smtClean="0">
                <a:latin typeface="+mj-lt"/>
              </a:rPr>
              <a:t>require_once</a:t>
            </a:r>
            <a:r>
              <a:rPr lang="en-US" sz="2000" b="1" dirty="0">
                <a:latin typeface="+mj-lt"/>
              </a:rPr>
              <a:t>('includes/</a:t>
            </a:r>
            <a:r>
              <a:rPr lang="en-US" sz="2000" b="1" dirty="0" err="1">
                <a:latin typeface="+mj-lt"/>
              </a:rPr>
              <a:t>config-books.inc.php</a:t>
            </a:r>
            <a:r>
              <a:rPr lang="en-US" sz="2000" b="1" dirty="0" smtClean="0">
                <a:latin typeface="+mj-lt"/>
              </a:rPr>
              <a:t>');</a:t>
            </a:r>
          </a:p>
          <a:p>
            <a:pPr marL="0" indent="0">
              <a:buNone/>
            </a:pPr>
            <a:r>
              <a:rPr lang="en-US" sz="2000" b="1" dirty="0" err="1" smtClean="0">
                <a:latin typeface="+mj-lt"/>
              </a:rPr>
              <a:t>require_once</a:t>
            </a:r>
            <a:r>
              <a:rPr lang="en-US" sz="2000" b="1" dirty="0">
                <a:latin typeface="+mj-lt"/>
              </a:rPr>
              <a:t>('includes/</a:t>
            </a:r>
            <a:r>
              <a:rPr lang="en-US" sz="2000" b="1" dirty="0" err="1">
                <a:latin typeface="+mj-lt"/>
              </a:rPr>
              <a:t>Author.class.php</a:t>
            </a:r>
            <a:r>
              <a:rPr lang="en-US" sz="2000" b="1" dirty="0" smtClean="0">
                <a:latin typeface="+mj-lt"/>
              </a:rPr>
              <a:t>');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class name for hiding a &lt;div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GLOBALS['</a:t>
            </a:r>
            <a:r>
              <a:rPr lang="en-US" sz="2000" b="1" dirty="0" err="1">
                <a:latin typeface="+mj-lt"/>
              </a:rPr>
              <a:t>updateStatus</a:t>
            </a:r>
            <a:r>
              <a:rPr lang="en-US" sz="2000" b="1" dirty="0">
                <a:latin typeface="+mj-lt"/>
              </a:rPr>
              <a:t>'] = 'hide</a:t>
            </a:r>
            <a:r>
              <a:rPr lang="en-US" sz="2000" b="1" dirty="0" smtClean="0">
                <a:latin typeface="+mj-lt"/>
              </a:rPr>
              <a:t>';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the message to be displayed after </a:t>
            </a:r>
            <a:r>
              <a:rPr lang="en-US" sz="2000" b="1" dirty="0" smtClean="0">
                <a:latin typeface="+mj-lt"/>
              </a:rPr>
              <a:t>saving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GLOBALS['</a:t>
            </a:r>
            <a:r>
              <a:rPr lang="en-US" sz="2000" b="1" dirty="0" err="1">
                <a:latin typeface="+mj-lt"/>
              </a:rPr>
              <a:t>saveMessage</a:t>
            </a:r>
            <a:r>
              <a:rPr lang="en-US" sz="2000" b="1" dirty="0">
                <a:latin typeface="+mj-lt"/>
              </a:rPr>
              <a:t>'] = </a:t>
            </a:r>
            <a:r>
              <a:rPr lang="en-US" sz="2000" b="1" dirty="0" smtClean="0">
                <a:latin typeface="+mj-lt"/>
              </a:rPr>
              <a:t>' ';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6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14.30 </a:t>
            </a:r>
            <a:r>
              <a:rPr lang="en-US" sz="2400" b="1" dirty="0" err="1" smtClean="0">
                <a:solidFill>
                  <a:schemeClr val="folHlink"/>
                </a:solidFill>
              </a:rPr>
              <a:t>authorForm.php</a:t>
            </a:r>
            <a:r>
              <a:rPr lang="en-US" sz="2400" b="1" dirty="0" smtClean="0">
                <a:solidFill>
                  <a:schemeClr val="folHlink"/>
                </a:solidFill>
              </a:rPr>
              <a:t> page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6858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 try 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set up the PDO connection to database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 = new PDO(DBCONNECTION,DBUSER,DBPASS);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-&gt;</a:t>
            </a:r>
            <a:r>
              <a:rPr lang="en-US" sz="2000" b="1" dirty="0" err="1">
                <a:latin typeface="+mj-lt"/>
              </a:rPr>
              <a:t>setAttribute</a:t>
            </a:r>
            <a:r>
              <a:rPr lang="en-US" sz="2000" b="1" dirty="0">
                <a:latin typeface="+mj-lt"/>
              </a:rPr>
              <a:t>(PDO::ATTR_ERRMODE, PDO::ERRMODE_EXCEPTION);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perform the algorithm and return populated Author object  $author = </a:t>
            </a:r>
            <a:r>
              <a:rPr lang="en-US" sz="2000" b="1" dirty="0" err="1">
                <a:latin typeface="+mj-lt"/>
              </a:rPr>
              <a:t>processAuthorFormInfo</a:t>
            </a:r>
            <a:r>
              <a:rPr lang="en-US" sz="2000" b="1" dirty="0">
                <a:latin typeface="+mj-lt"/>
              </a:rPr>
              <a:t>($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);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change form Submit button text based on author object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if </a:t>
            </a:r>
            <a:r>
              <a:rPr lang="en-US" sz="2000" b="1" dirty="0">
                <a:latin typeface="+mj-lt"/>
              </a:rPr>
              <a:t>( $author-&gt;</a:t>
            </a:r>
            <a:r>
              <a:rPr lang="en-US" sz="2000" b="1" dirty="0" err="1">
                <a:latin typeface="+mj-lt"/>
              </a:rPr>
              <a:t>isNew</a:t>
            </a:r>
            <a:r>
              <a:rPr lang="en-US" sz="2000" b="1" dirty="0">
                <a:latin typeface="+mj-lt"/>
              </a:rPr>
              <a:t>() ) {    $</a:t>
            </a:r>
            <a:r>
              <a:rPr lang="en-US" sz="2000" b="1" dirty="0" err="1">
                <a:latin typeface="+mj-lt"/>
              </a:rPr>
              <a:t>buttonText</a:t>
            </a:r>
            <a:r>
              <a:rPr lang="en-US" sz="2000" b="1" dirty="0">
                <a:latin typeface="+mj-lt"/>
              </a:rPr>
              <a:t> = 'Add';  }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else </a:t>
            </a:r>
            <a:r>
              <a:rPr lang="en-US" sz="2000" b="1" dirty="0">
                <a:latin typeface="+mj-lt"/>
              </a:rPr>
              <a:t>{    $</a:t>
            </a:r>
            <a:r>
              <a:rPr lang="en-US" sz="2000" b="1" dirty="0" err="1">
                <a:latin typeface="+mj-lt"/>
              </a:rPr>
              <a:t>buttonText</a:t>
            </a:r>
            <a:r>
              <a:rPr lang="en-US" sz="2000" b="1" dirty="0">
                <a:latin typeface="+mj-lt"/>
              </a:rPr>
              <a:t> = 'Edit';  </a:t>
            </a:r>
            <a:r>
              <a:rPr lang="en-US" sz="2000" b="1" dirty="0" smtClean="0">
                <a:latin typeface="+mj-lt"/>
              </a:rPr>
              <a:t>}}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catch </a:t>
            </a:r>
            <a:r>
              <a:rPr lang="en-US" sz="2000" b="1" dirty="0">
                <a:latin typeface="+mj-lt"/>
              </a:rPr>
              <a:t>(</a:t>
            </a:r>
            <a:r>
              <a:rPr lang="en-US" sz="2000" b="1" dirty="0" err="1">
                <a:latin typeface="+mj-lt"/>
              </a:rPr>
              <a:t>PDOException</a:t>
            </a:r>
            <a:r>
              <a:rPr lang="en-US" sz="2000" b="1" dirty="0">
                <a:latin typeface="+mj-lt"/>
              </a:rPr>
              <a:t> $e) {  die( $e-&gt;</a:t>
            </a:r>
            <a:r>
              <a:rPr lang="en-US" sz="2000" b="1" dirty="0" err="1">
                <a:latin typeface="+mj-lt"/>
              </a:rPr>
              <a:t>getMessage</a:t>
            </a:r>
            <a:r>
              <a:rPr lang="en-US" sz="2000" b="1" dirty="0">
                <a:latin typeface="+mj-lt"/>
              </a:rPr>
              <a:t>() </a:t>
            </a:r>
            <a:r>
              <a:rPr lang="en-US" sz="2000" b="1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}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//...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?&gt;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14.30 </a:t>
            </a:r>
            <a:r>
              <a:rPr lang="en-US" sz="2400" b="1" dirty="0" err="1" smtClean="0">
                <a:solidFill>
                  <a:schemeClr val="folHlink"/>
                </a:solidFill>
              </a:rPr>
              <a:t>authorForm.php</a:t>
            </a:r>
            <a:r>
              <a:rPr lang="en-US" sz="2400" b="1" dirty="0" smtClean="0">
                <a:solidFill>
                  <a:schemeClr val="folHlink"/>
                </a:solidFill>
              </a:rPr>
              <a:t> page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2411" y="685800"/>
            <a:ext cx="84582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 &lt;!DOCTYPE html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html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head </a:t>
            </a:r>
            <a:r>
              <a:rPr lang="en-US" sz="2000" b="1" dirty="0" err="1">
                <a:latin typeface="+mj-lt"/>
              </a:rPr>
              <a:t>lang</a:t>
            </a:r>
            <a:r>
              <a:rPr lang="en-US" sz="2000" b="1" dirty="0">
                <a:latin typeface="+mj-lt"/>
              </a:rPr>
              <a:t>="</a:t>
            </a:r>
            <a:r>
              <a:rPr lang="en-US" sz="2000" b="1" dirty="0" err="1">
                <a:latin typeface="+mj-lt"/>
              </a:rPr>
              <a:t>en</a:t>
            </a:r>
            <a:r>
              <a:rPr lang="en-US" sz="2000" b="1" dirty="0">
                <a:latin typeface="+mj-lt"/>
              </a:rPr>
              <a:t>"&gt;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.. </a:t>
            </a:r>
            <a:r>
              <a:rPr lang="en-US" sz="2000" b="1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form class="form-horizontal" method="post" action="</a:t>
            </a:r>
            <a:r>
              <a:rPr lang="en-US" sz="2000" b="1" dirty="0" err="1">
                <a:latin typeface="+mj-lt"/>
              </a:rPr>
              <a:t>authorForm.php</a:t>
            </a:r>
            <a:r>
              <a:rPr lang="en-US" sz="2000" b="1" dirty="0">
                <a:latin typeface="+mj-lt"/>
              </a:rPr>
              <a:t>"&gt;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 err="1">
                <a:latin typeface="+mj-lt"/>
              </a:rPr>
              <a:t>fieldset</a:t>
            </a:r>
            <a:r>
              <a:rPr lang="en-US" sz="2000" b="1" dirty="0">
                <a:latin typeface="+mj-lt"/>
              </a:rPr>
              <a:t>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&lt;legend&gt;Author </a:t>
            </a:r>
            <a:r>
              <a:rPr lang="en-US" sz="2000" b="1" dirty="0">
                <a:latin typeface="+mj-lt"/>
              </a:rPr>
              <a:t>Form&lt;/legend&gt;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input type="hidden" name="id" value="&lt;?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$author-&gt;id ?&gt;" /&gt;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label&gt;First Name&lt;/label&gt;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input type="text" name="</a:t>
            </a:r>
            <a:r>
              <a:rPr lang="en-US" sz="2000" b="1" dirty="0" err="1">
                <a:latin typeface="+mj-lt"/>
              </a:rPr>
              <a:t>firstname</a:t>
            </a:r>
            <a:r>
              <a:rPr lang="en-US" sz="2000" b="1" dirty="0">
                <a:latin typeface="+mj-lt"/>
              </a:rPr>
              <a:t>"  </a:t>
            </a:r>
            <a:r>
              <a:rPr lang="en-US" sz="2000" b="1" dirty="0" smtClean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placeholder="Enter first name"       value="  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$author-&gt;</a:t>
            </a:r>
            <a:r>
              <a:rPr lang="en-US" sz="2000" b="1" dirty="0" err="1">
                <a:latin typeface="+mj-lt"/>
              </a:rPr>
              <a:t>firstName</a:t>
            </a:r>
            <a:r>
              <a:rPr lang="en-US" sz="2000" b="1" dirty="0">
                <a:latin typeface="+mj-lt"/>
              </a:rPr>
              <a:t>; ?&gt;"&gt;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625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14.30 </a:t>
            </a:r>
            <a:r>
              <a:rPr lang="en-US" sz="2400" b="1" dirty="0" err="1" smtClean="0">
                <a:solidFill>
                  <a:schemeClr val="folHlink"/>
                </a:solidFill>
              </a:rPr>
              <a:t>authorForm.php</a:t>
            </a:r>
            <a:r>
              <a:rPr lang="en-US" sz="2400" b="1" dirty="0" smtClean="0">
                <a:solidFill>
                  <a:schemeClr val="folHlink"/>
                </a:solidFill>
              </a:rPr>
              <a:t> page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685800"/>
            <a:ext cx="8229600" cy="56737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label&gt;Last Name&lt;/label&gt;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input type="text" name="</a:t>
            </a:r>
            <a:r>
              <a:rPr lang="en-US" sz="2000" b="1" dirty="0" err="1">
                <a:latin typeface="+mj-lt"/>
              </a:rPr>
              <a:t>lastname</a:t>
            </a:r>
            <a:r>
              <a:rPr lang="en-US" sz="2000" b="1" dirty="0">
                <a:latin typeface="+mj-lt"/>
              </a:rPr>
              <a:t>"  </a:t>
            </a:r>
            <a:r>
              <a:rPr lang="en-US" sz="2000" b="1" dirty="0" smtClean="0">
                <a:latin typeface="+mj-lt"/>
              </a:rPr>
              <a:t>placeholder</a:t>
            </a:r>
            <a:r>
              <a:rPr lang="en-US" sz="2000" b="1" dirty="0">
                <a:latin typeface="+mj-lt"/>
              </a:rPr>
              <a:t>="Enter last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name</a:t>
            </a:r>
            <a:r>
              <a:rPr lang="en-US" sz="2000" b="1" dirty="0">
                <a:latin typeface="+mj-lt"/>
              </a:rPr>
              <a:t>"       value="&lt;?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$author-&gt;</a:t>
            </a:r>
            <a:r>
              <a:rPr lang="en-US" sz="2000" b="1" dirty="0" err="1">
                <a:latin typeface="+mj-lt"/>
              </a:rPr>
              <a:t>lastName</a:t>
            </a:r>
            <a:r>
              <a:rPr lang="en-US" sz="2000" b="1" dirty="0">
                <a:latin typeface="+mj-lt"/>
              </a:rPr>
              <a:t>; ?&gt;"&gt;  &lt;label&gt;Institution&lt;/label&gt;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input type="text" name="institution"       placeholder="Enter </a:t>
            </a:r>
            <a:r>
              <a:rPr lang="en-US" sz="2000" b="1" dirty="0" smtClean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 Institution</a:t>
            </a:r>
            <a:r>
              <a:rPr lang="en-US" sz="2000" b="1" dirty="0">
                <a:latin typeface="+mj-lt"/>
              </a:rPr>
              <a:t>"       value="&lt;?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$author-&gt;institution; ?&gt;"&gt;   &lt;button type="submit" &gt;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</a:t>
            </a:r>
            <a:r>
              <a:rPr lang="en-US" sz="2000" b="1" dirty="0" err="1">
                <a:latin typeface="+mj-lt"/>
              </a:rPr>
              <a:t>buttonText</a:t>
            </a:r>
            <a:r>
              <a:rPr lang="en-US" sz="2000" b="1" dirty="0">
                <a:latin typeface="+mj-lt"/>
              </a:rPr>
              <a:t>; ?&gt;   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  &lt;/</a:t>
            </a:r>
            <a:r>
              <a:rPr lang="en-US" sz="2000" b="1" dirty="0">
                <a:latin typeface="+mj-lt"/>
              </a:rPr>
              <a:t>button&gt;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&lt;/</a:t>
            </a:r>
            <a:r>
              <a:rPr lang="en-US" sz="2000" b="1" dirty="0" err="1">
                <a:latin typeface="+mj-lt"/>
              </a:rPr>
              <a:t>fieldset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&lt;/</a:t>
            </a:r>
            <a:r>
              <a:rPr lang="en-US" sz="2000" b="1" dirty="0">
                <a:latin typeface="+mj-lt"/>
              </a:rPr>
              <a:t>form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div class="alert alert-info 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$GLOBALS['</a:t>
            </a:r>
            <a:r>
              <a:rPr lang="en-US" sz="2000" b="1" dirty="0" err="1">
                <a:latin typeface="+mj-lt"/>
              </a:rPr>
              <a:t>updateStatus</a:t>
            </a:r>
            <a:r>
              <a:rPr lang="en-US" sz="2000" b="1" dirty="0">
                <a:latin typeface="+mj-lt"/>
              </a:rPr>
              <a:t>']; </a:t>
            </a:r>
            <a:r>
              <a:rPr lang="en-US" sz="2000" b="1" dirty="0" smtClean="0">
                <a:latin typeface="+mj-lt"/>
              </a:rPr>
              <a:t>?&gt;"&gt;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</a:t>
            </a:r>
            <a:r>
              <a:rPr lang="en-US" sz="2000" b="1" dirty="0">
                <a:latin typeface="+mj-lt"/>
              </a:rPr>
              <a:t>p&gt; &lt;?</a:t>
            </a:r>
            <a:r>
              <a:rPr lang="en-US" sz="2000" b="1" dirty="0" err="1">
                <a:latin typeface="+mj-lt"/>
              </a:rPr>
              <a:t>php</a:t>
            </a:r>
            <a:r>
              <a:rPr lang="en-US" sz="2000" b="1" dirty="0">
                <a:latin typeface="+mj-lt"/>
              </a:rPr>
              <a:t> echo $GLOBALS['</a:t>
            </a:r>
            <a:r>
              <a:rPr lang="en-US" sz="2000" b="1" dirty="0" err="1">
                <a:latin typeface="+mj-lt"/>
              </a:rPr>
              <a:t>saveMessage</a:t>
            </a:r>
            <a:r>
              <a:rPr lang="en-US" sz="2000" b="1" dirty="0">
                <a:latin typeface="+mj-lt"/>
              </a:rPr>
              <a:t>']; ?&gt; author&lt;/p</a:t>
            </a:r>
            <a:r>
              <a:rPr lang="en-US" sz="2000" b="1" dirty="0" smtClean="0">
                <a:latin typeface="+mj-lt"/>
              </a:rPr>
              <a:t>&gt;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&lt;/</a:t>
            </a:r>
            <a:r>
              <a:rPr lang="en-US" sz="2000" b="1" dirty="0">
                <a:latin typeface="+mj-lt"/>
              </a:rPr>
              <a:t>div&gt;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Fig. 14.32 Storing file location in the database, page 684</a:t>
            </a:r>
            <a:endParaRPr lang="en-US" sz="2400" b="1" dirty="0" smtClean="0">
              <a:solidFill>
                <a:srgbClr val="FFC000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6" name="Content Placeholder 4" descr="481261403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4" r="-3034"/>
          <a:stretch>
            <a:fillRect/>
          </a:stretch>
        </p:blipFill>
        <p:spPr bwMode="auto">
          <a:xfrm>
            <a:off x="228600" y="676388"/>
            <a:ext cx="8458200" cy="5980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12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endParaRPr lang="en-US" sz="32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latin typeface="Arial" charset="0"/>
              </a:rPr>
              <a:t>Saving and Displaying Raw Files in the Database</a:t>
            </a:r>
          </a:p>
          <a:p>
            <a:pPr lvl="1" eaLnBrk="1" hangingPunct="1">
              <a:defRPr/>
            </a:pPr>
            <a:r>
              <a:rPr lang="en-US" sz="2000" b="1" dirty="0" smtClean="0">
                <a:latin typeface="Arial" charset="0"/>
              </a:rPr>
              <a:t>Upload an image and save it within BLOB field</a:t>
            </a:r>
          </a:p>
          <a:p>
            <a:pPr lvl="1" eaLnBrk="1" hangingPunct="1">
              <a:defRPr/>
            </a:pPr>
            <a:r>
              <a:rPr lang="en-US" sz="2000" b="1" dirty="0" smtClean="0">
                <a:latin typeface="Arial" charset="0"/>
              </a:rPr>
              <a:t>$_FILES  --- </a:t>
            </a:r>
            <a:r>
              <a:rPr lang="en-US" sz="2000" b="1" dirty="0" err="1" smtClean="0">
                <a:latin typeface="Arial" charset="0"/>
              </a:rPr>
              <a:t>superglobal</a:t>
            </a:r>
            <a:r>
              <a:rPr lang="en-US" sz="2000" b="1" dirty="0" smtClean="0">
                <a:latin typeface="Arial" charset="0"/>
              </a:rPr>
              <a:t> array</a:t>
            </a:r>
          </a:p>
          <a:p>
            <a:pPr marL="457200" lvl="1" indent="0" eaLnBrk="1" hangingPunct="1">
              <a:buNone/>
              <a:defRPr/>
            </a:pPr>
            <a:r>
              <a:rPr lang="en-US" sz="2000" b="1" dirty="0" smtClean="0">
                <a:latin typeface="Arial" charset="0"/>
              </a:rPr>
              <a:t>&lt;form </a:t>
            </a:r>
            <a:r>
              <a:rPr lang="en-US" sz="2000" b="1" dirty="0" err="1" smtClean="0">
                <a:latin typeface="Arial" charset="0"/>
              </a:rPr>
              <a:t>enctype</a:t>
            </a:r>
            <a:r>
              <a:rPr lang="en-US" sz="2000" b="1" dirty="0" smtClean="0">
                <a:latin typeface="Arial" charset="0"/>
              </a:rPr>
              <a:t>=‘multipart/form-data’ method=‘post’ action=‘</a:t>
            </a:r>
            <a:r>
              <a:rPr lang="en-US" sz="2000" b="1" dirty="0" err="1" smtClean="0">
                <a:latin typeface="Arial" charset="0"/>
              </a:rPr>
              <a:t>upFile.php</a:t>
            </a:r>
            <a:r>
              <a:rPr lang="en-US" sz="2000" b="1" dirty="0" smtClean="0">
                <a:latin typeface="Arial" charset="0"/>
              </a:rPr>
              <a:t>’&gt;</a:t>
            </a:r>
            <a:endParaRPr lang="en-US" sz="20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r>
              <a:rPr lang="en-US" sz="2000" b="1" dirty="0" smtClean="0">
                <a:latin typeface="Arial" charset="0"/>
              </a:rPr>
              <a:t>&lt;input type = “file” name=‘file1’&gt; &lt;/input&gt;</a:t>
            </a:r>
          </a:p>
          <a:p>
            <a:pPr marL="457200" lvl="1" indent="0" eaLnBrk="1" hangingPunct="1">
              <a:buNone/>
              <a:defRPr/>
            </a:pPr>
            <a:r>
              <a:rPr lang="en-US" sz="2000" b="1" dirty="0" smtClean="0">
                <a:latin typeface="Arial" charset="0"/>
              </a:rPr>
              <a:t>&lt;/form&gt;</a:t>
            </a:r>
          </a:p>
          <a:p>
            <a:pPr marL="457200" lvl="1" indent="0" eaLnBrk="1" hangingPunct="1">
              <a:buNone/>
              <a:defRPr/>
            </a:pPr>
            <a:endParaRPr lang="en-US" sz="2000" b="1" dirty="0" smtClean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r>
              <a:rPr lang="en-US" sz="2000" b="1" dirty="0" smtClean="0">
                <a:latin typeface="Arial" charset="0"/>
              </a:rPr>
              <a:t>Image File Storage: ID, UID, Path, </a:t>
            </a:r>
            <a:r>
              <a:rPr lang="en-US" sz="2000" b="1" dirty="0" err="1" smtClean="0">
                <a:latin typeface="Arial" charset="0"/>
              </a:rPr>
              <a:t>ImageContent</a:t>
            </a:r>
            <a:r>
              <a:rPr lang="en-US" sz="2000" b="1" dirty="0" smtClean="0">
                <a:latin typeface="Arial" charset="0"/>
              </a:rPr>
              <a:t> </a:t>
            </a:r>
          </a:p>
          <a:p>
            <a:pPr lvl="1" eaLnBrk="1" hangingPunct="1">
              <a:defRPr/>
            </a:pPr>
            <a:r>
              <a:rPr lang="en-US" sz="2000" b="1" dirty="0" err="1" smtClean="0">
                <a:latin typeface="Arial" charset="0"/>
              </a:rPr>
              <a:t>ImageContent</a:t>
            </a:r>
            <a:r>
              <a:rPr lang="en-US" sz="2000" b="1" dirty="0" smtClean="0">
                <a:latin typeface="Arial" charset="0"/>
              </a:rPr>
              <a:t>: a BLOB field for binary data of the image</a:t>
            </a:r>
            <a:endParaRPr lang="en-US" sz="2000" b="1" dirty="0">
              <a:latin typeface="Arial" charset="0"/>
            </a:endParaRPr>
          </a:p>
          <a:p>
            <a:pPr lvl="1" eaLnBrk="1" hangingPunct="1">
              <a:defRPr/>
            </a:pPr>
            <a:r>
              <a:rPr lang="en-US" sz="2000" b="1" dirty="0" err="1" smtClean="0">
                <a:latin typeface="Arial" charset="0"/>
              </a:rPr>
              <a:t>TravelImage</a:t>
            </a:r>
            <a:r>
              <a:rPr lang="en-US" sz="2000" b="1" dirty="0" smtClean="0">
                <a:latin typeface="Arial" charset="0"/>
              </a:rPr>
              <a:t> Path: /images/983412824.jpg</a:t>
            </a:r>
            <a:endParaRPr lang="en-US" sz="2800" dirty="0" smtClean="0">
              <a:latin typeface="Arial" charset="0"/>
            </a:endParaRPr>
          </a:p>
          <a:p>
            <a:pPr lvl="1" eaLnBrk="1" hangingPunct="1">
              <a:defRPr/>
            </a:pPr>
            <a:endParaRPr lang="en-US" sz="2400" dirty="0" smtClean="0">
              <a:latin typeface="Arial" charset="0"/>
            </a:endParaRPr>
          </a:p>
          <a:p>
            <a:pPr lvl="1" eaLnBrk="1" hangingPunct="1"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Fig. 14.33 Using BLOBs to store image data, page 685</a:t>
            </a:r>
            <a:endParaRPr lang="en-US" sz="2400" b="1" dirty="0" smtClean="0">
              <a:solidFill>
                <a:srgbClr val="FFC000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6" name="Content Placeholder 5" descr="481261403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9" b="-4569"/>
          <a:stretch>
            <a:fillRect/>
          </a:stretch>
        </p:blipFill>
        <p:spPr bwMode="auto">
          <a:xfrm>
            <a:off x="228600" y="676388"/>
            <a:ext cx="8686800" cy="614237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42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/>
                </a:solidFill>
                <a:latin typeface="Arial" charset="0"/>
              </a:rPr>
              <a:t>Travel Phot Sharing </a:t>
            </a: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Database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6" name="Content Placeholder 4" descr="4812614026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17" b="-35817"/>
          <a:stretch>
            <a:fillRect/>
          </a:stretch>
        </p:blipFill>
        <p:spPr bwMode="auto">
          <a:xfrm>
            <a:off x="47871" y="457200"/>
            <a:ext cx="8867529" cy="62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6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Listings </a:t>
            </a:r>
            <a:r>
              <a:rPr lang="en-US" sz="2400" b="1" dirty="0" smtClean="0">
                <a:solidFill>
                  <a:schemeClr val="folHlink"/>
                </a:solidFill>
              </a:rPr>
              <a:t>14-31 Code to save file contents in a BLOB field</a:t>
            </a:r>
            <a:br>
              <a:rPr lang="en-US" sz="2400" b="1" dirty="0" smtClean="0">
                <a:solidFill>
                  <a:schemeClr val="folHlink"/>
                </a:solidFill>
              </a:rPr>
            </a:br>
            <a:r>
              <a:rPr lang="en-US" sz="2400" b="1" dirty="0" smtClean="0">
                <a:solidFill>
                  <a:schemeClr val="folHlink"/>
                </a:solidFill>
              </a:rPr>
              <a:t>: read a file into memory and store it into the database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&lt;?</a:t>
            </a:r>
            <a:r>
              <a:rPr lang="en-US" sz="2400" b="1" dirty="0" err="1" smtClean="0">
                <a:latin typeface="+mj-lt"/>
              </a:rPr>
              <a:t>php</a:t>
            </a:r>
            <a:endParaRPr lang="en-US" sz="2400" b="1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</a:t>
            </a:r>
            <a:r>
              <a:rPr lang="en-US" sz="2400" b="1" dirty="0" err="1" smtClean="0">
                <a:latin typeface="+mj-lt"/>
              </a:rPr>
              <a:t>fileContent</a:t>
            </a:r>
            <a:r>
              <a:rPr lang="en-US" sz="2400" b="1" dirty="0" smtClean="0">
                <a:latin typeface="+mj-lt"/>
              </a:rPr>
              <a:t> = </a:t>
            </a:r>
            <a:r>
              <a:rPr lang="en-US" sz="2400" b="1" dirty="0" err="1" smtClean="0">
                <a:latin typeface="+mj-lt"/>
              </a:rPr>
              <a:t>file_get_contents</a:t>
            </a:r>
            <a:r>
              <a:rPr lang="en-US" sz="2400" b="1" dirty="0" smtClean="0">
                <a:latin typeface="+mj-lt"/>
              </a:rPr>
              <a:t>(“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someImage.jpg</a:t>
            </a:r>
            <a:r>
              <a:rPr lang="en-US" sz="2400" b="1" dirty="0" smtClean="0">
                <a:latin typeface="+mj-lt"/>
              </a:rPr>
              <a:t>”);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</a:t>
            </a:r>
            <a:r>
              <a:rPr lang="en-US" sz="2400" b="1" dirty="0" err="1" smtClean="0">
                <a:latin typeface="+mj-lt"/>
              </a:rPr>
              <a:t>sql</a:t>
            </a:r>
            <a:r>
              <a:rPr lang="en-US" sz="2400" b="1" dirty="0" smtClean="0">
                <a:latin typeface="+mj-lt"/>
              </a:rPr>
              <a:t> = “INSERT INTO </a:t>
            </a:r>
            <a:r>
              <a:rPr lang="en-US" sz="2400" b="1" dirty="0" err="1" smtClean="0">
                <a:latin typeface="+mj-lt"/>
              </a:rPr>
              <a:t>TrabelImage</a:t>
            </a:r>
            <a:r>
              <a:rPr lang="en-US" sz="2400" b="1" dirty="0" smtClean="0">
                <a:latin typeface="+mj-lt"/>
              </a:rPr>
              <a:t> (</a:t>
            </a:r>
            <a:r>
              <a:rPr lang="en-US" sz="2400" b="1" dirty="0" err="1" smtClean="0">
                <a:latin typeface="+mj-lt"/>
              </a:rPr>
              <a:t>ImageContent</a:t>
            </a:r>
            <a:r>
              <a:rPr lang="en-US" sz="2400" b="1" dirty="0" smtClean="0">
                <a:latin typeface="+mj-lt"/>
              </a:rPr>
              <a:t>) VALUES (‘:data’)”;</a:t>
            </a:r>
          </a:p>
          <a:p>
            <a:pPr marL="0" indent="0">
              <a:buNone/>
            </a:pPr>
            <a:endParaRPr lang="en-US" sz="2400" b="1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$statement = $</a:t>
            </a:r>
            <a:r>
              <a:rPr lang="en-US" sz="2400" b="1" dirty="0" err="1" smtClean="0">
                <a:latin typeface="+mj-lt"/>
              </a:rPr>
              <a:t>pdo</a:t>
            </a:r>
            <a:r>
              <a:rPr lang="en-US" sz="2400" b="1" dirty="0" smtClean="0">
                <a:latin typeface="+mj-lt"/>
              </a:rPr>
              <a:t> -&gt; prepare($</a:t>
            </a:r>
            <a:r>
              <a:rPr lang="en-US" sz="2400" b="1" dirty="0" err="1" smtClean="0">
                <a:latin typeface="+mj-lt"/>
              </a:rPr>
              <a:t>sql</a:t>
            </a:r>
            <a:r>
              <a:rPr lang="en-US" sz="2400" b="1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$statement -&gt; </a:t>
            </a:r>
            <a:r>
              <a:rPr lang="en-US" sz="2400" b="1" dirty="0" err="1" smtClean="0">
                <a:latin typeface="+mj-lt"/>
              </a:rPr>
              <a:t>bindParm</a:t>
            </a:r>
            <a:r>
              <a:rPr lang="en-US" sz="2400" b="1" dirty="0" smtClean="0">
                <a:latin typeface="+mj-lt"/>
              </a:rPr>
              <a:t>(‘:data’,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$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fileContent</a:t>
            </a:r>
            <a:r>
              <a:rPr lang="en-US" sz="2400" b="1" dirty="0" smtClean="0">
                <a:latin typeface="+mj-lt"/>
              </a:rPr>
              <a:t>, PDO:PARAM_LOB);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$statement -&gt; execute();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?&gt;</a:t>
            </a:r>
            <a:endParaRPr lang="en-US" sz="2400" b="1" dirty="0">
              <a:latin typeface="+mj-lt"/>
            </a:endParaRPr>
          </a:p>
          <a:p>
            <a:pPr marL="0" indent="0">
              <a:buNone/>
            </a:pP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1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C000"/>
                </a:solidFill>
              </a:rPr>
              <a:t>Displaying BOLBs from the Database</a:t>
            </a:r>
            <a:endParaRPr lang="en-US" sz="2400" b="1" dirty="0" smtClean="0">
              <a:solidFill>
                <a:srgbClr val="FFC000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File Location</a:t>
            </a:r>
            <a:endParaRPr lang="en-US" sz="2400" b="1" dirty="0" smtClean="0">
              <a:solidFill>
                <a:srgbClr val="FFC000"/>
              </a:solidFill>
              <a:latin typeface="Arial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>
                <a:latin typeface="Arial" charset="0"/>
              </a:rPr>
              <a:t>&lt;</a:t>
            </a:r>
            <a:r>
              <a:rPr lang="en-US" sz="2400" b="1" dirty="0" err="1">
                <a:latin typeface="Arial" charset="0"/>
              </a:rPr>
              <a:t>img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src</a:t>
            </a:r>
            <a:r>
              <a:rPr lang="en-US" sz="2400" b="1" dirty="0">
                <a:latin typeface="Arial" charset="0"/>
              </a:rPr>
              <a:t>=“/images/Author280.jpg&gt;</a:t>
            </a: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PHP Script</a:t>
            </a:r>
          </a:p>
          <a:p>
            <a:pPr marL="0" indent="0" eaLnBrk="1" hangingPunct="1">
              <a:buNone/>
              <a:defRPr/>
            </a:pPr>
            <a:r>
              <a:rPr lang="en-US" sz="2400" b="1" dirty="0">
                <a:latin typeface="Arial" charset="0"/>
              </a:rPr>
              <a:t>&lt;</a:t>
            </a:r>
            <a:r>
              <a:rPr lang="en-US" sz="2400" b="1" dirty="0" err="1">
                <a:latin typeface="Arial" charset="0"/>
              </a:rPr>
              <a:t>img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src</a:t>
            </a:r>
            <a:r>
              <a:rPr lang="en-US" sz="2400" b="1" dirty="0" smtClean="0">
                <a:latin typeface="Arial" charset="0"/>
              </a:rPr>
              <a:t>=“</a:t>
            </a:r>
            <a:r>
              <a:rPr lang="en-US" sz="2400" b="1" dirty="0" err="1" smtClean="0">
                <a:latin typeface="Arial" charset="0"/>
              </a:rPr>
              <a:t>getImage.php?id</a:t>
            </a:r>
            <a:r>
              <a:rPr lang="en-US" sz="2400" b="1" dirty="0" smtClean="0">
                <a:latin typeface="Arial" charset="0"/>
              </a:rPr>
              <a:t>=280”&gt;</a:t>
            </a: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7" name="Content Placeholder 4" descr="4812614035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35" b="-18135"/>
          <a:stretch>
            <a:fillRect/>
          </a:stretch>
        </p:blipFill>
        <p:spPr bwMode="auto">
          <a:xfrm>
            <a:off x="685800" y="2493678"/>
            <a:ext cx="6172200" cy="436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800100" y="2333436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Arial" charset="0"/>
              </a:rPr>
              <a:t>Fig. 14.34 Output of raw data without correct header being sent, rather than the image (inset)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Listings </a:t>
            </a:r>
            <a:r>
              <a:rPr lang="en-US" sz="2400" b="1" dirty="0" smtClean="0">
                <a:solidFill>
                  <a:schemeClr val="folHlink"/>
                </a:solidFill>
              </a:rPr>
              <a:t>14-32 Code to fetch and echo BLOB </a:t>
            </a:r>
            <a:r>
              <a:rPr lang="en-US" sz="2400" b="1" dirty="0" smtClean="0">
                <a:solidFill>
                  <a:schemeClr val="folHlink"/>
                </a:solidFill>
              </a:rPr>
              <a:t>image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// retrieve blob content from </a:t>
            </a:r>
            <a:r>
              <a:rPr lang="en-US" sz="2000" b="1" dirty="0" smtClean="0">
                <a:latin typeface="+mj-lt"/>
              </a:rPr>
              <a:t>database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>
                <a:latin typeface="+mj-lt"/>
              </a:rPr>
              <a:t> = "SELECT * FROM </a:t>
            </a:r>
            <a:r>
              <a:rPr lang="en-US" sz="2000" b="1" dirty="0" err="1">
                <a:latin typeface="+mj-lt"/>
              </a:rPr>
              <a:t>TravelImage</a:t>
            </a:r>
            <a:r>
              <a:rPr lang="en-US" sz="2000" b="1" dirty="0">
                <a:latin typeface="+mj-lt"/>
              </a:rPr>
              <a:t> WHERE </a:t>
            </a:r>
            <a:r>
              <a:rPr lang="en-US" sz="2000" b="1" dirty="0" err="1">
                <a:latin typeface="+mj-lt"/>
              </a:rPr>
              <a:t>ImageID</a:t>
            </a:r>
            <a:r>
              <a:rPr lang="en-US" sz="2000" b="1" dirty="0">
                <a:latin typeface="+mj-lt"/>
              </a:rPr>
              <a:t>=:id</a:t>
            </a:r>
            <a:r>
              <a:rPr lang="en-US" sz="2000" b="1" dirty="0" smtClean="0">
                <a:latin typeface="+mj-lt"/>
              </a:rPr>
              <a:t>";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 = 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-&gt;prepare($</a:t>
            </a:r>
            <a:r>
              <a:rPr lang="en-US" sz="2000" b="1" dirty="0" err="1">
                <a:latin typeface="+mj-lt"/>
              </a:rPr>
              <a:t>sql</a:t>
            </a:r>
            <a:r>
              <a:rPr lang="en-US" sz="2000" b="1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statement-&gt;</a:t>
            </a:r>
            <a:r>
              <a:rPr lang="en-US" sz="2000" b="1" dirty="0" err="1">
                <a:latin typeface="+mj-lt"/>
              </a:rPr>
              <a:t>bindParam</a:t>
            </a:r>
            <a:r>
              <a:rPr lang="en-US" sz="2000" b="1" dirty="0">
                <a:latin typeface="+mj-lt"/>
              </a:rPr>
              <a:t>(':id', $_GET['id</a:t>
            </a:r>
            <a:r>
              <a:rPr lang="en-US" sz="2000" b="1" dirty="0" smtClean="0">
                <a:latin typeface="+mj-lt"/>
              </a:rPr>
              <a:t>']);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statement-&gt;execute</a:t>
            </a:r>
            <a:r>
              <a:rPr lang="en-US" sz="2000" b="1" dirty="0" smtClean="0">
                <a:latin typeface="+mj-lt"/>
              </a:rPr>
              <a:t>();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>
                <a:latin typeface="+mj-lt"/>
              </a:rPr>
              <a:t>result = $statement-&gt;fetch(PDO::FETCH_ASSOC</a:t>
            </a:r>
            <a:r>
              <a:rPr lang="en-US" sz="2000" b="1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if </a:t>
            </a:r>
            <a:r>
              <a:rPr lang="en-US" sz="2000" b="1" dirty="0">
                <a:latin typeface="+mj-lt"/>
              </a:rPr>
              <a:t>($result) {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// </a:t>
            </a:r>
            <a:r>
              <a:rPr lang="en-US" sz="2000" b="1" dirty="0">
                <a:latin typeface="+mj-lt"/>
              </a:rPr>
              <a:t>Output the MIME header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header</a:t>
            </a:r>
            <a:r>
              <a:rPr lang="en-US" sz="2000" b="1" dirty="0">
                <a:latin typeface="+mj-lt"/>
              </a:rPr>
              <a:t>("Content-type: image/jpeg");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// </a:t>
            </a:r>
            <a:r>
              <a:rPr lang="en-US" sz="2000" b="1" dirty="0">
                <a:latin typeface="+mj-lt"/>
              </a:rPr>
              <a:t>Output the image 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echo </a:t>
            </a:r>
            <a:r>
              <a:rPr lang="en-US" sz="2000" b="1" dirty="0">
                <a:latin typeface="+mj-lt"/>
              </a:rPr>
              <a:t>($result["</a:t>
            </a:r>
            <a:r>
              <a:rPr lang="en-US" sz="2000" b="1" dirty="0" err="1">
                <a:latin typeface="+mj-lt"/>
              </a:rPr>
              <a:t>ImageContent</a:t>
            </a:r>
            <a:r>
              <a:rPr lang="en-US" sz="2000" b="1" dirty="0" smtClean="0">
                <a:latin typeface="+mj-lt"/>
              </a:rPr>
              <a:t>"]);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}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22592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Q &amp;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Art Database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6" name="Content Placeholder 4" descr="4812614027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86" b="-14386"/>
          <a:stretch>
            <a:fillRect/>
          </a:stretch>
        </p:blipFill>
        <p:spPr bwMode="auto">
          <a:xfrm>
            <a:off x="-98705" y="177006"/>
            <a:ext cx="9226267" cy="652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98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Book CRM Database</a:t>
            </a:r>
            <a:endParaRPr 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6" name="Content Placeholder 4" descr="481261402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29" b="-15329"/>
          <a:stretch>
            <a:fillRect/>
          </a:stretch>
        </p:blipFill>
        <p:spPr bwMode="auto">
          <a:xfrm>
            <a:off x="76200" y="65219"/>
            <a:ext cx="9067800" cy="66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585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77006"/>
            <a:ext cx="8686800" cy="4079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rgbClr val="FFC000"/>
                </a:solidFill>
                <a:latin typeface="Arial" charset="0"/>
              </a:rPr>
              <a:t>Fig. 14.28 – Search Results page, page 672</a:t>
            </a:r>
            <a:endParaRPr lang="en-US" sz="2400" b="1" dirty="0" smtClean="0">
              <a:solidFill>
                <a:srgbClr val="FFC000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84993"/>
            <a:ext cx="8229600" cy="581580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 smtClean="0">
              <a:latin typeface="Arial" charset="0"/>
            </a:endParaRPr>
          </a:p>
          <a:p>
            <a:pPr marL="0" indent="0" eaLnBrk="1" hangingPunct="1">
              <a:buNone/>
              <a:defRPr/>
            </a:pPr>
            <a:endParaRPr lang="en-US" sz="2400" b="1" dirty="0">
              <a:latin typeface="Arial" charset="0"/>
            </a:endParaRPr>
          </a:p>
          <a:p>
            <a:pPr marL="457200" lvl="1" indent="0" eaLnBrk="1" hangingPunct="1">
              <a:buNone/>
              <a:defRPr/>
            </a:pPr>
            <a:endParaRPr lang="en-US" sz="1600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200400" cy="4524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  <p:pic>
        <p:nvPicPr>
          <p:cNvPr id="7" name="Content Placeholder 4" descr="481261402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04" r="-22704"/>
          <a:stretch>
            <a:fillRect/>
          </a:stretch>
        </p:blipFill>
        <p:spPr bwMode="auto">
          <a:xfrm>
            <a:off x="304800" y="609600"/>
            <a:ext cx="8686800" cy="614237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86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Figure 14.28 Search Results Page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&lt;?</a:t>
            </a:r>
            <a:r>
              <a:rPr lang="en-US" sz="2400" b="1" dirty="0" err="1" smtClean="0">
                <a:latin typeface="+mj-lt"/>
              </a:rPr>
              <a:t>php</a:t>
            </a:r>
            <a:endParaRPr lang="en-US" sz="24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// % --- SQL wildcard character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// Like --- SQL Operator</a:t>
            </a:r>
            <a:endParaRPr lang="en-US" sz="24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</a:t>
            </a:r>
            <a:r>
              <a:rPr lang="en-US" sz="2400" b="1" dirty="0" err="1" smtClean="0">
                <a:latin typeface="+mj-lt"/>
              </a:rPr>
              <a:t>searchFor</a:t>
            </a:r>
            <a:r>
              <a:rPr lang="en-US" sz="2400" b="1" dirty="0" smtClean="0">
                <a:latin typeface="+mj-lt"/>
              </a:rPr>
              <a:t> = ‘%’ . $_GET(‘</a:t>
            </a:r>
            <a:r>
              <a:rPr lang="en-US" sz="2400" b="1" dirty="0" err="1" smtClean="0">
                <a:latin typeface="+mj-lt"/>
              </a:rPr>
              <a:t>textSearch</a:t>
            </a:r>
            <a:r>
              <a:rPr lang="en-US" sz="2400" b="1" dirty="0" smtClean="0">
                <a:latin typeface="+mj-lt"/>
              </a:rPr>
              <a:t>’)] . ‘%’;</a:t>
            </a:r>
            <a:endParaRPr lang="en-US" sz="2400" b="1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</a:t>
            </a:r>
            <a:r>
              <a:rPr lang="en-US" sz="2400" b="1" dirty="0" err="1" smtClean="0">
                <a:latin typeface="+mj-lt"/>
              </a:rPr>
              <a:t>sql</a:t>
            </a:r>
            <a:r>
              <a:rPr lang="en-US" sz="2400" b="1" dirty="0" smtClean="0">
                <a:latin typeface="+mj-lt"/>
              </a:rPr>
              <a:t> = “SELECT * FROM Books WHERE Title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Like</a:t>
            </a:r>
            <a:r>
              <a:rPr lang="en-US" sz="2400" b="1" dirty="0" smtClean="0">
                <a:latin typeface="+mj-lt"/>
              </a:rPr>
              <a:t> ?”;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$statement = %</a:t>
            </a:r>
            <a:r>
              <a:rPr lang="en-US" sz="2400" b="1" dirty="0" err="1" smtClean="0">
                <a:latin typeface="+mj-lt"/>
              </a:rPr>
              <a:t>pdo</a:t>
            </a:r>
            <a:r>
              <a:rPr lang="en-US" sz="2400" b="1" dirty="0" smtClean="0">
                <a:latin typeface="+mj-lt"/>
              </a:rPr>
              <a:t>-&gt;prepare($</a:t>
            </a:r>
            <a:r>
              <a:rPr lang="en-US" sz="2400" b="1" dirty="0" err="1" smtClean="0">
                <a:latin typeface="+mj-lt"/>
              </a:rPr>
              <a:t>sql</a:t>
            </a:r>
            <a:r>
              <a:rPr lang="en-US" sz="2400" b="1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$statement -&gt; </a:t>
            </a:r>
            <a:r>
              <a:rPr lang="en-US" sz="2400" b="1" dirty="0" err="1" smtClean="0">
                <a:latin typeface="+mj-lt"/>
              </a:rPr>
              <a:t>bindvalue</a:t>
            </a:r>
            <a:r>
              <a:rPr lang="en-US" sz="2400" b="1" dirty="0" smtClean="0">
                <a:latin typeface="+mj-lt"/>
              </a:rPr>
              <a:t>(1, $</a:t>
            </a:r>
            <a:r>
              <a:rPr lang="en-US" sz="2400" b="1" dirty="0" err="1" smtClean="0">
                <a:latin typeface="+mj-lt"/>
              </a:rPr>
              <a:t>searchFor</a:t>
            </a:r>
            <a:r>
              <a:rPr lang="en-US" sz="2400" b="1" dirty="0" smtClean="0">
                <a:latin typeface="+mj-lt"/>
              </a:rPr>
              <a:t>);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$statement -&gt; execute();</a:t>
            </a:r>
            <a:endParaRPr lang="en-US" sz="24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?&gt;</a:t>
            </a:r>
            <a:endParaRPr lang="en-US" sz="24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Figure 14.28 Search Results Page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&lt;input type=“search”</a:t>
            </a: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           name=“</a:t>
            </a:r>
            <a:r>
              <a:rPr lang="en-US" sz="2400" b="1" dirty="0" err="1" smtClean="0">
                <a:latin typeface="+mj-lt"/>
              </a:rPr>
              <a:t>textSearch</a:t>
            </a:r>
            <a:r>
              <a:rPr lang="en-US" sz="2400" b="1" dirty="0" smtClean="0">
                <a:latin typeface="+mj-lt"/>
              </a:rPr>
              <a:t>”</a:t>
            </a:r>
          </a:p>
          <a:p>
            <a:pPr marL="0" indent="0">
              <a:buNone/>
            </a:pPr>
            <a:r>
              <a:rPr lang="en-US" sz="2400" b="1" dirty="0">
                <a:latin typeface="+mj-lt"/>
              </a:rPr>
              <a:t>	</a:t>
            </a:r>
            <a:r>
              <a:rPr lang="en-US" sz="2400" b="1" dirty="0" smtClean="0">
                <a:latin typeface="+mj-lt"/>
              </a:rPr>
              <a:t>placeholder=“Enter Search String”</a:t>
            </a:r>
          </a:p>
          <a:p>
            <a:pPr marL="0" indent="0">
              <a:buNone/>
            </a:pPr>
            <a:r>
              <a:rPr lang="en-US" sz="2400" b="1" dirty="0">
                <a:latin typeface="+mj-lt"/>
              </a:rPr>
              <a:t>	</a:t>
            </a:r>
            <a:r>
              <a:rPr lang="en-US" sz="2400" b="1" dirty="0" smtClean="0">
                <a:latin typeface="+mj-lt"/>
              </a:rPr>
              <a:t>value=&lt;?</a:t>
            </a:r>
            <a:r>
              <a:rPr lang="en-US" sz="2400" b="1" dirty="0" err="1" smtClean="0">
                <a:latin typeface="+mj-lt"/>
              </a:rPr>
              <a:t>php</a:t>
            </a:r>
            <a:r>
              <a:rPr lang="en-US" sz="2400" b="1" dirty="0" smtClean="0">
                <a:latin typeface="+mj-lt"/>
              </a:rPr>
              <a:t> echo $_GET[‘</a:t>
            </a:r>
            <a:r>
              <a:rPr lang="en-US" sz="2400" b="1" dirty="0" err="1" smtClean="0">
                <a:latin typeface="+mj-lt"/>
              </a:rPr>
              <a:t>textSearch</a:t>
            </a:r>
            <a:r>
              <a:rPr lang="en-US" sz="2400" b="1" dirty="0" smtClean="0">
                <a:latin typeface="+mj-lt"/>
              </a:rPr>
              <a:t>’];  ?&gt;</a:t>
            </a:r>
            <a:endParaRPr lang="en-US" sz="2400" b="1" dirty="0">
              <a:latin typeface="+mj-lt"/>
            </a:endParaRPr>
          </a:p>
          <a:p>
            <a:pPr marL="0" indent="0">
              <a:buNone/>
            </a:pPr>
            <a:r>
              <a:rPr lang="en-US" sz="2400" b="1" dirty="0" smtClean="0">
                <a:latin typeface="+mj-lt"/>
              </a:rPr>
              <a:t>/&gt;</a:t>
            </a:r>
            <a:endParaRPr lang="en-US" sz="24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1" y="60001"/>
            <a:ext cx="8458200" cy="1006799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folHlink"/>
                </a:solidFill>
              </a:rPr>
              <a:t>Listing 14.25 search-</a:t>
            </a:r>
            <a:r>
              <a:rPr lang="en-US" sz="2400" b="1" dirty="0" err="1" smtClean="0">
                <a:solidFill>
                  <a:schemeClr val="folHlink"/>
                </a:solidFill>
              </a:rPr>
              <a:t>results.php</a:t>
            </a:r>
            <a:r>
              <a:rPr lang="en-US" sz="2400" b="1" dirty="0" smtClean="0">
                <a:solidFill>
                  <a:schemeClr val="folHlink"/>
                </a:solidFill>
              </a:rPr>
              <a:t> (Incomplete code)</a:t>
            </a:r>
            <a:endParaRPr lang="en-US" sz="2400" b="1" dirty="0" smtClean="0">
              <a:solidFill>
                <a:schemeClr val="folHlink"/>
              </a:solidFill>
            </a:endParaRPr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+mj-lt"/>
              </a:rPr>
              <a:t>&lt;?</a:t>
            </a:r>
            <a:r>
              <a:rPr lang="en-US" sz="2000" b="1" dirty="0" err="1" smtClean="0">
                <a:latin typeface="+mj-lt"/>
              </a:rPr>
              <a:t>php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defines a constant for query string parameter </a:t>
            </a:r>
            <a:r>
              <a:rPr lang="en-US" sz="2000" b="1" dirty="0" smtClean="0">
                <a:latin typeface="+mj-lt"/>
              </a:rPr>
              <a:t>name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define</a:t>
            </a:r>
            <a:r>
              <a:rPr lang="en-US" sz="2000" b="1" dirty="0">
                <a:latin typeface="+mj-lt"/>
              </a:rPr>
              <a:t>('SEARCHBOX', '</a:t>
            </a:r>
            <a:r>
              <a:rPr lang="en-US" sz="2000" b="1" dirty="0" err="1">
                <a:latin typeface="+mj-lt"/>
              </a:rPr>
              <a:t>txtSearch</a:t>
            </a:r>
            <a:r>
              <a:rPr lang="en-US" sz="2000" b="1" dirty="0" smtClean="0">
                <a:latin typeface="+mj-lt"/>
              </a:rPr>
              <a:t>');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 </a:t>
            </a:r>
            <a:r>
              <a:rPr lang="en-US" sz="2000" b="1" dirty="0">
                <a:latin typeface="+mj-lt"/>
              </a:rPr>
              <a:t>define a function to return the value of the search </a:t>
            </a:r>
            <a:r>
              <a:rPr lang="en-US" sz="2000" b="1" dirty="0" smtClean="0">
                <a:latin typeface="+mj-lt"/>
              </a:rPr>
              <a:t>parameter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function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getSearchFor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()</a:t>
            </a:r>
            <a:r>
              <a:rPr lang="en-US" sz="2000" b="1" dirty="0">
                <a:latin typeface="+mj-lt"/>
              </a:rPr>
              <a:t>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// this function is missing something . . . do you know what it is?  </a:t>
            </a:r>
            <a:r>
              <a:rPr lang="en-US" sz="2000" b="1" dirty="0" smtClean="0">
                <a:latin typeface="+mj-lt"/>
              </a:rPr>
              <a:t>  </a:t>
            </a:r>
          </a:p>
          <a:p>
            <a:pPr marL="0" indent="0">
              <a:buNone/>
            </a:pPr>
            <a:r>
              <a:rPr lang="en-US" sz="2000" b="1" dirty="0"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   return </a:t>
            </a:r>
            <a:r>
              <a:rPr lang="en-US" sz="2000" b="1" dirty="0">
                <a:latin typeface="+mj-lt"/>
              </a:rPr>
              <a:t>$_GET[SEARCHBOX];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}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function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getDB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()</a:t>
            </a:r>
            <a:r>
              <a:rPr lang="en-US" sz="2000" b="1" dirty="0">
                <a:latin typeface="+mj-lt"/>
              </a:rPr>
              <a:t>{ 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//...  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 = new PDO($</a:t>
            </a:r>
            <a:r>
              <a:rPr lang="en-US" sz="2000" b="1" dirty="0" err="1">
                <a:latin typeface="+mj-lt"/>
              </a:rPr>
              <a:t>connString</a:t>
            </a:r>
            <a:r>
              <a:rPr lang="en-US" sz="2000" b="1" dirty="0">
                <a:latin typeface="+mj-lt"/>
              </a:rPr>
              <a:t>,$</a:t>
            </a:r>
            <a:r>
              <a:rPr lang="en-US" sz="2000" b="1" dirty="0" err="1">
                <a:latin typeface="+mj-lt"/>
              </a:rPr>
              <a:t>user,$pass</a:t>
            </a:r>
            <a:r>
              <a:rPr lang="en-US" sz="2000" b="1" dirty="0">
                <a:latin typeface="+mj-lt"/>
              </a:rPr>
              <a:t>);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>
                <a:latin typeface="+mj-lt"/>
              </a:rPr>
              <a:t>-&gt;</a:t>
            </a:r>
            <a:r>
              <a:rPr lang="en-US" sz="2000" b="1" dirty="0" err="1">
                <a:latin typeface="+mj-lt"/>
              </a:rPr>
              <a:t>setAttribute</a:t>
            </a:r>
            <a:r>
              <a:rPr lang="en-US" sz="2000" b="1" dirty="0">
                <a:latin typeface="+mj-lt"/>
              </a:rPr>
              <a:t>(PDO::ATTR_ERRMODE, PDO::ERRMODE_EXCEPTION); </a:t>
            </a:r>
            <a:endParaRPr lang="en-US" sz="2000" b="1" dirty="0" smtClean="0">
              <a:latin typeface="+mj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return </a:t>
            </a:r>
            <a:r>
              <a:rPr lang="en-US" sz="2000" b="1" dirty="0">
                <a:latin typeface="+mj-lt"/>
              </a:rPr>
              <a:t>$</a:t>
            </a:r>
            <a:r>
              <a:rPr lang="en-US" sz="2000" b="1" dirty="0" err="1">
                <a:latin typeface="+mj-lt"/>
              </a:rPr>
              <a:t>pdo</a:t>
            </a:r>
            <a:r>
              <a:rPr lang="en-US" sz="2000" b="1" dirty="0" smtClean="0">
                <a:latin typeface="+mj-lt"/>
              </a:rPr>
              <a:t>;</a:t>
            </a:r>
          </a:p>
          <a:p>
            <a:pPr marL="0" indent="0">
              <a:buNone/>
            </a:pPr>
            <a:r>
              <a:rPr lang="en-US" sz="2000" b="1" dirty="0" smtClean="0">
                <a:latin typeface="+mj-lt"/>
              </a:rPr>
              <a:t>}</a:t>
            </a:r>
            <a:endParaRPr lang="en-US" sz="2000" b="1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168FA-05D2-4286-862B-AE1695C93B8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0480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CPET 499/ITC 250 Web Systems, Paul I. 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15472</TotalTime>
  <Words>2110</Words>
  <Application>Microsoft Office PowerPoint</Application>
  <PresentationFormat>On-screen Show (4:3)</PresentationFormat>
  <Paragraphs>426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Times New Roman</vt:lpstr>
      <vt:lpstr>Verdana</vt:lpstr>
      <vt:lpstr>Wingdings</vt:lpstr>
      <vt:lpstr>Globe</vt:lpstr>
      <vt:lpstr>CPET 499/ITC 250 Web Systems</vt:lpstr>
      <vt:lpstr>Topics</vt:lpstr>
      <vt:lpstr>Travel Phot Sharing Database</vt:lpstr>
      <vt:lpstr>Art Database</vt:lpstr>
      <vt:lpstr>Book CRM Database</vt:lpstr>
      <vt:lpstr>Fig. 14.28 – Search Results page, page 672</vt:lpstr>
      <vt:lpstr>Figure 14.28 Search Results Page</vt:lpstr>
      <vt:lpstr>Figure 14.28 Search Results Page</vt:lpstr>
      <vt:lpstr>Listing 14.25 search-results.php (Incomplete code)</vt:lpstr>
      <vt:lpstr>Listing 14.25 search-results.php (Incomplete code)</vt:lpstr>
      <vt:lpstr>Listing 14.25 search-results.php (Incomplete code)</vt:lpstr>
      <vt:lpstr>Listing 14.25 search-results.php (Incomplete code)</vt:lpstr>
      <vt:lpstr>Listing 14.28 Solution to search results page problem</vt:lpstr>
      <vt:lpstr>Fig. 14.30 Program flow in record editor (save &amp; retrieve), page 676</vt:lpstr>
      <vt:lpstr>Listing 14.27 Author class</vt:lpstr>
      <vt:lpstr>Fig. 14.31 Program flow of record editor form, page 678</vt:lpstr>
      <vt:lpstr>Listing 14.28 processAuthorFormInfo() function</vt:lpstr>
      <vt:lpstr>Listing 14.28 processAuthorFormInfo() function</vt:lpstr>
      <vt:lpstr>Listing 14.29 Helper functions for Listing 14.28</vt:lpstr>
      <vt:lpstr>Listing 14.29 Helper functions for Listing 14.28</vt:lpstr>
      <vt:lpstr>Listing 14.29 Helper functions for Listing 14.28</vt:lpstr>
      <vt:lpstr>Listing 14.29 Helper functions for Listing 14.28</vt:lpstr>
      <vt:lpstr>Listing 14.30 authorForm.php page</vt:lpstr>
      <vt:lpstr>Listing 14.30 authorForm.php page</vt:lpstr>
      <vt:lpstr>Listing 14.30 authorForm.php page</vt:lpstr>
      <vt:lpstr>Listing 14.30 authorForm.php page</vt:lpstr>
      <vt:lpstr>Fig. 14.32 Storing file location in the database, page 684</vt:lpstr>
      <vt:lpstr>PowerPoint Presentation</vt:lpstr>
      <vt:lpstr>Fig. 14.33 Using BLOBs to store image data, page 685</vt:lpstr>
      <vt:lpstr>Listings 14-31 Code to save file contents in a BLOB field : read a file into memory and store it into the database</vt:lpstr>
      <vt:lpstr>Displaying BOLBs from the Database</vt:lpstr>
      <vt:lpstr>Listings 14-32 Code to fetch and echo BLOB image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Technology - Lect 2</dc:title>
  <dc:creator>Paul Lin</dc:creator>
  <cp:lastModifiedBy>lin</cp:lastModifiedBy>
  <cp:revision>724</cp:revision>
  <cp:lastPrinted>2018-11-26T19:02:27Z</cp:lastPrinted>
  <dcterms:created xsi:type="dcterms:W3CDTF">2000-01-10T19:04:23Z</dcterms:created>
  <dcterms:modified xsi:type="dcterms:W3CDTF">2018-11-26T21:45:56Z</dcterms:modified>
</cp:coreProperties>
</file>