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7" r:id="rId3"/>
    <p:sldId id="277" r:id="rId4"/>
    <p:sldId id="272" r:id="rId5"/>
    <p:sldId id="299" r:id="rId6"/>
    <p:sldId id="300" r:id="rId7"/>
    <p:sldId id="283" r:id="rId8"/>
    <p:sldId id="301" r:id="rId9"/>
    <p:sldId id="284" r:id="rId10"/>
    <p:sldId id="302" r:id="rId11"/>
    <p:sldId id="303" r:id="rId12"/>
    <p:sldId id="304" r:id="rId13"/>
    <p:sldId id="285" r:id="rId14"/>
    <p:sldId id="286" r:id="rId15"/>
    <p:sldId id="287" r:id="rId16"/>
    <p:sldId id="288" r:id="rId17"/>
    <p:sldId id="305" r:id="rId18"/>
    <p:sldId id="278" r:id="rId19"/>
    <p:sldId id="273" r:id="rId20"/>
    <p:sldId id="307" r:id="rId21"/>
    <p:sldId id="308" r:id="rId22"/>
    <p:sldId id="309" r:id="rId23"/>
    <p:sldId id="306" r:id="rId24"/>
    <p:sldId id="310" r:id="rId25"/>
    <p:sldId id="289" r:id="rId26"/>
    <p:sldId id="290" r:id="rId27"/>
    <p:sldId id="291" r:id="rId28"/>
    <p:sldId id="279" r:id="rId29"/>
    <p:sldId id="274" r:id="rId30"/>
    <p:sldId id="292" r:id="rId31"/>
    <p:sldId id="311" r:id="rId32"/>
    <p:sldId id="280" r:id="rId33"/>
    <p:sldId id="275" r:id="rId34"/>
    <p:sldId id="293" r:id="rId35"/>
    <p:sldId id="294" r:id="rId36"/>
    <p:sldId id="295" r:id="rId37"/>
    <p:sldId id="296" r:id="rId38"/>
    <p:sldId id="297" r:id="rId39"/>
    <p:sldId id="281" r:id="rId40"/>
    <p:sldId id="276" r:id="rId41"/>
    <p:sldId id="312" r:id="rId42"/>
    <p:sldId id="298" r:id="rId43"/>
    <p:sldId id="313" r:id="rId44"/>
    <p:sldId id="314" r:id="rId45"/>
    <p:sldId id="282" r:id="rId46"/>
    <p:sldId id="270" r:id="rId47"/>
    <p:sldId id="271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Arrays" id="{D9292BB2-8202-2746-B381-AA6BE7F527BB}">
          <p14:sldIdLst>
            <p14:sldId id="277"/>
            <p14:sldId id="272"/>
            <p14:sldId id="299"/>
            <p14:sldId id="300"/>
            <p14:sldId id="283"/>
            <p14:sldId id="301"/>
            <p14:sldId id="284"/>
            <p14:sldId id="302"/>
            <p14:sldId id="303"/>
            <p14:sldId id="304"/>
            <p14:sldId id="285"/>
            <p14:sldId id="286"/>
            <p14:sldId id="287"/>
            <p14:sldId id="288"/>
            <p14:sldId id="305"/>
          </p14:sldIdLst>
        </p14:section>
        <p14:section name="$_GET and $_POST Superglobal Arrays" id="{81186D2B-6AAB-9144-A5A1-425B20F6460B}">
          <p14:sldIdLst>
            <p14:sldId id="278"/>
            <p14:sldId id="273"/>
            <p14:sldId id="307"/>
            <p14:sldId id="308"/>
            <p14:sldId id="309"/>
            <p14:sldId id="306"/>
            <p14:sldId id="310"/>
            <p14:sldId id="289"/>
            <p14:sldId id="290"/>
            <p14:sldId id="291"/>
          </p14:sldIdLst>
        </p14:section>
        <p14:section name="$_SERVER Array" id="{788D4278-2988-2C45-B4B8-26E3532143F3}">
          <p14:sldIdLst>
            <p14:sldId id="279"/>
            <p14:sldId id="274"/>
            <p14:sldId id="292"/>
            <p14:sldId id="311"/>
          </p14:sldIdLst>
        </p14:section>
        <p14:section name="$_FILES Array" id="{C3EFE00C-5C98-6E4B-AB89-F1F32534A185}">
          <p14:sldIdLst>
            <p14:sldId id="280"/>
            <p14:sldId id="275"/>
            <p14:sldId id="293"/>
            <p14:sldId id="294"/>
            <p14:sldId id="295"/>
            <p14:sldId id="296"/>
            <p14:sldId id="297"/>
          </p14:sldIdLst>
        </p14:section>
        <p14:section name="Reading/Writing Files" id="{0ECED57E-87EA-8344-B6C6-294E10C21434}">
          <p14:sldIdLst>
            <p14:sldId id="281"/>
            <p14:sldId id="276"/>
            <p14:sldId id="312"/>
            <p14:sldId id="298"/>
          </p14:sldIdLst>
        </p14:section>
        <p14:section name="Version Control" id="{21AD18FF-D9E2-0347-A54F-030C5172C610}">
          <p14:sldIdLst>
            <p14:sldId id="313"/>
            <p14:sldId id="314"/>
          </p14:sldIdLst>
        </p14:section>
        <p14:section name="Summary" id="{6016C672-7EF5-8544-9FEE-5F02D5CD42F5}">
          <p14:sldIdLst>
            <p14:sldId id="282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387" autoAdjust="0"/>
  </p:normalViewPr>
  <p:slideViewPr>
    <p:cSldViewPr showGuides="1">
      <p:cViewPr varScale="1">
        <p:scale>
          <a:sx n="57" d="100"/>
          <a:sy n="57" d="100"/>
        </p:scale>
        <p:origin x="426" y="78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-4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PHP Arrays and </a:t>
            </a:r>
            <a:r>
              <a:rPr lang="en-US" b="1" dirty="0" err="1"/>
              <a:t>Superglobals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do while loop</a:t>
            </a:r>
          </a:p>
          <a:p>
            <a:r>
              <a:rPr lang="mr-IN" dirty="0"/>
              <a:t>$i=0;</a:t>
            </a:r>
          </a:p>
          <a:p>
            <a:r>
              <a:rPr lang="pt-BR" b="1" dirty="0">
                <a:solidFill>
                  <a:srgbClr val="A82233"/>
                </a:solidFill>
              </a:rPr>
              <a:t>do {</a:t>
            </a:r>
          </a:p>
          <a:p>
            <a:r>
              <a:rPr lang="en-US" dirty="0" smtClean="0"/>
              <a:t>	echo </a:t>
            </a:r>
            <a:r>
              <a:rPr lang="en-US" dirty="0"/>
              <a:t>$days[$</a:t>
            </a:r>
            <a:r>
              <a:rPr lang="en-US" dirty="0" err="1"/>
              <a:t>i</a:t>
            </a:r>
            <a:r>
              <a:rPr lang="en-US" dirty="0"/>
              <a:t>] . "&lt;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CA" dirty="0" smtClean="0">
                <a:solidFill>
                  <a:srgbClr val="A82233"/>
                </a:solidFill>
              </a:rPr>
              <a:t>	</a:t>
            </a:r>
            <a:r>
              <a:rPr lang="mr-IN" b="1" dirty="0" smtClean="0">
                <a:solidFill>
                  <a:srgbClr val="A82233"/>
                </a:solidFill>
              </a:rPr>
              <a:t>$</a:t>
            </a:r>
            <a:r>
              <a:rPr lang="mr-IN" b="1" dirty="0">
                <a:solidFill>
                  <a:srgbClr val="A82233"/>
                </a:solidFill>
              </a:rPr>
              <a:t>i++;</a:t>
            </a:r>
          </a:p>
          <a:p>
            <a:r>
              <a:rPr lang="en-US" b="1" dirty="0">
                <a:solidFill>
                  <a:srgbClr val="A82233"/>
                </a:solidFill>
              </a:rPr>
              <a:t>} while </a:t>
            </a:r>
            <a:r>
              <a:rPr lang="en-US" dirty="0"/>
              <a:t>($</a:t>
            </a:r>
            <a:r>
              <a:rPr lang="en-US" dirty="0" err="1"/>
              <a:t>i</a:t>
            </a:r>
            <a:r>
              <a:rPr lang="en-US" dirty="0"/>
              <a:t> &lt; count($days));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Iterating through an Array - do while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54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for loop</a:t>
            </a:r>
          </a:p>
          <a:p>
            <a:r>
              <a:rPr lang="en-US" b="1" dirty="0">
                <a:solidFill>
                  <a:srgbClr val="A82233"/>
                </a:solidFill>
              </a:rPr>
              <a:t>for</a:t>
            </a:r>
            <a:r>
              <a:rPr lang="en-US" dirty="0"/>
              <a:t> ($</a:t>
            </a:r>
            <a:r>
              <a:rPr lang="en-US" dirty="0" err="1"/>
              <a:t>i</a:t>
            </a:r>
            <a:r>
              <a:rPr lang="en-US" dirty="0"/>
              <a:t>=0; $</a:t>
            </a:r>
            <a:r>
              <a:rPr lang="en-US" dirty="0" err="1"/>
              <a:t>i</a:t>
            </a:r>
            <a:r>
              <a:rPr lang="en-US" dirty="0"/>
              <a:t>&lt;count($days); </a:t>
            </a:r>
            <a:r>
              <a:rPr lang="en-US" b="1" dirty="0">
                <a:solidFill>
                  <a:srgbClr val="A82233"/>
                </a:solidFill>
              </a:rPr>
              <a:t>$</a:t>
            </a:r>
            <a:r>
              <a:rPr lang="en-US" b="1" dirty="0" err="1">
                <a:solidFill>
                  <a:srgbClr val="A82233"/>
                </a:solidFill>
              </a:rPr>
              <a:t>i</a:t>
            </a:r>
            <a:r>
              <a:rPr lang="en-US" b="1" dirty="0">
                <a:solidFill>
                  <a:srgbClr val="A82233"/>
                </a:solidFill>
              </a:rPr>
              <a:t>++</a:t>
            </a:r>
            <a:r>
              <a:rPr lang="en-US" dirty="0"/>
              <a:t>) {</a:t>
            </a:r>
          </a:p>
          <a:p>
            <a:r>
              <a:rPr lang="en-US" dirty="0" smtClean="0"/>
              <a:t>	echo </a:t>
            </a:r>
            <a:r>
              <a:rPr lang="en-US" dirty="0"/>
              <a:t>$days[$</a:t>
            </a:r>
            <a:r>
              <a:rPr lang="en-US" dirty="0" err="1"/>
              <a:t>i</a:t>
            </a:r>
            <a:r>
              <a:rPr lang="en-US" dirty="0"/>
              <a:t>] . "&lt;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Iterating through an Array - for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82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</a:t>
            </a:r>
            <a:r>
              <a:rPr lang="en-US" dirty="0" err="1"/>
              <a:t>foreach</a:t>
            </a:r>
            <a:r>
              <a:rPr lang="en-US" dirty="0"/>
              <a:t>: iterating through the values</a:t>
            </a:r>
          </a:p>
          <a:p>
            <a:r>
              <a:rPr lang="en-US" b="1" dirty="0" err="1">
                <a:solidFill>
                  <a:srgbClr val="A82233"/>
                </a:solidFill>
              </a:rPr>
              <a:t>foreach</a:t>
            </a:r>
            <a:r>
              <a:rPr lang="en-US" dirty="0"/>
              <a:t> ($forecast </a:t>
            </a:r>
            <a:r>
              <a:rPr lang="en-US" b="1" dirty="0">
                <a:solidFill>
                  <a:srgbClr val="A82233"/>
                </a:solidFill>
              </a:rPr>
              <a:t>as</a:t>
            </a:r>
            <a:r>
              <a:rPr lang="en-US" dirty="0"/>
              <a:t> $value) {</a:t>
            </a:r>
          </a:p>
          <a:p>
            <a:r>
              <a:rPr lang="en-US" dirty="0" smtClean="0"/>
              <a:t>	echo </a:t>
            </a:r>
            <a:r>
              <a:rPr lang="en-US" dirty="0"/>
              <a:t>$value . "&lt;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 </a:t>
            </a:r>
            <a:r>
              <a:rPr lang="en-US" dirty="0" err="1"/>
              <a:t>foreach</a:t>
            </a:r>
            <a:r>
              <a:rPr lang="en-US" dirty="0"/>
              <a:t>: iterating through the values AND the keys</a:t>
            </a:r>
          </a:p>
          <a:p>
            <a:r>
              <a:rPr lang="en-US" b="1" dirty="0" err="1">
                <a:solidFill>
                  <a:srgbClr val="A82233"/>
                </a:solidFill>
              </a:rPr>
              <a:t>foreach</a:t>
            </a:r>
            <a:r>
              <a:rPr lang="en-US" dirty="0"/>
              <a:t> ($forecast </a:t>
            </a:r>
            <a:r>
              <a:rPr lang="en-US" b="1" dirty="0">
                <a:solidFill>
                  <a:srgbClr val="A82233"/>
                </a:solidFill>
              </a:rPr>
              <a:t>as </a:t>
            </a:r>
            <a:r>
              <a:rPr lang="en-US" dirty="0"/>
              <a:t>$key </a:t>
            </a:r>
            <a:r>
              <a:rPr lang="en-US" b="1" dirty="0">
                <a:solidFill>
                  <a:srgbClr val="A82233"/>
                </a:solidFill>
              </a:rPr>
              <a:t>=&gt; </a:t>
            </a:r>
            <a:r>
              <a:rPr lang="en-US" dirty="0"/>
              <a:t>$value) {</a:t>
            </a:r>
          </a:p>
          <a:p>
            <a:r>
              <a:rPr lang="en-US" dirty="0" smtClean="0"/>
              <a:t>	echo </a:t>
            </a:r>
            <a:r>
              <a:rPr lang="en-US" dirty="0"/>
              <a:t>"day[" . $key . "]=" . $value;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Iterating through an Array - </a:t>
            </a: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foreach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2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 element can </a:t>
            </a:r>
            <a:r>
              <a:rPr lang="en-US" dirty="0" smtClean="0"/>
              <a:t>be added </a:t>
            </a:r>
            <a:r>
              <a:rPr lang="en-US" dirty="0"/>
              <a:t>to an array simply by using a key/index that hasn’t been used, as shown below:</a:t>
            </a:r>
          </a:p>
          <a:p>
            <a:r>
              <a:rPr lang="mr-IN" dirty="0">
                <a:solidFill>
                  <a:srgbClr val="A82233"/>
                </a:solidFill>
              </a:rPr>
              <a:t>$</a:t>
            </a:r>
            <a:r>
              <a:rPr lang="mr-IN" dirty="0" smtClean="0">
                <a:solidFill>
                  <a:srgbClr val="A82233"/>
                </a:solidFill>
              </a:rPr>
              <a:t>days</a:t>
            </a:r>
            <a:r>
              <a:rPr lang="en-CA" dirty="0" smtClean="0">
                <a:solidFill>
                  <a:srgbClr val="A82233"/>
                </a:solidFill>
              </a:rPr>
              <a:t>[</a:t>
            </a:r>
            <a:r>
              <a:rPr lang="mr-IN" dirty="0" smtClean="0">
                <a:solidFill>
                  <a:srgbClr val="A82233"/>
                </a:solidFill>
              </a:rPr>
              <a:t>5</a:t>
            </a:r>
            <a:r>
              <a:rPr lang="en-CA" dirty="0" smtClean="0">
                <a:solidFill>
                  <a:srgbClr val="A82233"/>
                </a:solidFill>
              </a:rPr>
              <a:t>]</a:t>
            </a:r>
            <a:r>
              <a:rPr lang="mr-IN" dirty="0" smtClean="0">
                <a:solidFill>
                  <a:srgbClr val="A82233"/>
                </a:solidFill>
              </a:rPr>
              <a:t>= </a:t>
            </a:r>
            <a:r>
              <a:rPr lang="mr-IN" dirty="0">
                <a:solidFill>
                  <a:srgbClr val="A82233"/>
                </a:solidFill>
              </a:rPr>
              <a:t>"Sat"</a:t>
            </a:r>
            <a:r>
              <a:rPr lang="mr-IN" dirty="0" smtClean="0">
                <a:solidFill>
                  <a:srgbClr val="A82233"/>
                </a:solidFill>
              </a:rPr>
              <a:t>;</a:t>
            </a:r>
            <a:endParaRPr lang="en-CA" dirty="0" smtClean="0">
              <a:solidFill>
                <a:srgbClr val="A82233"/>
              </a:solidFill>
            </a:endParaRPr>
          </a:p>
          <a:p>
            <a:r>
              <a:rPr lang="en-US" dirty="0"/>
              <a:t> As an alternative to specifying </a:t>
            </a:r>
            <a:r>
              <a:rPr lang="en-US" dirty="0" smtClean="0"/>
              <a:t>the index</a:t>
            </a:r>
            <a:r>
              <a:rPr lang="en-US" dirty="0"/>
              <a:t>, a new element can be added to the end of any array using empty </a:t>
            </a:r>
            <a:r>
              <a:rPr lang="en-US" dirty="0" smtClean="0"/>
              <a:t>square brackets </a:t>
            </a:r>
            <a:r>
              <a:rPr lang="en-US" dirty="0"/>
              <a:t>after the array name, as follows:</a:t>
            </a:r>
          </a:p>
          <a:p>
            <a:r>
              <a:rPr lang="mr-IN" dirty="0">
                <a:solidFill>
                  <a:srgbClr val="A82233"/>
                </a:solidFill>
              </a:rPr>
              <a:t>$</a:t>
            </a:r>
            <a:r>
              <a:rPr lang="mr-IN" dirty="0" smtClean="0">
                <a:solidFill>
                  <a:srgbClr val="A82233"/>
                </a:solidFill>
              </a:rPr>
              <a:t>days</a:t>
            </a:r>
            <a:r>
              <a:rPr lang="en-CA" dirty="0" smtClean="0">
                <a:solidFill>
                  <a:srgbClr val="A82233"/>
                </a:solidFill>
              </a:rPr>
              <a:t>[]</a:t>
            </a:r>
            <a:r>
              <a:rPr lang="mr-IN" dirty="0" smtClean="0">
                <a:solidFill>
                  <a:srgbClr val="A82233"/>
                </a:solidFill>
              </a:rPr>
              <a:t>= </a:t>
            </a:r>
            <a:r>
              <a:rPr lang="mr-IN" dirty="0">
                <a:solidFill>
                  <a:srgbClr val="A82233"/>
                </a:solidFill>
              </a:rPr>
              <a:t>"Sun"</a:t>
            </a:r>
            <a:r>
              <a:rPr lang="mr-IN" dirty="0" smtClean="0">
                <a:solidFill>
                  <a:srgbClr val="A82233"/>
                </a:solidFill>
              </a:rPr>
              <a:t>;</a:t>
            </a:r>
            <a:endParaRPr lang="en-CA" dirty="0" smtClean="0">
              <a:solidFill>
                <a:srgbClr val="A82233"/>
              </a:solidFill>
            </a:endParaRPr>
          </a:p>
          <a:p>
            <a:r>
              <a:rPr lang="en-CA" dirty="0" smtClean="0"/>
              <a:t>Delete with unset()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Adding and Deleting Elements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50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/>
          <a:lstStyle/>
          <a:p>
            <a:r>
              <a:rPr lang="en-US" dirty="0"/>
              <a:t>sort($days)</a:t>
            </a:r>
            <a:r>
              <a:rPr lang="en-US" dirty="0" smtClean="0"/>
              <a:t>;</a:t>
            </a:r>
          </a:p>
          <a:p>
            <a:r>
              <a:rPr lang="en-US" dirty="0"/>
              <a:t> As the values are all strings, the resulting array would be:</a:t>
            </a:r>
          </a:p>
          <a:p>
            <a:r>
              <a:rPr lang="mr-IN" dirty="0"/>
              <a:t>Array </a:t>
            </a:r>
            <a:r>
              <a:rPr lang="en-CA" dirty="0" smtClean="0"/>
              <a:t>(</a:t>
            </a:r>
            <a:r>
              <a:rPr lang="mr-IN" dirty="0" smtClean="0"/>
              <a:t>[</a:t>
            </a:r>
            <a:r>
              <a:rPr lang="mr-IN" dirty="0"/>
              <a:t>0] =&gt; Fri [1] =&gt; Mon [2] =&gt; Sat [3] =&gt; Sun [4] =&gt; Thu</a:t>
            </a:r>
          </a:p>
          <a:p>
            <a:r>
              <a:rPr lang="mr-IN" dirty="0"/>
              <a:t>[5] =&gt; Tue [6] =&gt; </a:t>
            </a:r>
            <a:r>
              <a:rPr lang="mr-IN" dirty="0" smtClean="0"/>
              <a:t>Wed</a:t>
            </a:r>
            <a:r>
              <a:rPr lang="en-CA" dirty="0" smtClean="0"/>
              <a:t>)</a:t>
            </a:r>
          </a:p>
          <a:p>
            <a:r>
              <a:rPr lang="en-US" dirty="0" err="1"/>
              <a:t>asort</a:t>
            </a:r>
            <a:r>
              <a:rPr lang="en-US" dirty="0"/>
              <a:t>($days);</a:t>
            </a:r>
          </a:p>
          <a:p>
            <a:r>
              <a:rPr lang="en-US" dirty="0"/>
              <a:t>The resulting array in this </a:t>
            </a:r>
            <a:r>
              <a:rPr lang="en-US" dirty="0" smtClean="0"/>
              <a:t>case keeps associations so  </a:t>
            </a:r>
            <a:r>
              <a:rPr lang="en-US" dirty="0"/>
              <a:t>is:</a:t>
            </a:r>
          </a:p>
          <a:p>
            <a:r>
              <a:rPr lang="mr-IN" dirty="0"/>
              <a:t>Array ([4] =&gt; Fri [0] =&gt; Mon [5] =&gt; Sat [6] =&gt; Sun [3] =&gt; Thu</a:t>
            </a:r>
          </a:p>
          <a:p>
            <a:r>
              <a:rPr lang="mr-IN" dirty="0"/>
              <a:t>[1] =&gt; Tue [2] =&gt; Wed)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Array Sorting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3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1"/>
            <a:ext cx="7041976" cy="5029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/>
              <a:t>array_keys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 smtClean="0"/>
              <a:t>) – returns an indexed array with the values being the key of $</a:t>
            </a:r>
            <a:r>
              <a:rPr lang="en-US" dirty="0" err="1" smtClean="0"/>
              <a:t>someArray</a:t>
            </a:r>
            <a:r>
              <a:rPr lang="en-US" dirty="0"/>
              <a:t>.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array_values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 smtClean="0"/>
              <a:t>) </a:t>
            </a:r>
            <a:r>
              <a:rPr lang="en-US" dirty="0"/>
              <a:t>- returns an indexed array with the values being the </a:t>
            </a:r>
            <a:r>
              <a:rPr lang="en-US" dirty="0" smtClean="0"/>
              <a:t>values </a:t>
            </a:r>
            <a:r>
              <a:rPr lang="en-US" dirty="0"/>
              <a:t>of $</a:t>
            </a:r>
            <a:r>
              <a:rPr lang="en-US" dirty="0" err="1"/>
              <a:t>someArray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array_rand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/>
              <a:t>, $</a:t>
            </a:r>
            <a:r>
              <a:rPr lang="en-US" dirty="0" err="1"/>
              <a:t>num</a:t>
            </a:r>
            <a:r>
              <a:rPr lang="en-US" dirty="0"/>
              <a:t>=1</a:t>
            </a:r>
            <a:r>
              <a:rPr lang="en-US" dirty="0" smtClean="0"/>
              <a:t>) – returns an many random keys as are requested.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array_reverse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/>
              <a:t>) - returns </a:t>
            </a:r>
            <a:r>
              <a:rPr lang="en-US" dirty="0" smtClean="0"/>
              <a:t>$</a:t>
            </a:r>
            <a:r>
              <a:rPr lang="en-US" dirty="0" err="1" smtClean="0"/>
              <a:t>someArray</a:t>
            </a:r>
            <a:r>
              <a:rPr lang="en-US" dirty="0" smtClean="0"/>
              <a:t> array in reverse order.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array_walk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/>
              <a:t>, $callback</a:t>
            </a:r>
            <a:r>
              <a:rPr lang="en-US" dirty="0" smtClean="0"/>
              <a:t>, $</a:t>
            </a:r>
            <a:r>
              <a:rPr lang="en-US" dirty="0" err="1"/>
              <a:t>optionalParam</a:t>
            </a:r>
            <a:r>
              <a:rPr lang="en-US" dirty="0" smtClean="0"/>
              <a:t>) – call a method for each value in $</a:t>
            </a:r>
            <a:r>
              <a:rPr lang="en-US" dirty="0" err="1" smtClean="0"/>
              <a:t>someArray</a:t>
            </a:r>
            <a:r>
              <a:rPr lang="en-US" dirty="0" smtClean="0"/>
              <a:t>.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in_array</a:t>
            </a:r>
            <a:r>
              <a:rPr lang="en-US" dirty="0"/>
              <a:t>($needle, $haystack, $</a:t>
            </a:r>
            <a:r>
              <a:rPr lang="en-US" dirty="0" err="1"/>
              <a:t>optionalStrict</a:t>
            </a:r>
            <a:r>
              <a:rPr lang="en-US" dirty="0" smtClean="0"/>
              <a:t>) – search $haystack array for a value (%needle), returns true if found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shuffle($</a:t>
            </a:r>
            <a:r>
              <a:rPr lang="en-US" dirty="0" err="1"/>
              <a:t>someArray</a:t>
            </a:r>
            <a:r>
              <a:rPr lang="en-US" dirty="0" smtClean="0"/>
              <a:t>) – removes any existing keys and $</a:t>
            </a:r>
            <a:r>
              <a:rPr lang="en-US" dirty="0" err="1" smtClean="0"/>
              <a:t>someArray</a:t>
            </a:r>
            <a:r>
              <a:rPr lang="en-US" dirty="0" smtClean="0"/>
              <a:t> </a:t>
            </a:r>
            <a:r>
              <a:rPr lang="en-US" dirty="0" smtClean="0"/>
              <a:t>will be an indexed array.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More Array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Operations – pp. 546-547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10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PHP </a:t>
            </a:r>
            <a:r>
              <a:rPr lang="en-US" dirty="0"/>
              <a:t>uses special predefined associative arrays called </a:t>
            </a:r>
            <a:r>
              <a:rPr lang="en-US" b="1" dirty="0" err="1"/>
              <a:t>superglobal</a:t>
            </a:r>
            <a:r>
              <a:rPr lang="en-US" b="1" dirty="0"/>
              <a:t> variables  </a:t>
            </a:r>
            <a:r>
              <a:rPr lang="en-US" dirty="0"/>
              <a:t>that </a:t>
            </a:r>
            <a:r>
              <a:rPr lang="en-US" dirty="0" smtClean="0"/>
              <a:t>allow the </a:t>
            </a:r>
            <a:r>
              <a:rPr lang="en-US" dirty="0"/>
              <a:t>programmer to easily access </a:t>
            </a:r>
            <a:r>
              <a:rPr lang="en-US" dirty="0">
                <a:solidFill>
                  <a:srgbClr val="C00000"/>
                </a:solidFill>
              </a:rPr>
              <a:t>HTTP headers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query string parameters</a:t>
            </a:r>
            <a:r>
              <a:rPr lang="en-US" dirty="0"/>
              <a:t>, and </a:t>
            </a:r>
            <a:r>
              <a:rPr lang="en-US" dirty="0" smtClean="0"/>
              <a:t>other </a:t>
            </a:r>
            <a:r>
              <a:rPr lang="en-US" dirty="0" smtClean="0">
                <a:solidFill>
                  <a:srgbClr val="C00000"/>
                </a:solidFill>
              </a:rPr>
              <a:t>commonly </a:t>
            </a:r>
            <a:r>
              <a:rPr lang="en-US" dirty="0">
                <a:solidFill>
                  <a:srgbClr val="C00000"/>
                </a:solidFill>
              </a:rPr>
              <a:t>needed </a:t>
            </a:r>
            <a:r>
              <a:rPr lang="en-US" dirty="0" smtClean="0">
                <a:solidFill>
                  <a:srgbClr val="C00000"/>
                </a:solidFill>
              </a:rPr>
              <a:t>information.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Superglobal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Arrays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13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$GLOBALS Array for storing data that needs </a:t>
            </a:r>
            <a:r>
              <a:rPr lang="en-US" sz="1800" dirty="0" err="1"/>
              <a:t>superglobal</a:t>
            </a:r>
            <a:r>
              <a:rPr lang="en-US" sz="1800" dirty="0"/>
              <a:t> scope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$_COOKIES Array of cookie data passed to page via HTTP request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$_ENV Array of server environment data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$_FILES Array of file items uploaded to the server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$_GET Array of query string data passed to the server via the URL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$_POST Array of query string data passed to the server via the HTTP header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$_REQUEST Array containing the contents of $_GET, $_POST, and $_COOKIES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$_SESSION Array that contains session data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$_SERVER Array containing information about the request and the server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Superglobal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Arrays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 Table 12.1, page 547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966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$_GET and $_POST </a:t>
            </a:r>
            <a:r>
              <a:rPr lang="en-US" sz="2400" dirty="0" err="1">
                <a:solidFill>
                  <a:schemeClr val="accent3"/>
                </a:solidFill>
              </a:rPr>
              <a:t>Superglobal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Arrays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0974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pic>
        <p:nvPicPr>
          <p:cNvPr id="5" name="Content Placeholder 4" descr="481261200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67" b="-65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Relating sent query string elements in </a:t>
            </a:r>
            <a:r>
              <a:rPr lang="en-US" dirty="0" smtClean="0"/>
              <a:t>PHP, Figure 12.5, page 548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7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Relating sent query string elements in PHP (POST</a:t>
            </a:r>
            <a:r>
              <a:rPr lang="en-US" dirty="0" smtClean="0"/>
              <a:t>), Figure 12.6, page 549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6" name="Content Placeholder 5" descr="481261200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9" b="-1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30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838200"/>
            <a:ext cx="6400800" cy="646584"/>
          </a:xfrm>
        </p:spPr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Figure 12.2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Note </a:t>
            </a:r>
            <a:r>
              <a:rPr lang="en-US" dirty="0" smtClean="0"/>
              <a:t>URL encoding and </a:t>
            </a:r>
            <a:r>
              <a:rPr lang="en-US" dirty="0" smtClean="0"/>
              <a:t>Decoding: </a:t>
            </a:r>
            <a:r>
              <a:rPr lang="en-US" dirty="0" err="1" smtClean="0"/>
              <a:t>urlencode</a:t>
            </a:r>
            <a:r>
              <a:rPr lang="en-US" dirty="0" smtClean="0"/>
              <a:t>(), </a:t>
            </a:r>
            <a:r>
              <a:rPr lang="en-US" dirty="0" err="1" smtClean="0"/>
              <a:t>urldecode</a:t>
            </a:r>
            <a:r>
              <a:rPr lang="en-US" dirty="0" smtClean="0"/>
              <a:t>()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5" name="Content Placeholder 4" descr="4812612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" r="-1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91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Figure 12.8 Form </a:t>
            </a:r>
            <a:r>
              <a:rPr lang="en-US" dirty="0" smtClean="0"/>
              <a:t>display and processing on same </a:t>
            </a:r>
            <a:r>
              <a:rPr lang="en-US" dirty="0" smtClean="0"/>
              <a:t>page, page 550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6" name="Content Placeholder 5" descr="481261200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92" r="-26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954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b="1" dirty="0" err="1"/>
              <a:t>isset</a:t>
            </a:r>
            <a:r>
              <a:rPr lang="en-US" b="1" dirty="0"/>
              <a:t>()  </a:t>
            </a:r>
            <a:r>
              <a:rPr lang="en-US" dirty="0"/>
              <a:t>function in PHP to see if there is any value set for a </a:t>
            </a:r>
            <a:r>
              <a:rPr lang="en-US" dirty="0" smtClean="0"/>
              <a:t>particular expected key</a:t>
            </a:r>
          </a:p>
          <a:p>
            <a:r>
              <a:rPr lang="en-US" dirty="0"/>
              <a:t>if ($_SERVER["REQUEST_METHOD"] == "POST") {</a:t>
            </a:r>
          </a:p>
          <a:p>
            <a:r>
              <a:rPr lang="en-US" dirty="0" smtClean="0"/>
              <a:t>	if </a:t>
            </a:r>
            <a:r>
              <a:rPr lang="en-US" dirty="0"/>
              <a:t>( </a:t>
            </a:r>
            <a:r>
              <a:rPr lang="en-US" b="1" dirty="0" err="1">
                <a:solidFill>
                  <a:schemeClr val="accent2"/>
                </a:solidFill>
              </a:rPr>
              <a:t>isset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dirty="0"/>
              <a:t>$_POST["</a:t>
            </a:r>
            <a:r>
              <a:rPr lang="en-US" dirty="0" err="1"/>
              <a:t>uname</a:t>
            </a:r>
            <a:r>
              <a:rPr lang="en-US" dirty="0"/>
              <a:t>"]) &amp;&amp; </a:t>
            </a:r>
            <a:r>
              <a:rPr lang="en-US" b="1" dirty="0" err="1">
                <a:solidFill>
                  <a:srgbClr val="A82233"/>
                </a:solidFill>
              </a:rPr>
              <a:t>isset</a:t>
            </a:r>
            <a:r>
              <a:rPr lang="en-US" dirty="0"/>
              <a:t>($_POST["pass"]) ) {</a:t>
            </a:r>
          </a:p>
          <a:p>
            <a:r>
              <a:rPr lang="en-US" dirty="0" smtClean="0"/>
              <a:t>		/</a:t>
            </a:r>
            <a:r>
              <a:rPr lang="en-US" dirty="0"/>
              <a:t>/ handle the posted data.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838200"/>
            <a:ext cx="6400800" cy="502568"/>
          </a:xfrm>
        </p:spPr>
        <p:txBody>
          <a:bodyPr>
            <a:normAutofit fontScale="92500" lnSpcReduction="2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Determining If Any Data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Sent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Listing 12.6, page 551 (incomplete code)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119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46237"/>
            <a:ext cx="8136904" cy="45259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$</a:t>
            </a:r>
            <a:r>
              <a:rPr lang="en-US" dirty="0"/>
              <a:t>username = </a:t>
            </a:r>
            <a:r>
              <a:rPr lang="en-US" dirty="0" err="1">
                <a:solidFill>
                  <a:srgbClr val="A82233"/>
                </a:solidFill>
              </a:rPr>
              <a:t>isset</a:t>
            </a:r>
            <a:r>
              <a:rPr lang="en-US" dirty="0">
                <a:solidFill>
                  <a:srgbClr val="A82233"/>
                </a:solidFill>
              </a:rPr>
              <a:t>(</a:t>
            </a:r>
            <a:r>
              <a:rPr lang="en-US" dirty="0"/>
              <a:t>$_GET['</a:t>
            </a:r>
            <a:r>
              <a:rPr lang="en-US" dirty="0" err="1"/>
              <a:t>uname</a:t>
            </a:r>
            <a:r>
              <a:rPr lang="en-US" dirty="0"/>
              <a:t>']</a:t>
            </a:r>
            <a:r>
              <a:rPr lang="en-US" dirty="0">
                <a:solidFill>
                  <a:srgbClr val="A82233"/>
                </a:solidFill>
              </a:rPr>
              <a:t>) ? </a:t>
            </a:r>
            <a:r>
              <a:rPr lang="en-US" i="1" dirty="0">
                <a:solidFill>
                  <a:srgbClr val="A82233"/>
                </a:solidFill>
              </a:rPr>
              <a:t>$_GET['</a:t>
            </a:r>
            <a:r>
              <a:rPr lang="en-US" i="1" dirty="0" err="1">
                <a:solidFill>
                  <a:srgbClr val="A82233"/>
                </a:solidFill>
              </a:rPr>
              <a:t>uname</a:t>
            </a:r>
            <a:r>
              <a:rPr lang="en-US" i="1" dirty="0">
                <a:solidFill>
                  <a:srgbClr val="A82233"/>
                </a:solidFill>
              </a:rPr>
              <a:t>'] </a:t>
            </a:r>
            <a:r>
              <a:rPr lang="en-US" dirty="0">
                <a:solidFill>
                  <a:srgbClr val="A82233"/>
                </a:solidFill>
              </a:rPr>
              <a:t>:</a:t>
            </a:r>
            <a:r>
              <a:rPr lang="en-US" dirty="0"/>
              <a:t> 'nobody'</a:t>
            </a:r>
            <a:r>
              <a:rPr lang="en-US" dirty="0" smtClean="0"/>
              <a:t>;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Becomes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$</a:t>
            </a:r>
            <a:r>
              <a:rPr lang="en-US" dirty="0"/>
              <a:t>username = $_GET['</a:t>
            </a:r>
            <a:r>
              <a:rPr lang="en-US" dirty="0" err="1"/>
              <a:t>uname</a:t>
            </a:r>
            <a:r>
              <a:rPr lang="en-US" dirty="0"/>
              <a:t>'] </a:t>
            </a:r>
            <a:r>
              <a:rPr lang="en-US" b="1" dirty="0">
                <a:solidFill>
                  <a:srgbClr val="A82233"/>
                </a:solidFill>
              </a:rPr>
              <a:t>??</a:t>
            </a:r>
            <a:r>
              <a:rPr lang="en-US" dirty="0"/>
              <a:t> 'nobody';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null coalescing </a:t>
            </a:r>
            <a:r>
              <a:rPr lang="en-US" dirty="0" smtClean="0"/>
              <a:t>operator, page 552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3927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6237"/>
            <a:ext cx="7992888" cy="1206699"/>
          </a:xfrm>
        </p:spPr>
        <p:txBody>
          <a:bodyPr/>
          <a:lstStyle/>
          <a:p>
            <a:r>
              <a:rPr lang="en-US" dirty="0"/>
              <a:t>Monday &lt;input type="checkbox" name="day</a:t>
            </a:r>
            <a:r>
              <a:rPr lang="en-US" b="1" dirty="0" smtClean="0">
                <a:solidFill>
                  <a:srgbClr val="A82233"/>
                </a:solidFill>
              </a:rPr>
              <a:t>[ ]</a:t>
            </a:r>
            <a:r>
              <a:rPr lang="en-US" dirty="0" smtClean="0"/>
              <a:t>" </a:t>
            </a:r>
            <a:r>
              <a:rPr lang="en-US" dirty="0" smtClean="0"/>
              <a:t>value</a:t>
            </a:r>
            <a:r>
              <a:rPr lang="en-US" dirty="0"/>
              <a:t>="Monday"&gt;</a:t>
            </a:r>
          </a:p>
          <a:p>
            <a:r>
              <a:rPr lang="en-US" dirty="0"/>
              <a:t>Tuesday &lt;input type="checkbox" name="day</a:t>
            </a:r>
            <a:r>
              <a:rPr lang="en-US" b="1" dirty="0" smtClean="0">
                <a:solidFill>
                  <a:srgbClr val="A82233"/>
                </a:solidFill>
              </a:rPr>
              <a:t>[ ]</a:t>
            </a:r>
            <a:r>
              <a:rPr lang="en-US" dirty="0" smtClean="0"/>
              <a:t>" </a:t>
            </a:r>
            <a:r>
              <a:rPr lang="en-US" dirty="0"/>
              <a:t>value="Tuesday"</a:t>
            </a:r>
            <a:r>
              <a:rPr lang="en-US" dirty="0" smtClean="0"/>
              <a:t>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838200"/>
            <a:ext cx="6400800" cy="502568"/>
          </a:xfrm>
        </p:spPr>
        <p:txBody>
          <a:bodyPr>
            <a:normAutofit fontScale="92500" lnSpcReduction="2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Accessing Form Array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Data, pp. 552-553</a:t>
            </a:r>
          </a:p>
          <a:p>
            <a:r>
              <a:rPr lang="en-US" dirty="0" smtClean="0"/>
              <a:t>Listing 12.8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  <a:p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3789040"/>
            <a:ext cx="594015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/>
              <a:t>&lt;?php</a:t>
            </a:r>
          </a:p>
          <a:p>
            <a:r>
              <a:rPr lang="en-US" dirty="0"/>
              <a:t>	echo "You submitted " . count($_GET['day']) . "values";</a:t>
            </a:r>
          </a:p>
          <a:p>
            <a:r>
              <a:rPr lang="en-US" dirty="0"/>
              <a:t>	</a:t>
            </a:r>
            <a:r>
              <a:rPr lang="en-US" dirty="0" err="1"/>
              <a:t>foreach</a:t>
            </a:r>
            <a:r>
              <a:rPr lang="en-US" dirty="0"/>
              <a:t> (</a:t>
            </a:r>
            <a:r>
              <a:rPr lang="en-US" b="1" dirty="0">
                <a:solidFill>
                  <a:srgbClr val="A82233"/>
                </a:solidFill>
              </a:rPr>
              <a:t>$_GET['day'</a:t>
            </a:r>
            <a:r>
              <a:rPr lang="en-US" dirty="0"/>
              <a:t>] as </a:t>
            </a:r>
            <a:r>
              <a:rPr lang="en-US" b="1" dirty="0">
                <a:solidFill>
                  <a:srgbClr val="A82233"/>
                </a:solidFill>
              </a:rPr>
              <a:t>$d</a:t>
            </a:r>
            <a:r>
              <a:rPr lang="en-US" dirty="0"/>
              <a:t>) {</a:t>
            </a:r>
          </a:p>
          <a:p>
            <a:r>
              <a:rPr lang="en-US" dirty="0"/>
              <a:t>	</a:t>
            </a:r>
            <a:r>
              <a:rPr lang="en-US" dirty="0" smtClean="0"/>
              <a:t>	echo </a:t>
            </a:r>
            <a:r>
              <a:rPr lang="en-US" dirty="0"/>
              <a:t>$d . " 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US" dirty="0" smtClean="0"/>
              <a:t>	}</a:t>
            </a:r>
            <a:endParaRPr lang="en-US" dirty="0"/>
          </a:p>
          <a:p>
            <a:r>
              <a:rPr lang="mr-IN" dirty="0"/>
              <a:t>?&gt;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15616" y="2780928"/>
            <a:ext cx="1296144" cy="1656184"/>
          </a:xfrm>
          <a:prstGeom prst="straightConnector1">
            <a:avLst/>
          </a:prstGeom>
          <a:ln w="76200" cmpd="sng">
            <a:solidFill>
              <a:srgbClr val="A822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8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pic>
        <p:nvPicPr>
          <p:cNvPr id="5" name="Content Placeholder 4" descr="4812612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09" b="-2970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Using Query Strings in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Hyperlinks, Figure 12.10, page 554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6002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Sanitizing Query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Strings, page 554-555</a:t>
            </a:r>
            <a:endParaRPr lang="en-US" dirty="0" smtClean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dirty="0"/>
              <a:t> That is, just because you are expecting  </a:t>
            </a:r>
            <a:r>
              <a:rPr lang="en-US" dirty="0" smtClean="0"/>
              <a:t>a proper </a:t>
            </a:r>
            <a:r>
              <a:rPr lang="en-US" dirty="0"/>
              <a:t>query string, it doesn’t mean that you are going to get  </a:t>
            </a:r>
            <a:r>
              <a:rPr lang="en-US" dirty="0" smtClean="0"/>
              <a:t>one. </a:t>
            </a:r>
            <a:r>
              <a:rPr lang="en-US" dirty="0"/>
              <a:t>your program must </a:t>
            </a:r>
            <a:r>
              <a:rPr lang="en-US" dirty="0" smtClean="0"/>
              <a:t>be able </a:t>
            </a:r>
            <a:r>
              <a:rPr lang="en-US" dirty="0"/>
              <a:t>to </a:t>
            </a:r>
            <a:r>
              <a:rPr lang="en-US" dirty="0" smtClean="0"/>
              <a:t>handle: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If query string parameter </a:t>
            </a:r>
            <a:r>
              <a:rPr lang="en-US" dirty="0">
                <a:solidFill>
                  <a:srgbClr val="C00000"/>
                </a:solidFill>
              </a:rPr>
              <a:t>doesn’t </a:t>
            </a:r>
            <a:r>
              <a:rPr lang="en-US" dirty="0" smtClean="0">
                <a:solidFill>
                  <a:srgbClr val="C00000"/>
                </a:solidFill>
              </a:rPr>
              <a:t>exist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query string parameter </a:t>
            </a:r>
            <a:r>
              <a:rPr lang="en-US" dirty="0">
                <a:solidFill>
                  <a:srgbClr val="C00000"/>
                </a:solidFill>
              </a:rPr>
              <a:t>doesn’t contain a </a:t>
            </a:r>
            <a:r>
              <a:rPr lang="en-US" dirty="0" smtClean="0">
                <a:solidFill>
                  <a:srgbClr val="C00000"/>
                </a:solidFill>
              </a:rPr>
              <a:t>value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query string parameter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 isn’t the correct type or is out of </a:t>
            </a:r>
            <a:r>
              <a:rPr lang="en-US" dirty="0" smtClean="0"/>
              <a:t>acceptable range.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value is required for a </a:t>
            </a:r>
            <a:r>
              <a:rPr lang="en-US" dirty="0">
                <a:solidFill>
                  <a:srgbClr val="C00000"/>
                </a:solidFill>
              </a:rPr>
              <a:t>database lookup</a:t>
            </a:r>
            <a:r>
              <a:rPr lang="en-US" dirty="0"/>
              <a:t>, but provided value doesn’t exist </a:t>
            </a:r>
            <a:r>
              <a:rPr lang="en-US" dirty="0" smtClean="0"/>
              <a:t>in the </a:t>
            </a:r>
            <a:r>
              <a:rPr lang="en-US" dirty="0"/>
              <a:t>database table.</a:t>
            </a:r>
          </a:p>
        </p:txBody>
      </p:sp>
    </p:spTree>
    <p:extLst>
      <p:ext uri="{BB962C8B-B14F-4D97-AF65-F5344CB8AC3E}">
        <p14:creationId xmlns:p14="http://schemas.microsoft.com/office/powerpoint/2010/main" val="634592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$_SERVER </a:t>
            </a:r>
            <a:r>
              <a:rPr lang="en-US" sz="2800" dirty="0" smtClean="0">
                <a:solidFill>
                  <a:schemeClr val="accent3"/>
                </a:solidFill>
              </a:rPr>
              <a:t>Array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20319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$_SERVER </a:t>
            </a:r>
            <a:r>
              <a:rPr lang="en-US" b="1" dirty="0" smtClean="0"/>
              <a:t>Array</a:t>
            </a:r>
            <a:endParaRPr lang="en-US" dirty="0"/>
          </a:p>
        </p:txBody>
      </p:sp>
      <p:pic>
        <p:nvPicPr>
          <p:cNvPr id="5" name="Content Placeholder 4" descr="4812612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83" b="-17083"/>
          <a:stretch>
            <a:fillRect/>
          </a:stretch>
        </p:blipFill>
        <p:spPr>
          <a:xfrm>
            <a:off x="914400" y="1142999"/>
            <a:ext cx="7330008" cy="502920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Server Information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Keys, Figure 12.11, page 559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908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Arrays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442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$_SERVER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618040" cy="4525963"/>
          </a:xfrm>
        </p:spPr>
        <p:txBody>
          <a:bodyPr/>
          <a:lstStyle/>
          <a:p>
            <a:r>
              <a:rPr lang="mr-IN" dirty="0"/>
              <a:t>&lt;?php</a:t>
            </a:r>
          </a:p>
          <a:p>
            <a:r>
              <a:rPr lang="en-US" dirty="0"/>
              <a:t>echo </a:t>
            </a:r>
            <a:r>
              <a:rPr lang="en-US" b="1" dirty="0">
                <a:solidFill>
                  <a:srgbClr val="A82233"/>
                </a:solidFill>
              </a:rPr>
              <a:t>$_SERVER['HTTP_USER_AGENT']</a:t>
            </a:r>
            <a:r>
              <a:rPr lang="en-US" b="1" dirty="0" smtClean="0">
                <a:solidFill>
                  <a:srgbClr val="A82233"/>
                </a:solidFill>
              </a:rPr>
              <a:t>;</a:t>
            </a:r>
          </a:p>
          <a:p>
            <a:r>
              <a:rPr lang="en-US" dirty="0" smtClean="0"/>
              <a:t>//advanced browser detection</a:t>
            </a:r>
            <a:endParaRPr lang="en-US" dirty="0"/>
          </a:p>
          <a:p>
            <a:r>
              <a:rPr lang="en-US" dirty="0"/>
              <a:t>$browser = </a:t>
            </a:r>
            <a:r>
              <a:rPr lang="en-US" dirty="0" err="1"/>
              <a:t>get_browser</a:t>
            </a:r>
            <a:r>
              <a:rPr lang="en-US" dirty="0"/>
              <a:t>($_SERVER['HTTP_USER_AGENT'], true);</a:t>
            </a:r>
          </a:p>
          <a:p>
            <a:r>
              <a:rPr lang="en-US" dirty="0" err="1"/>
              <a:t>print_r</a:t>
            </a:r>
            <a:r>
              <a:rPr lang="en-US" dirty="0"/>
              <a:t>($browser);</a:t>
            </a:r>
          </a:p>
          <a:p>
            <a:r>
              <a:rPr lang="mr-IN" dirty="0"/>
              <a:t>?&gt;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Request Header Information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Keys, Listing 12.10, page 560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0738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$_SERVER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618040" cy="4525963"/>
          </a:xfrm>
        </p:spPr>
        <p:txBody>
          <a:bodyPr/>
          <a:lstStyle/>
          <a:p>
            <a:r>
              <a:rPr lang="en-US" dirty="0"/>
              <a:t>$</a:t>
            </a:r>
            <a:r>
              <a:rPr lang="en-US" dirty="0" err="1"/>
              <a:t>previousPage</a:t>
            </a:r>
            <a:r>
              <a:rPr lang="en-US" dirty="0"/>
              <a:t> = </a:t>
            </a:r>
            <a:r>
              <a:rPr lang="en-US" dirty="0">
                <a:solidFill>
                  <a:srgbClr val="A82233"/>
                </a:solidFill>
              </a:rPr>
              <a:t>$_SERVER['HTTP_REFERER'];</a:t>
            </a:r>
          </a:p>
          <a:p>
            <a:r>
              <a:rPr lang="en-US" dirty="0"/>
              <a:t>// Check to see if </a:t>
            </a:r>
            <a:r>
              <a:rPr lang="en-US" dirty="0" err="1"/>
              <a:t>referer</a:t>
            </a:r>
            <a:r>
              <a:rPr lang="en-US" dirty="0"/>
              <a:t> was our search page</a:t>
            </a:r>
          </a:p>
          <a:p>
            <a:r>
              <a:rPr lang="en-US" dirty="0"/>
              <a:t>if (</a:t>
            </a:r>
            <a:r>
              <a:rPr lang="en-US" dirty="0" err="1"/>
              <a:t>strpos</a:t>
            </a:r>
            <a:r>
              <a:rPr lang="en-US" dirty="0"/>
              <a:t>($</a:t>
            </a:r>
            <a:r>
              <a:rPr lang="en-US" dirty="0" err="1"/>
              <a:t>previousPage</a:t>
            </a:r>
            <a:r>
              <a:rPr lang="en-US" dirty="0"/>
              <a:t>,"</a:t>
            </a:r>
            <a:r>
              <a:rPr lang="en-US" dirty="0" err="1"/>
              <a:t>search.php</a:t>
            </a:r>
            <a:r>
              <a:rPr lang="en-US" dirty="0"/>
              <a:t>") != 0) {</a:t>
            </a:r>
          </a:p>
          <a:p>
            <a:r>
              <a:rPr lang="en-US" dirty="0" smtClean="0"/>
              <a:t>	echo </a:t>
            </a:r>
            <a:r>
              <a:rPr lang="en-US" dirty="0"/>
              <a:t>"&lt;a </a:t>
            </a:r>
            <a:r>
              <a:rPr lang="en-US" dirty="0" err="1"/>
              <a:t>href</a:t>
            </a:r>
            <a:r>
              <a:rPr lang="en-US" dirty="0"/>
              <a:t>='</a:t>
            </a:r>
            <a:r>
              <a:rPr lang="en-US" dirty="0" err="1"/>
              <a:t>search.php</a:t>
            </a:r>
            <a:r>
              <a:rPr lang="en-US" dirty="0"/>
              <a:t>'&gt;Back to search&lt;/a&gt;";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 Rest of HTML output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Request Header Information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Keys, Listing 12.11, page 561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5820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$_FILES </a:t>
            </a:r>
            <a:r>
              <a:rPr lang="en-US" sz="2800" dirty="0" smtClean="0">
                <a:solidFill>
                  <a:schemeClr val="accent3"/>
                </a:solidFill>
              </a:rPr>
              <a:t>Array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9352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First</a:t>
            </a:r>
            <a:r>
              <a:rPr lang="en-US" dirty="0"/>
              <a:t>, you must ensure that the HTML form uses the HTTP POST  </a:t>
            </a:r>
            <a:r>
              <a:rPr lang="en-US" dirty="0" smtClean="0"/>
              <a:t>method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Second</a:t>
            </a:r>
            <a:r>
              <a:rPr lang="en-US" dirty="0"/>
              <a:t>, you must add the </a:t>
            </a:r>
            <a:r>
              <a:rPr lang="en-US" dirty="0" err="1"/>
              <a:t>enctype</a:t>
            </a:r>
            <a:r>
              <a:rPr lang="en-US" dirty="0"/>
              <a:t>="multipart/form-data"  attribute to </a:t>
            </a:r>
            <a:r>
              <a:rPr lang="en-US" dirty="0" smtClean="0"/>
              <a:t>the HTML </a:t>
            </a:r>
            <a:r>
              <a:rPr lang="en-US" dirty="0"/>
              <a:t>form that is performing </a:t>
            </a:r>
            <a:r>
              <a:rPr lang="en-US" dirty="0" smtClean="0"/>
              <a:t>the upload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Finally </a:t>
            </a:r>
            <a:r>
              <a:rPr lang="en-US" dirty="0"/>
              <a:t>you must include an input type of file  in your form. </a:t>
            </a:r>
            <a:endParaRPr lang="en-US" dirty="0" smtClean="0"/>
          </a:p>
          <a:p>
            <a:r>
              <a:rPr lang="en-US" dirty="0"/>
              <a:t>&lt;form </a:t>
            </a:r>
            <a:r>
              <a:rPr lang="en-US" dirty="0" err="1"/>
              <a:t>enctype</a:t>
            </a:r>
            <a:r>
              <a:rPr lang="en-US" dirty="0"/>
              <a:t>='multipart/form-data' method='post'&gt;</a:t>
            </a:r>
          </a:p>
          <a:p>
            <a:r>
              <a:rPr lang="en-US" dirty="0" smtClean="0"/>
              <a:t>	&lt;</a:t>
            </a:r>
            <a:r>
              <a:rPr lang="en-US" dirty="0"/>
              <a:t>input type='file' name='file1' id='file1'&gt;</a:t>
            </a:r>
          </a:p>
          <a:p>
            <a:r>
              <a:rPr lang="en-US" dirty="0" smtClean="0"/>
              <a:t>	&lt;</a:t>
            </a:r>
            <a:r>
              <a:rPr lang="en-US" dirty="0"/>
              <a:t>input type='submit'&gt;</a:t>
            </a:r>
          </a:p>
          <a:p>
            <a:r>
              <a:rPr lang="en-CA" dirty="0"/>
              <a:t>&lt;</a:t>
            </a:r>
            <a:r>
              <a:rPr lang="mr-IN" dirty="0" smtClean="0"/>
              <a:t>/form</a:t>
            </a:r>
            <a:r>
              <a:rPr lang="en-CA" dirty="0" smtClean="0"/>
              <a:t>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HTML Required for File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Uploads, page 562, Listing 12.12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822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pic>
        <p:nvPicPr>
          <p:cNvPr id="5" name="Content Placeholder 4" descr="481261201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7" b="-1437"/>
          <a:stretch>
            <a:fillRect/>
          </a:stretch>
        </p:blipFill>
        <p:spPr>
          <a:xfrm>
            <a:off x="914400" y="1646237"/>
            <a:ext cx="6609928" cy="467383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Handling the File Upload in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PHP, Figure 12.12, page 563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7666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Calibri"/>
                <a:cs typeface="Calibri"/>
              </a:rPr>
              <a:t>foreach</a:t>
            </a:r>
            <a:r>
              <a:rPr lang="en-US" sz="2000" dirty="0">
                <a:latin typeface="Calibri"/>
                <a:cs typeface="Calibri"/>
              </a:rPr>
              <a:t> ($_FILES as $</a:t>
            </a:r>
            <a:r>
              <a:rPr lang="en-US" sz="2000" dirty="0" err="1">
                <a:latin typeface="Calibri"/>
                <a:cs typeface="Calibri"/>
              </a:rPr>
              <a:t>fileKey</a:t>
            </a:r>
            <a:r>
              <a:rPr lang="en-US" sz="2000" dirty="0">
                <a:latin typeface="Calibri"/>
                <a:cs typeface="Calibri"/>
              </a:rPr>
              <a:t> =&gt; $</a:t>
            </a:r>
            <a:r>
              <a:rPr lang="en-US" sz="2000" dirty="0" err="1">
                <a:latin typeface="Calibri"/>
                <a:cs typeface="Calibri"/>
              </a:rPr>
              <a:t>fileArray</a:t>
            </a:r>
            <a:r>
              <a:rPr lang="en-US" sz="2000" dirty="0">
                <a:latin typeface="Calibri"/>
                <a:cs typeface="Calibri"/>
              </a:rPr>
              <a:t>) {</a:t>
            </a:r>
          </a:p>
          <a:p>
            <a:r>
              <a:rPr lang="en-US" sz="2000" dirty="0" smtClean="0">
                <a:latin typeface="Calibri"/>
                <a:cs typeface="Calibri"/>
              </a:rPr>
              <a:t>	if </a:t>
            </a:r>
            <a:r>
              <a:rPr lang="en-US" sz="2000" dirty="0">
                <a:latin typeface="Calibri"/>
                <a:cs typeface="Calibri"/>
              </a:rPr>
              <a:t>($</a:t>
            </a:r>
            <a:r>
              <a:rPr lang="en-US" sz="2000" dirty="0" err="1">
                <a:latin typeface="Calibri"/>
                <a:cs typeface="Calibri"/>
              </a:rPr>
              <a:t>fileArray</a:t>
            </a:r>
            <a:r>
              <a:rPr lang="en-US" sz="2000" dirty="0">
                <a:latin typeface="Calibri"/>
                <a:cs typeface="Calibri"/>
              </a:rPr>
              <a:t>["error"] != </a:t>
            </a:r>
            <a:r>
              <a:rPr lang="en-US" sz="2000" b="1" dirty="0">
                <a:solidFill>
                  <a:schemeClr val="accent6"/>
                </a:solidFill>
                <a:latin typeface="Calibri"/>
                <a:cs typeface="Calibri"/>
              </a:rPr>
              <a:t>UPLOAD_ERR_OK</a:t>
            </a:r>
            <a:r>
              <a:rPr lang="en-US" sz="2000" dirty="0">
                <a:latin typeface="Calibri"/>
                <a:cs typeface="Calibri"/>
              </a:rPr>
              <a:t>) { // </a:t>
            </a:r>
            <a:r>
              <a:rPr lang="en-US" sz="2000" dirty="0" smtClean="0">
                <a:latin typeface="Calibri"/>
                <a:cs typeface="Calibri"/>
              </a:rPr>
              <a:t>error</a:t>
            </a:r>
          </a:p>
          <a:p>
            <a:r>
              <a:rPr lang="en-US" sz="2000" dirty="0" smtClean="0">
                <a:latin typeface="Calibri"/>
                <a:cs typeface="Calibri"/>
              </a:rPr>
              <a:t>		echo </a:t>
            </a:r>
            <a:r>
              <a:rPr lang="en-US" sz="2000" dirty="0">
                <a:latin typeface="Calibri"/>
                <a:cs typeface="Calibri"/>
              </a:rPr>
              <a:t>"Error: " . $</a:t>
            </a:r>
            <a:r>
              <a:rPr lang="en-US" sz="2000" dirty="0" err="1">
                <a:latin typeface="Calibri"/>
                <a:cs typeface="Calibri"/>
              </a:rPr>
              <a:t>fileKey</a:t>
            </a:r>
            <a:r>
              <a:rPr lang="en-US" sz="2000" dirty="0">
                <a:latin typeface="Calibri"/>
                <a:cs typeface="Calibri"/>
              </a:rPr>
              <a:t> . " has error" . 	</a:t>
            </a:r>
            <a:r>
              <a:rPr lang="en-US" sz="2000" dirty="0" smtClean="0">
                <a:latin typeface="Calibri"/>
                <a:cs typeface="Calibri"/>
              </a:rPr>
              <a:t>		$</a:t>
            </a:r>
            <a:r>
              <a:rPr lang="en-US" sz="2000" dirty="0" err="1">
                <a:latin typeface="Calibri"/>
                <a:cs typeface="Calibri"/>
              </a:rPr>
              <a:t>fileArray</a:t>
            </a:r>
            <a:r>
              <a:rPr lang="en-US" sz="2000" dirty="0">
                <a:latin typeface="Calibri"/>
                <a:cs typeface="Calibri"/>
              </a:rPr>
              <a:t>["error"</a:t>
            </a:r>
            <a:r>
              <a:rPr lang="en-US" sz="2000" dirty="0" smtClean="0">
                <a:latin typeface="Calibri"/>
                <a:cs typeface="Calibri"/>
              </a:rPr>
              <a:t>] </a:t>
            </a:r>
            <a:r>
              <a:rPr lang="mr-IN" sz="2000" dirty="0" smtClean="0">
                <a:latin typeface="Calibri"/>
                <a:cs typeface="Calibri"/>
              </a:rPr>
              <a:t>. "</a:t>
            </a:r>
            <a:r>
              <a:rPr lang="en-CA" sz="2000" dirty="0" smtClean="0">
                <a:latin typeface="Calibri"/>
                <a:cs typeface="Calibri"/>
              </a:rPr>
              <a:t>&lt;</a:t>
            </a:r>
            <a:r>
              <a:rPr lang="mr-IN" sz="2000" dirty="0" smtClean="0">
                <a:latin typeface="Calibri"/>
                <a:cs typeface="Calibri"/>
              </a:rPr>
              <a:t>br</a:t>
            </a:r>
            <a:r>
              <a:rPr lang="en-CA" sz="2000" dirty="0" smtClean="0">
                <a:latin typeface="Calibri"/>
                <a:cs typeface="Calibri"/>
              </a:rPr>
              <a:t>&gt;</a:t>
            </a:r>
            <a:r>
              <a:rPr lang="mr-IN" sz="2000" dirty="0" smtClean="0">
                <a:latin typeface="Calibri"/>
                <a:cs typeface="Calibri"/>
              </a:rPr>
              <a:t>"</a:t>
            </a:r>
            <a:r>
              <a:rPr lang="mr-IN" sz="2000" dirty="0">
                <a:latin typeface="Calibri"/>
                <a:cs typeface="Calibri"/>
              </a:rPr>
              <a:t>;</a:t>
            </a:r>
          </a:p>
          <a:p>
            <a:r>
              <a:rPr lang="en-CA" sz="2000" dirty="0" smtClean="0">
                <a:latin typeface="Calibri"/>
                <a:cs typeface="Calibri"/>
              </a:rPr>
              <a:t>	</a:t>
            </a:r>
            <a:r>
              <a:rPr lang="mr-IN" sz="2000" dirty="0" smtClean="0">
                <a:latin typeface="Calibri"/>
                <a:cs typeface="Calibri"/>
              </a:rPr>
              <a:t>}</a:t>
            </a:r>
            <a:endParaRPr lang="mr-IN" sz="2000" dirty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	else </a:t>
            </a:r>
            <a:r>
              <a:rPr lang="en-US" sz="2000" dirty="0">
                <a:latin typeface="Calibri"/>
                <a:cs typeface="Calibri"/>
              </a:rPr>
              <a:t>{ // no error</a:t>
            </a:r>
          </a:p>
          <a:p>
            <a:r>
              <a:rPr lang="en-US" sz="2000" dirty="0" smtClean="0">
                <a:latin typeface="Calibri"/>
                <a:cs typeface="Calibri"/>
              </a:rPr>
              <a:t>		echo </a:t>
            </a:r>
            <a:r>
              <a:rPr lang="en-US" sz="2000" dirty="0">
                <a:latin typeface="Calibri"/>
                <a:cs typeface="Calibri"/>
              </a:rPr>
              <a:t>$</a:t>
            </a:r>
            <a:r>
              <a:rPr lang="en-US" sz="2000" dirty="0" err="1">
                <a:latin typeface="Calibri"/>
                <a:cs typeface="Calibri"/>
              </a:rPr>
              <a:t>fileKey</a:t>
            </a:r>
            <a:r>
              <a:rPr lang="en-US" sz="2000" dirty="0">
                <a:latin typeface="Calibri"/>
                <a:cs typeface="Calibri"/>
              </a:rPr>
              <a:t> . "Uploaded successfully ";</a:t>
            </a:r>
          </a:p>
          <a:p>
            <a:r>
              <a:rPr lang="en-US" sz="2000" dirty="0" smtClean="0">
                <a:latin typeface="Calibri"/>
                <a:cs typeface="Calibri"/>
              </a:rPr>
              <a:t>	}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838200"/>
            <a:ext cx="6400800" cy="646584"/>
          </a:xfrm>
        </p:spPr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Checking for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Errors, Listing 12.13, page 565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Table 12.2 Error Codes in PHP for File Upload, page 564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5768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limit in multiple ways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HTML form attributes in inputs (browser)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JavaScript (browser)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Php</a:t>
            </a:r>
            <a:r>
              <a:rPr lang="en-US" dirty="0" smtClean="0"/>
              <a:t> validation (server)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File Size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Restrictions, page 565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2722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A82233"/>
                </a:solidFill>
              </a:rPr>
              <a:t>$</a:t>
            </a:r>
            <a:r>
              <a:rPr lang="en-US" b="1" dirty="0" err="1">
                <a:solidFill>
                  <a:srgbClr val="A82233"/>
                </a:solidFill>
              </a:rPr>
              <a:t>validExt</a:t>
            </a:r>
            <a:r>
              <a:rPr lang="en-US" b="1" dirty="0">
                <a:solidFill>
                  <a:srgbClr val="A82233"/>
                </a:solidFill>
              </a:rPr>
              <a:t> </a:t>
            </a:r>
            <a:r>
              <a:rPr lang="en-US" dirty="0"/>
              <a:t>= array("jpg", "</a:t>
            </a:r>
            <a:r>
              <a:rPr lang="en-US" dirty="0" err="1"/>
              <a:t>png</a:t>
            </a:r>
            <a:r>
              <a:rPr lang="en-US" dirty="0"/>
              <a:t>");</a:t>
            </a:r>
          </a:p>
          <a:p>
            <a:r>
              <a:rPr lang="en-US" b="1" dirty="0">
                <a:solidFill>
                  <a:schemeClr val="accent2"/>
                </a:solidFill>
              </a:rPr>
              <a:t>$</a:t>
            </a:r>
            <a:r>
              <a:rPr lang="en-US" b="1" dirty="0" err="1">
                <a:solidFill>
                  <a:schemeClr val="accent2"/>
                </a:solidFill>
              </a:rPr>
              <a:t>validMime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= array("image/</a:t>
            </a:r>
            <a:r>
              <a:rPr lang="en-US" dirty="0" err="1"/>
              <a:t>jpeg","image</a:t>
            </a:r>
            <a:r>
              <a:rPr lang="en-US" dirty="0"/>
              <a:t>/</a:t>
            </a:r>
            <a:r>
              <a:rPr lang="en-US" dirty="0" err="1"/>
              <a:t>png</a:t>
            </a:r>
            <a:r>
              <a:rPr lang="en-US" dirty="0"/>
              <a:t>");</a:t>
            </a:r>
          </a:p>
          <a:p>
            <a:r>
              <a:rPr lang="en-US" dirty="0" err="1"/>
              <a:t>foreach</a:t>
            </a:r>
            <a:r>
              <a:rPr lang="en-US" dirty="0"/>
              <a:t>($_FILES as $</a:t>
            </a:r>
            <a:r>
              <a:rPr lang="en-US" dirty="0" err="1"/>
              <a:t>fileKey</a:t>
            </a:r>
            <a:r>
              <a:rPr lang="en-US" dirty="0"/>
              <a:t> =&gt; $</a:t>
            </a:r>
            <a:r>
              <a:rPr lang="en-US" dirty="0" err="1"/>
              <a:t>fileArray</a:t>
            </a:r>
            <a:r>
              <a:rPr lang="en-US" dirty="0"/>
              <a:t> ){</a:t>
            </a:r>
          </a:p>
          <a:p>
            <a:r>
              <a:rPr lang="en-US" dirty="0" smtClean="0"/>
              <a:t>	$</a:t>
            </a:r>
            <a:r>
              <a:rPr lang="en-US" dirty="0"/>
              <a:t>extension = end(explode(".", $</a:t>
            </a:r>
            <a:r>
              <a:rPr lang="en-US" dirty="0" err="1"/>
              <a:t>fileArray</a:t>
            </a:r>
            <a:r>
              <a:rPr lang="en-US" dirty="0"/>
              <a:t>["name"]));</a:t>
            </a:r>
          </a:p>
          <a:p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 err="1">
                <a:solidFill>
                  <a:srgbClr val="A82233"/>
                </a:solidFill>
              </a:rPr>
              <a:t>n_array</a:t>
            </a:r>
            <a:r>
              <a:rPr lang="en-US" dirty="0"/>
              <a:t>($</a:t>
            </a:r>
            <a:r>
              <a:rPr lang="en-US" dirty="0" err="1"/>
              <a:t>fileArray</a:t>
            </a:r>
            <a:r>
              <a:rPr lang="en-US" dirty="0"/>
              <a:t>["type"]</a:t>
            </a:r>
            <a:r>
              <a:rPr lang="en-US" dirty="0">
                <a:solidFill>
                  <a:srgbClr val="A82233"/>
                </a:solidFill>
              </a:rPr>
              <a:t>,$</a:t>
            </a:r>
            <a:r>
              <a:rPr lang="en-US" dirty="0" err="1">
                <a:solidFill>
                  <a:srgbClr val="A82233"/>
                </a:solidFill>
              </a:rPr>
              <a:t>validMime</a:t>
            </a:r>
            <a:r>
              <a:rPr lang="en-US" dirty="0"/>
              <a:t>) &amp;</a:t>
            </a:r>
            <a:r>
              <a:rPr lang="en-US" dirty="0" smtClean="0">
                <a:solidFill>
                  <a:srgbClr val="A82233"/>
                </a:solidFill>
              </a:rPr>
              <a:t>&amp; </a:t>
            </a:r>
            <a:r>
              <a:rPr lang="en-US" dirty="0" err="1" smtClean="0">
                <a:solidFill>
                  <a:srgbClr val="A82233"/>
                </a:solidFill>
              </a:rPr>
              <a:t>in_array</a:t>
            </a:r>
            <a:r>
              <a:rPr lang="en-US" dirty="0"/>
              <a:t>($extension, </a:t>
            </a:r>
            <a:r>
              <a:rPr lang="en-US" dirty="0">
                <a:solidFill>
                  <a:srgbClr val="A82233"/>
                </a:solidFill>
              </a:rPr>
              <a:t>$</a:t>
            </a:r>
            <a:r>
              <a:rPr lang="en-US" dirty="0" err="1">
                <a:solidFill>
                  <a:srgbClr val="A82233"/>
                </a:solidFill>
              </a:rPr>
              <a:t>validExt</a:t>
            </a:r>
            <a:r>
              <a:rPr lang="en-US" dirty="0"/>
              <a:t>)) {</a:t>
            </a:r>
          </a:p>
          <a:p>
            <a:r>
              <a:rPr lang="en-US" dirty="0" smtClean="0"/>
              <a:t>		echo </a:t>
            </a:r>
            <a:r>
              <a:rPr lang="en-US" dirty="0"/>
              <a:t>"All is well. Extension and mime types valid";</a:t>
            </a:r>
          </a:p>
          <a:p>
            <a:r>
              <a:rPr lang="en-US" dirty="0" smtClean="0"/>
              <a:t>	}</a:t>
            </a:r>
            <a:endParaRPr lang="en-US" dirty="0"/>
          </a:p>
          <a:p>
            <a:r>
              <a:rPr lang="en-US" dirty="0" smtClean="0"/>
              <a:t>	else </a:t>
            </a:r>
            <a:r>
              <a:rPr lang="en-US" dirty="0"/>
              <a:t>{</a:t>
            </a:r>
          </a:p>
          <a:p>
            <a:r>
              <a:rPr lang="en-US" dirty="0" smtClean="0"/>
              <a:t>		echo </a:t>
            </a:r>
            <a:r>
              <a:rPr lang="en-US" dirty="0"/>
              <a:t>$</a:t>
            </a:r>
            <a:r>
              <a:rPr lang="en-US" dirty="0" err="1"/>
              <a:t>fileKey</a:t>
            </a:r>
            <a:r>
              <a:rPr lang="en-US" dirty="0"/>
              <a:t>." has an invalid mime type or extension";</a:t>
            </a:r>
          </a:p>
          <a:p>
            <a:r>
              <a:rPr lang="en-US" dirty="0" smtClean="0"/>
              <a:t>	}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Limiting the Type of File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Upload, Listing 12.17, page 567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5975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/>
          <a:lstStyle/>
          <a:p>
            <a:r>
              <a:rPr lang="en-US" b="1" dirty="0">
                <a:solidFill>
                  <a:srgbClr val="A82233"/>
                </a:solidFill>
              </a:rPr>
              <a:t>$</a:t>
            </a:r>
            <a:r>
              <a:rPr lang="en-US" b="1" dirty="0" err="1">
                <a:solidFill>
                  <a:srgbClr val="A82233"/>
                </a:solidFill>
              </a:rPr>
              <a:t>fileToMove</a:t>
            </a:r>
            <a:r>
              <a:rPr lang="en-US" b="1" dirty="0">
                <a:solidFill>
                  <a:srgbClr val="A82233"/>
                </a:solidFill>
              </a:rPr>
              <a:t> </a:t>
            </a:r>
            <a:r>
              <a:rPr lang="en-US" dirty="0"/>
              <a:t>= $_FILES['file1']['</a:t>
            </a:r>
            <a:r>
              <a:rPr lang="en-US" dirty="0" err="1"/>
              <a:t>tmp_name</a:t>
            </a:r>
            <a:r>
              <a:rPr lang="en-US" dirty="0"/>
              <a:t>'];</a:t>
            </a:r>
          </a:p>
          <a:p>
            <a:r>
              <a:rPr lang="en-US" b="1" dirty="0">
                <a:solidFill>
                  <a:srgbClr val="A82233"/>
                </a:solidFill>
              </a:rPr>
              <a:t>$destination </a:t>
            </a:r>
            <a:r>
              <a:rPr lang="en-US" dirty="0"/>
              <a:t>= "./upload/" . $_FILES["file1"]["name"];</a:t>
            </a:r>
          </a:p>
          <a:p>
            <a:r>
              <a:rPr lang="en-US" dirty="0"/>
              <a:t>if (</a:t>
            </a:r>
            <a:r>
              <a:rPr lang="en-US" b="1" dirty="0" err="1">
                <a:solidFill>
                  <a:srgbClr val="A82233"/>
                </a:solidFill>
              </a:rPr>
              <a:t>move_uploaded_file</a:t>
            </a:r>
            <a:r>
              <a:rPr lang="en-US" b="1" dirty="0">
                <a:solidFill>
                  <a:srgbClr val="A82233"/>
                </a:solidFill>
              </a:rPr>
              <a:t>($</a:t>
            </a:r>
            <a:r>
              <a:rPr lang="en-US" b="1" dirty="0" err="1">
                <a:solidFill>
                  <a:srgbClr val="A82233"/>
                </a:solidFill>
              </a:rPr>
              <a:t>fileToMove</a:t>
            </a:r>
            <a:r>
              <a:rPr lang="en-US" b="1" dirty="0">
                <a:solidFill>
                  <a:srgbClr val="A82233"/>
                </a:solidFill>
              </a:rPr>
              <a:t>,$destination)</a:t>
            </a:r>
            <a:r>
              <a:rPr lang="en-US" dirty="0"/>
              <a:t>) {</a:t>
            </a:r>
          </a:p>
          <a:p>
            <a:r>
              <a:rPr lang="en-US" dirty="0" smtClean="0"/>
              <a:t>	echo </a:t>
            </a:r>
            <a:r>
              <a:rPr lang="en-US" dirty="0"/>
              <a:t>"The file was uploaded and moved successfully!";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else {</a:t>
            </a:r>
          </a:p>
          <a:p>
            <a:r>
              <a:rPr lang="en-US" dirty="0" smtClean="0"/>
              <a:t>	echo </a:t>
            </a:r>
            <a:r>
              <a:rPr lang="en-US" dirty="0"/>
              <a:t>"There was a problem moving the file.";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Moving the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File, Listing 12.1, page 568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8829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Reading</a:t>
            </a:r>
            <a:r>
              <a:rPr lang="en-US" sz="2800" dirty="0" smtClean="0">
                <a:solidFill>
                  <a:schemeClr val="accent3"/>
                </a:solidFill>
              </a:rPr>
              <a:t>/ Writing Files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255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/>
              <a:t>$days = array("</a:t>
            </a:r>
            <a:r>
              <a:rPr lang="en-US" dirty="0" err="1"/>
              <a:t>Mon","Tue","Wed","Thu","Fri</a:t>
            </a:r>
            <a:r>
              <a:rPr lang="en-US" dirty="0"/>
              <a:t>");</a:t>
            </a:r>
          </a:p>
          <a:p>
            <a:r>
              <a:rPr lang="en-US" dirty="0"/>
              <a:t>$days = ["</a:t>
            </a:r>
            <a:r>
              <a:rPr lang="en-US" dirty="0" err="1"/>
              <a:t>Mon","Tue","Wed","Thu","Fri</a:t>
            </a:r>
            <a:r>
              <a:rPr lang="en-US" dirty="0"/>
              <a:t>"]; // alternate syntax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Defining and Accessing an Array</a:t>
            </a:r>
            <a:endParaRPr lang="en-US" dirty="0" smtClean="0">
              <a:effectLst/>
            </a:endParaRPr>
          </a:p>
        </p:txBody>
      </p:sp>
      <p:pic>
        <p:nvPicPr>
          <p:cNvPr id="6" name="Picture 5" descr="48126120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7416824" cy="15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Reading/Writing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There are two basic techniques for read/writing files in PHP: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Stream access </a:t>
            </a:r>
            <a:r>
              <a:rPr lang="en-US" dirty="0"/>
              <a:t>. </a:t>
            </a:r>
            <a:r>
              <a:rPr lang="en-US" dirty="0" smtClean="0"/>
              <a:t>Our code </a:t>
            </a:r>
            <a:r>
              <a:rPr lang="en-US" dirty="0"/>
              <a:t>will read just a small portion </a:t>
            </a:r>
            <a:r>
              <a:rPr lang="en-US" dirty="0" smtClean="0"/>
              <a:t>of the </a:t>
            </a:r>
            <a:r>
              <a:rPr lang="en-US" dirty="0"/>
              <a:t>file at a time.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All</a:t>
            </a:r>
            <a:r>
              <a:rPr lang="en-US" dirty="0">
                <a:solidFill>
                  <a:srgbClr val="C00000"/>
                </a:solidFill>
              </a:rPr>
              <a:t>-In-Memory access </a:t>
            </a:r>
            <a:r>
              <a:rPr lang="en-US" dirty="0"/>
              <a:t>. In this technique, we can read the entire file </a:t>
            </a:r>
            <a:r>
              <a:rPr lang="en-US" dirty="0" smtClean="0"/>
              <a:t>into memory </a:t>
            </a:r>
            <a:r>
              <a:rPr lang="en-US" dirty="0"/>
              <a:t>(i.e., into a PHP variable). While not appropriate for large files, </a:t>
            </a:r>
            <a:r>
              <a:rPr lang="en-US" dirty="0" smtClean="0"/>
              <a:t>it does </a:t>
            </a:r>
            <a:r>
              <a:rPr lang="en-US" dirty="0"/>
              <a:t>make processing of the file extremely easy.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Two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ways, page 568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1034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Reading/Writing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those of you familiar with functions like </a:t>
            </a:r>
            <a:r>
              <a:rPr lang="en-US" dirty="0" err="1">
                <a:solidFill>
                  <a:srgbClr val="C00000"/>
                </a:solidFill>
              </a:rPr>
              <a:t>fopen</a:t>
            </a:r>
            <a:r>
              <a:rPr lang="en-US" dirty="0">
                <a:solidFill>
                  <a:srgbClr val="C00000"/>
                </a:solidFill>
              </a:rPr>
              <a:t>()</a:t>
            </a:r>
            <a:r>
              <a:rPr lang="en-US" dirty="0"/>
              <a:t> , </a:t>
            </a:r>
            <a:r>
              <a:rPr lang="en-US" dirty="0" err="1">
                <a:solidFill>
                  <a:srgbClr val="C00000"/>
                </a:solidFill>
              </a:rPr>
              <a:t>fclose</a:t>
            </a:r>
            <a:r>
              <a:rPr lang="en-US" dirty="0">
                <a:solidFill>
                  <a:srgbClr val="C00000"/>
                </a:solidFill>
              </a:rPr>
              <a:t>()</a:t>
            </a:r>
            <a:r>
              <a:rPr lang="en-US" dirty="0"/>
              <a:t> , and </a:t>
            </a:r>
            <a:r>
              <a:rPr lang="en-US" dirty="0" err="1">
                <a:solidFill>
                  <a:srgbClr val="C00000"/>
                </a:solidFill>
              </a:rPr>
              <a:t>fgets</a:t>
            </a:r>
            <a:r>
              <a:rPr lang="en-US" dirty="0">
                <a:solidFill>
                  <a:srgbClr val="C00000"/>
                </a:solidFill>
              </a:rPr>
              <a:t>()</a:t>
            </a:r>
            <a:r>
              <a:rPr lang="en-US" dirty="0"/>
              <a:t>  from </a:t>
            </a:r>
            <a:r>
              <a:rPr lang="en-US" dirty="0" smtClean="0"/>
              <a:t>the C </a:t>
            </a:r>
            <a:r>
              <a:rPr lang="en-US" dirty="0"/>
              <a:t>programming language, this first technique will </a:t>
            </a:r>
            <a:r>
              <a:rPr lang="en-US" dirty="0" smtClean="0"/>
              <a:t>be familiar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Open </a:t>
            </a:r>
            <a:r>
              <a:rPr lang="en-US" dirty="0" err="1" smtClean="0"/>
              <a:t>fopen</a:t>
            </a:r>
            <a:r>
              <a:rPr lang="en-US" dirty="0" smtClean="0"/>
              <a:t>()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Read data </a:t>
            </a:r>
            <a:r>
              <a:rPr lang="en-US" dirty="0" err="1" smtClean="0"/>
              <a:t>fgets</a:t>
            </a:r>
            <a:r>
              <a:rPr lang="en-US" dirty="0" smtClean="0"/>
              <a:t>()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Close the file </a:t>
            </a:r>
            <a:r>
              <a:rPr lang="en-US" dirty="0" err="1" smtClean="0"/>
              <a:t>fclose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Stream Access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4102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Reading/Writing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f</a:t>
            </a:r>
            <a:r>
              <a:rPr lang="en-US" b="1" dirty="0" smtClean="0"/>
              <a:t>ile() </a:t>
            </a:r>
            <a:r>
              <a:rPr lang="en-US" dirty="0" smtClean="0"/>
              <a:t>Reads </a:t>
            </a:r>
            <a:r>
              <a:rPr lang="en-US" dirty="0"/>
              <a:t>the entire file and returns an array, with each array </a:t>
            </a:r>
            <a:r>
              <a:rPr lang="en-US" dirty="0" smtClean="0"/>
              <a:t>element corresponding </a:t>
            </a:r>
            <a:r>
              <a:rPr lang="en-US" dirty="0"/>
              <a:t>to one line in the file.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file_get_contents</a:t>
            </a:r>
            <a:r>
              <a:rPr lang="en-US" b="1" dirty="0" smtClean="0"/>
              <a:t>()</a:t>
            </a:r>
            <a:r>
              <a:rPr lang="en-US" dirty="0" smtClean="0"/>
              <a:t> </a:t>
            </a:r>
            <a:r>
              <a:rPr lang="en-US" dirty="0"/>
              <a:t>Reads the entire file and returns a string variable.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file_put_contents</a:t>
            </a:r>
            <a:r>
              <a:rPr lang="en-US" b="1" dirty="0" smtClean="0"/>
              <a:t>()</a:t>
            </a:r>
            <a:r>
              <a:rPr lang="en-US" dirty="0" smtClean="0"/>
              <a:t> </a:t>
            </a:r>
            <a:r>
              <a:rPr lang="en-US" dirty="0"/>
              <a:t>Writes the contents of a string variable out to a file.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In-Memory File Access </a:t>
            </a:r>
            <a:endParaRPr 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657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</a:t>
            </a:r>
            <a:endParaRPr lang="en-US" dirty="0"/>
          </a:p>
        </p:txBody>
      </p:sp>
      <p:pic>
        <p:nvPicPr>
          <p:cNvPr id="5" name="Content Placeholder 4" descr="4812612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" b="-10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track of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31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Widely used in industry</a:t>
            </a:r>
            <a:endParaRPr lang="en-US" dirty="0"/>
          </a:p>
        </p:txBody>
      </p:sp>
      <p:pic>
        <p:nvPicPr>
          <p:cNvPr id="6" name="Content Placeholder 5" descr="481261201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26" b="-11726"/>
          <a:stretch>
            <a:fillRect/>
          </a:stretch>
        </p:blipFill>
        <p:spPr>
          <a:xfrm>
            <a:off x="467544" y="1257199"/>
            <a:ext cx="7920880" cy="5600801"/>
          </a:xfrm>
        </p:spPr>
      </p:pic>
    </p:spTree>
    <p:extLst>
      <p:ext uri="{BB962C8B-B14F-4D97-AF65-F5344CB8AC3E}">
        <p14:creationId xmlns:p14="http://schemas.microsoft.com/office/powerpoint/2010/main" val="583184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2436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759425"/>
          </a:xfrm>
        </p:spPr>
        <p:txBody>
          <a:bodyPr numCol="3">
            <a:noAutofit/>
          </a:bodyPr>
          <a:lstStyle/>
          <a:p>
            <a:r>
              <a:rPr lang="en-US" sz="2400" dirty="0" smtClean="0"/>
              <a:t>All</a:t>
            </a:r>
            <a:r>
              <a:rPr lang="en-US" sz="2400" dirty="0"/>
              <a:t>-in-memory access</a:t>
            </a:r>
          </a:p>
          <a:p>
            <a:r>
              <a:rPr lang="en-US" sz="2400" dirty="0"/>
              <a:t>array keys</a:t>
            </a:r>
          </a:p>
          <a:p>
            <a:r>
              <a:rPr lang="en-US" sz="2400" dirty="0"/>
              <a:t>array values</a:t>
            </a:r>
          </a:p>
          <a:p>
            <a:r>
              <a:rPr lang="en-US" sz="2400" dirty="0"/>
              <a:t>associative arrays</a:t>
            </a:r>
          </a:p>
          <a:p>
            <a:r>
              <a:rPr lang="en-US" sz="2400" dirty="0"/>
              <a:t>branch</a:t>
            </a:r>
          </a:p>
          <a:p>
            <a:r>
              <a:rPr lang="en-US" sz="2400" dirty="0"/>
              <a:t>forking</a:t>
            </a:r>
          </a:p>
          <a:p>
            <a:r>
              <a:rPr lang="en-US" sz="2400" dirty="0" err="1"/>
              <a:t>Git</a:t>
            </a:r>
            <a:endParaRPr lang="en-US" sz="2400" dirty="0"/>
          </a:p>
          <a:p>
            <a:r>
              <a:rPr lang="en-US" sz="2400" dirty="0" err="1"/>
              <a:t>GitHub</a:t>
            </a:r>
            <a:endParaRPr lang="en-US" sz="2400" dirty="0"/>
          </a:p>
          <a:p>
            <a:r>
              <a:rPr lang="en-US" sz="2400" dirty="0"/>
              <a:t>local repository</a:t>
            </a:r>
          </a:p>
          <a:p>
            <a:r>
              <a:rPr lang="en-US" sz="2400" dirty="0"/>
              <a:t>merge</a:t>
            </a:r>
          </a:p>
          <a:p>
            <a:r>
              <a:rPr lang="en-US" sz="2400" dirty="0"/>
              <a:t>NULL</a:t>
            </a:r>
          </a:p>
          <a:p>
            <a:r>
              <a:rPr lang="en-US" sz="2400" dirty="0"/>
              <a:t>null coalescing operator</a:t>
            </a:r>
          </a:p>
          <a:p>
            <a:r>
              <a:rPr lang="en-US" sz="2400" dirty="0"/>
              <a:t>one-way hash</a:t>
            </a:r>
          </a:p>
          <a:p>
            <a:r>
              <a:rPr lang="en-US" sz="2400" dirty="0"/>
              <a:t>ordered map</a:t>
            </a:r>
          </a:p>
          <a:p>
            <a:r>
              <a:rPr lang="en-US" sz="2400" dirty="0"/>
              <a:t>remote repository</a:t>
            </a:r>
          </a:p>
          <a:p>
            <a:r>
              <a:rPr lang="en-US" sz="2400" dirty="0"/>
              <a:t>sanitizing user inputs</a:t>
            </a:r>
          </a:p>
          <a:p>
            <a:r>
              <a:rPr lang="en-US" sz="2400" dirty="0"/>
              <a:t>stream access</a:t>
            </a:r>
          </a:p>
          <a:p>
            <a:r>
              <a:rPr lang="en-US" sz="2400" dirty="0"/>
              <a:t>stream resource</a:t>
            </a:r>
          </a:p>
          <a:p>
            <a:r>
              <a:rPr lang="en-US" sz="2400" dirty="0" err="1"/>
              <a:t>superglobal</a:t>
            </a:r>
            <a:r>
              <a:rPr lang="en-US" sz="2400" dirty="0"/>
              <a:t> variables</a:t>
            </a:r>
          </a:p>
          <a:p>
            <a:r>
              <a:rPr lang="en-US" sz="2400" dirty="0"/>
              <a:t>user-agent</a:t>
            </a:r>
          </a:p>
          <a:p>
            <a:r>
              <a:rPr lang="en-US" sz="2400" dirty="0"/>
              <a:t>version control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684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Summary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74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/>
              <a:t> All arrays </a:t>
            </a:r>
            <a:r>
              <a:rPr lang="en-US" dirty="0" smtClean="0"/>
              <a:t>in PHP </a:t>
            </a:r>
            <a:r>
              <a:rPr lang="en-US" dirty="0"/>
              <a:t>are generally referred to as </a:t>
            </a:r>
            <a:r>
              <a:rPr lang="en-US" b="1" dirty="0"/>
              <a:t>associative arrays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Defining and Accessing an Array</a:t>
            </a:r>
            <a:endParaRPr lang="en-US" dirty="0" smtClean="0">
              <a:effectLst/>
            </a:endParaRPr>
          </a:p>
        </p:txBody>
      </p:sp>
      <p:pic>
        <p:nvPicPr>
          <p:cNvPr id="5" name="Picture 4" descr="48126120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7178761" cy="11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 smtClean="0"/>
              <a:t>You can use integer and string keys, not necessarily in order.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Defining and Accessing an Array</a:t>
            </a:r>
            <a:endParaRPr lang="en-US" dirty="0" smtClean="0">
              <a:effectLst/>
            </a:endParaRPr>
          </a:p>
        </p:txBody>
      </p:sp>
      <p:pic>
        <p:nvPicPr>
          <p:cNvPr id="6" name="Picture 5" descr="48126120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818173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pic>
        <p:nvPicPr>
          <p:cNvPr id="5" name="Content Placeholder 4" descr="4812612004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23" r="-14923" b="42572"/>
          <a:stretch/>
        </p:blipFill>
        <p:spPr>
          <a:xfrm>
            <a:off x="1331640" y="3789040"/>
            <a:ext cx="6400800" cy="259919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Multidimensional Arrays </a:t>
            </a:r>
            <a:endParaRPr lang="en-US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4847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$month = array</a:t>
            </a:r>
          </a:p>
          <a:p>
            <a:r>
              <a:rPr lang="mr-IN" dirty="0"/>
              <a:t>(</a:t>
            </a:r>
          </a:p>
          <a:p>
            <a:r>
              <a:rPr lang="en-US" dirty="0"/>
              <a:t>array("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/>
              <a:t>array("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/>
              <a:t>array("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/>
              <a:t>array("</a:t>
            </a:r>
            <a:r>
              <a:rPr lang="en-US" dirty="0" err="1"/>
              <a:t>Mon","Tue","Wed","Thu","Fri</a:t>
            </a:r>
            <a:r>
              <a:rPr lang="en-US" dirty="0"/>
              <a:t>")</a:t>
            </a:r>
          </a:p>
          <a:p>
            <a:r>
              <a:rPr lang="mr-IN" dirty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pic>
        <p:nvPicPr>
          <p:cNvPr id="5" name="Content Placeholder 4" descr="4812612004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55319" r="-2091" b="-2429"/>
          <a:stretch/>
        </p:blipFill>
        <p:spPr>
          <a:xfrm>
            <a:off x="1547664" y="3573016"/>
            <a:ext cx="5987143" cy="2540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Multidimensional Arrays </a:t>
            </a:r>
            <a:endParaRPr lang="en-US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48478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$cart = array();</a:t>
            </a:r>
          </a:p>
          <a:p>
            <a:r>
              <a:rPr lang="en-US" dirty="0">
                <a:latin typeface="Calibri"/>
                <a:cs typeface="Calibri"/>
              </a:rPr>
              <a:t>$cart[] = array("id" =&gt; 37, "title" =&gt; "Burial at </a:t>
            </a:r>
            <a:r>
              <a:rPr lang="en-US" dirty="0" err="1">
                <a:latin typeface="Calibri"/>
                <a:cs typeface="Calibri"/>
              </a:rPr>
              <a:t>Ornans</a:t>
            </a:r>
            <a:r>
              <a:rPr lang="en-US" dirty="0">
                <a:latin typeface="Calibri"/>
                <a:cs typeface="Calibri"/>
              </a:rPr>
              <a:t>"</a:t>
            </a:r>
            <a:r>
              <a:rPr lang="en-US" dirty="0" smtClean="0">
                <a:latin typeface="Calibri"/>
                <a:cs typeface="Calibri"/>
              </a:rPr>
              <a:t>, q</a:t>
            </a:r>
            <a:r>
              <a:rPr lang="mr-IN" dirty="0" smtClean="0">
                <a:latin typeface="Calibri"/>
                <a:cs typeface="Calibri"/>
              </a:rPr>
              <a:t>uantity</a:t>
            </a:r>
            <a:r>
              <a:rPr lang="mr-IN" dirty="0">
                <a:latin typeface="Calibri"/>
                <a:cs typeface="Calibri"/>
              </a:rPr>
              <a:t>" =&gt; 1);</a:t>
            </a:r>
          </a:p>
          <a:p>
            <a:r>
              <a:rPr lang="en-US" dirty="0">
                <a:latin typeface="Calibri"/>
                <a:cs typeface="Calibri"/>
              </a:rPr>
              <a:t>$cart[] = array("id" =&gt; 345, "title" =&gt; "The Death of Marat"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mr-IN" dirty="0" smtClean="0">
                <a:latin typeface="Calibri"/>
                <a:cs typeface="Calibri"/>
              </a:rPr>
              <a:t>"</a:t>
            </a:r>
            <a:r>
              <a:rPr lang="mr-IN" dirty="0">
                <a:latin typeface="Calibri"/>
                <a:cs typeface="Calibri"/>
              </a:rPr>
              <a:t>quantity" =&gt; 1);</a:t>
            </a:r>
          </a:p>
          <a:p>
            <a:r>
              <a:rPr lang="mr-IN" dirty="0">
                <a:latin typeface="Calibri"/>
                <a:cs typeface="Calibri"/>
              </a:rPr>
              <a:t>$cart[] = array("id" =&gt; 63, "title" =&gt; "Starry Night", "quantity" =&gt; 1);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1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while loop</a:t>
            </a:r>
          </a:p>
          <a:p>
            <a:r>
              <a:rPr lang="mr-IN" dirty="0" smtClean="0"/>
              <a:t>$</a:t>
            </a:r>
            <a:r>
              <a:rPr lang="mr-IN" dirty="0"/>
              <a:t>i=0;</a:t>
            </a:r>
          </a:p>
          <a:p>
            <a:r>
              <a:rPr lang="en-US" b="1" dirty="0">
                <a:solidFill>
                  <a:srgbClr val="A82233"/>
                </a:solidFill>
              </a:rPr>
              <a:t>while</a:t>
            </a:r>
            <a:r>
              <a:rPr lang="en-US" dirty="0"/>
              <a:t> ($</a:t>
            </a:r>
            <a:r>
              <a:rPr lang="en-US" dirty="0" err="1"/>
              <a:t>i</a:t>
            </a:r>
            <a:r>
              <a:rPr lang="en-US" dirty="0"/>
              <a:t> &lt; count($days)) {</a:t>
            </a:r>
          </a:p>
          <a:p>
            <a:r>
              <a:rPr lang="en-US" dirty="0" smtClean="0"/>
              <a:t>	echo </a:t>
            </a:r>
            <a:r>
              <a:rPr lang="en-US" dirty="0"/>
              <a:t>$days[$</a:t>
            </a:r>
            <a:r>
              <a:rPr lang="en-US" dirty="0" err="1"/>
              <a:t>i</a:t>
            </a:r>
            <a:r>
              <a:rPr lang="en-US" dirty="0"/>
              <a:t>] . "&lt;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CA" dirty="0" smtClean="0"/>
              <a:t>	</a:t>
            </a:r>
            <a:r>
              <a:rPr lang="mr-IN" b="1" dirty="0" smtClean="0">
                <a:solidFill>
                  <a:schemeClr val="accent2"/>
                </a:solidFill>
              </a:rPr>
              <a:t>$</a:t>
            </a:r>
            <a:r>
              <a:rPr lang="mr-IN" b="1" dirty="0">
                <a:solidFill>
                  <a:schemeClr val="accent2"/>
                </a:solidFill>
              </a:rPr>
              <a:t>i++;</a:t>
            </a:r>
          </a:p>
          <a:p>
            <a:r>
              <a:rPr lang="mr-IN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Iterating through an Array - while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89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1056</TotalTime>
  <Words>1884</Words>
  <Application>Microsoft Office PowerPoint</Application>
  <PresentationFormat>On-screen Show (4:3)</PresentationFormat>
  <Paragraphs>351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Mangal</vt:lpstr>
      <vt:lpstr>Rockwell</vt:lpstr>
      <vt:lpstr>Rockwell Condensed</vt:lpstr>
      <vt:lpstr>Rockwell Extra Bold</vt:lpstr>
      <vt:lpstr>Wingdings</vt:lpstr>
      <vt:lpstr>Presentation</vt:lpstr>
      <vt:lpstr>PHP Arrays and Superglobals </vt:lpstr>
      <vt:lpstr>Chapter 12</vt:lpstr>
      <vt:lpstr>Chapter 12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Chapter 12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Chapter 12</vt:lpstr>
      <vt:lpstr>$_SERVER Array</vt:lpstr>
      <vt:lpstr>$_SERVER Array</vt:lpstr>
      <vt:lpstr>$_SERVER Array</vt:lpstr>
      <vt:lpstr>Chapter 12</vt:lpstr>
      <vt:lpstr>$_FILES Array</vt:lpstr>
      <vt:lpstr>$_FILES Array</vt:lpstr>
      <vt:lpstr>$_FILES Array</vt:lpstr>
      <vt:lpstr>$_FILES Array</vt:lpstr>
      <vt:lpstr>$_FILES Array</vt:lpstr>
      <vt:lpstr>$_FILES Array</vt:lpstr>
      <vt:lpstr>Chapter 12</vt:lpstr>
      <vt:lpstr>Reading/Writing Files </vt:lpstr>
      <vt:lpstr>Reading/Writing Files </vt:lpstr>
      <vt:lpstr>Reading/Writing Files </vt:lpstr>
      <vt:lpstr>Version Control</vt:lpstr>
      <vt:lpstr>Version Control</vt:lpstr>
      <vt:lpstr>Chapter 12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lin</cp:lastModifiedBy>
  <cp:revision>181</cp:revision>
  <dcterms:created xsi:type="dcterms:W3CDTF">2014-01-14T22:57:40Z</dcterms:created>
  <dcterms:modified xsi:type="dcterms:W3CDTF">2018-11-06T19:41:52Z</dcterms:modified>
  <cp:category/>
</cp:coreProperties>
</file>