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1"/>
  </p:notesMasterIdLst>
  <p:handoutMasterIdLst>
    <p:handoutMasterId r:id="rId42"/>
  </p:handoutMasterIdLst>
  <p:sldIdLst>
    <p:sldId id="287" r:id="rId2"/>
    <p:sldId id="620" r:id="rId3"/>
    <p:sldId id="662" r:id="rId4"/>
    <p:sldId id="677" r:id="rId5"/>
    <p:sldId id="709" r:id="rId6"/>
    <p:sldId id="667" r:id="rId7"/>
    <p:sldId id="668" r:id="rId8"/>
    <p:sldId id="669" r:id="rId9"/>
    <p:sldId id="710" r:id="rId10"/>
    <p:sldId id="684" r:id="rId11"/>
    <p:sldId id="711" r:id="rId12"/>
    <p:sldId id="712" r:id="rId13"/>
    <p:sldId id="714" r:id="rId14"/>
    <p:sldId id="715" r:id="rId15"/>
    <p:sldId id="716" r:id="rId16"/>
    <p:sldId id="720" r:id="rId17"/>
    <p:sldId id="713" r:id="rId18"/>
    <p:sldId id="717" r:id="rId19"/>
    <p:sldId id="718" r:id="rId20"/>
    <p:sldId id="719" r:id="rId21"/>
    <p:sldId id="722" r:id="rId22"/>
    <p:sldId id="721" r:id="rId23"/>
    <p:sldId id="723" r:id="rId24"/>
    <p:sldId id="724" r:id="rId25"/>
    <p:sldId id="725" r:id="rId26"/>
    <p:sldId id="726" r:id="rId27"/>
    <p:sldId id="727" r:id="rId28"/>
    <p:sldId id="728" r:id="rId29"/>
    <p:sldId id="729" r:id="rId30"/>
    <p:sldId id="686" r:id="rId31"/>
    <p:sldId id="687" r:id="rId32"/>
    <p:sldId id="730" r:id="rId33"/>
    <p:sldId id="688" r:id="rId34"/>
    <p:sldId id="731" r:id="rId35"/>
    <p:sldId id="690" r:id="rId36"/>
    <p:sldId id="692" r:id="rId37"/>
    <p:sldId id="693" r:id="rId38"/>
    <p:sldId id="732" r:id="rId39"/>
    <p:sldId id="708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6549" autoAdjust="0"/>
  </p:normalViewPr>
  <p:slideViewPr>
    <p:cSldViewPr>
      <p:cViewPr varScale="1">
        <p:scale>
          <a:sx n="51" d="100"/>
          <a:sy n="51" d="100"/>
        </p:scale>
        <p:origin x="9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1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568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272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078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8870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7707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534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085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67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2795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0385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950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986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8396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4883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3419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393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8398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9224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189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61213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7842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26975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6236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2804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95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991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523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44789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256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366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553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edomain.com/DisplayArtist.php?artist=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medomain.com/artist/Mary-Cassatt" TargetMode="External"/><Relationship Id="rId4" Type="http://schemas.openxmlformats.org/officeDocument/2006/relationships/hyperlink" Target="http://www.somedomain.com/artist/16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</a:t>
            </a: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16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Managing State</a:t>
            </a: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</a:t>
            </a:r>
            <a:r>
              <a:rPr lang="en-US" sz="1800" b="1" dirty="0" smtClean="0">
                <a:latin typeface="Arial" charset="0"/>
              </a:rPr>
              <a:t> 2nd, </a:t>
            </a:r>
            <a:r>
              <a:rPr lang="en-US" sz="1800" b="1" dirty="0" smtClean="0">
                <a:latin typeface="Arial" charset="0"/>
              </a:rPr>
              <a:t>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1800" b="1" dirty="0">
                <a:solidFill>
                  <a:srgbClr val="FFFF00"/>
                </a:solidFill>
                <a:latin typeface="Arial" charset="0"/>
              </a:rPr>
              <a:t>Purdue University Fort Wayne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I-Hai Lin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Professor  of Electrical and Computer Engineering Technology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</a:t>
            </a:r>
            <a:r>
              <a:rPr lang="en-US" sz="2000" b="1" dirty="0" smtClean="0">
                <a:latin typeface="Arial" charset="0"/>
                <a:hlinkClick r:id="rId3"/>
              </a:rPr>
              <a:t>www.etcs.pfw.edu</a:t>
            </a:r>
            <a:r>
              <a:rPr lang="en-US" sz="2000" b="1" dirty="0" smtClean="0">
                <a:latin typeface="Arial" charset="0"/>
                <a:hlinkClick r:id="rId3"/>
              </a:rPr>
              <a:t>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HTTP Cookies: </a:t>
            </a:r>
          </a:p>
          <a:p>
            <a:pPr lvl="1"/>
            <a:r>
              <a:rPr lang="en-US" sz="2400" dirty="0" smtClean="0">
                <a:latin typeface="+mj-lt"/>
              </a:rPr>
              <a:t>A client-side approach for persisting state information</a:t>
            </a:r>
          </a:p>
          <a:p>
            <a:pPr lvl="1"/>
            <a:r>
              <a:rPr lang="en-US" sz="2400" dirty="0" smtClean="0">
                <a:latin typeface="+mj-lt"/>
              </a:rPr>
              <a:t>Intended to be a long-term state mechanism used as a way of maintaining continuity over-time in a web application</a:t>
            </a:r>
          </a:p>
          <a:p>
            <a:pPr lvl="1"/>
            <a:r>
              <a:rPr lang="en-US" sz="2400" dirty="0" smtClean="0">
                <a:latin typeface="+mj-lt"/>
              </a:rPr>
              <a:t>They provide web servers with user-related information that can be stored on the user’s computer and be managed by the user’s browser </a:t>
            </a:r>
          </a:p>
          <a:p>
            <a:pPr lvl="1"/>
            <a:r>
              <a:rPr lang="en-US" sz="2400" dirty="0" smtClean="0">
                <a:latin typeface="+mj-lt"/>
              </a:rPr>
              <a:t>Also for keep tracking of whether a user has logged into a site</a:t>
            </a:r>
          </a:p>
          <a:p>
            <a:pPr lvl="1"/>
            <a:r>
              <a:rPr lang="en-US" sz="2400" dirty="0" smtClean="0">
                <a:latin typeface="+mj-lt"/>
              </a:rPr>
              <a:t>Storage space limitation – 4 k for a domain</a:t>
            </a:r>
          </a:p>
          <a:p>
            <a:pPr lvl="1"/>
            <a:r>
              <a:rPr lang="en-US" sz="2400" dirty="0" smtClean="0">
                <a:latin typeface="+mj-lt"/>
              </a:rPr>
              <a:t>IE 6 limited a domain to 20 cookies  </a:t>
            </a:r>
          </a:p>
          <a:p>
            <a:pPr lvl="1"/>
            <a:r>
              <a:rPr lang="en-US" sz="2400" dirty="0" smtClean="0">
                <a:latin typeface="+mj-lt"/>
              </a:rPr>
              <a:t>Users can refuse to accept cookies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Types of Cookies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Session Cookie </a:t>
            </a:r>
            <a:r>
              <a:rPr lang="en-US" sz="2400" dirty="0" smtClean="0">
                <a:latin typeface="+mj-lt"/>
              </a:rPr>
              <a:t>– no expiry state, will be deleted at the end of the user browsing session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Persistent Cookies </a:t>
            </a:r>
            <a:r>
              <a:rPr lang="en-US" sz="2400" dirty="0" smtClean="0">
                <a:latin typeface="+mj-lt"/>
              </a:rPr>
              <a:t>– have expiry date specified</a:t>
            </a:r>
          </a:p>
          <a:p>
            <a:r>
              <a:rPr lang="en-US" sz="2400" dirty="0" smtClean="0">
                <a:latin typeface="+mj-lt"/>
              </a:rPr>
              <a:t>Third-party tracking cookies – source of concern for privacy advocates</a:t>
            </a:r>
          </a:p>
          <a:p>
            <a:r>
              <a:rPr lang="en-US" sz="2400" dirty="0" smtClean="0">
                <a:latin typeface="+mj-lt"/>
              </a:rPr>
              <a:t>Writing and Reading Cookies - 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4610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</a:t>
            </a:r>
            <a:r>
              <a:rPr lang="en-US" sz="3000" b="1" dirty="0" smtClean="0">
                <a:solidFill>
                  <a:schemeClr val="folHlink"/>
                </a:solidFill>
              </a:rPr>
              <a:t>16.6 </a:t>
            </a:r>
            <a:r>
              <a:rPr lang="en-US" sz="3000" b="1" dirty="0" smtClean="0">
                <a:solidFill>
                  <a:schemeClr val="folHlink"/>
                </a:solidFill>
              </a:rPr>
              <a:t>Cookies at work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4" y="685800"/>
            <a:ext cx="7818932" cy="600320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633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Writing  Cookies – PHP</a:t>
            </a:r>
          </a:p>
          <a:p>
            <a:pPr marL="0" indent="0">
              <a:buNone/>
            </a:pPr>
            <a:r>
              <a:rPr lang="en-US" sz="2400" dirty="0"/>
              <a:t>&lt;?</a:t>
            </a:r>
            <a:r>
              <a:rPr lang="en-US" sz="2400" dirty="0" err="1"/>
              <a:t>php</a:t>
            </a: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//</a:t>
            </a:r>
            <a:r>
              <a:rPr lang="en-US" sz="2400" b="1" dirty="0">
                <a:solidFill>
                  <a:srgbClr val="FFC000"/>
                </a:solidFill>
              </a:rPr>
              <a:t>listing </a:t>
            </a:r>
            <a:r>
              <a:rPr lang="en-US" sz="2400" b="1" dirty="0" smtClean="0">
                <a:solidFill>
                  <a:srgbClr val="FFC000"/>
                </a:solidFill>
              </a:rPr>
              <a:t>16.1 </a:t>
            </a:r>
            <a:r>
              <a:rPr lang="en-US" sz="2400" b="1" dirty="0">
                <a:solidFill>
                  <a:srgbClr val="FFC000"/>
                </a:solidFill>
              </a:rPr>
              <a:t>Writing a cookie</a:t>
            </a:r>
          </a:p>
          <a:p>
            <a:pPr marL="0" indent="0">
              <a:buNone/>
            </a:pPr>
            <a:r>
              <a:rPr lang="en-US" sz="2400" dirty="0" smtClean="0"/>
              <a:t>// </a:t>
            </a:r>
            <a:r>
              <a:rPr lang="en-US" sz="2400" dirty="0"/>
              <a:t>add 1 day to the current time for expiry time</a:t>
            </a:r>
          </a:p>
          <a:p>
            <a:pPr marL="0" indent="0">
              <a:buNone/>
            </a:pPr>
            <a:r>
              <a:rPr lang="en-US" sz="2400" dirty="0"/>
              <a:t>$</a:t>
            </a:r>
            <a:r>
              <a:rPr lang="en-US" sz="2400" dirty="0" err="1"/>
              <a:t>expiryTime</a:t>
            </a:r>
            <a:r>
              <a:rPr lang="en-US" sz="2400" dirty="0"/>
              <a:t> = time()+60*60*24;</a:t>
            </a:r>
          </a:p>
          <a:p>
            <a:pPr marL="0" indent="0">
              <a:buNone/>
            </a:pPr>
            <a:r>
              <a:rPr lang="en-US" sz="2400" dirty="0"/>
              <a:t>// create a persistent cookie</a:t>
            </a:r>
          </a:p>
          <a:p>
            <a:pPr marL="0" indent="0">
              <a:buNone/>
            </a:pPr>
            <a:r>
              <a:rPr lang="en-US" sz="2400" dirty="0"/>
              <a:t>$name = "Username";</a:t>
            </a:r>
          </a:p>
          <a:p>
            <a:pPr marL="0" indent="0">
              <a:buNone/>
            </a:pPr>
            <a:r>
              <a:rPr lang="en-US" sz="2400" dirty="0"/>
              <a:t>$value = "Ricardo";</a:t>
            </a:r>
          </a:p>
          <a:p>
            <a:pPr marL="0" indent="0">
              <a:buNone/>
            </a:pPr>
            <a:r>
              <a:rPr lang="en-US" sz="2400" dirty="0" err="1"/>
              <a:t>setcookie</a:t>
            </a:r>
            <a:r>
              <a:rPr lang="en-US" sz="2400" dirty="0"/>
              <a:t>($name, $value, $</a:t>
            </a:r>
            <a:r>
              <a:rPr lang="en-US" sz="2400" dirty="0" err="1"/>
              <a:t>expiryTime</a:t>
            </a:r>
            <a:r>
              <a:rPr lang="en-US" sz="2400" dirty="0"/>
              <a:t>);</a:t>
            </a:r>
          </a:p>
          <a:p>
            <a:pPr marL="0" indent="0">
              <a:buNone/>
            </a:pPr>
            <a:r>
              <a:rPr lang="en-US" sz="2400" dirty="0" smtClean="0"/>
              <a:t>?&gt;</a:t>
            </a:r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4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Cookies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Reading  Cookies – PHP</a:t>
            </a:r>
          </a:p>
          <a:p>
            <a:pPr marL="0" indent="0">
              <a:buNone/>
            </a:pPr>
            <a:r>
              <a:rPr lang="en-US" sz="2400" dirty="0"/>
              <a:t>&lt;?</a:t>
            </a:r>
            <a:r>
              <a:rPr lang="en-US" sz="2400" dirty="0" err="1"/>
              <a:t>php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C000"/>
                </a:solidFill>
              </a:rPr>
              <a:t>//</a:t>
            </a:r>
            <a:r>
              <a:rPr lang="en-US" sz="2000" b="1" dirty="0">
                <a:solidFill>
                  <a:srgbClr val="FFC000"/>
                </a:solidFill>
              </a:rPr>
              <a:t>listing </a:t>
            </a:r>
            <a:r>
              <a:rPr lang="en-US" sz="2000" b="1" dirty="0" smtClean="0">
                <a:solidFill>
                  <a:srgbClr val="FFC000"/>
                </a:solidFill>
              </a:rPr>
              <a:t>16.2 </a:t>
            </a:r>
            <a:r>
              <a:rPr lang="en-US" sz="2000" b="1" dirty="0">
                <a:solidFill>
                  <a:srgbClr val="FFC000"/>
                </a:solidFill>
              </a:rPr>
              <a:t>Reading a cookie &lt;-visit Listing13.01.php to set the cookie.</a:t>
            </a:r>
          </a:p>
          <a:p>
            <a:pPr marL="0" indent="0">
              <a:buNone/>
            </a:pPr>
            <a:r>
              <a:rPr lang="en-US" sz="2400" dirty="0" smtClean="0"/>
              <a:t>if</a:t>
            </a:r>
            <a:r>
              <a:rPr lang="en-US" sz="2400" dirty="0"/>
              <a:t>( !</a:t>
            </a:r>
            <a:r>
              <a:rPr lang="en-US" sz="2400" dirty="0" err="1"/>
              <a:t>isset</a:t>
            </a:r>
            <a:r>
              <a:rPr lang="en-US" sz="2400" dirty="0"/>
              <a:t>($_COOKIE['Username']) ) {</a:t>
            </a:r>
          </a:p>
          <a:p>
            <a:pPr marL="0" indent="0">
              <a:buNone/>
            </a:pPr>
            <a:r>
              <a:rPr lang="en-US" sz="2400" dirty="0"/>
              <a:t>  //no valid cookie found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else {</a:t>
            </a:r>
          </a:p>
          <a:p>
            <a:pPr marL="0" indent="0">
              <a:buNone/>
            </a:pPr>
            <a:r>
              <a:rPr lang="en-US" sz="2400" dirty="0"/>
              <a:t>  echo "The username retrieved from the cookie is:";</a:t>
            </a:r>
          </a:p>
          <a:p>
            <a:pPr marL="0" indent="0">
              <a:buNone/>
            </a:pPr>
            <a:r>
              <a:rPr lang="en-US" sz="2400" dirty="0"/>
              <a:t>  echo $_COOKIE['Username'];</a:t>
            </a:r>
          </a:p>
          <a:p>
            <a:pPr marL="0" indent="0">
              <a:buNone/>
            </a:pPr>
            <a:r>
              <a:rPr lang="en-US" sz="2400" dirty="0"/>
              <a:t>}</a:t>
            </a:r>
          </a:p>
          <a:p>
            <a:pPr marL="0" indent="0">
              <a:buNone/>
            </a:pPr>
            <a:r>
              <a:rPr lang="en-US" sz="2400" dirty="0"/>
              <a:t>?&gt;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Serialization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Serialization is the process of taking a complicated object and reducing it down to zeros and ones for either storage or transmission.</a:t>
            </a:r>
          </a:p>
          <a:p>
            <a:r>
              <a:rPr lang="en-US" sz="2400" b="1" dirty="0" smtClean="0">
                <a:latin typeface="+mj-lt"/>
              </a:rPr>
              <a:t>PHP objects</a:t>
            </a:r>
          </a:p>
          <a:p>
            <a:pPr lvl="1"/>
            <a:r>
              <a:rPr lang="en-US" sz="2400" dirty="0" smtClean="0">
                <a:latin typeface="+mj-lt"/>
              </a:rPr>
              <a:t>serialize() – reduce an object down to a binary string</a:t>
            </a:r>
          </a:p>
          <a:p>
            <a:pPr lvl="1"/>
            <a:r>
              <a:rPr lang="en-US" sz="2400" dirty="0" err="1" smtClean="0">
                <a:latin typeface="+mj-lt"/>
              </a:rPr>
              <a:t>unserialize</a:t>
            </a:r>
            <a:r>
              <a:rPr lang="en-US" sz="2400" dirty="0" smtClean="0">
                <a:latin typeface="+mj-lt"/>
              </a:rPr>
              <a:t>() – reconstitute the binary string back into an object</a:t>
            </a:r>
          </a:p>
          <a:p>
            <a:r>
              <a:rPr lang="en-US" sz="2400" b="1" dirty="0" smtClean="0">
                <a:latin typeface="+mj-lt"/>
              </a:rPr>
              <a:t>Listing </a:t>
            </a:r>
            <a:r>
              <a:rPr lang="en-US" sz="2400" b="1" dirty="0" smtClean="0">
                <a:latin typeface="+mj-lt"/>
              </a:rPr>
              <a:t>16.3 </a:t>
            </a:r>
            <a:r>
              <a:rPr lang="en-US" sz="2400" b="1" dirty="0" smtClean="0">
                <a:latin typeface="+mj-lt"/>
              </a:rPr>
              <a:t>the Serializable interface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9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Serialization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</a:t>
            </a:r>
            <a:r>
              <a:rPr lang="en-US" sz="2400" b="1" dirty="0" smtClean="0">
                <a:latin typeface="+mj-lt"/>
              </a:rPr>
              <a:t>16.3 </a:t>
            </a:r>
            <a:r>
              <a:rPr lang="en-US" sz="2400" b="1" dirty="0" smtClean="0">
                <a:latin typeface="+mj-lt"/>
              </a:rPr>
              <a:t>the Serializable interface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//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listing 13.3 The </a:t>
            </a:r>
            <a:r>
              <a:rPr lang="en-US" sz="2400" b="1" dirty="0" err="1">
                <a:solidFill>
                  <a:srgbClr val="FFC000"/>
                </a:solidFill>
                <a:latin typeface="+mj-lt"/>
              </a:rPr>
              <a:t>Serializable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 interface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interface </a:t>
            </a:r>
            <a:r>
              <a:rPr lang="en-US" sz="2400" dirty="0" err="1">
                <a:latin typeface="+mj-lt"/>
              </a:rPr>
              <a:t>Serializable</a:t>
            </a:r>
            <a:r>
              <a:rPr lang="en-US" sz="2400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/* Methods */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public function serialize();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public function </a:t>
            </a:r>
            <a:r>
              <a:rPr lang="en-US" sz="2400" dirty="0" err="1">
                <a:latin typeface="+mj-lt"/>
              </a:rPr>
              <a:t>unserialize</a:t>
            </a:r>
            <a:r>
              <a:rPr lang="en-US" sz="2400" dirty="0">
                <a:latin typeface="+mj-lt"/>
              </a:rPr>
              <a:t>($serialized);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?&gt;</a:t>
            </a:r>
          </a:p>
          <a:p>
            <a:r>
              <a:rPr lang="en-US" sz="2400" b="1" dirty="0" smtClean="0">
                <a:latin typeface="+mj-lt"/>
              </a:rPr>
              <a:t>serialize($</a:t>
            </a:r>
            <a:r>
              <a:rPr lang="en-US" sz="2400" b="1" dirty="0" err="1" smtClean="0">
                <a:latin typeface="+mj-lt"/>
              </a:rPr>
              <a:t>picasso</a:t>
            </a:r>
            <a:r>
              <a:rPr lang="en-US" sz="2400" b="1" dirty="0" smtClean="0">
                <a:latin typeface="+mj-lt"/>
              </a:rPr>
              <a:t>);</a:t>
            </a:r>
          </a:p>
          <a:p>
            <a:r>
              <a:rPr lang="en-US" sz="2400" b="1" dirty="0" smtClean="0">
                <a:latin typeface="+mj-lt"/>
              </a:rPr>
              <a:t>$</a:t>
            </a:r>
            <a:r>
              <a:rPr lang="en-US" sz="2400" b="1" dirty="0" err="1" smtClean="0">
                <a:latin typeface="+mj-lt"/>
              </a:rPr>
              <a:t>picassoClone</a:t>
            </a:r>
            <a:r>
              <a:rPr lang="en-US" sz="2400" b="1" dirty="0" smtClean="0">
                <a:latin typeface="+mj-lt"/>
              </a:rPr>
              <a:t> = </a:t>
            </a:r>
            <a:r>
              <a:rPr lang="en-US" sz="2400" b="1" dirty="0" err="1" smtClean="0">
                <a:latin typeface="+mj-lt"/>
              </a:rPr>
              <a:t>unserialize</a:t>
            </a:r>
            <a:r>
              <a:rPr lang="en-US" sz="2400" b="1" dirty="0" smtClean="0">
                <a:latin typeface="+mj-lt"/>
              </a:rPr>
              <a:t>($data);</a:t>
            </a: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288"/>
            <a:ext cx="79248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</a:t>
            </a:r>
            <a:r>
              <a:rPr lang="en-US" sz="2800" b="1" dirty="0" smtClean="0">
                <a:solidFill>
                  <a:schemeClr val="folHlink"/>
                </a:solidFill>
              </a:rPr>
              <a:t>16.7 </a:t>
            </a:r>
            <a:r>
              <a:rPr lang="en-US" sz="2800" b="1" dirty="0" smtClean="0">
                <a:solidFill>
                  <a:schemeClr val="folHlink"/>
                </a:solidFill>
              </a:rPr>
              <a:t>Serialization and deserialization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040"/>
            <a:ext cx="9144000" cy="520192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026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</a:t>
            </a:r>
            <a:r>
              <a:rPr lang="en-US" sz="2400" b="1" dirty="0" smtClean="0">
                <a:solidFill>
                  <a:schemeClr val="folHlink"/>
                </a:solidFill>
              </a:rPr>
              <a:t>16.4 </a:t>
            </a:r>
            <a:r>
              <a:rPr lang="en-US" sz="2400" b="1" dirty="0" smtClean="0">
                <a:solidFill>
                  <a:schemeClr val="folHlink"/>
                </a:solidFill>
              </a:rPr>
              <a:t>Art class modified to implement the Serializable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458200" cy="51403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class </a:t>
            </a:r>
            <a:r>
              <a:rPr lang="en-US" sz="2400" dirty="0">
                <a:latin typeface="+mj-lt"/>
              </a:rPr>
              <a:t>Artist implements </a:t>
            </a:r>
            <a:r>
              <a:rPr lang="en-US" sz="2400" dirty="0" err="1">
                <a:latin typeface="+mj-lt"/>
              </a:rPr>
              <a:t>Serializable</a:t>
            </a:r>
            <a:r>
              <a:rPr lang="en-US" sz="2400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  <a:latin typeface="+mj-lt"/>
              </a:rPr>
              <a:t>  //some parts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borrowed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from earlier chapters.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</a:t>
            </a:r>
            <a:r>
              <a:rPr lang="en-US" sz="2400" dirty="0" err="1">
                <a:latin typeface="+mj-lt"/>
              </a:rPr>
              <a:t>const</a:t>
            </a:r>
            <a:r>
              <a:rPr lang="en-US" sz="2400" dirty="0">
                <a:latin typeface="+mj-lt"/>
              </a:rPr>
              <a:t> EARLIEST_DATE = 'January 1, 1200';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private static $</a:t>
            </a:r>
            <a:r>
              <a:rPr lang="en-US" sz="2400" dirty="0" err="1">
                <a:latin typeface="+mj-lt"/>
              </a:rPr>
              <a:t>artistCount</a:t>
            </a:r>
            <a:r>
              <a:rPr lang="en-US" sz="2400" dirty="0">
                <a:latin typeface="+mj-lt"/>
              </a:rPr>
              <a:t> = 0;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private $</a:t>
            </a:r>
            <a:r>
              <a:rPr lang="en-US" sz="2400" dirty="0" err="1">
                <a:latin typeface="+mj-lt"/>
              </a:rPr>
              <a:t>firstName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private $</a:t>
            </a:r>
            <a:r>
              <a:rPr lang="en-US" sz="2400" dirty="0" err="1">
                <a:latin typeface="+mj-lt"/>
              </a:rPr>
              <a:t>lastName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private $</a:t>
            </a:r>
            <a:r>
              <a:rPr lang="en-US" sz="2400" dirty="0" err="1">
                <a:latin typeface="+mj-lt"/>
              </a:rPr>
              <a:t>birthDate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private $</a:t>
            </a:r>
            <a:r>
              <a:rPr lang="en-US" sz="2400" dirty="0" err="1">
                <a:latin typeface="+mj-lt"/>
              </a:rPr>
              <a:t>deathDate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private $</a:t>
            </a:r>
            <a:r>
              <a:rPr lang="en-US" sz="2400" dirty="0" err="1">
                <a:latin typeface="+mj-lt"/>
              </a:rPr>
              <a:t>birthCity</a:t>
            </a:r>
            <a:r>
              <a:rPr lang="en-US" sz="2400" dirty="0">
                <a:latin typeface="+mj-lt"/>
              </a:rPr>
              <a:t>;  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private $artworks;  </a:t>
            </a:r>
          </a:p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</a:t>
            </a:r>
            <a:r>
              <a:rPr lang="en-US" sz="2400" b="1" dirty="0" smtClean="0">
                <a:solidFill>
                  <a:schemeClr val="folHlink"/>
                </a:solidFill>
              </a:rPr>
              <a:t>16.4 </a:t>
            </a:r>
            <a:r>
              <a:rPr lang="en-US" sz="2400" b="1" dirty="0" smtClean="0">
                <a:solidFill>
                  <a:schemeClr val="folHlink"/>
                </a:solidFill>
              </a:rPr>
              <a:t>Art class modified to implement the Serializable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// Implement the </a:t>
            </a:r>
            <a:r>
              <a:rPr lang="en-US" sz="2400" dirty="0" err="1">
                <a:latin typeface="+mj-lt"/>
              </a:rPr>
              <a:t>Serializable</a:t>
            </a:r>
            <a:r>
              <a:rPr lang="en-US" sz="2400" dirty="0">
                <a:latin typeface="+mj-lt"/>
              </a:rPr>
              <a:t> interface methods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public function serialize() {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// use the built-in PHP serialize function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return serialize(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     array("earliest" =&gt;self::$</a:t>
            </a:r>
            <a:r>
              <a:rPr lang="en-US" sz="2400" dirty="0" err="1">
                <a:latin typeface="+mj-lt"/>
              </a:rPr>
              <a:t>earliestDate</a:t>
            </a:r>
            <a:r>
              <a:rPr lang="en-US" sz="2400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	   "first" =&gt; $this-&gt;</a:t>
            </a:r>
            <a:r>
              <a:rPr lang="en-US" sz="2400" dirty="0" err="1">
                <a:latin typeface="+mj-lt"/>
              </a:rPr>
              <a:t>firstName</a:t>
            </a:r>
            <a:r>
              <a:rPr lang="en-US" sz="2400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	   "last" =&gt; $this-&gt;</a:t>
            </a:r>
            <a:r>
              <a:rPr lang="en-US" sz="2400" dirty="0" err="1">
                <a:latin typeface="+mj-lt"/>
              </a:rPr>
              <a:t>lastName</a:t>
            </a:r>
            <a:r>
              <a:rPr lang="en-US" sz="2400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	   "</a:t>
            </a:r>
            <a:r>
              <a:rPr lang="en-US" sz="2400" dirty="0" err="1">
                <a:latin typeface="+mj-lt"/>
              </a:rPr>
              <a:t>bdate</a:t>
            </a:r>
            <a:r>
              <a:rPr lang="en-US" sz="2400" dirty="0">
                <a:latin typeface="+mj-lt"/>
              </a:rPr>
              <a:t>" =&gt; $this-&gt;</a:t>
            </a:r>
            <a:r>
              <a:rPr lang="en-US" sz="2400" dirty="0" err="1">
                <a:latin typeface="+mj-lt"/>
              </a:rPr>
              <a:t>birthDate</a:t>
            </a:r>
            <a:r>
              <a:rPr lang="en-US" sz="2400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	   "</a:t>
            </a:r>
            <a:r>
              <a:rPr lang="en-US" sz="2400" dirty="0" err="1">
                <a:latin typeface="+mj-lt"/>
              </a:rPr>
              <a:t>ddate</a:t>
            </a:r>
            <a:r>
              <a:rPr lang="en-US" sz="2400" dirty="0">
                <a:latin typeface="+mj-lt"/>
              </a:rPr>
              <a:t>" =&gt; $this-&gt;</a:t>
            </a:r>
            <a:r>
              <a:rPr lang="en-US" sz="2400" dirty="0" err="1">
                <a:latin typeface="+mj-lt"/>
              </a:rPr>
              <a:t>deathDate</a:t>
            </a:r>
            <a:r>
              <a:rPr lang="en-US" sz="2400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	   "</a:t>
            </a:r>
            <a:r>
              <a:rPr lang="en-US" sz="2400" dirty="0" err="1">
                <a:latin typeface="+mj-lt"/>
              </a:rPr>
              <a:t>bcity</a:t>
            </a:r>
            <a:r>
              <a:rPr lang="en-US" sz="2400" dirty="0">
                <a:latin typeface="+mj-lt"/>
              </a:rPr>
              <a:t>" =&gt; $this-&gt;</a:t>
            </a:r>
            <a:r>
              <a:rPr lang="en-US" sz="2400" dirty="0" err="1">
                <a:latin typeface="+mj-lt"/>
              </a:rPr>
              <a:t>birthCity</a:t>
            </a:r>
            <a:r>
              <a:rPr lang="en-US" sz="2400" dirty="0">
                <a:latin typeface="+mj-lt"/>
              </a:rPr>
              <a:t>,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	   "works" =&gt; $this-&gt;artworks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	   )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		     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}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Why state is a problem in web application development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cookies are and how to use them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HTML5 web storage is and how to use it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session state is and what are its typical uses and limitation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What server cache is and why it is important in real-world web sites.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</a:t>
            </a:r>
            <a:r>
              <a:rPr lang="en-US" sz="2400" b="1" dirty="0" smtClean="0">
                <a:solidFill>
                  <a:schemeClr val="folHlink"/>
                </a:solidFill>
              </a:rPr>
              <a:t>16.4 </a:t>
            </a:r>
            <a:r>
              <a:rPr lang="en-US" sz="2400" b="1" dirty="0" smtClean="0">
                <a:solidFill>
                  <a:schemeClr val="folHlink"/>
                </a:solidFill>
              </a:rPr>
              <a:t>Art class modified to implement the Serializable interface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  <a:latin typeface="+mj-lt"/>
              </a:rPr>
              <a:t> public function </a:t>
            </a:r>
            <a:r>
              <a:rPr lang="en-US" sz="2400" b="1" dirty="0" err="1">
                <a:solidFill>
                  <a:srgbClr val="FFC000"/>
                </a:solidFill>
                <a:latin typeface="+mj-lt"/>
              </a:rPr>
              <a:t>unserialize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($data) </a:t>
            </a:r>
            <a:r>
              <a:rPr lang="en-US" sz="2400" dirty="0"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// use the built-in PHP </a:t>
            </a:r>
            <a:r>
              <a:rPr lang="en-US" sz="2400" dirty="0" err="1">
                <a:latin typeface="+mj-lt"/>
              </a:rPr>
              <a:t>unserialize</a:t>
            </a:r>
            <a:r>
              <a:rPr lang="en-US" sz="2400" dirty="0">
                <a:latin typeface="+mj-lt"/>
              </a:rPr>
              <a:t> function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$data = </a:t>
            </a:r>
            <a:r>
              <a:rPr lang="en-US" sz="2400" dirty="0" err="1">
                <a:latin typeface="+mj-lt"/>
              </a:rPr>
              <a:t>unserialize</a:t>
            </a:r>
            <a:r>
              <a:rPr lang="en-US" sz="2400" dirty="0">
                <a:latin typeface="+mj-lt"/>
              </a:rPr>
              <a:t>($data);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self::$</a:t>
            </a:r>
            <a:r>
              <a:rPr lang="en-US" sz="2400" dirty="0" err="1">
                <a:latin typeface="+mj-lt"/>
              </a:rPr>
              <a:t>earliestDate</a:t>
            </a:r>
            <a:r>
              <a:rPr lang="en-US" sz="2400" dirty="0">
                <a:latin typeface="+mj-lt"/>
              </a:rPr>
              <a:t> = $data['earliest'];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$this-&gt;</a:t>
            </a:r>
            <a:r>
              <a:rPr lang="en-US" sz="2400" dirty="0" err="1">
                <a:latin typeface="+mj-lt"/>
              </a:rPr>
              <a:t>firstName</a:t>
            </a:r>
            <a:r>
              <a:rPr lang="en-US" sz="2400" dirty="0">
                <a:latin typeface="+mj-lt"/>
              </a:rPr>
              <a:t> = $data['first'];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$this-&gt;</a:t>
            </a:r>
            <a:r>
              <a:rPr lang="en-US" sz="2400" dirty="0" err="1">
                <a:latin typeface="+mj-lt"/>
              </a:rPr>
              <a:t>lastName</a:t>
            </a:r>
            <a:r>
              <a:rPr lang="en-US" sz="2400" dirty="0">
                <a:latin typeface="+mj-lt"/>
              </a:rPr>
              <a:t> = $data['last'];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$this-&gt;</a:t>
            </a:r>
            <a:r>
              <a:rPr lang="en-US" sz="2400" dirty="0" err="1">
                <a:latin typeface="+mj-lt"/>
              </a:rPr>
              <a:t>birthDate</a:t>
            </a:r>
            <a:r>
              <a:rPr lang="en-US" sz="2400" dirty="0">
                <a:latin typeface="+mj-lt"/>
              </a:rPr>
              <a:t> = $data['</a:t>
            </a:r>
            <a:r>
              <a:rPr lang="en-US" sz="2400" dirty="0" err="1">
                <a:latin typeface="+mj-lt"/>
              </a:rPr>
              <a:t>bdate</a:t>
            </a:r>
            <a:r>
              <a:rPr lang="en-US" sz="2400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$this-&gt;</a:t>
            </a:r>
            <a:r>
              <a:rPr lang="en-US" sz="2400" dirty="0" err="1">
                <a:latin typeface="+mj-lt"/>
              </a:rPr>
              <a:t>deathDate</a:t>
            </a:r>
            <a:r>
              <a:rPr lang="en-US" sz="2400" dirty="0">
                <a:latin typeface="+mj-lt"/>
              </a:rPr>
              <a:t> = $data['</a:t>
            </a:r>
            <a:r>
              <a:rPr lang="en-US" sz="2400" dirty="0" err="1">
                <a:latin typeface="+mj-lt"/>
              </a:rPr>
              <a:t>ddate</a:t>
            </a:r>
            <a:r>
              <a:rPr lang="en-US" sz="2400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$this-&gt;</a:t>
            </a:r>
            <a:r>
              <a:rPr lang="en-US" sz="2400" dirty="0" err="1">
                <a:latin typeface="+mj-lt"/>
              </a:rPr>
              <a:t>birthCity</a:t>
            </a:r>
            <a:r>
              <a:rPr lang="en-US" sz="2400" dirty="0">
                <a:latin typeface="+mj-lt"/>
              </a:rPr>
              <a:t> = $data['</a:t>
            </a:r>
            <a:r>
              <a:rPr lang="en-US" sz="2400" dirty="0" err="1">
                <a:latin typeface="+mj-lt"/>
              </a:rPr>
              <a:t>bcity</a:t>
            </a:r>
            <a:r>
              <a:rPr lang="en-US" sz="2400" dirty="0">
                <a:latin typeface="+mj-lt"/>
              </a:rPr>
              <a:t>'];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  $this-&gt;artworks = $data['works'];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//...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}?&gt;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Session state </a:t>
            </a:r>
            <a:r>
              <a:rPr lang="en-US" sz="2400" dirty="0" smtClean="0">
                <a:latin typeface="+mj-lt"/>
              </a:rPr>
              <a:t>– a server-based state mechanism that let web application store and retrieve objects for each unique session</a:t>
            </a:r>
          </a:p>
          <a:p>
            <a:r>
              <a:rPr lang="en-US" sz="2400" b="1" dirty="0" smtClean="0">
                <a:latin typeface="+mj-lt"/>
              </a:rPr>
              <a:t>Store serialized file on the server =&gt; </a:t>
            </a:r>
            <a:r>
              <a:rPr lang="en-US" sz="2400" b="1" dirty="0" err="1" smtClean="0">
                <a:latin typeface="+mj-lt"/>
              </a:rPr>
              <a:t>deserialized</a:t>
            </a:r>
            <a:r>
              <a:rPr lang="en-US" sz="2400" b="1" dirty="0" smtClean="0">
                <a:latin typeface="+mj-lt"/>
              </a:rPr>
              <a:t> and loaded  into memory as needed for each request</a:t>
            </a:r>
          </a:p>
          <a:p>
            <a:r>
              <a:rPr lang="en-US" sz="2400" b="1" dirty="0" smtClean="0">
                <a:latin typeface="+mj-lt"/>
              </a:rPr>
              <a:t>In PHP</a:t>
            </a:r>
          </a:p>
          <a:p>
            <a:pPr lvl="1"/>
            <a:r>
              <a:rPr lang="en-US" sz="2000" b="1" dirty="0" err="1" smtClean="0">
                <a:solidFill>
                  <a:srgbClr val="FFC000"/>
                </a:solidFill>
                <a:latin typeface="+mj-lt"/>
              </a:rPr>
              <a:t>Superglobal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 associative 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arrays</a:t>
            </a:r>
            <a:endParaRPr lang="en-US" sz="2000" b="1" dirty="0" smtClean="0">
              <a:solidFill>
                <a:srgbClr val="FFC000"/>
              </a:solidFill>
              <a:latin typeface="+mj-lt"/>
            </a:endParaRPr>
          </a:p>
          <a:p>
            <a:pPr lvl="1"/>
            <a:r>
              <a:rPr lang="en-US" sz="2000" b="1" dirty="0" smtClean="0">
                <a:latin typeface="+mj-lt"/>
              </a:rPr>
              <a:t>$_GET, $_POST, $_COOKIES</a:t>
            </a:r>
          </a:p>
          <a:p>
            <a:pPr lvl="1"/>
            <a:r>
              <a:rPr lang="en-US" sz="2000" b="1" dirty="0" smtClean="0">
                <a:latin typeface="+mj-lt"/>
              </a:rPr>
              <a:t>$_SESSION variable – needs additional steps to use</a:t>
            </a:r>
          </a:p>
          <a:p>
            <a:r>
              <a:rPr lang="en-US" sz="2400" b="1" dirty="0" smtClean="0">
                <a:latin typeface="+mj-lt"/>
              </a:rPr>
              <a:t>See Figure </a:t>
            </a:r>
            <a:r>
              <a:rPr lang="en-US" sz="2400" b="1" dirty="0" smtClean="0">
                <a:latin typeface="+mj-lt"/>
              </a:rPr>
              <a:t>16.8 Session State in next slide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2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7288"/>
            <a:ext cx="79248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</a:t>
            </a:r>
            <a:r>
              <a:rPr lang="en-US" sz="2800" b="1" dirty="0" smtClean="0">
                <a:solidFill>
                  <a:schemeClr val="folHlink"/>
                </a:solidFill>
              </a:rPr>
              <a:t>16.8 </a:t>
            </a:r>
            <a:r>
              <a:rPr lang="en-US" sz="2800" b="1" dirty="0" smtClean="0">
                <a:solidFill>
                  <a:schemeClr val="folHlink"/>
                </a:solidFill>
              </a:rPr>
              <a:t>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93982"/>
            <a:ext cx="8081527" cy="626401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8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Listing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16.5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Accessing session state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//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listing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16.5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Accessing session state</a:t>
            </a: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session_start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if ( </a:t>
            </a:r>
            <a:r>
              <a:rPr lang="en-US" sz="2400" dirty="0" err="1">
                <a:latin typeface="+mj-lt"/>
              </a:rPr>
              <a:t>isset</a:t>
            </a:r>
            <a:r>
              <a:rPr lang="en-US" sz="2400" dirty="0">
                <a:latin typeface="+mj-lt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$_SESSION['user']</a:t>
            </a:r>
            <a:r>
              <a:rPr lang="en-US" sz="2400" dirty="0">
                <a:latin typeface="+mj-lt"/>
              </a:rPr>
              <a:t>) )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User is logged in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No one is logged in (guest)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?&gt;</a:t>
            </a: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4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3848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State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2126"/>
            <a:ext cx="8458200" cy="5638800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Listing </a:t>
            </a:r>
            <a:r>
              <a:rPr lang="en-US" sz="2400" b="1" dirty="0" smtClean="0">
                <a:latin typeface="+mj-lt"/>
              </a:rPr>
              <a:t>16.6 </a:t>
            </a:r>
            <a:r>
              <a:rPr lang="en-US" sz="2400" b="1" dirty="0" smtClean="0">
                <a:latin typeface="+mj-lt"/>
              </a:rPr>
              <a:t>Checking session existence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//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listing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16.6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Checking session existence</a:t>
            </a:r>
          </a:p>
          <a:p>
            <a:pPr marL="0" indent="0">
              <a:buNone/>
            </a:pPr>
            <a:r>
              <a:rPr lang="en-US" sz="2400" dirty="0" err="1" smtClean="0">
                <a:latin typeface="+mj-lt"/>
              </a:rPr>
              <a:t>include_once</a:t>
            </a:r>
            <a:r>
              <a:rPr lang="en-US" sz="2400" dirty="0">
                <a:latin typeface="+mj-lt"/>
              </a:rPr>
              <a:t>("</a:t>
            </a:r>
            <a:r>
              <a:rPr lang="en-US" sz="2400" dirty="0" err="1">
                <a:latin typeface="+mj-lt"/>
              </a:rPr>
              <a:t>ShoppingCart.class.php</a:t>
            </a:r>
            <a:r>
              <a:rPr lang="en-US" sz="2400" dirty="0">
                <a:latin typeface="+mj-lt"/>
              </a:rPr>
              <a:t>"); //file not provided.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+mj-lt"/>
              </a:rPr>
              <a:t>session_start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// always check for existence of session object before accessing it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if ( !</a:t>
            </a:r>
            <a:r>
              <a:rPr lang="en-US" sz="2400" dirty="0" err="1">
                <a:latin typeface="+mj-lt"/>
              </a:rPr>
              <a:t>isset</a:t>
            </a:r>
            <a:r>
              <a:rPr lang="en-US" sz="2400" dirty="0">
                <a:latin typeface="+mj-lt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$_SESSION["Cart"]</a:t>
            </a:r>
            <a:r>
              <a:rPr lang="en-US" sz="2400" dirty="0">
                <a:latin typeface="+mj-lt"/>
              </a:rPr>
              <a:t>) ) {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//session variables can be strings, arrays, or objects, but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// smaller is better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$_SESSION["Cart"]</a:t>
            </a:r>
            <a:r>
              <a:rPr lang="en-US" sz="2400" dirty="0">
                <a:latin typeface="+mj-lt"/>
              </a:rPr>
              <a:t> = new </a:t>
            </a:r>
            <a:r>
              <a:rPr lang="en-US" sz="2400" dirty="0" err="1">
                <a:latin typeface="+mj-lt"/>
              </a:rPr>
              <a:t>ShoppingCart</a:t>
            </a:r>
            <a:r>
              <a:rPr lang="en-US" sz="2400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$cart =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$_SESSION["Cart"]</a:t>
            </a:r>
            <a:r>
              <a:rPr lang="en-US" sz="2400" dirty="0"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?&gt;</a:t>
            </a: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4261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How Does Session State Work?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5975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HTTP is stateless</a:t>
            </a:r>
          </a:p>
          <a:p>
            <a:r>
              <a:rPr lang="en-US" sz="2400" b="1" dirty="0" smtClean="0">
                <a:latin typeface="+mj-lt"/>
              </a:rPr>
              <a:t>Some type of user/session identification system is needed</a:t>
            </a:r>
          </a:p>
          <a:p>
            <a:r>
              <a:rPr lang="en-US" sz="2400" b="1" dirty="0" smtClean="0">
                <a:latin typeface="+mj-lt"/>
              </a:rPr>
              <a:t>In PHP, see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Figure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16-9</a:t>
            </a:r>
            <a:endParaRPr lang="en-US" sz="2400" b="1" dirty="0" smtClean="0">
              <a:solidFill>
                <a:srgbClr val="FFC000"/>
              </a:solidFill>
              <a:latin typeface="+mj-lt"/>
            </a:endParaRPr>
          </a:p>
          <a:p>
            <a:pPr lvl="1"/>
            <a:r>
              <a:rPr lang="en-US" sz="2400" dirty="0" smtClean="0">
                <a:latin typeface="+mj-lt"/>
              </a:rPr>
              <a:t>A session cookies</a:t>
            </a:r>
          </a:p>
          <a:p>
            <a:pPr lvl="1"/>
            <a:r>
              <a:rPr lang="en-US" sz="2400" dirty="0" smtClean="0">
                <a:latin typeface="+mj-lt"/>
              </a:rPr>
              <a:t>Server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 </a:t>
            </a:r>
            <a:r>
              <a:rPr lang="en-US" sz="2400" dirty="0" smtClean="0">
                <a:latin typeface="+mj-lt"/>
              </a:rPr>
              <a:t>a unique 32-byte string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 User </a:t>
            </a:r>
          </a:p>
          <a:p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Listing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16.7 </a:t>
            </a:r>
            <a:r>
              <a:rPr lang="en-US" sz="2400" b="1" dirty="0" smtClean="0">
                <a:latin typeface="+mj-lt"/>
                <a:sym typeface="Wingdings" panose="05000000000000000000" pitchFamily="2" charset="2"/>
              </a:rPr>
              <a:t>Configuration in php.ini to use a shared location for sessions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;listing </a:t>
            </a:r>
            <a:r>
              <a:rPr lang="en-US" sz="2000" b="1" dirty="0" smtClean="0">
                <a:latin typeface="+mj-lt"/>
              </a:rPr>
              <a:t>16.7 </a:t>
            </a:r>
            <a:r>
              <a:rPr lang="en-US" sz="2000" b="1" dirty="0">
                <a:latin typeface="+mj-lt"/>
              </a:rPr>
              <a:t>Configuration in php.ini to use a shared location for sessions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[</a:t>
            </a:r>
            <a:r>
              <a:rPr lang="en-US" sz="2000" b="1" dirty="0">
                <a:latin typeface="+mj-lt"/>
              </a:rPr>
              <a:t>Session]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; Handler used to store/retrieve data.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session.save_handler</a:t>
            </a:r>
            <a:r>
              <a:rPr lang="en-US" sz="2000" b="1" dirty="0">
                <a:latin typeface="+mj-lt"/>
              </a:rPr>
              <a:t> = </a:t>
            </a:r>
            <a:r>
              <a:rPr lang="en-US" sz="2000" b="1" dirty="0" err="1">
                <a:latin typeface="+mj-lt"/>
              </a:rPr>
              <a:t>memcache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session.save_path</a:t>
            </a:r>
            <a:r>
              <a:rPr lang="en-US" sz="2000" b="1" dirty="0">
                <a:latin typeface="+mj-lt"/>
              </a:rPr>
              <a:t> = "</a:t>
            </a:r>
            <a:r>
              <a:rPr lang="en-US" sz="2000" b="1" dirty="0" err="1">
                <a:latin typeface="+mj-lt"/>
              </a:rPr>
              <a:t>tcp</a:t>
            </a:r>
            <a:r>
              <a:rPr lang="en-US" sz="2000" b="1" dirty="0">
                <a:latin typeface="+mj-lt"/>
              </a:rPr>
              <a:t>://sessionServer:11211"</a:t>
            </a:r>
          </a:p>
          <a:p>
            <a:pPr marL="0" indent="0">
              <a:buNone/>
            </a:pPr>
            <a:endParaRPr lang="en-US" sz="2400" b="1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How Does Session State Work?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Figure </a:t>
            </a:r>
            <a:r>
              <a:rPr lang="en-US" sz="2400" b="1" dirty="0" smtClean="0">
                <a:latin typeface="+mj-lt"/>
              </a:rPr>
              <a:t>16.9 </a:t>
            </a:r>
            <a:r>
              <a:rPr lang="en-US" sz="2400" b="1" dirty="0" smtClean="0">
                <a:latin typeface="+mj-lt"/>
              </a:rPr>
              <a:t>Session </a:t>
            </a:r>
            <a:r>
              <a:rPr lang="en-US" sz="2400" b="1" dirty="0" smtClean="0">
                <a:latin typeface="+mj-lt"/>
              </a:rPr>
              <a:t>IDs</a:t>
            </a:r>
            <a:endParaRPr lang="en-US" sz="2400" b="1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15394"/>
            <a:ext cx="7131616" cy="538544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4175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Figure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16.10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Applications and server memory</a:t>
            </a:r>
          </a:p>
          <a:p>
            <a:pPr lvl="1"/>
            <a:r>
              <a:rPr lang="en-US" sz="2000" b="1" dirty="0" smtClean="0">
                <a:latin typeface="+mj-lt"/>
              </a:rPr>
              <a:t>Store session info, pages being executed, and caching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772052"/>
            <a:ext cx="7239000" cy="512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16.11 </a:t>
            </a:r>
            <a:r>
              <a:rPr lang="en-US" sz="2400" dirty="0" smtClean="0">
                <a:latin typeface="+mj-lt"/>
              </a:rPr>
              <a:t>Web Farm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49" y="1607212"/>
            <a:ext cx="8224951" cy="418770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881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07288"/>
            <a:ext cx="7924800" cy="7309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Session Storage and Configuration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Figure </a:t>
            </a:r>
            <a:r>
              <a:rPr lang="en-US" sz="2400" dirty="0" smtClean="0">
                <a:latin typeface="+mj-lt"/>
              </a:rPr>
              <a:t>16.12 </a:t>
            </a:r>
            <a:r>
              <a:rPr lang="en-US" sz="2400" dirty="0" smtClean="0">
                <a:latin typeface="+mj-lt"/>
              </a:rPr>
              <a:t>Shared session provider</a:t>
            </a: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69112"/>
            <a:ext cx="7455256" cy="480912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42034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420" y="100014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The Problem of State in Web Applications</a:t>
            </a:r>
            <a:br>
              <a:rPr lang="en-US" sz="30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16.1 </a:t>
            </a:r>
            <a:r>
              <a:rPr lang="en-US" sz="2400" b="1" dirty="0" smtClean="0">
                <a:solidFill>
                  <a:schemeClr val="folHlink"/>
                </a:solidFill>
              </a:rPr>
              <a:t>Desktop applications vs. web application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89002"/>
            <a:ext cx="3200400" cy="5241924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All applications need to </a:t>
            </a:r>
          </a:p>
          <a:p>
            <a:pPr lvl="1"/>
            <a:r>
              <a:rPr lang="en-US" sz="2000" b="1" dirty="0" smtClean="0">
                <a:latin typeface="+mj-lt"/>
              </a:rPr>
              <a:t>Process user inputs</a:t>
            </a:r>
          </a:p>
          <a:p>
            <a:pPr lvl="1"/>
            <a:r>
              <a:rPr lang="en-US" sz="2000" b="1" dirty="0" smtClean="0">
                <a:latin typeface="+mj-lt"/>
              </a:rPr>
              <a:t>Output information, and</a:t>
            </a:r>
          </a:p>
          <a:p>
            <a:pPr lvl="1"/>
            <a:r>
              <a:rPr lang="en-US" sz="2000" b="1" dirty="0" smtClean="0">
                <a:latin typeface="+mj-lt"/>
              </a:rPr>
              <a:t>Read/write from databases or other storage media</a:t>
            </a:r>
          </a:p>
          <a:p>
            <a:r>
              <a:rPr lang="en-US" sz="2400" b="1" dirty="0" smtClean="0">
                <a:latin typeface="+mj-lt"/>
              </a:rPr>
              <a:t>A web app consists of a series of disconnected HTTP request to a web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616" y="1142999"/>
            <a:ext cx="5361113" cy="520223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HTML5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Web storage – a new JavaScript-only API introduced in HTML5; managed by the browser</a:t>
            </a:r>
          </a:p>
          <a:p>
            <a:r>
              <a:rPr lang="en-US" sz="2400" dirty="0" smtClean="0">
                <a:latin typeface="+mj-lt"/>
              </a:rPr>
              <a:t>It is meant to be a replacement (supplement) to cookies</a:t>
            </a:r>
          </a:p>
          <a:p>
            <a:r>
              <a:rPr lang="en-US" sz="2400" dirty="0" smtClean="0">
                <a:latin typeface="+mj-lt"/>
              </a:rPr>
              <a:t>W3C recommends a limit of 5MB, but browsers are allowed to store more per domain.</a:t>
            </a:r>
          </a:p>
          <a:p>
            <a:r>
              <a:rPr lang="en-US" sz="2400" dirty="0" smtClean="0">
                <a:latin typeface="+mj-lt"/>
              </a:rPr>
              <a:t>Should not be used for mission-critical application functions</a:t>
            </a:r>
          </a:p>
          <a:p>
            <a:r>
              <a:rPr lang="en-US" sz="2400" dirty="0" smtClean="0">
                <a:latin typeface="+mj-lt"/>
              </a:rPr>
              <a:t>Using asynchronous communications via JavaScript to push the info to the server</a:t>
            </a:r>
          </a:p>
          <a:p>
            <a:r>
              <a:rPr lang="en-US" sz="2400" dirty="0" smtClean="0">
                <a:latin typeface="+mj-lt"/>
              </a:rPr>
              <a:t>Two types of global web storage objects (key-value collections):</a:t>
            </a:r>
          </a:p>
          <a:p>
            <a:pPr lvl="1"/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localStorage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sessionStorage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4806"/>
            <a:ext cx="7696200" cy="4610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</a:t>
            </a:r>
            <a:r>
              <a:rPr lang="en-US" sz="2400" b="1" dirty="0" smtClean="0">
                <a:solidFill>
                  <a:schemeClr val="folHlink"/>
                </a:solidFill>
              </a:rPr>
              <a:t>16.8 </a:t>
            </a:r>
            <a:r>
              <a:rPr lang="en-US" sz="2400" b="1" dirty="0" smtClean="0">
                <a:solidFill>
                  <a:schemeClr val="folHlink"/>
                </a:solidFill>
              </a:rPr>
              <a:t>Writing web </a:t>
            </a:r>
            <a:r>
              <a:rPr lang="en-US" sz="2400" b="1" dirty="0" smtClean="0">
                <a:solidFill>
                  <a:schemeClr val="folHlink"/>
                </a:solidFill>
              </a:rPr>
              <a:t>storage – JavaScript code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&lt;form ... 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&lt;h1&gt;Web Storage Writer&lt;/h1&gt;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&lt;script language="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 type="text/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localStorage</a:t>
            </a:r>
            <a:r>
              <a:rPr lang="en-US" sz="2000" b="1" dirty="0">
                <a:latin typeface="+mj-lt"/>
              </a:rPr>
              <a:t>) === "undefined" || 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sessionStorage</a:t>
            </a:r>
            <a:r>
              <a:rPr lang="en-US" sz="2000" b="1" dirty="0">
                <a:latin typeface="+mj-lt"/>
              </a:rPr>
              <a:t>) === "undefined")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alert("Web Storage is not supported on this browser...");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sessionStorage.setItem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("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TodaysDate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", new Date());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sessionStorage.FavoriteArtist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= "Matisse";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localStorage.UserName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= "Ricardo";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("web storage modified");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&lt;/script&gt;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&lt;p&gt;&lt;a </a:t>
            </a:r>
            <a:r>
              <a:rPr lang="en-US" sz="2000" b="1" dirty="0" err="1">
                <a:latin typeface="+mj-lt"/>
              </a:rPr>
              <a:t>href</a:t>
            </a:r>
            <a:r>
              <a:rPr lang="en-US" sz="2000" b="1" dirty="0" smtClean="0">
                <a:latin typeface="+mj-lt"/>
              </a:rPr>
              <a:t>=“</a:t>
            </a:r>
            <a:r>
              <a:rPr lang="en-US" sz="2000" b="1" dirty="0" err="1" smtClean="0">
                <a:latin typeface="+mj-lt"/>
              </a:rPr>
              <a:t>WebStorageReader.php</a:t>
            </a:r>
            <a:r>
              <a:rPr lang="en-US" sz="2000" b="1" dirty="0" smtClean="0">
                <a:latin typeface="+mj-lt"/>
              </a:rPr>
              <a:t>"&gt;</a:t>
            </a:r>
            <a:r>
              <a:rPr lang="en-US" sz="2000" b="1" dirty="0">
                <a:latin typeface="+mj-lt"/>
              </a:rPr>
              <a:t>Go to web storage reader&lt;/a&gt;&lt;/p&gt;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&lt;/form&gt;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</a:t>
            </a:r>
            <a:r>
              <a:rPr lang="en-US" sz="2400" b="1" dirty="0" smtClean="0">
                <a:solidFill>
                  <a:schemeClr val="folHlink"/>
                </a:solidFill>
              </a:rPr>
              <a:t>16.9 </a:t>
            </a:r>
            <a:r>
              <a:rPr lang="en-US" sz="2400" b="1" dirty="0" smtClean="0">
                <a:solidFill>
                  <a:schemeClr val="folHlink"/>
                </a:solidFill>
              </a:rPr>
              <a:t>Reading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&lt;form id="form1" </a:t>
            </a:r>
            <a:r>
              <a:rPr lang="en-US" sz="2000" b="1" dirty="0" err="1">
                <a:latin typeface="+mj-lt"/>
              </a:rPr>
              <a:t>runat</a:t>
            </a:r>
            <a:r>
              <a:rPr lang="en-US" sz="2000" b="1" dirty="0">
                <a:latin typeface="+mj-lt"/>
              </a:rPr>
              <a:t>="server"&gt;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&lt;h1&gt;Web Storage Reader&lt;/h1&gt;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&lt;script language="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 type="text/</a:t>
            </a:r>
            <a:r>
              <a:rPr lang="en-US" sz="2000" b="1" dirty="0" err="1">
                <a:latin typeface="+mj-lt"/>
              </a:rPr>
              <a:t>javascript</a:t>
            </a:r>
            <a:r>
              <a:rPr lang="en-US" sz="2000" b="1" dirty="0"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if (</a:t>
            </a: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localStorage</a:t>
            </a:r>
            <a:r>
              <a:rPr lang="en-US" sz="2000" b="1" dirty="0">
                <a:latin typeface="+mj-lt"/>
              </a:rPr>
              <a:t>) === "undefined" ||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typeof</a:t>
            </a:r>
            <a:r>
              <a:rPr lang="en-US" sz="2000" b="1" dirty="0">
                <a:latin typeface="+mj-lt"/>
              </a:rPr>
              <a:t> (</a:t>
            </a:r>
            <a:r>
              <a:rPr lang="en-US" sz="2000" b="1" dirty="0" err="1">
                <a:latin typeface="+mj-lt"/>
              </a:rPr>
              <a:t>sessionStorage</a:t>
            </a:r>
            <a:r>
              <a:rPr lang="en-US" sz="2000" b="1" dirty="0">
                <a:latin typeface="+mj-lt"/>
              </a:rPr>
              <a:t>) === "undefined")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alert("Web Storage is not supported on this browser...");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else {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today =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sessionStorage.getItem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("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TodaysDate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");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artist =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sessionStorage.FavoriteArtist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var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 user =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localStorage.UserName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("date saved=" + today);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("&lt;</a:t>
            </a:r>
            <a:r>
              <a:rPr lang="en-US" sz="2000" b="1" dirty="0" err="1">
                <a:latin typeface="+mj-lt"/>
              </a:rPr>
              <a:t>br</a:t>
            </a:r>
            <a:r>
              <a:rPr lang="en-US" sz="2000" b="1" dirty="0">
                <a:latin typeface="+mj-lt"/>
              </a:rPr>
              <a:t>/&gt;favorite artist=" + artist);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document.write</a:t>
            </a:r>
            <a:r>
              <a:rPr lang="en-US" sz="2000" b="1" dirty="0">
                <a:latin typeface="+mj-lt"/>
              </a:rPr>
              <a:t>("&lt;</a:t>
            </a:r>
            <a:r>
              <a:rPr lang="en-US" sz="2000" b="1" dirty="0" err="1">
                <a:latin typeface="+mj-lt"/>
              </a:rPr>
              <a:t>br</a:t>
            </a:r>
            <a:r>
              <a:rPr lang="en-US" sz="2000" b="1" dirty="0">
                <a:latin typeface="+mj-lt"/>
              </a:rPr>
              <a:t>/&gt;user name = " + user);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&lt;/script</a:t>
            </a:r>
            <a:r>
              <a:rPr lang="en-US" sz="2000" b="1" dirty="0" smtClean="0">
                <a:latin typeface="+mj-lt"/>
              </a:rPr>
              <a:t>&gt; &lt;/</a:t>
            </a:r>
            <a:r>
              <a:rPr lang="en-US" sz="2000" b="1" dirty="0">
                <a:latin typeface="+mj-lt"/>
              </a:rPr>
              <a:t>form&gt;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8572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Why Would We Use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Cookies Disadvantages</a:t>
            </a:r>
          </a:p>
          <a:p>
            <a:pPr lvl="1"/>
            <a:r>
              <a:rPr lang="en-US" sz="2000" b="1" dirty="0" smtClean="0">
                <a:latin typeface="+mj-lt"/>
              </a:rPr>
              <a:t>Limit in size (4 k)</a:t>
            </a:r>
          </a:p>
          <a:p>
            <a:pPr lvl="1"/>
            <a:r>
              <a:rPr lang="en-US" sz="2000" b="1" dirty="0" smtClean="0">
                <a:latin typeface="+mj-lt"/>
              </a:rPr>
              <a:t>Being send in every single request-response to/from a given domain</a:t>
            </a:r>
          </a:p>
          <a:p>
            <a:pPr lvl="1"/>
            <a:r>
              <a:rPr lang="en-US" sz="2000" b="1" dirty="0" smtClean="0">
                <a:latin typeface="+mj-lt"/>
              </a:rPr>
              <a:t>Potentially disabled by the user</a:t>
            </a:r>
          </a:p>
          <a:p>
            <a:pPr lvl="1"/>
            <a:r>
              <a:rPr lang="en-US" sz="2000" b="1" dirty="0" smtClean="0">
                <a:latin typeface="+mj-lt"/>
              </a:rPr>
              <a:t>Vulnerable to XSS (Cross-Site Scripting) attack</a:t>
            </a:r>
          </a:p>
          <a:p>
            <a:pPr lvl="1"/>
            <a:endParaRPr lang="en-US" sz="2000" b="1" dirty="0" smtClean="0">
              <a:latin typeface="+mj-lt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Web Storage with JavaScript API</a:t>
            </a:r>
          </a:p>
          <a:p>
            <a:pPr lvl="1"/>
            <a:r>
              <a:rPr lang="en-US" sz="2000" b="1" dirty="0" smtClean="0">
                <a:latin typeface="+mj-lt"/>
              </a:rPr>
              <a:t>Local cache for relatively static items available to JavaScript</a:t>
            </a:r>
          </a:p>
          <a:p>
            <a:pPr lvl="1"/>
            <a:r>
              <a:rPr lang="en-US" sz="2000" b="1" dirty="0" smtClean="0">
                <a:latin typeface="+mj-lt"/>
              </a:rPr>
              <a:t>One practical use: store XML or JASON from a web service to reduce server load for subsequent requests by the session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30099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16.13 </a:t>
            </a:r>
            <a:r>
              <a:rPr lang="en-US" sz="2400" b="1" dirty="0" smtClean="0">
                <a:solidFill>
                  <a:schemeClr val="folHlink"/>
                </a:solidFill>
              </a:rPr>
              <a:t>Using web storage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3318"/>
            <a:ext cx="8458200" cy="5367607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83" y="81453"/>
            <a:ext cx="5264917" cy="6371110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47720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140295"/>
            <a:ext cx="6667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18808"/>
            <a:ext cx="8458200" cy="5412118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Using local storage </a:t>
            </a:r>
          </a:p>
          <a:p>
            <a:r>
              <a:rPr lang="en-US" sz="2400" b="1" dirty="0" smtClean="0">
                <a:latin typeface="+mj-lt"/>
              </a:rPr>
              <a:t>A vital way to improve the performance of web applications</a:t>
            </a:r>
          </a:p>
          <a:p>
            <a:r>
              <a:rPr lang="en-US" sz="2400" b="1" dirty="0" smtClean="0">
                <a:latin typeface="+mj-lt"/>
              </a:rPr>
              <a:t>HTTP protocol headers related to caching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Expires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Cache-Control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Last-Modifie</a:t>
            </a:r>
            <a:r>
              <a:rPr lang="en-US" sz="2000" b="1" dirty="0" smtClean="0">
                <a:latin typeface="+mj-lt"/>
              </a:rPr>
              <a:t>d</a:t>
            </a:r>
          </a:p>
          <a:p>
            <a:r>
              <a:rPr lang="en-US" sz="2400" b="1" dirty="0" smtClean="0">
                <a:latin typeface="+mj-lt"/>
              </a:rPr>
              <a:t>Two strategies to caching web applications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Page output caching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Application data caching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43422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</a:t>
            </a:r>
            <a:r>
              <a:rPr lang="en-US" sz="2400" b="1" dirty="0" smtClean="0">
                <a:solidFill>
                  <a:schemeClr val="folHlink"/>
                </a:solidFill>
              </a:rPr>
              <a:t>16.14 </a:t>
            </a:r>
            <a:r>
              <a:rPr lang="en-US" sz="2400" b="1" dirty="0" smtClean="0">
                <a:solidFill>
                  <a:schemeClr val="folHlink"/>
                </a:solidFill>
              </a:rPr>
              <a:t>Page output 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3" y="795555"/>
            <a:ext cx="7450393" cy="590528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459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</a:t>
            </a:r>
            <a:r>
              <a:rPr lang="en-US" sz="2400" b="1" dirty="0" smtClean="0">
                <a:solidFill>
                  <a:schemeClr val="folHlink"/>
                </a:solidFill>
              </a:rPr>
              <a:t>16.10 </a:t>
            </a:r>
            <a:r>
              <a:rPr lang="en-US" sz="2400" b="1" dirty="0" smtClean="0">
                <a:solidFill>
                  <a:schemeClr val="folHlink"/>
                </a:solidFill>
              </a:rPr>
              <a:t>Using </a:t>
            </a:r>
            <a:r>
              <a:rPr lang="en-US" sz="2400" b="1" dirty="0" err="1" smtClean="0">
                <a:solidFill>
                  <a:schemeClr val="folHlink"/>
                </a:solidFill>
              </a:rPr>
              <a:t>memcache</a:t>
            </a:r>
            <a:r>
              <a:rPr lang="en-US" sz="2400" b="1" dirty="0" smtClean="0">
                <a:solidFill>
                  <a:schemeClr val="folHlink"/>
                </a:solidFill>
              </a:rPr>
              <a:t> for Application data 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&lt;?</a:t>
            </a:r>
            <a:r>
              <a:rPr lang="en-US" sz="2400" dirty="0" err="1">
                <a:latin typeface="+mj-lt"/>
              </a:rPr>
              <a:t>php</a:t>
            </a:r>
            <a:endParaRPr lang="en-US" sz="24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//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listing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16.10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Using </a:t>
            </a:r>
            <a:r>
              <a:rPr lang="en-US" sz="2400" b="1" dirty="0" err="1">
                <a:solidFill>
                  <a:srgbClr val="FFC000"/>
                </a:solidFill>
                <a:latin typeface="+mj-lt"/>
              </a:rPr>
              <a:t>memcache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</a:rPr>
              <a:t>// </a:t>
            </a:r>
            <a:r>
              <a:rPr lang="en-US" sz="2400" dirty="0">
                <a:latin typeface="+mj-lt"/>
              </a:rPr>
              <a:t>create connection to memory cache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 = new 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-&gt;connect('</a:t>
            </a:r>
            <a:r>
              <a:rPr lang="en-US" sz="2400" dirty="0" err="1">
                <a:solidFill>
                  <a:srgbClr val="FF0000"/>
                </a:solidFill>
                <a:latin typeface="+mj-lt"/>
              </a:rPr>
              <a:t>localhost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', 11211) </a:t>
            </a:r>
            <a:r>
              <a:rPr lang="en-US" sz="2400" dirty="0">
                <a:latin typeface="+mj-lt"/>
              </a:rPr>
              <a:t>or die ("Could not connect to </a:t>
            </a:r>
            <a:r>
              <a:rPr lang="en-US" sz="2400" dirty="0" err="1">
                <a:latin typeface="+mj-lt"/>
              </a:rPr>
              <a:t>memcache</a:t>
            </a:r>
            <a:r>
              <a:rPr lang="en-US" sz="2400" dirty="0">
                <a:latin typeface="+mj-lt"/>
              </a:rPr>
              <a:t> server");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$</a:t>
            </a:r>
            <a:r>
              <a:rPr lang="en-US" sz="2400" dirty="0" err="1">
                <a:latin typeface="+mj-lt"/>
              </a:rPr>
              <a:t>cacheKey</a:t>
            </a:r>
            <a:r>
              <a:rPr lang="en-US" sz="2400" dirty="0">
                <a:latin typeface="+mj-lt"/>
              </a:rPr>
              <a:t> = '</a:t>
            </a:r>
            <a:r>
              <a:rPr lang="en-US" sz="2400" dirty="0" err="1">
                <a:latin typeface="+mj-lt"/>
              </a:rPr>
              <a:t>topCountries</a:t>
            </a:r>
            <a:r>
              <a:rPr lang="en-US" sz="2400" dirty="0">
                <a:latin typeface="+mj-lt"/>
              </a:rPr>
              <a:t>';</a:t>
            </a:r>
          </a:p>
          <a:p>
            <a:pPr marL="0" indent="0">
              <a:buNone/>
            </a:pPr>
            <a:r>
              <a:rPr lang="en-US" sz="2400" dirty="0">
                <a:latin typeface="+mj-lt"/>
              </a:rPr>
              <a:t>/* If cached data exists retrieve it, otherwise generate and </a:t>
            </a:r>
            <a:r>
              <a:rPr lang="en-US" sz="2400" dirty="0" smtClean="0">
                <a:latin typeface="+mj-lt"/>
              </a:rPr>
              <a:t>cache it </a:t>
            </a:r>
            <a:r>
              <a:rPr lang="en-US" sz="2400" dirty="0">
                <a:latin typeface="+mj-lt"/>
              </a:rPr>
              <a:t>for next time */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Listing </a:t>
            </a:r>
            <a:r>
              <a:rPr lang="en-US" sz="2400" b="1" dirty="0" smtClean="0">
                <a:solidFill>
                  <a:schemeClr val="folHlink"/>
                </a:solidFill>
              </a:rPr>
              <a:t>16.10 </a:t>
            </a:r>
            <a:r>
              <a:rPr lang="en-US" sz="2400" b="1" dirty="0" smtClean="0">
                <a:solidFill>
                  <a:schemeClr val="folHlink"/>
                </a:solidFill>
              </a:rPr>
              <a:t>Using </a:t>
            </a:r>
            <a:r>
              <a:rPr lang="en-US" sz="2400" b="1" dirty="0" err="1" smtClean="0">
                <a:solidFill>
                  <a:schemeClr val="folHlink"/>
                </a:solidFill>
              </a:rPr>
              <a:t>memcache</a:t>
            </a:r>
            <a:r>
              <a:rPr lang="en-US" sz="2400" b="1" dirty="0" smtClean="0">
                <a:solidFill>
                  <a:schemeClr val="folHlink"/>
                </a:solidFill>
              </a:rPr>
              <a:t> for Application data caching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$countries =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-&gt;get($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cacheKey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if ( ! </a:t>
            </a:r>
            <a:r>
              <a:rPr lang="en-US" sz="2000" b="1" dirty="0" err="1">
                <a:latin typeface="+mj-lt"/>
              </a:rPr>
              <a:t>isset</a:t>
            </a:r>
            <a:r>
              <a:rPr lang="en-US" sz="2000" b="1" dirty="0">
                <a:latin typeface="+mj-lt"/>
              </a:rPr>
              <a:t>($countries) )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 since every page displays list of top countries as links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 we will cache the collection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 first get collection from database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$</a:t>
            </a:r>
            <a:r>
              <a:rPr lang="en-US" sz="2000" b="1" dirty="0" err="1">
                <a:latin typeface="+mj-lt"/>
              </a:rPr>
              <a:t>cgate</a:t>
            </a:r>
            <a:r>
              <a:rPr lang="en-US" sz="2000" b="1" dirty="0">
                <a:latin typeface="+mj-lt"/>
              </a:rPr>
              <a:t> = new </a:t>
            </a:r>
            <a:r>
              <a:rPr lang="en-US" sz="2000" b="1" dirty="0" err="1">
                <a:latin typeface="+mj-lt"/>
              </a:rPr>
              <a:t>CountryTableGateway</a:t>
            </a:r>
            <a:r>
              <a:rPr lang="en-US" sz="2000" b="1" dirty="0">
                <a:latin typeface="+mj-lt"/>
              </a:rPr>
              <a:t>($</a:t>
            </a:r>
            <a:r>
              <a:rPr lang="en-US" sz="2000" b="1" dirty="0" err="1">
                <a:latin typeface="+mj-lt"/>
              </a:rPr>
              <a:t>dbAdapter</a:t>
            </a:r>
            <a:r>
              <a:rPr lang="en-US" sz="2000" b="1" dirty="0">
                <a:latin typeface="+mj-lt"/>
              </a:rPr>
              <a:t>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$countries = $</a:t>
            </a:r>
            <a:r>
              <a:rPr lang="en-US" sz="2000" b="1" dirty="0" err="1">
                <a:latin typeface="+mj-lt"/>
              </a:rPr>
              <a:t>cgate</a:t>
            </a:r>
            <a:r>
              <a:rPr lang="en-US" sz="2000" b="1" dirty="0">
                <a:latin typeface="+mj-lt"/>
              </a:rPr>
              <a:t>-&gt;</a:t>
            </a:r>
            <a:r>
              <a:rPr lang="en-US" sz="2000" b="1" dirty="0" err="1">
                <a:latin typeface="+mj-lt"/>
              </a:rPr>
              <a:t>getMostPopular</a:t>
            </a:r>
            <a:r>
              <a:rPr lang="en-US" sz="2000" b="1" dirty="0">
                <a:latin typeface="+mj-lt"/>
              </a:rPr>
              <a:t>();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// now store data in the cache (data will expire in 240 seconds)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memcache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-&gt;set($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cacheKey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, $countries, false, 240)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 or die ("Failed to save cache data at the server");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// now use the country collection</a:t>
            </a:r>
          </a:p>
          <a:p>
            <a:pPr marL="0" indent="0">
              <a:buNone/>
            </a:pPr>
            <a:r>
              <a:rPr lang="en-US" sz="2000" b="1" dirty="0" err="1">
                <a:latin typeface="+mj-lt"/>
              </a:rPr>
              <a:t>displayCountryList</a:t>
            </a:r>
            <a:r>
              <a:rPr lang="en-US" sz="2000" b="1" dirty="0">
                <a:latin typeface="+mj-lt"/>
              </a:rPr>
              <a:t>($countries);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?&gt;</a:t>
            </a:r>
          </a:p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</a:t>
            </a:r>
            <a:r>
              <a:rPr lang="en-US" sz="2800" b="1" dirty="0" smtClean="0">
                <a:solidFill>
                  <a:schemeClr val="folHlink"/>
                </a:solidFill>
              </a:rPr>
              <a:t>16.2 </a:t>
            </a:r>
            <a:r>
              <a:rPr lang="en-US" sz="2800" b="1" dirty="0" smtClean="0">
                <a:solidFill>
                  <a:schemeClr val="folHlink"/>
                </a:solidFill>
              </a:rPr>
              <a:t>What the web server sees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5720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The web server sees only request</a:t>
            </a:r>
          </a:p>
          <a:p>
            <a:r>
              <a:rPr lang="en-US" sz="2400" b="1" dirty="0" smtClean="0">
                <a:latin typeface="+mj-lt"/>
              </a:rPr>
              <a:t>The HTTP protocol does not without programming intervention, distinguish two requests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147" y="648685"/>
            <a:ext cx="3598853" cy="617439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43369"/>
            <a:ext cx="8686800" cy="54024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</a:t>
            </a:r>
            <a:r>
              <a:rPr lang="en-US" sz="2800" b="1" dirty="0" smtClean="0">
                <a:solidFill>
                  <a:schemeClr val="folHlink"/>
                </a:solidFill>
              </a:rPr>
              <a:t>16.3 </a:t>
            </a:r>
            <a:r>
              <a:rPr lang="en-US" sz="2800" b="1" dirty="0" smtClean="0">
                <a:solidFill>
                  <a:schemeClr val="folHlink"/>
                </a:solidFill>
              </a:rPr>
              <a:t>What the user wants the server to see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77218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User wants the web server to connect the request together: A web shopping cart example</a:t>
            </a:r>
          </a:p>
          <a:p>
            <a:r>
              <a:rPr lang="en-US" sz="2400" b="1" dirty="0" smtClean="0">
                <a:latin typeface="+mj-lt"/>
              </a:rPr>
              <a:t>HTTP request-response interaction constrains information passing/using</a:t>
            </a:r>
            <a:endParaRPr lang="en-US" sz="2000" b="1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We can pass info using: Query strings,  Cookies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30" y="1371600"/>
            <a:ext cx="4628869" cy="3500438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561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9986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Passing Information via Query Strings</a:t>
            </a:r>
            <a:br>
              <a:rPr lang="en-US" sz="2400" b="1" dirty="0" smtClean="0">
                <a:solidFill>
                  <a:schemeClr val="folHlink"/>
                </a:solidFill>
              </a:rPr>
            </a:b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16.4 </a:t>
            </a:r>
            <a:r>
              <a:rPr lang="en-US" sz="2400" b="1" dirty="0" smtClean="0">
                <a:solidFill>
                  <a:schemeClr val="folHlink"/>
                </a:solidFill>
              </a:rPr>
              <a:t>Recap of Get vs. Post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1" y="1125538"/>
            <a:ext cx="2076450" cy="5064125"/>
          </a:xfrm>
        </p:spPr>
        <p:txBody>
          <a:bodyPr/>
          <a:lstStyle/>
          <a:p>
            <a:r>
              <a:rPr lang="en-US" sz="2000" b="1" dirty="0" smtClean="0">
                <a:latin typeface="+mj-lt"/>
              </a:rPr>
              <a:t>A query string within the URL (GET)</a:t>
            </a:r>
          </a:p>
          <a:p>
            <a:r>
              <a:rPr lang="en-US" sz="2000" b="1" dirty="0" smtClean="0">
                <a:latin typeface="+mj-lt"/>
              </a:rPr>
              <a:t>A query string within HTTP header (POST)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07153"/>
            <a:ext cx="6762750" cy="6202464"/>
          </a:xfrm>
          <a:prstGeom prst="rect">
            <a:avLst/>
          </a:prstGeom>
          <a:solidFill>
            <a:srgbClr val="CCFFCC"/>
          </a:solidFill>
        </p:spPr>
      </p:pic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the URL Path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>
                <a:latin typeface="+mj-lt"/>
              </a:rPr>
              <a:t>Drawbacks</a:t>
            </a:r>
          </a:p>
          <a:p>
            <a:pPr lvl="1"/>
            <a:r>
              <a:rPr lang="en-US" sz="2400" dirty="0">
                <a:latin typeface="+mj-lt"/>
              </a:rPr>
              <a:t>The URL path and query string can be long and complicated</a:t>
            </a:r>
          </a:p>
          <a:p>
            <a:r>
              <a:rPr lang="en-US" sz="2400" b="1" dirty="0" smtClean="0">
                <a:latin typeface="+mj-lt"/>
              </a:rPr>
              <a:t>For search engine application: </a:t>
            </a:r>
          </a:p>
          <a:p>
            <a:pPr lvl="1"/>
            <a:r>
              <a:rPr lang="en-US" sz="2400" dirty="0" smtClean="0">
                <a:latin typeface="+mj-lt"/>
              </a:rPr>
              <a:t>A prefer method</a:t>
            </a:r>
          </a:p>
          <a:p>
            <a:pPr lvl="1"/>
            <a:r>
              <a:rPr lang="en-US" sz="2400" dirty="0" smtClean="0">
                <a:latin typeface="+mj-lt"/>
              </a:rPr>
              <a:t>SEO (Search Engine Optimization)</a:t>
            </a:r>
          </a:p>
          <a:p>
            <a:pPr lvl="1"/>
            <a:r>
              <a:rPr lang="en-US" sz="2400" dirty="0" smtClean="0">
                <a:latin typeface="+mj-lt"/>
              </a:rPr>
              <a:t>Dynamic URLs (query string parameters) – an essential part of web development</a:t>
            </a:r>
          </a:p>
          <a:p>
            <a:pPr lvl="1"/>
            <a:r>
              <a:rPr lang="en-US" sz="2400" dirty="0" smtClean="0">
                <a:latin typeface="+mj-lt"/>
              </a:rPr>
              <a:t>URL Rewriting – a process of rewrite the dynamic URL into static one (and vice versa)  </a:t>
            </a:r>
          </a:p>
          <a:p>
            <a:r>
              <a:rPr lang="en-US" sz="2400" b="1" dirty="0" smtClean="0">
                <a:latin typeface="+mj-lt"/>
              </a:rPr>
              <a:t>Figure </a:t>
            </a:r>
            <a:r>
              <a:rPr lang="en-US" sz="2400" b="1" dirty="0" smtClean="0">
                <a:latin typeface="+mj-lt"/>
              </a:rPr>
              <a:t>16.5 </a:t>
            </a:r>
            <a:r>
              <a:rPr lang="en-US" sz="2400" b="1" dirty="0" smtClean="0">
                <a:latin typeface="+mj-lt"/>
              </a:rPr>
              <a:t>URLs within a search engine result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</a:t>
            </a:r>
            <a:r>
              <a:rPr lang="en-US" sz="2400" b="1" dirty="0" smtClean="0">
                <a:solidFill>
                  <a:schemeClr val="folHlink"/>
                </a:solidFill>
              </a:rPr>
              <a:t>16.5 </a:t>
            </a:r>
            <a:r>
              <a:rPr lang="en-US" sz="2400" b="1" dirty="0" smtClean="0">
                <a:solidFill>
                  <a:schemeClr val="folHlink"/>
                </a:solidFill>
              </a:rPr>
              <a:t>URLs with a search engine result page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927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90" y="685800"/>
            <a:ext cx="7748419" cy="615113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84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Passing Information via the URL Path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445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Figure </a:t>
            </a:r>
            <a:r>
              <a:rPr lang="en-US" sz="2400" b="1" dirty="0" smtClean="0">
                <a:latin typeface="+mj-lt"/>
              </a:rPr>
              <a:t>16.5 </a:t>
            </a:r>
            <a:r>
              <a:rPr lang="en-US" sz="2400" b="1" dirty="0" smtClean="0">
                <a:latin typeface="+mj-lt"/>
              </a:rPr>
              <a:t>URLs within a search engine result page</a:t>
            </a:r>
          </a:p>
          <a:p>
            <a:pPr lvl="1"/>
            <a:r>
              <a:rPr lang="en-US" sz="2000" b="1" dirty="0" smtClean="0">
                <a:latin typeface="+mj-lt"/>
              </a:rPr>
              <a:t>Top four commerce-related results for the search term “reproductions Raphael portrait la donna </a:t>
            </a:r>
            <a:r>
              <a:rPr lang="en-US" sz="2000" b="1" dirty="0" err="1" smtClean="0">
                <a:latin typeface="+mj-lt"/>
              </a:rPr>
              <a:t>velata</a:t>
            </a:r>
            <a:r>
              <a:rPr lang="en-US" sz="2000" b="1" dirty="0" smtClean="0">
                <a:latin typeface="+mj-lt"/>
              </a:rPr>
              <a:t>”</a:t>
            </a:r>
          </a:p>
          <a:p>
            <a:pPr lvl="1"/>
            <a:r>
              <a:rPr lang="en-US" sz="2000" b="1" dirty="0" smtClean="0">
                <a:latin typeface="+mj-lt"/>
              </a:rPr>
              <a:t>The top three: do not use query string parameters, use relevant info within the folder path or file name</a:t>
            </a:r>
          </a:p>
          <a:p>
            <a:pPr lvl="1"/>
            <a:r>
              <a:rPr lang="en-US" sz="2000" b="1" dirty="0" smtClean="0">
                <a:latin typeface="+mj-lt"/>
              </a:rPr>
              <a:t> File name extension is rewritten to make URL friendlier</a:t>
            </a:r>
          </a:p>
          <a:p>
            <a:r>
              <a:rPr lang="en-US" sz="2400" b="1" dirty="0" smtClean="0">
                <a:latin typeface="+mj-lt"/>
              </a:rPr>
              <a:t>Rewrite URL</a:t>
            </a:r>
          </a:p>
          <a:p>
            <a:pPr lvl="1"/>
            <a:r>
              <a:rPr lang="en-US" sz="2000" b="1" dirty="0" smtClean="0">
                <a:latin typeface="+mj-lt"/>
                <a:hlinkClick r:id="rId3"/>
              </a:rPr>
              <a:t>www.somedomain.com/DisplayArtist.php?artist=16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lvl="1"/>
            <a:r>
              <a:rPr lang="en-US" sz="2000" b="1" dirty="0" smtClean="0">
                <a:latin typeface="+mj-lt"/>
                <a:hlinkClick r:id="rId4"/>
              </a:rPr>
              <a:t>www.somedomain.com/artist/16.php</a:t>
            </a:r>
            <a:endParaRPr lang="en-US" sz="20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More SEO friendly</a:t>
            </a:r>
          </a:p>
          <a:p>
            <a:pPr lvl="1"/>
            <a:r>
              <a:rPr lang="en-US" sz="2000" b="1" dirty="0" smtClean="0">
                <a:latin typeface="+mj-lt"/>
                <a:hlinkClick r:id="rId5"/>
              </a:rPr>
              <a:t>www.somedomain.com/artist/Mary-Cassatt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pPr marL="400050"/>
            <a:r>
              <a:rPr lang="en-US" sz="2400" b="1" dirty="0" smtClean="0">
                <a:latin typeface="+mj-lt"/>
              </a:rPr>
              <a:t>URL Rewriting in Apache and Linux</a:t>
            </a:r>
          </a:p>
          <a:p>
            <a:pPr marL="800100" lvl="1"/>
            <a:r>
              <a:rPr lang="en-US" sz="2000" b="1" dirty="0" err="1" smtClean="0">
                <a:latin typeface="+mj-lt"/>
              </a:rPr>
              <a:t>mod_rewrite</a:t>
            </a:r>
            <a:r>
              <a:rPr lang="en-US" sz="2000" b="1" dirty="0" smtClean="0">
                <a:latin typeface="+mj-lt"/>
              </a:rPr>
              <a:t> module with .</a:t>
            </a:r>
            <a:r>
              <a:rPr lang="en-US" sz="2000" b="1" dirty="0" err="1" smtClean="0">
                <a:latin typeface="+mj-lt"/>
              </a:rPr>
              <a:t>htaccess</a:t>
            </a:r>
            <a:r>
              <a:rPr lang="en-US" sz="2000" b="1" dirty="0" smtClean="0">
                <a:latin typeface="+mj-lt"/>
              </a:rPr>
              <a:t> file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9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14834</TotalTime>
  <Words>2412</Words>
  <Application>Microsoft Office PowerPoint</Application>
  <PresentationFormat>On-screen Show (4:3)</PresentationFormat>
  <Paragraphs>425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The Problem of State in Web Applications Figure 16.1 Desktop applications vs. web application</vt:lpstr>
      <vt:lpstr>Figure 16.2 What the web server sees</vt:lpstr>
      <vt:lpstr>Figure 16.3 What the user wants the server to see</vt:lpstr>
      <vt:lpstr>Passing Information via Query Strings Figure 16.4 Recap of Get vs. Post</vt:lpstr>
      <vt:lpstr>Passing Information via the URL Path</vt:lpstr>
      <vt:lpstr>Figure 16.5 URLs with a search engine result page</vt:lpstr>
      <vt:lpstr>Passing Information via the URL Path</vt:lpstr>
      <vt:lpstr>Cookies</vt:lpstr>
      <vt:lpstr>Cookies</vt:lpstr>
      <vt:lpstr>Figure 16.6 Cookies at work</vt:lpstr>
      <vt:lpstr>Cookies</vt:lpstr>
      <vt:lpstr>Cookies</vt:lpstr>
      <vt:lpstr>Serialization</vt:lpstr>
      <vt:lpstr>Serialization</vt:lpstr>
      <vt:lpstr>Figure 16.7 Serialization and deserialization</vt:lpstr>
      <vt:lpstr>Listing 16.4 Art class modified to implement the Serializable interface</vt:lpstr>
      <vt:lpstr>Listing 16.4 Art class modified to implement the Serializable interface</vt:lpstr>
      <vt:lpstr>Listing 16.4 Art class modified to implement the Serializable interface</vt:lpstr>
      <vt:lpstr>Session State</vt:lpstr>
      <vt:lpstr>Figure 16.8 Session State</vt:lpstr>
      <vt:lpstr>Session State</vt:lpstr>
      <vt:lpstr>Session State</vt:lpstr>
      <vt:lpstr>How Does Session State Work?</vt:lpstr>
      <vt:lpstr>How Does Session State Work?</vt:lpstr>
      <vt:lpstr>Session Storage and Configuration</vt:lpstr>
      <vt:lpstr>Session Storage and Configuration</vt:lpstr>
      <vt:lpstr>Session Storage and Configuration</vt:lpstr>
      <vt:lpstr>HTML5 Web Storage</vt:lpstr>
      <vt:lpstr>Listing 16.8 Writing web storage – JavaScript code</vt:lpstr>
      <vt:lpstr>Listing 16.9 Reading web storage</vt:lpstr>
      <vt:lpstr>Why Would We Use Web Storage</vt:lpstr>
      <vt:lpstr>Figure 16.13 Using web storage</vt:lpstr>
      <vt:lpstr>Caching</vt:lpstr>
      <vt:lpstr>Fig 16.14 Page output caching</vt:lpstr>
      <vt:lpstr>Listing 16.10 Using memcache for Application data caching</vt:lpstr>
      <vt:lpstr>Listing 16.10 Using memcache for Application data caching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650</cp:revision>
  <cp:lastPrinted>2011-11-28T20:02:42Z</cp:lastPrinted>
  <dcterms:created xsi:type="dcterms:W3CDTF">2000-01-10T19:04:23Z</dcterms:created>
  <dcterms:modified xsi:type="dcterms:W3CDTF">2018-11-29T18:34:09Z</dcterms:modified>
</cp:coreProperties>
</file>