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287" r:id="rId2"/>
    <p:sldId id="620" r:id="rId3"/>
    <p:sldId id="662" r:id="rId4"/>
    <p:sldId id="782" r:id="rId5"/>
    <p:sldId id="783" r:id="rId6"/>
    <p:sldId id="677" r:id="rId7"/>
    <p:sldId id="734" r:id="rId8"/>
    <p:sldId id="733" r:id="rId9"/>
    <p:sldId id="780" r:id="rId10"/>
    <p:sldId id="784" r:id="rId11"/>
    <p:sldId id="709" r:id="rId12"/>
    <p:sldId id="781" r:id="rId13"/>
    <p:sldId id="668" r:id="rId14"/>
    <p:sldId id="735" r:id="rId15"/>
    <p:sldId id="736" r:id="rId16"/>
    <p:sldId id="667" r:id="rId17"/>
    <p:sldId id="737" r:id="rId18"/>
    <p:sldId id="738" r:id="rId19"/>
    <p:sldId id="739" r:id="rId20"/>
    <p:sldId id="740" r:id="rId21"/>
    <p:sldId id="741" r:id="rId22"/>
    <p:sldId id="770" r:id="rId23"/>
    <p:sldId id="742" r:id="rId24"/>
    <p:sldId id="743" r:id="rId25"/>
    <p:sldId id="744" r:id="rId26"/>
    <p:sldId id="745" r:id="rId27"/>
    <p:sldId id="746" r:id="rId28"/>
    <p:sldId id="747" r:id="rId29"/>
    <p:sldId id="748" r:id="rId30"/>
    <p:sldId id="749" r:id="rId31"/>
    <p:sldId id="750" r:id="rId32"/>
    <p:sldId id="751" r:id="rId33"/>
    <p:sldId id="753" r:id="rId34"/>
    <p:sldId id="752" r:id="rId35"/>
    <p:sldId id="754" r:id="rId36"/>
    <p:sldId id="755" r:id="rId37"/>
    <p:sldId id="756" r:id="rId38"/>
    <p:sldId id="771" r:id="rId39"/>
    <p:sldId id="772" r:id="rId40"/>
    <p:sldId id="757" r:id="rId41"/>
    <p:sldId id="779" r:id="rId42"/>
    <p:sldId id="773" r:id="rId43"/>
    <p:sldId id="775" r:id="rId44"/>
    <p:sldId id="774" r:id="rId45"/>
    <p:sldId id="778" r:id="rId46"/>
    <p:sldId id="776" r:id="rId47"/>
    <p:sldId id="777" r:id="rId48"/>
    <p:sldId id="758" r:id="rId49"/>
    <p:sldId id="759" r:id="rId50"/>
    <p:sldId id="760" r:id="rId51"/>
    <p:sldId id="762" r:id="rId52"/>
    <p:sldId id="763" r:id="rId53"/>
    <p:sldId id="761" r:id="rId54"/>
    <p:sldId id="764" r:id="rId55"/>
    <p:sldId id="766" r:id="rId56"/>
    <p:sldId id="765" r:id="rId57"/>
    <p:sldId id="769" r:id="rId58"/>
    <p:sldId id="768" r:id="rId59"/>
    <p:sldId id="708" r:id="rId6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66FF99"/>
    <a:srgbClr val="00FF99"/>
    <a:srgbClr val="CC9900"/>
    <a:srgbClr val="FF66FF"/>
    <a:srgbClr val="FF339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48" d="100"/>
          <a:sy n="48" d="100"/>
        </p:scale>
        <p:origin x="4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220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56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2892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485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810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1295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278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639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1322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342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1057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663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852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0207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5080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968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9296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7544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234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551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95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5739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851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3557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3010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07769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5014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1888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140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66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224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4892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84879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06860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212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7958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60585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16010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4655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03243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00647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706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29533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6636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1709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83947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1253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7265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3501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72167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6891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8905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91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207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22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5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mages/7/72/OWASP_Top_10-2017_%28en%29.pdf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publications/detail/sp/800-30/archive/2002-07-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vlpubs.nist.gov/nistpubs/SpecialPublications/NIST.SP.800-82r2.pdf" TargetMode="External"/><Relationship Id="rId4" Type="http://schemas.openxmlformats.org/officeDocument/2006/relationships/hyperlink" Target="https://csrc.nist.gov/publications/detail/sp/800-30/rev-1/fina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engineering_(security)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ial-engineer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engineering_(security)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cworld.com/article/182180/top_5_social_engineering_exploit_techniques.html" TargetMode="External"/><Relationship Id="rId4" Type="http://schemas.openxmlformats.org/officeDocument/2006/relationships/hyperlink" Target="http://www.social-engineer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auth.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auth.net/2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auth.ne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saphelp_nw73/helpdata/en/43/dc1fa58048070ee10000000a422035/content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oracle.com/javase/7/docs/technotes/guides/security/cert3.html" TargetMode="External"/><Relationship Id="rId4" Type="http://schemas.openxmlformats.org/officeDocument/2006/relationships/hyperlink" Target="https://msdn.microsoft.com/en-us/library/aa529278.asp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er.com/newsroom/2016-data-incid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18/09/26/technology/uber-data-breach.html" TargetMode="External"/><Relationship Id="rId5" Type="http://schemas.openxmlformats.org/officeDocument/2006/relationships/hyperlink" Target="http://fortune.com/2018/04/12/uber-data-breach-security/" TargetMode="External"/><Relationship Id="rId4" Type="http://schemas.openxmlformats.org/officeDocument/2006/relationships/hyperlink" Target="https://www.nytimes.com/2017/11/21/technology/uber-hack.htm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d.apache.org/docs/2.2/misc/password_encryptions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ckage.haskell.org/package/apache-md5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ecurity/pc-security/windows7.aspx" TargetMode="External"/><Relationship Id="rId7" Type="http://schemas.openxmlformats.org/officeDocument/2006/relationships/hyperlink" Target="https://technet.microsoft.com/en-us/library/bb625087.asp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et.microsoft.com/en-us/library/jj635855.aspx" TargetMode="External"/><Relationship Id="rId5" Type="http://schemas.openxmlformats.org/officeDocument/2006/relationships/hyperlink" Target="https://technet.microsoft.com/en-us/library/dn765472.aspx" TargetMode="External"/><Relationship Id="rId4" Type="http://schemas.openxmlformats.org/officeDocument/2006/relationships/hyperlink" Target="https://technet.microsoft.com/en-us/library/mt601297(v=vs.85).aspx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story/2017-biggest-hacks-so-fa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usinessinsider.com/marriott-data-breach-500-million-guests-affected-2018-11" TargetMode="External"/><Relationship Id="rId4" Type="http://schemas.openxmlformats.org/officeDocument/2006/relationships/hyperlink" Target="https://www.cnn.com/2018/11/30/tech/marriott-hotels-hacked/index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mhaus.org/news/article/695/answers-about-recent-ddos-attack-on-spamhau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Top_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mages/7/72/OWASP_Top_10-2017_(en).pdf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latin typeface="Arial" charset="0"/>
              </a:rPr>
              <a:t>Chapter </a:t>
            </a:r>
            <a:r>
              <a:rPr lang="en-US" b="1" dirty="0" smtClean="0">
                <a:solidFill>
                  <a:schemeClr val="folHlink"/>
                </a:solidFill>
                <a:latin typeface="Arial" charset="0"/>
              </a:rPr>
              <a:t>18</a:t>
            </a:r>
            <a:endParaRPr lang="en-US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latin typeface="Arial" charset="0"/>
              </a:rPr>
              <a:t>Security</a:t>
            </a:r>
            <a:endParaRPr lang="en-US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</a:t>
            </a:r>
            <a:r>
              <a:rPr lang="en-US" sz="1800" b="1" dirty="0" smtClean="0">
                <a:latin typeface="Arial" charset="0"/>
              </a:rPr>
              <a:t>2</a:t>
            </a:r>
            <a:r>
              <a:rPr lang="en-US" sz="1800" b="1" baseline="30000" dirty="0" smtClean="0">
                <a:latin typeface="Arial" charset="0"/>
              </a:rPr>
              <a:t>nd</a:t>
            </a:r>
            <a:r>
              <a:rPr lang="en-US" sz="1800" b="1" dirty="0" smtClean="0">
                <a:latin typeface="Arial" charset="0"/>
              </a:rPr>
              <a:t> Edition, </a:t>
            </a:r>
            <a:r>
              <a:rPr lang="en-US" sz="1800" b="1" dirty="0" smtClean="0">
                <a:latin typeface="Arial" charset="0"/>
              </a:rPr>
              <a:t>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1800" b="1" dirty="0">
                <a:latin typeface="Arial" charset="0"/>
              </a:rPr>
              <a:t>Purdue University Fort </a:t>
            </a:r>
            <a:r>
              <a:rPr lang="en-US" sz="1800" b="1" dirty="0" smtClean="0">
                <a:latin typeface="Arial" charset="0"/>
              </a:rPr>
              <a:t>Wayne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Dept. of Computer, Electrical, and Information Technology</a:t>
            </a: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</a:t>
            </a:r>
            <a:r>
              <a:rPr lang="en-US" sz="2000" b="1" dirty="0" smtClean="0">
                <a:latin typeface="Arial" charset="0"/>
                <a:hlinkClick r:id="rId3"/>
              </a:rPr>
              <a:t>www.etcs.pfw.edu</a:t>
            </a:r>
            <a:r>
              <a:rPr lang="en-US" sz="2000" b="1" dirty="0" smtClean="0">
                <a:latin typeface="Arial" charset="0"/>
                <a:hlinkClick r:id="rId3"/>
              </a:rPr>
              <a:t>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793388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The top 10 classes of vulnerability from the Open Web Application Security Project (2017</a:t>
            </a:r>
            <a:r>
              <a:rPr lang="en-US" sz="2400" b="1" dirty="0">
                <a:latin typeface="+mj-lt"/>
              </a:rPr>
              <a:t>): </a:t>
            </a:r>
            <a:r>
              <a:rPr lang="en-US" sz="2400" b="1" dirty="0">
                <a:latin typeface="+mj-lt"/>
                <a:hlinkClick r:id="rId3"/>
              </a:rPr>
              <a:t>https://www.owasp.org/images/7/72/OWASP_Top_10-2017_%</a:t>
            </a:r>
            <a:r>
              <a:rPr lang="en-US" sz="2400" b="1" dirty="0" smtClean="0">
                <a:latin typeface="+mj-lt"/>
                <a:hlinkClick r:id="rId3"/>
              </a:rPr>
              <a:t>28en%29.pdf.pdf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A1:2017- Injection</a:t>
            </a:r>
          </a:p>
          <a:p>
            <a:pPr lvl="1"/>
            <a:r>
              <a:rPr lang="en-US" sz="2000" b="1" dirty="0" smtClean="0">
                <a:latin typeface="+mj-lt"/>
              </a:rPr>
              <a:t>A2:2017- Broken Authentication</a:t>
            </a:r>
          </a:p>
          <a:p>
            <a:pPr lvl="1"/>
            <a:r>
              <a:rPr lang="en-US" sz="2000" b="1" dirty="0" smtClean="0">
                <a:latin typeface="+mj-lt"/>
              </a:rPr>
              <a:t>A3:2017 – Sensitive Data Exposure</a:t>
            </a:r>
          </a:p>
          <a:p>
            <a:pPr lvl="1"/>
            <a:r>
              <a:rPr lang="en-US" sz="2000" b="1" dirty="0" smtClean="0">
                <a:latin typeface="+mj-lt"/>
              </a:rPr>
              <a:t>A4:2017- XML External Entities (XXE) - NEW</a:t>
            </a:r>
          </a:p>
          <a:p>
            <a:pPr lvl="1"/>
            <a:r>
              <a:rPr lang="en-US" sz="2000" b="1" dirty="0" smtClean="0">
                <a:latin typeface="+mj-lt"/>
              </a:rPr>
              <a:t>A5:2017– Broken Access Control {Merged A3+A7 from 2013)</a:t>
            </a:r>
          </a:p>
          <a:p>
            <a:pPr lvl="1"/>
            <a:r>
              <a:rPr lang="en-US" sz="2000" b="1" dirty="0" smtClean="0">
                <a:latin typeface="+mj-lt"/>
              </a:rPr>
              <a:t>A6:2017 – Security Misconfiguration</a:t>
            </a:r>
          </a:p>
          <a:p>
            <a:pPr lvl="1"/>
            <a:r>
              <a:rPr lang="en-US" sz="2000" b="1" dirty="0" smtClean="0">
                <a:latin typeface="+mj-lt"/>
              </a:rPr>
              <a:t>A7:2017 – Cross-Site Scripting (XSS)</a:t>
            </a:r>
          </a:p>
          <a:p>
            <a:pPr lvl="1"/>
            <a:r>
              <a:rPr lang="en-US" sz="2000" b="1" dirty="0" smtClean="0">
                <a:latin typeface="+mj-lt"/>
              </a:rPr>
              <a:t>A8:2017 – Insecure Deserialization {New, Community}</a:t>
            </a:r>
          </a:p>
          <a:p>
            <a:pPr lvl="1"/>
            <a:r>
              <a:rPr lang="en-US" sz="2000" b="1" dirty="0" smtClean="0">
                <a:latin typeface="+mj-lt"/>
              </a:rPr>
              <a:t>A9:2017 - Using components with unknown vulnerabilities</a:t>
            </a:r>
          </a:p>
          <a:p>
            <a:pPr lvl="1"/>
            <a:r>
              <a:rPr lang="en-US" sz="2000" b="1" dirty="0" smtClean="0">
                <a:latin typeface="+mj-lt"/>
              </a:rPr>
              <a:t>A10:2017 – Insufficient Logging &amp; Monitoring {New, Comm.}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Assessing Risk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6017226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NIST </a:t>
            </a:r>
            <a:r>
              <a:rPr lang="en-US" sz="2400" b="1" dirty="0">
                <a:latin typeface="+mj-lt"/>
              </a:rPr>
              <a:t>Risk Management Guide for Information Technology Systems (withdrawn, </a:t>
            </a:r>
            <a:r>
              <a:rPr lang="en-US" sz="2400" b="1" dirty="0" smtClean="0">
                <a:latin typeface="+mj-lt"/>
              </a:rPr>
              <a:t>superseded </a:t>
            </a:r>
            <a:r>
              <a:rPr lang="en-US" sz="2400" b="1" dirty="0">
                <a:latin typeface="+mj-lt"/>
              </a:rPr>
              <a:t>by SP 800-30 Rev. 1), </a:t>
            </a:r>
            <a:r>
              <a:rPr lang="en-US" sz="2400" b="1" dirty="0">
                <a:latin typeface="+mj-lt"/>
                <a:hlinkClick r:id="rId3"/>
              </a:rPr>
              <a:t>https://</a:t>
            </a:r>
            <a:r>
              <a:rPr lang="en-US" sz="2400" b="1" dirty="0" smtClean="0">
                <a:latin typeface="+mj-lt"/>
                <a:hlinkClick r:id="rId3"/>
              </a:rPr>
              <a:t>csrc.nist.gov/publications/detail/sp/800-30/archive/2002-07-01</a:t>
            </a:r>
            <a:r>
              <a:rPr lang="en-US" sz="2400" b="1" dirty="0" smtClean="0">
                <a:latin typeface="+mj-lt"/>
              </a:rPr>
              <a:t>   </a:t>
            </a:r>
            <a:endParaRPr lang="en-US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SP </a:t>
            </a:r>
            <a:r>
              <a:rPr lang="en-US" sz="2400" b="1" dirty="0">
                <a:latin typeface="+mj-lt"/>
              </a:rPr>
              <a:t>800-30 Rev.1 Guide for Conducting Risk Assessment, </a:t>
            </a:r>
            <a:r>
              <a:rPr lang="en-US" sz="2400" b="1" dirty="0">
                <a:latin typeface="+mj-lt"/>
                <a:hlinkClick r:id="rId4"/>
              </a:rPr>
              <a:t>https://</a:t>
            </a:r>
            <a:r>
              <a:rPr lang="en-US" sz="2400" b="1" dirty="0" smtClean="0">
                <a:latin typeface="+mj-lt"/>
                <a:hlinkClick r:id="rId4"/>
              </a:rPr>
              <a:t>csrc.nist.gov/publications/detail/sp/800-30/rev-1/final</a:t>
            </a:r>
            <a:r>
              <a:rPr lang="en-US" sz="2400" b="1" dirty="0" smtClean="0">
                <a:latin typeface="+mj-lt"/>
              </a:rPr>
              <a:t>  </a:t>
            </a:r>
            <a:endParaRPr lang="en-US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Guide </a:t>
            </a:r>
            <a:r>
              <a:rPr lang="en-US" sz="2400" b="1" dirty="0">
                <a:latin typeface="+mj-lt"/>
              </a:rPr>
              <a:t>to Industrial Control Systems (ICS) Security, 2015, NIST, </a:t>
            </a:r>
            <a:r>
              <a:rPr lang="en-US" sz="2400" b="1" dirty="0">
                <a:latin typeface="+mj-lt"/>
                <a:hlinkClick r:id="rId5"/>
              </a:rPr>
              <a:t>http://</a:t>
            </a:r>
            <a:r>
              <a:rPr lang="en-US" sz="2400" b="1" dirty="0" smtClean="0">
                <a:latin typeface="+mj-lt"/>
                <a:hlinkClick r:id="rId5"/>
              </a:rPr>
              <a:t>nvlpubs.nist.gov/nistpubs/SpecialPublications/NIST.SP.800-82r2.pdf</a:t>
            </a:r>
            <a:r>
              <a:rPr lang="en-US" sz="2400" b="1" dirty="0" smtClean="0">
                <a:latin typeface="+mj-lt"/>
              </a:rPr>
              <a:t>  </a:t>
            </a:r>
            <a:endParaRPr lang="en-US" sz="24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Assessing Risk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6017226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Table 18.1 </a:t>
            </a:r>
            <a:r>
              <a:rPr lang="en-US" sz="2400" b="1" dirty="0" smtClean="0">
                <a:latin typeface="+mj-lt"/>
              </a:rPr>
              <a:t>Examples an </a:t>
            </a:r>
            <a:r>
              <a:rPr lang="en-US" sz="2400" b="1" dirty="0" smtClean="0">
                <a:latin typeface="+mj-lt"/>
              </a:rPr>
              <a:t>Probability/</a:t>
            </a:r>
            <a:r>
              <a:rPr lang="en-US" sz="2400" b="1" dirty="0" smtClean="0">
                <a:latin typeface="+mj-lt"/>
              </a:rPr>
              <a:t>Impact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Risk Assessment Table Using 16 as the </a:t>
            </a:r>
            <a:r>
              <a:rPr lang="en-US" sz="2400" b="1" dirty="0" smtClean="0">
                <a:latin typeface="+mj-lt"/>
              </a:rPr>
              <a:t>Threshold:  lowest score for highest impacts.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81639"/>
              </p:ext>
            </p:extLst>
          </p:nvPr>
        </p:nvGraphicFramePr>
        <p:xfrm>
          <a:off x="1447800" y="3516474"/>
          <a:ext cx="7239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3048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62000" y="3448110"/>
            <a:ext cx="22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73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Policy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924800" cy="5445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Usage Policy</a:t>
            </a:r>
          </a:p>
          <a:p>
            <a:pPr lvl="1"/>
            <a:r>
              <a:rPr lang="en-US" sz="2400" dirty="0" smtClean="0">
                <a:latin typeface="+mj-lt"/>
              </a:rPr>
              <a:t>Social networking policy at work?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Authentication Policy</a:t>
            </a:r>
          </a:p>
          <a:p>
            <a:pPr lvl="1"/>
            <a:r>
              <a:rPr lang="en-US" sz="2400" dirty="0" smtClean="0">
                <a:latin typeface="+mj-lt"/>
              </a:rPr>
              <a:t>Access badge</a:t>
            </a:r>
          </a:p>
          <a:p>
            <a:pPr lvl="1"/>
            <a:r>
              <a:rPr lang="en-US" sz="2400" dirty="0" smtClean="0">
                <a:latin typeface="+mj-lt"/>
              </a:rPr>
              <a:t>Biometric ID</a:t>
            </a:r>
          </a:p>
          <a:p>
            <a:pPr lvl="1"/>
            <a:r>
              <a:rPr lang="en-US" sz="2400" dirty="0" smtClean="0">
                <a:latin typeface="+mj-lt"/>
              </a:rPr>
              <a:t>Password</a:t>
            </a:r>
          </a:p>
          <a:p>
            <a:pPr lvl="1"/>
            <a:r>
              <a:rPr lang="en-US" sz="2400" dirty="0" smtClean="0">
                <a:latin typeface="+mj-lt"/>
              </a:rPr>
              <a:t>VPN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Legal Policy</a:t>
            </a:r>
          </a:p>
          <a:p>
            <a:pPr lvl="1"/>
            <a:r>
              <a:rPr lang="en-US" sz="2400" dirty="0" smtClean="0">
                <a:latin typeface="+mj-lt"/>
              </a:rPr>
              <a:t>Data Retention and Backup Policies</a:t>
            </a:r>
          </a:p>
          <a:p>
            <a:pPr lvl="1"/>
            <a:r>
              <a:rPr lang="en-US" sz="2400" dirty="0" smtClean="0">
                <a:latin typeface="+mj-lt"/>
              </a:rPr>
              <a:t>Accessibility Requirements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Business Continuity &amp; Plans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9248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Admin Password Management</a:t>
            </a:r>
          </a:p>
          <a:p>
            <a:r>
              <a:rPr lang="en-US" sz="2400" b="1" dirty="0" smtClean="0">
                <a:latin typeface="+mj-lt"/>
              </a:rPr>
              <a:t>Backups and Redundancy</a:t>
            </a:r>
          </a:p>
          <a:p>
            <a:pPr lvl="1"/>
            <a:r>
              <a:rPr lang="en-US" sz="2400" dirty="0" smtClean="0">
                <a:latin typeface="+mj-lt"/>
              </a:rPr>
              <a:t>Example Site</a:t>
            </a:r>
          </a:p>
          <a:p>
            <a:pPr lvl="2"/>
            <a:r>
              <a:rPr lang="en-US" sz="2000" b="1" dirty="0" smtClean="0">
                <a:latin typeface="+mj-lt"/>
              </a:rPr>
              <a:t>A server with Apache, PHP code; a database server?</a:t>
            </a:r>
          </a:p>
          <a:p>
            <a:pPr lvl="2"/>
            <a:r>
              <a:rPr lang="en-US" sz="2000" b="1" dirty="0" smtClean="0">
                <a:latin typeface="+mj-lt"/>
              </a:rPr>
              <a:t>The PHP code for the domain</a:t>
            </a:r>
          </a:p>
          <a:p>
            <a:pPr lvl="2"/>
            <a:r>
              <a:rPr lang="en-US" sz="2000" b="1" dirty="0" smtClean="0">
                <a:latin typeface="+mj-lt"/>
              </a:rPr>
              <a:t>The database dump with all tables and data </a:t>
            </a:r>
          </a:p>
          <a:p>
            <a:pPr lvl="1"/>
            <a:r>
              <a:rPr lang="en-US" sz="2400" dirty="0" smtClean="0">
                <a:latin typeface="+mj-lt"/>
              </a:rPr>
              <a:t>Choices</a:t>
            </a:r>
          </a:p>
          <a:p>
            <a:pPr lvl="2"/>
            <a:r>
              <a:rPr lang="en-US" sz="2000" b="1" dirty="0" smtClean="0">
                <a:latin typeface="+mj-lt"/>
              </a:rPr>
              <a:t>Live backup (mirrored)</a:t>
            </a:r>
          </a:p>
          <a:p>
            <a:pPr lvl="2"/>
            <a:r>
              <a:rPr lang="en-US" sz="2000" b="1" dirty="0" smtClean="0">
                <a:latin typeface="+mj-lt"/>
              </a:rPr>
              <a:t>Database and code somewhere – remotely accessible</a:t>
            </a:r>
          </a:p>
          <a:p>
            <a:r>
              <a:rPr lang="en-US" sz="2400" b="1" dirty="0" smtClean="0">
                <a:latin typeface="+mj-lt"/>
              </a:rPr>
              <a:t>Geographic Redundancy</a:t>
            </a:r>
          </a:p>
          <a:p>
            <a:r>
              <a:rPr lang="en-US" sz="2400" b="1" dirty="0" smtClean="0">
                <a:latin typeface="+mj-lt"/>
              </a:rPr>
              <a:t>Storage Mock Events</a:t>
            </a:r>
          </a:p>
          <a:p>
            <a:r>
              <a:rPr lang="en-US" sz="2400" b="1" dirty="0" smtClean="0">
                <a:latin typeface="+mj-lt"/>
              </a:rPr>
              <a:t>Auditing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309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By Design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</a:t>
            </a:r>
            <a:r>
              <a:rPr lang="en-US" sz="2000" b="1" dirty="0" smtClean="0">
                <a:solidFill>
                  <a:schemeClr val="folHlink"/>
                </a:solidFill>
              </a:rPr>
              <a:t>18.2 </a:t>
            </a:r>
            <a:r>
              <a:rPr lang="en-US" sz="2000" b="1" dirty="0" smtClean="0">
                <a:solidFill>
                  <a:schemeClr val="folHlink"/>
                </a:solidFill>
              </a:rPr>
              <a:t>Some examples of security input into the SDLC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" y="892175"/>
            <a:ext cx="8567386" cy="577335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1226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By Design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Code Reviews</a:t>
            </a:r>
          </a:p>
          <a:p>
            <a:pPr lvl="1"/>
            <a:r>
              <a:rPr lang="en-US" sz="2000" b="1" dirty="0" smtClean="0">
                <a:latin typeface="+mj-lt"/>
              </a:rPr>
              <a:t>Peer-reviewed before committing it to the repository</a:t>
            </a:r>
          </a:p>
          <a:p>
            <a:pPr lvl="1"/>
            <a:r>
              <a:rPr lang="en-US" sz="2000" b="1" dirty="0" smtClean="0">
                <a:latin typeface="+mj-lt"/>
              </a:rPr>
              <a:t>Company coding style and practice</a:t>
            </a:r>
          </a:p>
          <a:p>
            <a:pPr lvl="1"/>
            <a:r>
              <a:rPr lang="en-US" sz="2000" b="1" dirty="0" smtClean="0">
                <a:latin typeface="+mj-lt"/>
              </a:rPr>
              <a:t>Informal and formal review process</a:t>
            </a:r>
          </a:p>
          <a:p>
            <a:r>
              <a:rPr lang="en-US" sz="2400" b="1" dirty="0" smtClean="0">
                <a:latin typeface="+mj-lt"/>
              </a:rPr>
              <a:t>Unit Testing</a:t>
            </a:r>
          </a:p>
          <a:p>
            <a:pPr lvl="1"/>
            <a:r>
              <a:rPr lang="en-US" sz="2000" b="1" dirty="0" smtClean="0">
                <a:latin typeface="+mj-lt"/>
              </a:rPr>
              <a:t>Code Modules</a:t>
            </a:r>
          </a:p>
          <a:p>
            <a:pPr lvl="1"/>
            <a:r>
              <a:rPr lang="en-US" sz="2000" b="1" dirty="0" smtClean="0">
                <a:latin typeface="+mj-lt"/>
              </a:rPr>
              <a:t>Class</a:t>
            </a:r>
          </a:p>
          <a:p>
            <a:pPr lvl="1"/>
            <a:r>
              <a:rPr lang="en-US" sz="2000" b="1" dirty="0" smtClean="0">
                <a:latin typeface="+mj-lt"/>
              </a:rPr>
              <a:t>Security holes</a:t>
            </a:r>
          </a:p>
          <a:p>
            <a:r>
              <a:rPr lang="en-US" sz="2400" b="1" dirty="0" smtClean="0">
                <a:latin typeface="+mj-lt"/>
              </a:rPr>
              <a:t>Pair Programming</a:t>
            </a:r>
          </a:p>
          <a:p>
            <a:pPr lvl="1"/>
            <a:r>
              <a:rPr lang="en-US" sz="2000" b="1" dirty="0" smtClean="0">
                <a:latin typeface="+mj-lt"/>
              </a:rPr>
              <a:t>Two programmers working together</a:t>
            </a:r>
          </a:p>
          <a:p>
            <a:r>
              <a:rPr lang="en-US" sz="2400" b="1" dirty="0" smtClean="0">
                <a:latin typeface="+mj-lt"/>
              </a:rPr>
              <a:t>Security Testing</a:t>
            </a:r>
          </a:p>
          <a:p>
            <a:pPr lvl="1"/>
            <a:r>
              <a:rPr lang="en-US" sz="2000" b="1" dirty="0" smtClean="0">
                <a:latin typeface="+mj-lt"/>
              </a:rPr>
              <a:t>Testing the system against scenarios that attempt to break the final system</a:t>
            </a:r>
          </a:p>
          <a:p>
            <a:pPr lvl="1"/>
            <a:r>
              <a:rPr lang="en-US" sz="2000" b="1" dirty="0" smtClean="0">
                <a:latin typeface="+mj-lt"/>
              </a:rPr>
              <a:t>Penetration testing</a:t>
            </a:r>
          </a:p>
          <a:p>
            <a:r>
              <a:rPr lang="en-US" sz="2400" b="1" dirty="0" smtClean="0">
                <a:latin typeface="+mj-lt"/>
              </a:rPr>
              <a:t>Secure by Default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071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Social Engineering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Social engineering</a:t>
            </a:r>
          </a:p>
          <a:p>
            <a:pPr lvl="1"/>
            <a:r>
              <a:rPr lang="en-US" sz="2400" b="1" dirty="0" smtClean="0">
                <a:latin typeface="+mj-lt"/>
              </a:rPr>
              <a:t>A broad term given to describe the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manipulation of attitudes and behaviors </a:t>
            </a:r>
            <a:r>
              <a:rPr lang="en-US" sz="2400" b="1" dirty="0" smtClean="0">
                <a:latin typeface="+mj-lt"/>
              </a:rPr>
              <a:t>of a populace, often through government or industrial 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propaganda</a:t>
            </a:r>
            <a:r>
              <a:rPr lang="en-US" sz="2400" b="1" dirty="0" smtClean="0">
                <a:latin typeface="+mj-lt"/>
              </a:rPr>
              <a:t> and/or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coercion</a:t>
            </a:r>
            <a:r>
              <a:rPr lang="en-US" sz="2400" b="1" dirty="0" smtClean="0">
                <a:latin typeface="+mj-lt"/>
              </a:rPr>
              <a:t>.</a:t>
            </a:r>
          </a:p>
          <a:p>
            <a:pPr lvl="1"/>
            <a:r>
              <a:rPr lang="en-US" sz="2400" b="1" dirty="0" smtClean="0">
                <a:latin typeface="+mj-lt"/>
              </a:rPr>
              <a:t>A human part of information security that increases the effectiveness of an attack.</a:t>
            </a:r>
          </a:p>
          <a:p>
            <a:pPr lvl="1"/>
            <a:r>
              <a:rPr lang="en-US" sz="2400" b="1" dirty="0" smtClean="0">
                <a:latin typeface="+mj-lt"/>
              </a:rPr>
              <a:t>Social Engineering </a:t>
            </a:r>
            <a:r>
              <a:rPr lang="en-US" sz="2400" b="1" dirty="0">
                <a:latin typeface="+mj-lt"/>
              </a:rPr>
              <a:t>(Security), </a:t>
            </a:r>
            <a:r>
              <a:rPr lang="en-US" sz="2400" b="1" dirty="0">
                <a:latin typeface="+mj-lt"/>
                <a:hlinkClick r:id="rId3"/>
              </a:rPr>
              <a:t>https://en.wikipedia.org/wiki/Social_engineering_(security</a:t>
            </a:r>
            <a:r>
              <a:rPr lang="en-US" sz="2400" b="1" dirty="0" smtClean="0">
                <a:latin typeface="+mj-lt"/>
                <a:hlinkClick r:id="rId3"/>
              </a:rPr>
              <a:t>)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>
                <a:latin typeface="+mj-lt"/>
                <a:hlinkClick r:id="rId4"/>
              </a:rPr>
              <a:t>http://www.social-engineer.org</a:t>
            </a:r>
            <a:r>
              <a:rPr lang="en-US" sz="2400" b="1" dirty="0" smtClean="0">
                <a:latin typeface="+mj-lt"/>
                <a:hlinkClick r:id="rId4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Two popular techniques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Phishing scams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Security theater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071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Social Engineering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Other References</a:t>
            </a:r>
          </a:p>
          <a:p>
            <a:pPr lvl="1"/>
            <a:r>
              <a:rPr lang="en-US" sz="2400" b="1" dirty="0" smtClean="0">
                <a:latin typeface="+mj-lt"/>
              </a:rPr>
              <a:t>Social Engineering </a:t>
            </a:r>
            <a:r>
              <a:rPr lang="en-US" sz="2400" b="1" dirty="0">
                <a:latin typeface="+mj-lt"/>
              </a:rPr>
              <a:t>(Security), </a:t>
            </a:r>
            <a:r>
              <a:rPr lang="en-US" sz="2400" b="1" dirty="0">
                <a:latin typeface="+mj-lt"/>
                <a:hlinkClick r:id="rId3"/>
              </a:rPr>
              <a:t>https://en.wikipedia.org/wiki/Social_engineering_(security</a:t>
            </a:r>
            <a:r>
              <a:rPr lang="en-US" sz="2400" b="1" dirty="0" smtClean="0">
                <a:latin typeface="+mj-lt"/>
                <a:hlinkClick r:id="rId3"/>
              </a:rPr>
              <a:t>)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>
                <a:latin typeface="+mj-lt"/>
                <a:hlinkClick r:id="rId4"/>
              </a:rPr>
              <a:t>http://www.social-engineer.org</a:t>
            </a:r>
            <a:r>
              <a:rPr lang="en-US" sz="2400" b="1" dirty="0" smtClean="0">
                <a:latin typeface="+mj-lt"/>
                <a:hlinkClick r:id="rId4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Top 5 Social Engineering Exploit Techniques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smtClean="0">
                <a:latin typeface="+mj-lt"/>
              </a:rPr>
              <a:t>by James </a:t>
            </a:r>
            <a:r>
              <a:rPr lang="en-US" sz="2400" b="1" dirty="0" err="1" smtClean="0">
                <a:latin typeface="+mj-lt"/>
              </a:rPr>
              <a:t>Heary</a:t>
            </a:r>
            <a:r>
              <a:rPr lang="en-US" sz="2400" b="1" dirty="0" smtClean="0">
                <a:latin typeface="+mj-lt"/>
              </a:rPr>
              <a:t>, Network World, </a:t>
            </a:r>
            <a:r>
              <a:rPr lang="en-US" sz="2400" b="1" dirty="0" smtClean="0">
                <a:latin typeface="+mj-lt"/>
                <a:hlinkClick r:id="rId5"/>
              </a:rPr>
              <a:t>http</a:t>
            </a:r>
            <a:r>
              <a:rPr lang="en-US" sz="2400" b="1" dirty="0">
                <a:latin typeface="+mj-lt"/>
                <a:hlinkClick r:id="rId5"/>
              </a:rPr>
              <a:t>://</a:t>
            </a:r>
            <a:r>
              <a:rPr lang="en-US" sz="2400" b="1" dirty="0" smtClean="0">
                <a:latin typeface="+mj-lt"/>
                <a:hlinkClick r:id="rId5"/>
              </a:rPr>
              <a:t>www.pcworld.com/article/182180/top_5_social_engineering_exploit_techniques.html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 smtClean="0">
                <a:latin typeface="+mj-lt"/>
              </a:rPr>
              <a:t>1) Familiarity exploit</a:t>
            </a:r>
          </a:p>
          <a:p>
            <a:pPr lvl="1"/>
            <a:r>
              <a:rPr lang="en-US" sz="2400" b="1" dirty="0" smtClean="0">
                <a:latin typeface="+mj-lt"/>
              </a:rPr>
              <a:t>2) Creating a hostile situation</a:t>
            </a:r>
          </a:p>
          <a:p>
            <a:pPr lvl="1"/>
            <a:r>
              <a:rPr lang="en-US" sz="2400" b="1" dirty="0" smtClean="0">
                <a:latin typeface="+mj-lt"/>
              </a:rPr>
              <a:t>3) Gathering and using information</a:t>
            </a:r>
          </a:p>
          <a:p>
            <a:pPr lvl="1"/>
            <a:r>
              <a:rPr lang="en-US" sz="2400" b="1" dirty="0" smtClean="0">
                <a:latin typeface="+mj-lt"/>
              </a:rPr>
              <a:t>4) Get a job there </a:t>
            </a:r>
          </a:p>
          <a:p>
            <a:pPr lvl="1"/>
            <a:r>
              <a:rPr lang="en-US" sz="2400" b="1" dirty="0" smtClean="0">
                <a:latin typeface="+mj-lt"/>
              </a:rPr>
              <a:t>5) Reading body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Authentication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</a:t>
            </a:r>
            <a:r>
              <a:rPr lang="en-US" sz="2000" b="1" dirty="0" smtClean="0">
                <a:solidFill>
                  <a:schemeClr val="folHlink"/>
                </a:solidFill>
              </a:rPr>
              <a:t>18.3 </a:t>
            </a:r>
            <a:r>
              <a:rPr lang="en-US" sz="2000" b="1" dirty="0" smtClean="0">
                <a:solidFill>
                  <a:schemeClr val="folHlink"/>
                </a:solidFill>
              </a:rPr>
              <a:t>Authentication Factors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65422"/>
            <a:ext cx="6851232" cy="478435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0348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Chapter Objectives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 wide range of security principles and practices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Best practices of authentication systems and data storage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About public key cryptography, SSL, and certificates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How to proactively protect your site against common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785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Authentication Factors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Knowledge factors</a:t>
            </a:r>
            <a:r>
              <a:rPr lang="en-US" sz="2400" dirty="0" smtClean="0">
                <a:latin typeface="+mj-lt"/>
              </a:rPr>
              <a:t>: password, PIN, challenge questions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Ownership factors</a:t>
            </a:r>
            <a:r>
              <a:rPr lang="en-US" sz="2400" dirty="0" smtClean="0">
                <a:latin typeface="+mj-lt"/>
              </a:rPr>
              <a:t>: driver license, passport, cell phone, key to a lock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Inherence factors</a:t>
            </a:r>
            <a:r>
              <a:rPr lang="en-US" sz="2400" dirty="0" smtClean="0">
                <a:latin typeface="+mj-lt"/>
              </a:rPr>
              <a:t>: biometric data – fingerprints, retinal patterns, DNA sequence</a:t>
            </a:r>
          </a:p>
          <a:p>
            <a:r>
              <a:rPr lang="en-US" sz="2400" b="1" dirty="0" smtClean="0">
                <a:latin typeface="+mj-lt"/>
              </a:rPr>
              <a:t>Single-Factor Authentication</a:t>
            </a:r>
          </a:p>
          <a:p>
            <a:pPr lvl="1"/>
            <a:r>
              <a:rPr lang="en-US" sz="2400" dirty="0" smtClean="0">
                <a:latin typeface="+mj-lt"/>
              </a:rPr>
              <a:t>Password/ Magnetized key badge</a:t>
            </a:r>
          </a:p>
          <a:p>
            <a:r>
              <a:rPr lang="en-US" sz="2400" b="1" dirty="0" smtClean="0">
                <a:latin typeface="+mj-lt"/>
              </a:rPr>
              <a:t>Multi-Factor Authentication</a:t>
            </a:r>
          </a:p>
          <a:p>
            <a:pPr lvl="1"/>
            <a:r>
              <a:rPr lang="en-US" sz="2400" dirty="0" smtClean="0">
                <a:latin typeface="+mj-lt"/>
              </a:rPr>
              <a:t>ATM Machine: Access card and PIN</a:t>
            </a:r>
          </a:p>
          <a:p>
            <a:r>
              <a:rPr lang="en-US" sz="2400" b="1" dirty="0" smtClean="0">
                <a:latin typeface="+mj-lt"/>
              </a:rPr>
              <a:t>Third-Party Authentication</a:t>
            </a:r>
          </a:p>
          <a:p>
            <a:pPr lvl="1"/>
            <a:r>
              <a:rPr lang="en-US" sz="2400" dirty="0" smtClean="0">
                <a:latin typeface="+mj-lt"/>
              </a:rPr>
              <a:t>Open Authentication (</a:t>
            </a:r>
            <a:r>
              <a:rPr lang="en-US" sz="2400" dirty="0" err="1" smtClean="0">
                <a:latin typeface="+mj-lt"/>
              </a:rPr>
              <a:t>OAuth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 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Open Authentication (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OAuth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>
                <a:latin typeface="+mj-lt"/>
                <a:hlinkClick r:id="rId3"/>
              </a:rPr>
              <a:t>http://oauth.net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 smtClean="0">
                <a:latin typeface="+mj-lt"/>
              </a:rPr>
              <a:t>A open protocol to allow secure authorization in a simple standard method from web, mobile and desktop applications.</a:t>
            </a:r>
          </a:p>
          <a:p>
            <a:pPr lvl="1"/>
            <a:r>
              <a:rPr lang="en-US" sz="2400" b="1" dirty="0" smtClean="0">
                <a:latin typeface="+mj-lt"/>
              </a:rPr>
              <a:t>This specification is likely to produce a wide range of non-interoperable implementation.</a:t>
            </a:r>
          </a:p>
          <a:p>
            <a:pPr lvl="1"/>
            <a:r>
              <a:rPr lang="en-US" sz="2400" b="1" dirty="0" err="1" smtClean="0">
                <a:latin typeface="+mj-lt"/>
              </a:rPr>
              <a:t>OAuth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2.0, </a:t>
            </a:r>
            <a:r>
              <a:rPr lang="en-US" sz="2400" b="1" dirty="0">
                <a:latin typeface="+mj-lt"/>
                <a:hlinkClick r:id="rId4"/>
              </a:rPr>
              <a:t>http://</a:t>
            </a:r>
            <a:r>
              <a:rPr lang="en-US" sz="2400" b="1" dirty="0" smtClean="0">
                <a:latin typeface="+mj-lt"/>
                <a:hlinkClick r:id="rId4"/>
              </a:rPr>
              <a:t>oauth.net/2/</a:t>
            </a:r>
            <a:r>
              <a:rPr lang="en-US" sz="2400" b="1" dirty="0" smtClean="0">
                <a:latin typeface="+mj-lt"/>
              </a:rPr>
              <a:t>, Client and Server Libraries for Java, PHP, Python, </a:t>
            </a:r>
            <a:r>
              <a:rPr lang="en-US" sz="2400" b="1" dirty="0" err="1" smtClean="0">
                <a:latin typeface="+mj-lt"/>
              </a:rPr>
              <a:t>NodeJS</a:t>
            </a:r>
            <a:r>
              <a:rPr lang="en-US" sz="2400" b="1" dirty="0" smtClean="0">
                <a:latin typeface="+mj-lt"/>
              </a:rPr>
              <a:t>, Ruby, .NET, </a:t>
            </a:r>
            <a:r>
              <a:rPr lang="en-US" sz="2400" b="1" dirty="0" err="1" smtClean="0">
                <a:latin typeface="+mj-lt"/>
              </a:rPr>
              <a:t>etc</a:t>
            </a:r>
            <a:endParaRPr lang="en-US" sz="2400" b="1" dirty="0" smtClean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Four Roles: Resource owner, Resource server, Client, Authorization server</a:t>
            </a:r>
          </a:p>
          <a:p>
            <a:pPr marL="457200" lvl="1" indent="0"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 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Open Authentication (</a:t>
            </a:r>
            <a:r>
              <a:rPr lang="en-US" sz="2400" b="1" dirty="0" err="1" smtClean="0">
                <a:latin typeface="+mj-lt"/>
              </a:rPr>
              <a:t>OAuth</a:t>
            </a:r>
            <a:r>
              <a:rPr lang="en-US" sz="2400" b="1" dirty="0">
                <a:latin typeface="+mj-lt"/>
              </a:rPr>
              <a:t>), </a:t>
            </a:r>
            <a:r>
              <a:rPr lang="en-US" sz="2400" b="1" dirty="0">
                <a:latin typeface="+mj-lt"/>
                <a:hlinkClick r:id="rId3"/>
              </a:rPr>
              <a:t>http://oauth.net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Four Roles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Resource owner</a:t>
            </a:r>
            <a:r>
              <a:rPr lang="en-US" dirty="0" smtClean="0">
                <a:latin typeface="+mj-lt"/>
              </a:rPr>
              <a:t> – normally the end user who can gain access to the resource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Resource server</a:t>
            </a:r>
            <a:r>
              <a:rPr lang="en-US" dirty="0" smtClean="0">
                <a:latin typeface="+mj-lt"/>
              </a:rPr>
              <a:t> – host the resources and can process request using access tokens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Client</a:t>
            </a:r>
            <a:r>
              <a:rPr lang="en-US" dirty="0" smtClean="0">
                <a:latin typeface="+mj-lt"/>
              </a:rPr>
              <a:t> – the application making requests on behalf of the resource owner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Authorization server </a:t>
            </a:r>
            <a:r>
              <a:rPr lang="en-US" dirty="0" smtClean="0">
                <a:latin typeface="+mj-lt"/>
              </a:rPr>
              <a:t>– issues tokens to the client upon successful authentication of the resource owner. (often this is the same as the resource server)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5831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Third-Party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762000"/>
            <a:ext cx="2609850" cy="5427663"/>
          </a:xfrm>
        </p:spPr>
        <p:txBody>
          <a:bodyPr/>
          <a:lstStyle/>
          <a:p>
            <a:r>
              <a:rPr lang="en-US" sz="20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0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18.4 </a:t>
            </a:r>
            <a:r>
              <a:rPr lang="en-US" sz="20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required to register and authenticate a user using OAuth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5" y="565598"/>
            <a:ext cx="6096000" cy="613524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0247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Authorization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Some examples in web development where proper authorization increases security</a:t>
            </a:r>
          </a:p>
          <a:p>
            <a:r>
              <a:rPr lang="en-US" sz="2400" b="1" dirty="0" smtClean="0">
                <a:latin typeface="+mj-lt"/>
              </a:rPr>
              <a:t>Using a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separate database </a:t>
            </a:r>
            <a:r>
              <a:rPr lang="en-US" sz="2400" b="1" dirty="0" smtClean="0">
                <a:latin typeface="+mj-lt"/>
              </a:rPr>
              <a:t>user for read/write privileges on a database</a:t>
            </a:r>
          </a:p>
          <a:p>
            <a:r>
              <a:rPr lang="en-US" sz="2400" b="1" dirty="0" smtClean="0">
                <a:latin typeface="+mj-lt"/>
              </a:rPr>
              <a:t>Providing each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user an account </a:t>
            </a:r>
            <a:r>
              <a:rPr lang="en-US" sz="2400" b="1" dirty="0" smtClean="0">
                <a:latin typeface="+mj-lt"/>
              </a:rPr>
              <a:t>where they can access their own file securely</a:t>
            </a:r>
          </a:p>
          <a:p>
            <a:r>
              <a:rPr lang="en-US" sz="2400" b="1" dirty="0" smtClean="0">
                <a:latin typeface="+mj-lt"/>
              </a:rPr>
              <a:t>Setting proper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Read/Write/Execute</a:t>
            </a:r>
            <a:r>
              <a:rPr lang="en-US" sz="2400" b="1" dirty="0" smtClean="0">
                <a:latin typeface="+mj-lt"/>
              </a:rPr>
              <a:t> permissions</a:t>
            </a:r>
          </a:p>
          <a:p>
            <a:r>
              <a:rPr lang="en-US" sz="2400" b="1" dirty="0" smtClean="0">
                <a:latin typeface="+mj-lt"/>
              </a:rPr>
              <a:t>Ensuring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Apache is not running as the root account </a:t>
            </a:r>
            <a:r>
              <a:rPr lang="en-US" sz="2400" b="1" dirty="0" smtClean="0">
                <a:latin typeface="+mj-lt"/>
              </a:rPr>
              <a:t>(an account that can access everything)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</a:t>
            </a:r>
            <a:r>
              <a:rPr lang="en-US" sz="2000" b="1" dirty="0" smtClean="0">
                <a:solidFill>
                  <a:schemeClr val="folHlink"/>
                </a:solidFill>
              </a:rPr>
              <a:t>18.5 </a:t>
            </a:r>
            <a:r>
              <a:rPr lang="en-US" sz="2000" b="1" dirty="0" smtClean="0">
                <a:solidFill>
                  <a:schemeClr val="folHlink"/>
                </a:solidFill>
              </a:rPr>
              <a:t>Message Intercepting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5538"/>
            <a:ext cx="7969049" cy="536156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3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Cipher</a:t>
            </a:r>
            <a:r>
              <a:rPr lang="en-US" sz="2400" b="1" dirty="0" smtClean="0">
                <a:latin typeface="+mj-lt"/>
              </a:rPr>
              <a:t> – a message that is scrambled so that it cannot easily be read, unless one has some secrete key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Key </a:t>
            </a:r>
            <a:r>
              <a:rPr lang="en-US" sz="2400" b="1" dirty="0" smtClean="0">
                <a:latin typeface="+mj-lt"/>
              </a:rPr>
              <a:t>– Can be a “number”, “phrase”, “page from a book”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Encryption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Decryption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</a:t>
            </a:r>
            <a:r>
              <a:rPr lang="en-US" sz="2000" b="1" dirty="0" smtClean="0">
                <a:solidFill>
                  <a:schemeClr val="folHlink"/>
                </a:solidFill>
              </a:rPr>
              <a:t>18.6 </a:t>
            </a:r>
            <a:r>
              <a:rPr lang="en-US" sz="2000" b="1" dirty="0" smtClean="0">
                <a:solidFill>
                  <a:schemeClr val="folHlink"/>
                </a:solidFill>
              </a:rPr>
              <a:t>Symmetric encryption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5538"/>
            <a:ext cx="8501556" cy="532820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5327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– Cesar Cipher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18.7 </a:t>
            </a:r>
            <a:r>
              <a:rPr lang="en-US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Caser Cipher for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value of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(Hello =&gt; KHOOR)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153400" cy="180850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272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– </a:t>
            </a:r>
            <a:r>
              <a:rPr lang="en-US" sz="3000" b="1" dirty="0" err="1" smtClean="0">
                <a:solidFill>
                  <a:schemeClr val="folHlink"/>
                </a:solidFill>
              </a:rPr>
              <a:t>Vigenere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18.9 </a:t>
            </a:r>
            <a:r>
              <a:rPr lang="en-US" sz="2400" b="1" dirty="0" err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Vigenere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cipher example with key 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“HOTDOG”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25417"/>
            <a:ext cx="8077200" cy="361144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977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420" y="100015"/>
            <a:ext cx="8686800" cy="671514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Principles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89002"/>
            <a:ext cx="4552950" cy="5241924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Information Security</a:t>
            </a:r>
          </a:p>
          <a:p>
            <a:r>
              <a:rPr lang="en-US" sz="2400" dirty="0" smtClean="0">
                <a:latin typeface="+mj-lt"/>
              </a:rPr>
              <a:t>The CIA Triad (Figure </a:t>
            </a:r>
            <a:r>
              <a:rPr lang="en-US" sz="2400" dirty="0" smtClean="0">
                <a:latin typeface="+mj-lt"/>
              </a:rPr>
              <a:t>18.1</a:t>
            </a:r>
            <a:r>
              <a:rPr lang="en-US" sz="2400" dirty="0" smtClean="0">
                <a:latin typeface="+mj-lt"/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Confidentiality</a:t>
            </a:r>
            <a:r>
              <a:rPr lang="en-US" sz="2000" b="1" dirty="0" smtClean="0">
                <a:latin typeface="+mj-lt"/>
              </a:rPr>
              <a:t> – The principle of maintaining privacy for the data you are storing, transmitting, </a:t>
            </a:r>
            <a:r>
              <a:rPr lang="en-US" sz="2000" b="1" dirty="0" err="1" smtClean="0">
                <a:latin typeface="+mj-lt"/>
              </a:rPr>
              <a:t>etc</a:t>
            </a:r>
            <a:endParaRPr lang="en-US" sz="2000" b="1" dirty="0" smtClean="0">
              <a:latin typeface="+mj-lt"/>
            </a:endParaRP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Integrity</a:t>
            </a:r>
            <a:r>
              <a:rPr lang="en-US" sz="2000" b="1" dirty="0" smtClean="0">
                <a:latin typeface="+mj-lt"/>
              </a:rPr>
              <a:t> – The principle of ensuring that data is accurate and correct.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Availability</a:t>
            </a:r>
            <a:r>
              <a:rPr lang="en-US" sz="2000" b="1" dirty="0" smtClean="0">
                <a:latin typeface="+mj-lt"/>
              </a:rPr>
              <a:t> – The principle of making information available when needed to authorized people. </a:t>
            </a:r>
          </a:p>
          <a:p>
            <a:r>
              <a:rPr lang="en-US" sz="2400" b="1" dirty="0" smtClean="0">
                <a:latin typeface="+mj-lt"/>
              </a:rPr>
              <a:t>Security Standards</a:t>
            </a:r>
          </a:p>
          <a:p>
            <a:pPr lvl="1"/>
            <a:r>
              <a:rPr lang="en-US" sz="2000" b="1" dirty="0" smtClean="0">
                <a:latin typeface="+mj-lt"/>
              </a:rPr>
              <a:t>ISO standards ISO/IEC 27002-27--37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295400"/>
            <a:ext cx="3695700" cy="359092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678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One-time Pad Cipher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 Block Ciphers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Scrambled 64 or 128 bits block as a time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Encryption Standard (DES)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Encryption Standard (AES)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</a:rPr>
              <a:t>18.10 </a:t>
            </a:r>
            <a:r>
              <a:rPr lang="en-US" sz="2400" b="1" dirty="0" smtClean="0">
                <a:solidFill>
                  <a:schemeClr val="folHlink"/>
                </a:solidFill>
              </a:rPr>
              <a:t>High-level illustration of the </a:t>
            </a:r>
            <a:r>
              <a:rPr lang="en-US" sz="2400" b="1" dirty="0" smtClean="0">
                <a:solidFill>
                  <a:schemeClr val="folHlink"/>
                </a:solidFill>
              </a:rPr>
              <a:t>EDS </a:t>
            </a:r>
            <a:r>
              <a:rPr lang="en-US" sz="2400" b="1" dirty="0" smtClean="0">
                <a:solidFill>
                  <a:schemeClr val="folHlink"/>
                </a:solidFill>
              </a:rPr>
              <a:t>cipher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2" y="915435"/>
            <a:ext cx="8630978" cy="534482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504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Public Key Cryptography 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key cryptography (asymmetric cryptography)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two distinct keys: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public key – widely distributed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private key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-Hellman Key Exchange algorithm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RSA (Ron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Rivest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Shamir and Leonard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Adeleman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algorithm underpinning the HTTPs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Digital Signatures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mathematically secure way of validating that a particular digital document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created  by the person claiming to create it (authenticity)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not modified in transit (integrity), and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be denied (non-repudiation)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example using public key cryptography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Digital Signatures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</a:rPr>
              <a:t>18.12 </a:t>
            </a:r>
            <a:r>
              <a:rPr lang="en-US" sz="2400" b="1" dirty="0" smtClean="0">
                <a:solidFill>
                  <a:schemeClr val="folHlink"/>
                </a:solidFill>
              </a:rPr>
              <a:t>Digital Signature and Validation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5435"/>
            <a:ext cx="8191297" cy="568877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6105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Hypertext Transfer Protocol Secure (HTTPs)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 is the HTTP running on top of the Transport Layer Security (TLS)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TLS v1.0 – an improvement on Secure Socket Layer 3.0 (SSL)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compatibility reason, we refer it as HTTP running on TLS/SSL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Handshakes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and Authorities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Self-signed 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580"/>
            <a:ext cx="7715250" cy="58126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</a:rPr>
              <a:t>18.14 </a:t>
            </a:r>
            <a:r>
              <a:rPr lang="en-US" sz="2400" b="1" dirty="0" smtClean="0">
                <a:solidFill>
                  <a:schemeClr val="folHlink"/>
                </a:solidFill>
              </a:rPr>
              <a:t>SSL Secure Handshake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16840"/>
            <a:ext cx="7943850" cy="598453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6840"/>
            <a:ext cx="7261909" cy="57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Certificates and Authorities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18.15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content of a self-signed certificate for funwebdev.com (X.509 certificate Example)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52600"/>
            <a:ext cx="8534400" cy="44102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8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Certificates and Authorities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 - X.509 certificate which contains many details including 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 used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domain it was issued for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public key information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Client Certificate,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help.sap.com/saphelp_nw73/helpdata/en/43/dc1fa58048070ee10000000a422035/content.htm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Certificate Tool,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msdn.microsoft.com/en-us/library/aa529278.aspx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Certificates and Certificate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Revocation Lists (CRLs),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docs.oracle.com/javase/7/docs/technotes/guides/security/cert3.html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Firefox Certificate Management Interface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Options =&gt; Certificates =&gt; View Certificates (Some examples)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4129"/>
            <a:ext cx="4367530" cy="311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173" y="2550759"/>
            <a:ext cx="4783627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Cases: Security Attacks and Impacts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458200" cy="6017226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2016 </a:t>
            </a:r>
            <a:r>
              <a:rPr lang="en-US" sz="2400" dirty="0">
                <a:latin typeface="+mj-lt"/>
              </a:rPr>
              <a:t>Data Security Incident, Uber </a:t>
            </a:r>
            <a:r>
              <a:rPr lang="en-US" sz="2400" dirty="0" smtClean="0">
                <a:latin typeface="+mj-lt"/>
              </a:rPr>
              <a:t> Newsroom</a:t>
            </a:r>
            <a:r>
              <a:rPr lang="en-US" sz="2000" b="1" dirty="0">
                <a:latin typeface="+mj-lt"/>
              </a:rPr>
              <a:t>,  </a:t>
            </a:r>
            <a:r>
              <a:rPr lang="en-US" sz="2000" b="1" dirty="0">
                <a:latin typeface="+mj-lt"/>
                <a:hlinkClick r:id="rId3"/>
              </a:rPr>
              <a:t>https://www.uber.com/newsroom/2016-data-incident</a:t>
            </a:r>
            <a:r>
              <a:rPr lang="en-US" sz="2000" b="1" dirty="0" smtClean="0">
                <a:latin typeface="+mj-lt"/>
                <a:hlinkClick r:id="rId3"/>
              </a:rPr>
              <a:t>/</a:t>
            </a:r>
            <a:r>
              <a:rPr lang="en-US" sz="2000" b="1" dirty="0" smtClean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Uber </a:t>
            </a:r>
            <a:r>
              <a:rPr lang="en-US" sz="2400" dirty="0">
                <a:latin typeface="+mj-lt"/>
              </a:rPr>
              <a:t>Hid 2016 Breach, Paying Hackers to Delete </a:t>
            </a:r>
            <a:r>
              <a:rPr lang="en-US" sz="2400" dirty="0" smtClean="0">
                <a:latin typeface="+mj-lt"/>
              </a:rPr>
              <a:t>Stolen Data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>
                <a:latin typeface="+mj-lt"/>
                <a:hlinkClick r:id="rId4"/>
              </a:rPr>
              <a:t>https://</a:t>
            </a:r>
            <a:r>
              <a:rPr lang="en-US" sz="2000" b="1" dirty="0" smtClean="0">
                <a:latin typeface="+mj-lt"/>
                <a:hlinkClick r:id="rId4"/>
              </a:rPr>
              <a:t>www.nytimes.com/2017/11/21/technology/uber-hack.html</a:t>
            </a:r>
            <a:r>
              <a:rPr lang="en-US" sz="2000" b="1" dirty="0" smtClean="0">
                <a:latin typeface="+mj-lt"/>
              </a:rPr>
              <a:t> </a:t>
            </a:r>
            <a:endParaRPr lang="en-US" sz="2000" b="1" dirty="0" smtClean="0">
              <a:latin typeface="+mj-lt"/>
            </a:endParaRPr>
          </a:p>
          <a:p>
            <a:r>
              <a:rPr lang="en-US" sz="2400" dirty="0" smtClean="0">
                <a:effectLst/>
                <a:latin typeface="+mj-lt"/>
              </a:rPr>
              <a:t>Uber </a:t>
            </a:r>
            <a:r>
              <a:rPr lang="en-US" sz="2400" dirty="0">
                <a:effectLst/>
                <a:latin typeface="+mj-lt"/>
              </a:rPr>
              <a:t>Data Breach Exposed Personal Information of 20 Million Users</a:t>
            </a:r>
            <a:r>
              <a:rPr lang="en-US" sz="2000" b="1" dirty="0">
                <a:effectLst/>
                <a:latin typeface="+mj-lt"/>
              </a:rPr>
              <a:t>, </a:t>
            </a:r>
            <a:r>
              <a:rPr lang="en-US" sz="2000" b="1" dirty="0">
                <a:effectLst/>
                <a:latin typeface="+mj-lt"/>
                <a:hlinkClick r:id="rId5"/>
              </a:rPr>
              <a:t>Fortune Magazine</a:t>
            </a:r>
            <a:r>
              <a:rPr lang="en-US" sz="2000" b="1" dirty="0">
                <a:effectLst/>
                <a:latin typeface="+mj-lt"/>
              </a:rPr>
              <a:t>, April 1, </a:t>
            </a:r>
            <a:r>
              <a:rPr lang="en-US" sz="2000" b="1" dirty="0" smtClean="0">
                <a:effectLst/>
                <a:latin typeface="+mj-lt"/>
              </a:rPr>
              <a:t>2018</a:t>
            </a:r>
          </a:p>
          <a:p>
            <a:r>
              <a:rPr lang="en-US" sz="2400" dirty="0" smtClean="0">
                <a:effectLst/>
                <a:latin typeface="+mj-lt"/>
              </a:rPr>
              <a:t>Uber </a:t>
            </a:r>
            <a:r>
              <a:rPr lang="en-US" sz="2400" dirty="0">
                <a:effectLst/>
                <a:latin typeface="+mj-lt"/>
              </a:rPr>
              <a:t>Settles Data Breach Investigation for $148 Million</a:t>
            </a:r>
            <a:r>
              <a:rPr lang="en-US" sz="2000" b="1" dirty="0">
                <a:effectLst/>
                <a:latin typeface="+mj-lt"/>
              </a:rPr>
              <a:t>, </a:t>
            </a:r>
            <a:r>
              <a:rPr lang="en-US" sz="2000" b="1" dirty="0">
                <a:effectLst/>
                <a:latin typeface="+mj-lt"/>
                <a:hlinkClick r:id="rId6"/>
              </a:rPr>
              <a:t>The New York Times</a:t>
            </a:r>
            <a:r>
              <a:rPr lang="en-US" sz="2000" b="1" dirty="0">
                <a:effectLst/>
                <a:latin typeface="+mj-lt"/>
              </a:rPr>
              <a:t>, 2018/9/26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Storage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Secure Hash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Salting the Hash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 Your Systems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Monitors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Monitors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 Intrusion Blocking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 and Attack Thyself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83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90600"/>
            <a:ext cx="8686800" cy="5199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15 Security,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Linux System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Administration,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Linux System Administration, 2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15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Security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Practical Guide to Ubuntu Linux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by Mark G.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Sobell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edition, published by Prentice Hall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Password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Formats - Basic Authentications,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httpd.apache.org/docs/2.2/misc/password_encryptions.html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apache-md5 package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OpenSSL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MD5() function),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hackage.haskell.org/package/apache-md5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83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Microsoft Systems and Servers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90600"/>
            <a:ext cx="8686800" cy="5199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7:  Security Features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http://www.microsoft.com/security/pc-security/windows7.aspx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Security Overview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https://technet.microsoft.com/en-us/library/mt601297(v=vs.85).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aspx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What's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in Windows Server 2016 </a:t>
            </a:r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Preview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Aug. 18, 2015, 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technet.microsoft.com/en-us/library/dn765472.aspx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 Practice for IIS 8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June 24, 2013, 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https://technet.microsoft.com/en-us/library/jj635855.aspx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https://technet.microsoft.com/en-us/library/bb625087.aspx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Security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Access Security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and/or Device Assignment of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resources should be available to the claimed user at this time?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Pluggable Authentication Modules (PAM) to secure the system from intrusion by unauthorized users.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Password Authentication Algorithms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(Data Encryption Standard) – encoded using the Federal Data Encryption standard algorithm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MD5 (Message Digest Algorithm, version 5) – </a:t>
            </a:r>
          </a:p>
          <a:p>
            <a:pPr lvl="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Uses RSA Data Security,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Inc’s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</a:p>
          <a:p>
            <a:pPr lvl="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default on most Linux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Hashing Passwords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Password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Salt (2-character) + Clear Text Password =&gt; [Hashing Algorithm ] =&gt; Salt/Password Hash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Logging In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(User Supplied Password) + (/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/shadow or 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passwd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Salt =&gt; [Hashing Algorithm] =&gt; Hash + Stored Hash (/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/shadow or 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/password)  =&gt; Login Fail (Not equal to) OR Login Succeeds (Equal to)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resources should be available to the claimed user at this time?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Pluggable Authentication Modules (PAM) to secure the system from intrusion by unauthorized users.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 network ports from unauthorized hosts and networks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Handled by the kernel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 firewall administration (IP chains or IP tables)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estrict network access to system resources and services based on the requesting hosts.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resources should be available to the claimed user at this time?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Pluggable Authentication Modules (PAM) to secure the system from intrusion by unauthorized users.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 network ports from unauthorized hosts and networks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Handled by the kernel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 firewall administration (IP chains or IP tables)</a:t>
            </a:r>
          </a:p>
          <a:p>
            <a:pPr lvl="1"/>
            <a:r>
              <a:rPr lang="en-US" sz="24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estrict network access to system resources and services based on the requesting hosts.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Common Threat Vectors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SQL Injection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attack technique of using reserved SQL symbol to try and make the web server execute a malicious query other than what was intended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 Sanitize inputs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 Least possible privileges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Cross-Site Scripting (XSS)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Insecure Direct Object Reference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Misconfiguration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</a:t>
            </a:r>
            <a:r>
              <a:rPr lang="en-US" sz="2000" b="1" dirty="0" smtClean="0">
                <a:solidFill>
                  <a:schemeClr val="folHlink"/>
                </a:solidFill>
              </a:rPr>
              <a:t>18.</a:t>
            </a:r>
            <a:r>
              <a:rPr lang="en-US" sz="2000" dirty="0" smtClean="0">
                <a:solidFill>
                  <a:schemeClr val="folHlink"/>
                </a:solidFill>
              </a:rPr>
              <a:t>2</a:t>
            </a:r>
            <a:r>
              <a:rPr lang="en-US" sz="2000" b="1" dirty="0" smtClean="0">
                <a:solidFill>
                  <a:schemeClr val="folHlink"/>
                </a:solidFill>
              </a:rPr>
              <a:t>1 </a:t>
            </a:r>
            <a:r>
              <a:rPr lang="en-US" sz="2000" b="1" dirty="0" smtClean="0">
                <a:solidFill>
                  <a:schemeClr val="folHlink"/>
                </a:solidFill>
              </a:rPr>
              <a:t>a SQL Injection attack (right) and intended usage (left)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241998" cy="626237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10755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Cases: Security Attacks and Impacts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458200" cy="6017226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The </a:t>
            </a:r>
            <a:r>
              <a:rPr lang="en-US" sz="2400" b="1" dirty="0" smtClean="0">
                <a:latin typeface="+mj-lt"/>
              </a:rPr>
              <a:t>Biggest </a:t>
            </a:r>
            <a:r>
              <a:rPr lang="en-US" sz="2400" b="1" dirty="0">
                <a:latin typeface="+mj-lt"/>
              </a:rPr>
              <a:t>Cybersecurity Disasters of 2017 So Far, </a:t>
            </a:r>
            <a:r>
              <a:rPr lang="en-US" sz="2000" b="1" dirty="0">
                <a:latin typeface="+mj-lt"/>
                <a:hlinkClick r:id="rId3"/>
              </a:rPr>
              <a:t>https://www.wired.com/story/2017-biggest-hacks-so-far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Shadow Brokers (NSA data stolen)</a:t>
            </a:r>
          </a:p>
          <a:p>
            <a:pPr lvl="1"/>
            <a:r>
              <a:rPr lang="en-US" sz="2000" b="1" dirty="0" err="1" smtClean="0">
                <a:effectLst/>
                <a:latin typeface="+mj-lt"/>
              </a:rPr>
              <a:t>WannaCry</a:t>
            </a:r>
            <a:r>
              <a:rPr lang="en-US" sz="2000" b="1" dirty="0" smtClean="0">
                <a:effectLst/>
                <a:latin typeface="+mj-lt"/>
              </a:rPr>
              <a:t> (ransomware)</a:t>
            </a:r>
          </a:p>
          <a:p>
            <a:pPr lvl="1"/>
            <a:r>
              <a:rPr lang="en-US" sz="2000" b="1" dirty="0" err="1" smtClean="0">
                <a:effectLst/>
                <a:latin typeface="+mj-lt"/>
              </a:rPr>
              <a:t>Petya</a:t>
            </a:r>
            <a:r>
              <a:rPr lang="en-US" sz="2000" b="1" dirty="0" smtClean="0">
                <a:effectLst/>
                <a:latin typeface="+mj-lt"/>
              </a:rPr>
              <a:t>, </a:t>
            </a:r>
            <a:r>
              <a:rPr lang="en-US" sz="2000" b="1" dirty="0" err="1" smtClean="0">
                <a:effectLst/>
                <a:latin typeface="+mj-lt"/>
              </a:rPr>
              <a:t>NotPetya</a:t>
            </a:r>
            <a:r>
              <a:rPr lang="en-US" sz="2000" b="1" dirty="0" smtClean="0">
                <a:effectLst/>
                <a:latin typeface="+mj-lt"/>
              </a:rPr>
              <a:t> (malware)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b="1" dirty="0" err="1" smtClean="0">
                <a:effectLst/>
                <a:latin typeface="+mj-lt"/>
              </a:rPr>
              <a:t>Wikileaks</a:t>
            </a:r>
            <a:r>
              <a:rPr lang="en-US" sz="2000" b="1" dirty="0" smtClean="0">
                <a:effectLst/>
                <a:latin typeface="+mj-lt"/>
              </a:rPr>
              <a:t> CIA Vault 7</a:t>
            </a:r>
          </a:p>
          <a:p>
            <a:pPr lvl="1"/>
            <a:r>
              <a:rPr lang="en-US" sz="2000" b="1" dirty="0" err="1" smtClean="0">
                <a:effectLst/>
                <a:latin typeface="+mj-lt"/>
              </a:rPr>
              <a:t>Cloudbleed</a:t>
            </a:r>
            <a:r>
              <a:rPr lang="en-US" sz="2000" b="1" dirty="0" smtClean="0">
                <a:effectLst/>
                <a:latin typeface="+mj-lt"/>
              </a:rPr>
              <a:t>.</a:t>
            </a:r>
          </a:p>
          <a:p>
            <a:pPr lvl="1"/>
            <a:r>
              <a:rPr lang="en-US" sz="2000" b="1" dirty="0" smtClean="0">
                <a:effectLst/>
                <a:latin typeface="+mj-lt"/>
              </a:rPr>
              <a:t>Macron Campaign </a:t>
            </a:r>
            <a:r>
              <a:rPr lang="en-US" sz="2000" b="1" dirty="0" smtClean="0">
                <a:effectLst/>
                <a:latin typeface="+mj-lt"/>
              </a:rPr>
              <a:t>Hack</a:t>
            </a:r>
          </a:p>
          <a:p>
            <a:r>
              <a:rPr lang="en-US" sz="2400" b="1" dirty="0" smtClean="0">
                <a:effectLst/>
                <a:latin typeface="+mj-lt"/>
              </a:rPr>
              <a:t>Marriott </a:t>
            </a:r>
            <a:r>
              <a:rPr lang="en-US" sz="2400" b="1" dirty="0">
                <a:effectLst/>
                <a:latin typeface="+mj-lt"/>
              </a:rPr>
              <a:t>reveals data breach</a:t>
            </a:r>
            <a:r>
              <a:rPr lang="en-US" sz="2400" dirty="0">
                <a:effectLst/>
                <a:latin typeface="+mj-lt"/>
              </a:rPr>
              <a:t> of 500 million Starwood guest, Jordan </a:t>
            </a:r>
            <a:r>
              <a:rPr lang="en-US" sz="2400" dirty="0" err="1">
                <a:effectLst/>
                <a:latin typeface="+mj-lt"/>
              </a:rPr>
              <a:t>Valinsky</a:t>
            </a:r>
            <a:r>
              <a:rPr lang="en-US" sz="2400" dirty="0">
                <a:effectLst/>
                <a:latin typeface="+mj-lt"/>
              </a:rPr>
              <a:t>, </a:t>
            </a:r>
            <a:r>
              <a:rPr lang="en-US" sz="2400" dirty="0">
                <a:effectLst/>
                <a:latin typeface="+mj-lt"/>
                <a:hlinkClick r:id="rId4"/>
              </a:rPr>
              <a:t>CNN Business</a:t>
            </a:r>
            <a:r>
              <a:rPr lang="en-US" sz="2400" dirty="0">
                <a:effectLst/>
                <a:latin typeface="+mj-lt"/>
              </a:rPr>
              <a:t>, Nov. 30, 2018</a:t>
            </a:r>
            <a:br>
              <a:rPr lang="en-US" sz="2400" dirty="0">
                <a:effectLst/>
                <a:latin typeface="+mj-lt"/>
              </a:rPr>
            </a:br>
            <a:r>
              <a:rPr lang="en-US" sz="2400" dirty="0">
                <a:effectLst/>
                <a:latin typeface="+mj-lt"/>
              </a:rPr>
              <a:t>** 500 million Marriott customers have had their data hacked after staying at Hotels including W, </a:t>
            </a:r>
            <a:r>
              <a:rPr lang="en-US" sz="2400" dirty="0" err="1">
                <a:effectLst/>
                <a:latin typeface="+mj-lt"/>
              </a:rPr>
              <a:t>Sheration</a:t>
            </a:r>
            <a:r>
              <a:rPr lang="en-US" sz="2400" dirty="0">
                <a:effectLst/>
                <a:latin typeface="+mj-lt"/>
              </a:rPr>
              <a:t>, and Westin, </a:t>
            </a:r>
            <a:r>
              <a:rPr lang="en-US" sz="2400" dirty="0" err="1">
                <a:effectLst/>
                <a:latin typeface="+mj-lt"/>
              </a:rPr>
              <a:t>Slnead</a:t>
            </a:r>
            <a:r>
              <a:rPr lang="en-US" sz="2400" dirty="0">
                <a:effectLst/>
                <a:latin typeface="+mj-lt"/>
              </a:rPr>
              <a:t> Baker, </a:t>
            </a:r>
            <a:r>
              <a:rPr lang="en-US" sz="2400" dirty="0" err="1">
                <a:effectLst/>
                <a:latin typeface="+mj-lt"/>
                <a:hlinkClick r:id="rId5"/>
              </a:rPr>
              <a:t>Busness</a:t>
            </a:r>
            <a:r>
              <a:rPr lang="en-US" sz="2400" dirty="0">
                <a:effectLst/>
                <a:latin typeface="+mj-lt"/>
                <a:hlinkClick r:id="rId5"/>
              </a:rPr>
              <a:t> Insider</a:t>
            </a:r>
            <a:r>
              <a:rPr lang="en-US" sz="2400" dirty="0">
                <a:effectLst/>
                <a:latin typeface="+mj-lt"/>
              </a:rPr>
              <a:t>, Nov. 30, 2018.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Cross-Site Scripting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Cross-Site Scripting (XSS) refers to a type of attack in which a malicious script (JavaScript, VBScript, or Action Script,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is embedded into an otherwise trustworthy website.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main categories of XSS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 XSS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(Non-persistent XSS)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attacks that send malicious content to the sever, so that in the server response, the malicious content is embedded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XSS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(Persistent XSS)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dangerous which may impacts all users visit the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38587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</a:t>
            </a:r>
            <a:r>
              <a:rPr lang="en-US" sz="2000" b="1" dirty="0" smtClean="0">
                <a:solidFill>
                  <a:schemeClr val="folHlink"/>
                </a:solidFill>
              </a:rPr>
              <a:t>18.22 </a:t>
            </a:r>
            <a:r>
              <a:rPr lang="en-US" sz="2000" b="1" dirty="0" smtClean="0">
                <a:solidFill>
                  <a:schemeClr val="folHlink"/>
                </a:solidFill>
              </a:rPr>
              <a:t>Illustration of a Reflection XSS Attack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63" y="480156"/>
            <a:ext cx="6421073" cy="6383333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803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38587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</a:t>
            </a:r>
            <a:r>
              <a:rPr lang="en-US" sz="2000" b="1" dirty="0" smtClean="0">
                <a:solidFill>
                  <a:schemeClr val="folHlink"/>
                </a:solidFill>
              </a:rPr>
              <a:t>18.23 </a:t>
            </a:r>
            <a:r>
              <a:rPr lang="en-US" sz="2000" b="1" dirty="0" smtClean="0">
                <a:solidFill>
                  <a:schemeClr val="folHlink"/>
                </a:solidFill>
              </a:rPr>
              <a:t>Illustration of a Stored XSS Attack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0522"/>
            <a:ext cx="6474069" cy="633862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3529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Common Threat Vectors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Insecure Direct Object Reference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Expose some internal value or key of the application to the user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the attackers can then manipulate the internal keys to gain access to things that should not have access to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archive of the site’s PHP code or passwords can be potentially accessed or downloaded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database key in the URLs that are visible to users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Storing files on the server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Misconfiguration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Denial of Services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 attacks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attacks that aim to overload a server with illegitimate requests in order to prevent the site from responding to the legitimate ones,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prevention 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Blocking the IP address in the firewall or the Apache server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Attack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Attacks are coming from multiple machines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attack 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Spamhaus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servers (generates 300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Gbps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worth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requests),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www.spamhaus.org/news/article/695/answers-about-recent-ddos-attack-on-spamhaus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41808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</a:t>
            </a:r>
            <a:r>
              <a:rPr lang="en-US" sz="2800" b="1" dirty="0" smtClean="0">
                <a:solidFill>
                  <a:schemeClr val="folHlink"/>
                </a:solidFill>
              </a:rPr>
              <a:t>16.24 </a:t>
            </a:r>
            <a:r>
              <a:rPr lang="en-US" sz="2800" b="1" dirty="0" err="1" smtClean="0">
                <a:solidFill>
                  <a:schemeClr val="folHlink"/>
                </a:solidFill>
              </a:rPr>
              <a:t>DoS</a:t>
            </a:r>
            <a:r>
              <a:rPr lang="en-US" sz="2800" b="1" dirty="0" smtClean="0">
                <a:solidFill>
                  <a:schemeClr val="folHlink"/>
                </a:solidFill>
              </a:rPr>
              <a:t> and </a:t>
            </a:r>
            <a:r>
              <a:rPr lang="en-US" sz="2800" b="1" dirty="0" err="1" smtClean="0">
                <a:solidFill>
                  <a:schemeClr val="folHlink"/>
                </a:solidFill>
              </a:rPr>
              <a:t>DDoS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89858" cy="438084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5463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Misconfiguration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Out-of-Date Software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Mail Relays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any email server that allows someone to route email through without authentication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Input Attacks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the potential vulnerability that occurs when the users through their HTT requests, transmit a variety of strings and data that are directly used by the server 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sanitation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 Open Mail Relay – Figure 14.23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HTML web email send to any email addresses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Arbitrary program execution – Figure 16.24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41808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</a:t>
            </a:r>
            <a:r>
              <a:rPr lang="en-US" sz="2000" b="1" dirty="0" smtClean="0">
                <a:solidFill>
                  <a:schemeClr val="folHlink"/>
                </a:solidFill>
              </a:rPr>
              <a:t>16.25 </a:t>
            </a:r>
            <a:r>
              <a:rPr lang="en-US" sz="2000" b="1" dirty="0" smtClean="0">
                <a:solidFill>
                  <a:schemeClr val="folHlink"/>
                </a:solidFill>
              </a:rPr>
              <a:t>Virtual open relay exploit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36" y="525368"/>
            <a:ext cx="6148928" cy="633263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6132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4641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folHlink"/>
                </a:solidFill>
              </a:rPr>
              <a:t>Figure </a:t>
            </a:r>
            <a:r>
              <a:rPr lang="en-US" sz="2000" b="1" smtClean="0">
                <a:solidFill>
                  <a:schemeClr val="folHlink"/>
                </a:solidFill>
              </a:rPr>
              <a:t>16.26 </a:t>
            </a:r>
            <a:r>
              <a:rPr lang="en-US" sz="2000" b="1" dirty="0" smtClean="0">
                <a:solidFill>
                  <a:schemeClr val="folHlink"/>
                </a:solidFill>
              </a:rPr>
              <a:t>Command-line pass-through of user input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85" y="544406"/>
            <a:ext cx="6850029" cy="630430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3744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447314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Risk – a measure of how likely an attack is, and how costly the impact of the attack would be if successful</a:t>
            </a:r>
          </a:p>
          <a:p>
            <a:r>
              <a:rPr lang="en-US" sz="2400" b="1" dirty="0" smtClean="0">
                <a:latin typeface="+mj-lt"/>
              </a:rPr>
              <a:t>Security Standards – ISO/IEC 27002-270037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Risk Assessment Factors: Actors, Impacts, Threats, and Vulnerability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Actors</a:t>
            </a:r>
          </a:p>
          <a:p>
            <a:pPr lvl="1"/>
            <a:r>
              <a:rPr lang="en-US" sz="2000" b="1" dirty="0" smtClean="0">
                <a:latin typeface="+mj-lt"/>
              </a:rPr>
              <a:t>Internal actors</a:t>
            </a:r>
          </a:p>
          <a:p>
            <a:pPr lvl="1"/>
            <a:r>
              <a:rPr lang="en-US" sz="2000" b="1" dirty="0" smtClean="0">
                <a:latin typeface="+mj-lt"/>
              </a:rPr>
              <a:t>External actors</a:t>
            </a:r>
          </a:p>
          <a:p>
            <a:pPr lvl="1"/>
            <a:r>
              <a:rPr lang="en-US" sz="2000" b="1" dirty="0" smtClean="0">
                <a:latin typeface="+mj-lt"/>
              </a:rPr>
              <a:t>Partner actors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Impacts</a:t>
            </a:r>
          </a:p>
          <a:p>
            <a:pPr lvl="1"/>
            <a:r>
              <a:rPr lang="en-US" sz="2000" b="1" dirty="0" smtClean="0">
                <a:latin typeface="+mj-lt"/>
              </a:rPr>
              <a:t>A loss of availability</a:t>
            </a:r>
          </a:p>
          <a:p>
            <a:pPr lvl="1"/>
            <a:r>
              <a:rPr lang="en-US" sz="2000" b="1" dirty="0" smtClean="0">
                <a:latin typeface="+mj-lt"/>
              </a:rPr>
              <a:t>A loss of confidentiality</a:t>
            </a:r>
          </a:p>
          <a:p>
            <a:pPr lvl="1"/>
            <a:r>
              <a:rPr lang="en-US" sz="2000" b="1" dirty="0" smtClean="0">
                <a:latin typeface="+mj-lt"/>
              </a:rPr>
              <a:t>A loss of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44731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Threats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Refers to a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particular path</a:t>
            </a:r>
            <a:r>
              <a:rPr lang="en-US" sz="2000" b="1" dirty="0" smtClean="0">
                <a:latin typeface="+mj-lt"/>
              </a:rPr>
              <a:t> that a hacker cloud use to exploit a vulnerability and gain unauthorized access to your system.</a:t>
            </a:r>
          </a:p>
          <a:p>
            <a:pPr lvl="1"/>
            <a:r>
              <a:rPr lang="en-US" sz="2000" b="1" dirty="0" smtClean="0">
                <a:latin typeface="+mj-lt"/>
              </a:rPr>
              <a:t>Also called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attack vectors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Categories of Threats</a:t>
            </a:r>
            <a:r>
              <a:rPr lang="en-US" sz="2400" b="1" dirty="0" smtClean="0">
                <a:latin typeface="+mj-lt"/>
              </a:rPr>
              <a:t> (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STRIDE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poofing – use someone else’s info to access the system 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T</a:t>
            </a:r>
            <a:r>
              <a:rPr lang="en-US" sz="2000" b="1" dirty="0" smtClean="0">
                <a:latin typeface="+mj-lt"/>
              </a:rPr>
              <a:t>ampering – modify some data in unauthorized ways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R</a:t>
            </a:r>
            <a:r>
              <a:rPr lang="en-US" sz="2000" b="1" dirty="0" smtClean="0">
                <a:latin typeface="+mj-lt"/>
              </a:rPr>
              <a:t>epudiation – remove all trace of their attack, so they cannot be held accountable for other damage done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</a:t>
            </a:r>
            <a:r>
              <a:rPr lang="en-US" sz="2000" b="1" dirty="0" smtClean="0">
                <a:latin typeface="+mj-lt"/>
              </a:rPr>
              <a:t>nformation disclosure – access data they should bot be able to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D</a:t>
            </a:r>
            <a:r>
              <a:rPr lang="en-US" sz="2000" b="1" dirty="0" smtClean="0">
                <a:latin typeface="+mj-lt"/>
              </a:rPr>
              <a:t>enial of service – prevent the real users from accessing the systems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</a:t>
            </a:r>
            <a:r>
              <a:rPr lang="en-US" sz="2000" b="1" dirty="0" smtClean="0">
                <a:latin typeface="+mj-lt"/>
              </a:rPr>
              <a:t>levation of privilege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7933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Vulnerability</a:t>
            </a:r>
            <a:r>
              <a:rPr lang="en-US" sz="2400" b="1" dirty="0" smtClean="0">
                <a:latin typeface="+mj-lt"/>
              </a:rPr>
              <a:t> – the security holes in your system</a:t>
            </a:r>
          </a:p>
          <a:p>
            <a:r>
              <a:rPr lang="en-US" sz="2400" b="1" dirty="0" smtClean="0">
                <a:latin typeface="+mj-lt"/>
              </a:rPr>
              <a:t>The top 10 classes of vulnerability from the Open Web Application Security Project (</a:t>
            </a:r>
            <a:r>
              <a:rPr lang="en-US" sz="2400" b="1" dirty="0">
                <a:latin typeface="+mj-lt"/>
              </a:rPr>
              <a:t>2013): </a:t>
            </a:r>
            <a:r>
              <a:rPr lang="en-US" sz="2400" b="1" dirty="0">
                <a:latin typeface="+mj-lt"/>
                <a:hlinkClick r:id="rId3"/>
              </a:rPr>
              <a:t>https://</a:t>
            </a:r>
            <a:r>
              <a:rPr lang="en-US" sz="2400" b="1" dirty="0" smtClean="0">
                <a:latin typeface="+mj-lt"/>
                <a:hlinkClick r:id="rId3"/>
              </a:rPr>
              <a:t>www.owasp.org/index.php/Top_10_2013-Top_10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A1. Injection</a:t>
            </a:r>
          </a:p>
          <a:p>
            <a:pPr lvl="1"/>
            <a:r>
              <a:rPr lang="en-US" sz="2000" b="1" dirty="0" smtClean="0">
                <a:latin typeface="+mj-lt"/>
              </a:rPr>
              <a:t>A2. Broken authentication and session management</a:t>
            </a:r>
          </a:p>
          <a:p>
            <a:pPr lvl="1"/>
            <a:r>
              <a:rPr lang="en-US" sz="2000" b="1" dirty="0" smtClean="0">
                <a:latin typeface="+mj-lt"/>
              </a:rPr>
              <a:t>A3. Cross-site scripting</a:t>
            </a:r>
          </a:p>
          <a:p>
            <a:pPr lvl="1"/>
            <a:r>
              <a:rPr lang="en-US" sz="2000" b="1" dirty="0" smtClean="0">
                <a:latin typeface="+mj-lt"/>
              </a:rPr>
              <a:t>A4. Insecure direct object reference</a:t>
            </a:r>
          </a:p>
          <a:p>
            <a:pPr lvl="1"/>
            <a:r>
              <a:rPr lang="en-US" sz="2000" b="1" dirty="0" smtClean="0">
                <a:latin typeface="+mj-lt"/>
              </a:rPr>
              <a:t>A5. Security misconfiguration</a:t>
            </a:r>
          </a:p>
          <a:p>
            <a:pPr lvl="1"/>
            <a:r>
              <a:rPr lang="en-US" sz="2000" b="1" dirty="0" smtClean="0">
                <a:latin typeface="+mj-lt"/>
              </a:rPr>
              <a:t>A6. Sensitive data exposure</a:t>
            </a:r>
          </a:p>
          <a:p>
            <a:pPr lvl="1"/>
            <a:r>
              <a:rPr lang="en-US" sz="2000" b="1" dirty="0" smtClean="0">
                <a:latin typeface="+mj-lt"/>
              </a:rPr>
              <a:t>A7.  Missing function level access control</a:t>
            </a:r>
          </a:p>
          <a:p>
            <a:pPr lvl="1"/>
            <a:r>
              <a:rPr lang="en-US" sz="2000" b="1" dirty="0" smtClean="0">
                <a:latin typeface="+mj-lt"/>
              </a:rPr>
              <a:t>A8. Cross-site request forgery (CSRF)</a:t>
            </a:r>
          </a:p>
          <a:p>
            <a:pPr lvl="1"/>
            <a:r>
              <a:rPr lang="en-US" sz="2000" b="1" dirty="0" smtClean="0">
                <a:latin typeface="+mj-lt"/>
              </a:rPr>
              <a:t>A9. Using components with unknown vulnerabilities</a:t>
            </a:r>
          </a:p>
          <a:p>
            <a:pPr lvl="1"/>
            <a:r>
              <a:rPr lang="en-US" sz="2000" b="1" dirty="0" smtClean="0">
                <a:latin typeface="+mj-lt"/>
              </a:rPr>
              <a:t>A10. Un-validated redirects and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793388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The top 10 classes of vulnerability from the Open Web Application Security Project (2017</a:t>
            </a:r>
            <a:r>
              <a:rPr lang="en-US" sz="2400" b="1" dirty="0">
                <a:latin typeface="+mj-lt"/>
              </a:rPr>
              <a:t>): </a:t>
            </a:r>
            <a:r>
              <a:rPr lang="en-US" sz="2400" b="1" dirty="0">
                <a:latin typeface="+mj-lt"/>
                <a:hlinkClick r:id="rId3"/>
              </a:rPr>
              <a:t>https://www.owasp.org/images/7/72/OWASP_Top_10-2017_%</a:t>
            </a:r>
            <a:r>
              <a:rPr lang="en-US" sz="2400" b="1" dirty="0" smtClean="0">
                <a:latin typeface="+mj-lt"/>
                <a:hlinkClick r:id="rId3"/>
              </a:rPr>
              <a:t>28en%29.pdf.pdf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A1:2017- Injection</a:t>
            </a:r>
          </a:p>
          <a:p>
            <a:pPr lvl="1"/>
            <a:r>
              <a:rPr lang="en-US" sz="2000" b="1" dirty="0" smtClean="0">
                <a:latin typeface="+mj-lt"/>
              </a:rPr>
              <a:t>A2:2017- Broken Authentication</a:t>
            </a:r>
          </a:p>
          <a:p>
            <a:pPr lvl="1"/>
            <a:r>
              <a:rPr lang="en-US" sz="2000" b="1" dirty="0" smtClean="0">
                <a:latin typeface="+mj-lt"/>
              </a:rPr>
              <a:t>A3:2017 – Sensitive Data Exposure</a:t>
            </a:r>
          </a:p>
          <a:p>
            <a:pPr lvl="1"/>
            <a:r>
              <a:rPr lang="en-US" sz="2000" b="1" dirty="0" smtClean="0">
                <a:latin typeface="+mj-lt"/>
              </a:rPr>
              <a:t>A4:2017- XML External Entities (XXE) - NEW</a:t>
            </a:r>
          </a:p>
          <a:p>
            <a:pPr lvl="1"/>
            <a:r>
              <a:rPr lang="en-US" sz="2000" b="1" dirty="0" smtClean="0">
                <a:latin typeface="+mj-lt"/>
              </a:rPr>
              <a:t>A5:2017– Broken Access Control {Merged A3+A7 from 2013)</a:t>
            </a:r>
          </a:p>
          <a:p>
            <a:pPr lvl="1"/>
            <a:r>
              <a:rPr lang="en-US" sz="2000" b="1" dirty="0" smtClean="0">
                <a:latin typeface="+mj-lt"/>
              </a:rPr>
              <a:t>A6:2017 – Security Misconfiguration</a:t>
            </a:r>
          </a:p>
          <a:p>
            <a:pPr lvl="1"/>
            <a:r>
              <a:rPr lang="en-US" sz="2000" b="1" dirty="0" smtClean="0">
                <a:latin typeface="+mj-lt"/>
              </a:rPr>
              <a:t>A7:2017 – Cross-Site Scripting (XSS)</a:t>
            </a:r>
          </a:p>
          <a:p>
            <a:pPr lvl="1"/>
            <a:r>
              <a:rPr lang="en-US" sz="2000" b="1" dirty="0" smtClean="0">
                <a:latin typeface="+mj-lt"/>
              </a:rPr>
              <a:t>A8:2017 – Insecure Deserialization {New, Community}</a:t>
            </a:r>
          </a:p>
          <a:p>
            <a:pPr lvl="1"/>
            <a:r>
              <a:rPr lang="en-US" sz="2000" b="1" dirty="0" smtClean="0">
                <a:latin typeface="+mj-lt"/>
              </a:rPr>
              <a:t>A9:2017 - Using components with unknown vulnerabilities</a:t>
            </a:r>
          </a:p>
          <a:p>
            <a:pPr lvl="1"/>
            <a:r>
              <a:rPr lang="en-US" sz="2000" b="1" dirty="0" smtClean="0">
                <a:latin typeface="+mj-lt"/>
              </a:rPr>
              <a:t>A10:2017 – Insufficient Logging &amp; Monitoring {New, Comm.}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15833</TotalTime>
  <Words>3379</Words>
  <Application>Microsoft Office PowerPoint</Application>
  <PresentationFormat>On-screen Show (4:3)</PresentationFormat>
  <Paragraphs>589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Security Principles</vt:lpstr>
      <vt:lpstr>Cases: Security Attacks and Impacts</vt:lpstr>
      <vt:lpstr>Cases: Security Attacks and Impacts</vt:lpstr>
      <vt:lpstr>Risk Assessment and Management</vt:lpstr>
      <vt:lpstr>Risk Assessment and Management</vt:lpstr>
      <vt:lpstr>Risk Assessment and Management</vt:lpstr>
      <vt:lpstr>Risk Assessment and Management</vt:lpstr>
      <vt:lpstr>Risk Assessment and Management</vt:lpstr>
      <vt:lpstr>Assessing Risk</vt:lpstr>
      <vt:lpstr>Assessing Risk</vt:lpstr>
      <vt:lpstr>Security Policy</vt:lpstr>
      <vt:lpstr>Business Continuity &amp; Plans</vt:lpstr>
      <vt:lpstr>Security By Design Figure 18.2 Some examples of security input into the SDLC</vt:lpstr>
      <vt:lpstr>Security By Design </vt:lpstr>
      <vt:lpstr>Social Engineering </vt:lpstr>
      <vt:lpstr>Social Engineering </vt:lpstr>
      <vt:lpstr>Authentication Figure 18.3 Authentication Factors</vt:lpstr>
      <vt:lpstr>Authentication</vt:lpstr>
      <vt:lpstr>Third Party Authentication</vt:lpstr>
      <vt:lpstr>Third Party Authentication</vt:lpstr>
      <vt:lpstr>Third-Party Authentication</vt:lpstr>
      <vt:lpstr>Authorization</vt:lpstr>
      <vt:lpstr>Cryptography Figure 18.5 Message Intercepting</vt:lpstr>
      <vt:lpstr>Cryptography</vt:lpstr>
      <vt:lpstr>Cryptography Figure 18.6 Symmetric encryption</vt:lpstr>
      <vt:lpstr>Substitution Ciphers – Cesar Cipher</vt:lpstr>
      <vt:lpstr>Substitution Ciphers – Vigenere</vt:lpstr>
      <vt:lpstr>Substitution Ciphers </vt:lpstr>
      <vt:lpstr>Figure 18.10 High-level illustration of the EDS cipher</vt:lpstr>
      <vt:lpstr>Public Key Cryptography </vt:lpstr>
      <vt:lpstr>Digital Signatures</vt:lpstr>
      <vt:lpstr>Digital Signatures Figure 18.12 Digital Signature and Validation</vt:lpstr>
      <vt:lpstr>Hypertext Transfer Protocol Secure (HTTPs)</vt:lpstr>
      <vt:lpstr>Figure 18.14 SSL Secure Handshake</vt:lpstr>
      <vt:lpstr>Certificates and Authorities </vt:lpstr>
      <vt:lpstr>Certificates and Authorities </vt:lpstr>
      <vt:lpstr>Firefox Certificate Management Interface</vt:lpstr>
      <vt:lpstr>Security Best Practices</vt:lpstr>
      <vt:lpstr>Security Best Practices – Linux Systems</vt:lpstr>
      <vt:lpstr>Security Best Practices – Microsoft Systems and Servers</vt:lpstr>
      <vt:lpstr>Security Best Practices – Linux Systems</vt:lpstr>
      <vt:lpstr>Security Best Practices – Linux Systems</vt:lpstr>
      <vt:lpstr>Security Best Practices – Linux Systems</vt:lpstr>
      <vt:lpstr>Security Best Practices – Linux Systems</vt:lpstr>
      <vt:lpstr>Security Best Practices – Linux Systems</vt:lpstr>
      <vt:lpstr>Common Threat Vectors</vt:lpstr>
      <vt:lpstr>Figure 18.21 a SQL Injection attack (right) and intended usage (left)</vt:lpstr>
      <vt:lpstr>Cross-Site Scripting</vt:lpstr>
      <vt:lpstr>Figure 18.22 Illustration of a Reflection XSS Attack</vt:lpstr>
      <vt:lpstr>Figure 18.23 Illustration of a Stored XSS Attack</vt:lpstr>
      <vt:lpstr>Common Threat Vectors</vt:lpstr>
      <vt:lpstr>Denial of Services</vt:lpstr>
      <vt:lpstr>Figure 16.24 DoS and DDoS</vt:lpstr>
      <vt:lpstr>Security Misconfiguration</vt:lpstr>
      <vt:lpstr>Figure 16.25 Virtual open relay exploit</vt:lpstr>
      <vt:lpstr>Figure 16.26 Command-line pass-through of user input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710</cp:revision>
  <cp:lastPrinted>2011-11-28T20:02:42Z</cp:lastPrinted>
  <dcterms:created xsi:type="dcterms:W3CDTF">2000-01-10T19:04:23Z</dcterms:created>
  <dcterms:modified xsi:type="dcterms:W3CDTF">2018-12-06T14:14:25Z</dcterms:modified>
</cp:coreProperties>
</file>