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287" r:id="rId2"/>
    <p:sldId id="653" r:id="rId3"/>
    <p:sldId id="660" r:id="rId4"/>
    <p:sldId id="566" r:id="rId5"/>
    <p:sldId id="667" r:id="rId6"/>
    <p:sldId id="652" r:id="rId7"/>
    <p:sldId id="647" r:id="rId8"/>
    <p:sldId id="634" r:id="rId9"/>
    <p:sldId id="666" r:id="rId10"/>
    <p:sldId id="654" r:id="rId11"/>
    <p:sldId id="665" r:id="rId12"/>
    <p:sldId id="673" r:id="rId13"/>
    <p:sldId id="672" r:id="rId14"/>
    <p:sldId id="663" r:id="rId15"/>
    <p:sldId id="668" r:id="rId16"/>
    <p:sldId id="670" r:id="rId17"/>
    <p:sldId id="671" r:id="rId18"/>
    <p:sldId id="669" r:id="rId19"/>
    <p:sldId id="662" r:id="rId20"/>
    <p:sldId id="664" r:id="rId21"/>
    <p:sldId id="632" r:id="rId22"/>
    <p:sldId id="661" r:id="rId23"/>
    <p:sldId id="658" r:id="rId24"/>
    <p:sldId id="644" r:id="rId25"/>
    <p:sldId id="656" r:id="rId26"/>
    <p:sldId id="659" r:id="rId27"/>
    <p:sldId id="630" r:id="rId28"/>
    <p:sldId id="675" r:id="rId29"/>
    <p:sldId id="674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6549" autoAdjust="0"/>
  </p:normalViewPr>
  <p:slideViewPr>
    <p:cSldViewPr>
      <p:cViewPr varScale="1">
        <p:scale>
          <a:sx n="42" d="100"/>
          <a:sy n="42" d="100"/>
        </p:scale>
        <p:origin x="15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535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835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685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479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101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613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516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4921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2729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061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74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3641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8681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8688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7193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582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321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9970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5836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4281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69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797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717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439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394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931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896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98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649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Browsers/browsers_chrome.asp" TargetMode="External"/><Relationship Id="rId7" Type="http://schemas.openxmlformats.org/officeDocument/2006/relationships/hyperlink" Target="https://www.w3schools.com/Browsers/browsers_opera.as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Browsers/browsers_safari.asp" TargetMode="External"/><Relationship Id="rId5" Type="http://schemas.openxmlformats.org/officeDocument/2006/relationships/hyperlink" Target="https://www.w3schools.com/Browsers/browsers_firefox.asp" TargetMode="External"/><Relationship Id="rId4" Type="http://schemas.openxmlformats.org/officeDocument/2006/relationships/hyperlink" Target="https://www.w3schools.com/Browsers/browsers_explorer.a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aa741312(v=vs.85)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mium.org/developers/design-documents/multi-process-architectur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netcraft.com/archives/2017/05/25/may-2017-web-server-survey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.netcraft.com/archives/2018/07/19/july-2018-web-server-survey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rizon_Fios" TargetMode="External"/><Relationship Id="rId7" Type="http://schemas.openxmlformats.org/officeDocument/2006/relationships/hyperlink" Target="https://www.wireless.att.com/businesscenter/solutions/network/wwan.js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spa.org/" TargetMode="External"/><Relationship Id="rId5" Type="http://schemas.openxmlformats.org/officeDocument/2006/relationships/hyperlink" Target="http://www.reviews.org/internet-service/best-satellite-internet-providers/" TargetMode="External"/><Relationship Id="rId4" Type="http://schemas.openxmlformats.org/officeDocument/2006/relationships/hyperlink" Target="https://en.wikipedia.org/wiki/Cable_Internet_acces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ghspeedinternet.com/in/fort-wayn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google.com/imgres?imgurl=http://www.globaldots.com/wordpress/wp-content/uploads/2016/01/data-center-590x393.jpg&amp;imgrefurl=http://www.globaldots.com/verizon-auctions-data-centers-google-cloud-attacks-amazon-weeks-news/&amp;docid=Uw5Kv-tiJfXWJM&amp;tbnid=Nbxe3wm9eXEarM:&amp;vet=10ahUKEwja4LOfwd7VAhWl24MKHSdHDA4QMwibASgWMBY..i&amp;w=590&amp;h=393&amp;bih=537&amp;biw=994&amp;q=amazon%20data%20center%20locations&amp;ved=0ahUKEwja4LOfwd7VAhWl24MKHSdHDA4QMwibASgWMBY&amp;iact=mrc&amp;uact=8" TargetMode="External"/><Relationship Id="rId7" Type="http://schemas.openxmlformats.org/officeDocument/2006/relationships/hyperlink" Target="https://www.google.com/imgres?imgurl=http://images.techhive.com/images/article/2012/11/xx_donotuse_datacenter_info-100014881-orig.jpg&amp;imgrefurl=http://consultech.us/microsoft-cloud-data-center-locations&amp;docid=7kvTf-MWF3bIVM&amp;tbnid=1lFRo9AIif_fBM:&amp;vet=10ahUKEwja4LOfwd7VAhWl24MKHSdHDA4QMwh7KAAwAA..i&amp;w=1160&amp;h=797&amp;bih=537&amp;biw=994&amp;q=amazon%20data%20center%20locations&amp;ved=0ahUKEwja4LOfwd7VAhWl24MKHSdHDA4QMwh7KAAwAA&amp;iact=mrc&amp;uact=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google.com/imgres?imgurl=https://dczone1-b1y2ntik9l1hbuczvof.netdna-ssl.com/images/blog/2014/06/IBMSoftLayerLondon3.jpg&amp;imgrefurl=https://www.datacenters.com/news/companies/235-open-open-open-ibm-s-softlayer-will-open-data-center-in-london&amp;docid=PrSBbNUayCuj6M&amp;tbnid=Obfo3s3BnyWCjM:&amp;vet=10ahUKEwja4LOfwd7VAhWl24MKHSdHDA4QMwjOAShJMEk..i&amp;w=592&amp;h=395&amp;bih=537&amp;biw=994&amp;q=amazon%20data%20center%20locations&amp;ved=0ahUKEwja4LOfwd7VAhWl24MKHSdHDA4QMwjOAShJMEk&amp;iact=mrc&amp;uact=8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s://www.google.com/imgres?imgurl=https://www.turnkeylinux.org/files/images/blog/aws-datacenters.jpg&amp;imgrefurl=https://stackoverflow.com/questions/3907572/where-are-aws-data-center-locations-listed&amp;docid=lJNkmrXQIwRn3M&amp;tbnid=G4K78e7FyJ6HKM:&amp;vet=10ahUKEwja4LOfwd7VAhWl24MKHSdHDA4QMwh8KAEwAQ..i&amp;w=640&amp;h=331&amp;bih=537&amp;biw=994&amp;q=amazon%20data%20center%20locations&amp;ved=0ahUKEwja4LOfwd7VAhWl24MKHSdHDA4QMwh8KAEwAQ&amp;iact=mrc&amp;uact=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about-aws/global-infrastructur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about-aws/global-infrastructur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region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otweb2017.github.io/cfp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orld_Wide_Web" TargetMode="External"/><Relationship Id="rId3" Type="http://schemas.openxmlformats.org/officeDocument/2006/relationships/hyperlink" Target="https://en.wikipedia.org/wiki/Internet" TargetMode="External"/><Relationship Id="rId7" Type="http://schemas.openxmlformats.org/officeDocument/2006/relationships/hyperlink" Target="https://en.wikipedia.org/wiki/Web_applic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ypertext" TargetMode="External"/><Relationship Id="rId11" Type="http://schemas.openxmlformats.org/officeDocument/2006/relationships/hyperlink" Target="https://en.wikipedia.org/wiki/File_sharing" TargetMode="External"/><Relationship Id="rId5" Type="http://schemas.openxmlformats.org/officeDocument/2006/relationships/hyperlink" Target="https://en.wikipedia.org/wiki/Internet_protocol_suite" TargetMode="External"/><Relationship Id="rId10" Type="http://schemas.openxmlformats.org/officeDocument/2006/relationships/hyperlink" Target="https://en.wikipedia.org/wiki/Voice_over_IP" TargetMode="External"/><Relationship Id="rId4" Type="http://schemas.openxmlformats.org/officeDocument/2006/relationships/hyperlink" Target="https://en.wikipedia.org/wiki/Computer_network" TargetMode="External"/><Relationship Id="rId9" Type="http://schemas.openxmlformats.org/officeDocument/2006/relationships/hyperlink" Target="https://en.wikipedia.org/wiki/Emai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Web Systems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Lecture 1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An Overview of Web Systems</a:t>
            </a: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I-Hai Lin, Professor of Electrical and Computer Engineering Technology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School of Polytechnic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College of Engineering, Technology, and Computer Science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Purdue University Fort Wayne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"/>
            <a:ext cx="8686800" cy="80287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Internet- and Web-enabled Enterprise IT Services &amp; Operation Environment: An Example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80" y="802878"/>
            <a:ext cx="7457120" cy="594163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302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6160"/>
            <a:ext cx="8686800" cy="491146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Enterprise Applications and Data Integration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02" y="500866"/>
            <a:ext cx="5334795" cy="63851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539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6159"/>
            <a:ext cx="8686800" cy="74378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Web Servers for Enterprise Applications and Data Integration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72" y="927416"/>
            <a:ext cx="4445628" cy="5722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441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Browser/Web Server Interaction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73117"/>
          </a:xfrm>
        </p:spPr>
        <p:txBody>
          <a:bodyPr/>
          <a:lstStyle/>
          <a:p>
            <a:pPr eaLnBrk="1" hangingPunct="1"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64" y="1446580"/>
            <a:ext cx="8144471" cy="495422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11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497204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Clients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75018"/>
            <a:ext cx="8229600" cy="546862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Browser Statistics, </a:t>
            </a:r>
            <a:r>
              <a:rPr lang="en-US" sz="2000" dirty="0">
                <a:latin typeface="Arial" charset="0"/>
              </a:rPr>
              <a:t>https://www.w3schools.com/Browsers/default.asp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74947"/>
              </p:ext>
            </p:extLst>
          </p:nvPr>
        </p:nvGraphicFramePr>
        <p:xfrm>
          <a:off x="457203" y="1891982"/>
          <a:ext cx="8229596" cy="3779520"/>
        </p:xfrm>
        <a:graphic>
          <a:graphicData uri="http://schemas.openxmlformats.org/drawingml/2006/table">
            <a:tbl>
              <a:tblPr/>
              <a:tblGrid>
                <a:gridCol w="828546">
                  <a:extLst>
                    <a:ext uri="{9D8B030D-6E8A-4147-A177-3AD203B41FA5}">
                      <a16:colId xmlns:a16="http://schemas.microsoft.com/office/drawing/2014/main" val="428698484"/>
                    </a:ext>
                  </a:extLst>
                </a:gridCol>
                <a:gridCol w="1480210">
                  <a:extLst>
                    <a:ext uri="{9D8B030D-6E8A-4147-A177-3AD203B41FA5}">
                      <a16:colId xmlns:a16="http://schemas.microsoft.com/office/drawing/2014/main" val="3673436286"/>
                    </a:ext>
                  </a:extLst>
                </a:gridCol>
                <a:gridCol w="1480210">
                  <a:extLst>
                    <a:ext uri="{9D8B030D-6E8A-4147-A177-3AD203B41FA5}">
                      <a16:colId xmlns:a16="http://schemas.microsoft.com/office/drawing/2014/main" val="413119333"/>
                    </a:ext>
                  </a:extLst>
                </a:gridCol>
                <a:gridCol w="1480210">
                  <a:extLst>
                    <a:ext uri="{9D8B030D-6E8A-4147-A177-3AD203B41FA5}">
                      <a16:colId xmlns:a16="http://schemas.microsoft.com/office/drawing/2014/main" val="599348679"/>
                    </a:ext>
                  </a:extLst>
                </a:gridCol>
                <a:gridCol w="1480210">
                  <a:extLst>
                    <a:ext uri="{9D8B030D-6E8A-4147-A177-3AD203B41FA5}">
                      <a16:colId xmlns:a16="http://schemas.microsoft.com/office/drawing/2014/main" val="3247842857"/>
                    </a:ext>
                  </a:extLst>
                </a:gridCol>
                <a:gridCol w="1480210">
                  <a:extLst>
                    <a:ext uri="{9D8B030D-6E8A-4147-A177-3AD203B41FA5}">
                      <a16:colId xmlns:a16="http://schemas.microsoft.com/office/drawing/2014/main" val="2318257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4CAF50"/>
                          </a:solidFill>
                          <a:effectLst/>
                          <a:hlinkClick r:id="rId3"/>
                        </a:rPr>
                        <a:t>Chrome</a:t>
                      </a:r>
                      <a:endParaRPr lang="en-US">
                        <a:effectLst/>
                      </a:endParaRP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AF50"/>
                          </a:solidFill>
                          <a:effectLst/>
                          <a:hlinkClick r:id="rId4"/>
                        </a:rPr>
                        <a:t>Edge/IE</a:t>
                      </a:r>
                      <a:endParaRPr lang="en-US" dirty="0">
                        <a:effectLst/>
                      </a:endParaRP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4CAF50"/>
                          </a:solidFill>
                          <a:effectLst/>
                          <a:hlinkClick r:id="rId5"/>
                        </a:rPr>
                        <a:t>Firefox</a:t>
                      </a:r>
                      <a:endParaRPr lang="en-US">
                        <a:effectLst/>
                      </a:endParaRP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4CAF50"/>
                          </a:solidFill>
                          <a:effectLst/>
                          <a:hlinkClick r:id="rId6"/>
                        </a:rPr>
                        <a:t>Safari</a:t>
                      </a:r>
                      <a:endParaRPr lang="en-US">
                        <a:effectLst/>
                      </a:endParaRP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4CAF50"/>
                          </a:solidFill>
                          <a:effectLst/>
                          <a:hlinkClick r:id="rId7"/>
                        </a:rPr>
                        <a:t>Opera</a:t>
                      </a:r>
                      <a:endParaRPr lang="en-US">
                        <a:effectLst/>
                      </a:endParaRP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882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July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80.1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3.5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10.8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2.7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1.5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305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June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79.4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3.8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10.9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3.0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1.6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912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79.0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3.9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10.9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3.2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1.6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44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Apr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78.6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3.9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11.2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3.3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1.5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018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Mar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78.1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4.0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11.5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3.3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1.6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36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Feb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77.9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4.1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11.8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3.3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1.5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637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Jan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77.2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4.1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12.4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3.6 %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1.6 </a:t>
                      </a:r>
                      <a:r>
                        <a:rPr lang="en-US" dirty="0">
                          <a:effectLst/>
                        </a:rPr>
                        <a:t>%</a:t>
                      </a:r>
                    </a:p>
                  </a:txBody>
                  <a:tcPr marR="152400" marT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00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8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Browser Architecture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7848600" cy="5017895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39" y="814388"/>
            <a:ext cx="7067661" cy="594932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09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IE Web Browser Architecture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7311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latin typeface="Arial" charset="0"/>
                <a:hlinkClick r:id="rId3"/>
              </a:rPr>
              <a:t>https://msdn.microsoft.com/en-us/library/aa741312(v=vs.85).</a:t>
            </a:r>
            <a:r>
              <a:rPr lang="en-US" sz="2000" dirty="0" smtClean="0">
                <a:latin typeface="Arial" charset="0"/>
                <a:hlinkClick r:id="rId3"/>
              </a:rPr>
              <a:t>aspx</a:t>
            </a:r>
            <a:r>
              <a:rPr lang="en-US" sz="2000" dirty="0" smtClean="0">
                <a:latin typeface="Arial" charset="0"/>
              </a:rPr>
              <a:t> [accessed 2017/8/22]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82" y="1905000"/>
            <a:ext cx="38766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Chrome Browser Architecture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2147629" cy="547311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charset="0"/>
              </a:rPr>
              <a:t>The Chromium Project -  </a:t>
            </a:r>
            <a:r>
              <a:rPr lang="en-US" sz="2000" dirty="0" err="1" smtClean="0">
                <a:latin typeface="Arial" charset="0"/>
              </a:rPr>
              <a:t>Multiprocess</a:t>
            </a:r>
            <a:r>
              <a:rPr lang="en-US" sz="2000" dirty="0">
                <a:latin typeface="Arial" charset="0"/>
              </a:rPr>
              <a:t> Architecture, </a:t>
            </a:r>
            <a:r>
              <a:rPr lang="en-US" sz="2000" dirty="0">
                <a:latin typeface="Arial" charset="0"/>
                <a:hlinkClick r:id="rId3"/>
              </a:rPr>
              <a:t>https://</a:t>
            </a:r>
            <a:r>
              <a:rPr lang="en-US" sz="2000" dirty="0" smtClean="0">
                <a:latin typeface="Arial" charset="0"/>
                <a:hlinkClick r:id="rId3"/>
              </a:rPr>
              <a:t>www.chromium.org/developers/design-documents/multi-process-architecture</a:t>
            </a:r>
            <a:r>
              <a:rPr lang="en-US" sz="2000" dirty="0" smtClean="0">
                <a:latin typeface="Arial" charset="0"/>
              </a:rPr>
              <a:t>  [accessed 2017/8/22]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29" y="642854"/>
            <a:ext cx="6539171" cy="60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Servers/Web Sites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4188"/>
            <a:ext cx="8229600" cy="575945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Netcraft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Web Server Survey</a:t>
            </a:r>
          </a:p>
          <a:p>
            <a:pPr lvl="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May 2017 Web server survey,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https://news.netcraft.com/archives/2017/05/25/may-2017-web-server-survey.html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Microsoft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IIS – 49.1%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Apache - 20.95%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NGINX – 29.22%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Google  – 1.05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July 2018 Web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server survey,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https://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news.netcraft.com/archives/2018/07/19/july-2018-web-server-survey.html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Apache -  41.13%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NGINX – 21.64%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Google - 8.18%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Microsoft – 6.62%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04" y="93172"/>
            <a:ext cx="8686800" cy="51289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Servers (HTTP Server)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604" y="606064"/>
            <a:ext cx="8472196" cy="5318409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HyperText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Transfer Protocol – Port 80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HyperText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Transfer Protocols Secured – Port 443) protocols</a:t>
            </a:r>
          </a:p>
          <a:p>
            <a:pPr eaLnBrk="1" hangingPunct="1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894" y="1510021"/>
            <a:ext cx="5628706" cy="5195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155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Systems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+mj-lt"/>
              </a:rPr>
              <a:t>A study of essential knowledge and skills that an effective web administrator must know. Introduction to fundamental topics of web technologies, web-based systems, and web page design. Topics covered include Internet applications, web site development and publishing, information architecture, client and server-side programming, multimedia technologies and publishing, vulnerabilities, and web site implementation and maintenance.</a:t>
            </a:r>
            <a:endParaRPr lang="en-US" sz="2800" dirty="0" smtClean="0">
              <a:latin typeface="+mj-lt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Service Providers (ISPs)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Basic Services Provided</a:t>
            </a:r>
          </a:p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DNS (Domain Name Resolution Service): translating domain name into an IP address.</a:t>
            </a:r>
          </a:p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RADIUS: User Authentication Dial-In User Services, and accounting</a:t>
            </a:r>
          </a:p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WWW: Basic web hosting and server functionality; FTP,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Email: Providing POP3 (post office protocol), IMAP (Internet Message Access Protocol) and SMTP (Simple Mail Transfer Protocols) services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Service Providers (ISPs)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6588"/>
            <a:ext cx="8229600" cy="57642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ISP Connection Types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en-US" sz="2400" b="1" dirty="0" smtClean="0">
                <a:latin typeface="Arial" charset="0"/>
              </a:rPr>
              <a:t>DSL (Digital Subscriber Line): </a:t>
            </a:r>
            <a:r>
              <a:rPr lang="en-US" sz="2000" b="1" dirty="0" smtClean="0">
                <a:latin typeface="Arial" charset="0"/>
              </a:rPr>
              <a:t>DSL modem, Router 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Arial" charset="0"/>
              </a:rPr>
              <a:t>Fiber: </a:t>
            </a:r>
            <a:r>
              <a:rPr lang="en-US" sz="2000" b="1" dirty="0" smtClean="0">
                <a:latin typeface="Arial" charset="0"/>
              </a:rPr>
              <a:t>Verizon </a:t>
            </a:r>
            <a:r>
              <a:rPr lang="en-US" sz="2000" b="1" dirty="0">
                <a:latin typeface="Arial" charset="0"/>
              </a:rPr>
              <a:t>FIOS, </a:t>
            </a:r>
            <a:r>
              <a:rPr lang="en-US" sz="2000" b="1" dirty="0">
                <a:latin typeface="Arial" charset="0"/>
                <a:hlinkClick r:id="rId3"/>
              </a:rPr>
              <a:t>https://</a:t>
            </a:r>
            <a:r>
              <a:rPr lang="en-US" sz="2000" b="1" dirty="0" smtClean="0">
                <a:latin typeface="Arial" charset="0"/>
                <a:hlinkClick r:id="rId3"/>
              </a:rPr>
              <a:t>en.wikipedia.org/wiki/Verizon_Fios</a:t>
            </a:r>
            <a:r>
              <a:rPr lang="en-US" sz="2000" b="1" dirty="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Arial" charset="0"/>
              </a:rPr>
              <a:t>Cable: </a:t>
            </a:r>
            <a:r>
              <a:rPr lang="en-US" sz="2000" b="1" dirty="0" smtClean="0">
                <a:latin typeface="Arial" charset="0"/>
              </a:rPr>
              <a:t>Cable </a:t>
            </a:r>
            <a:r>
              <a:rPr lang="en-US" sz="2000" b="1" dirty="0">
                <a:latin typeface="Arial" charset="0"/>
              </a:rPr>
              <a:t>Internet Access, </a:t>
            </a:r>
            <a:r>
              <a:rPr lang="en-US" sz="2000" b="1" dirty="0">
                <a:latin typeface="Arial" charset="0"/>
                <a:hlinkClick r:id="rId4"/>
              </a:rPr>
              <a:t>https://</a:t>
            </a:r>
            <a:r>
              <a:rPr lang="en-US" sz="2000" b="1" dirty="0" smtClean="0">
                <a:latin typeface="Arial" charset="0"/>
                <a:hlinkClick r:id="rId4"/>
              </a:rPr>
              <a:t>en.wikipedia.org/wiki/Cable_Internet_access</a:t>
            </a:r>
            <a:r>
              <a:rPr lang="en-US" sz="2000" b="1" dirty="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Arial" charset="0"/>
              </a:rPr>
              <a:t>Satellite: </a:t>
            </a:r>
            <a:r>
              <a:rPr lang="en-US" sz="2000" b="1" dirty="0" smtClean="0">
                <a:latin typeface="Arial" charset="0"/>
              </a:rPr>
              <a:t>The Best Satellite </a:t>
            </a:r>
            <a:r>
              <a:rPr lang="en-US" sz="2000" b="1" dirty="0">
                <a:latin typeface="Arial" charset="0"/>
              </a:rPr>
              <a:t>ISP in 2017, </a:t>
            </a:r>
            <a:r>
              <a:rPr lang="en-US" sz="2000" b="1" dirty="0">
                <a:latin typeface="Arial" charset="0"/>
                <a:hlinkClick r:id="rId5"/>
              </a:rPr>
              <a:t>http://www.reviews.org/internet-service/best-satellite-internet-providers</a:t>
            </a:r>
            <a:r>
              <a:rPr lang="en-US" sz="2000" b="1" dirty="0" smtClean="0">
                <a:latin typeface="Arial" charset="0"/>
                <a:hlinkClick r:id="rId5"/>
              </a:rPr>
              <a:t>/</a:t>
            </a:r>
            <a:r>
              <a:rPr lang="en-US" sz="2000" b="1" dirty="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Arial" charset="0"/>
              </a:rPr>
              <a:t>Wireless ISP: </a:t>
            </a:r>
            <a:r>
              <a:rPr lang="en-US" sz="2000" b="1" dirty="0" smtClean="0">
                <a:latin typeface="Arial" charset="0"/>
                <a:hlinkClick r:id="rId6"/>
              </a:rPr>
              <a:t>http</a:t>
            </a:r>
            <a:r>
              <a:rPr lang="en-US" sz="2000" b="1" dirty="0">
                <a:latin typeface="Arial" charset="0"/>
                <a:hlinkClick r:id="rId6"/>
              </a:rPr>
              <a:t>://www.wispa.org</a:t>
            </a:r>
            <a:r>
              <a:rPr lang="en-US" sz="2000" b="1" dirty="0" smtClean="0">
                <a:latin typeface="Arial" charset="0"/>
                <a:hlinkClick r:id="rId6"/>
              </a:rPr>
              <a:t>/</a:t>
            </a:r>
            <a:r>
              <a:rPr lang="en-US" sz="2000" b="1" dirty="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Arial" charset="0"/>
              </a:rPr>
              <a:t>Cellular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Arial" charset="0"/>
                <a:hlinkClick r:id="rId7"/>
              </a:rPr>
              <a:t>https</a:t>
            </a:r>
            <a:r>
              <a:rPr lang="en-US" sz="2000" b="1" dirty="0">
                <a:latin typeface="Arial" charset="0"/>
                <a:hlinkClick r:id="rId7"/>
              </a:rPr>
              <a:t>://</a:t>
            </a:r>
            <a:r>
              <a:rPr lang="en-US" sz="2000" b="1" dirty="0" smtClean="0">
                <a:latin typeface="Arial" charset="0"/>
                <a:hlinkClick r:id="rId7"/>
              </a:rPr>
              <a:t>www.wireless.att.com/businesscenter/solutions/network/wwan.jsp</a:t>
            </a:r>
            <a:r>
              <a:rPr lang="en-US" sz="2000" b="1" dirty="0" smtClean="0">
                <a:latin typeface="Arial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Service Providers (ISPs)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Internet Providers in Fort Wayne,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https://www.highspeedinternet.com/in/fort-wayne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[accessed 2017/8/20]</a:t>
            </a:r>
          </a:p>
          <a:p>
            <a:pPr lvl="1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Verison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DSL, Fiber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Frontier FiOS – Fiber, DSL</a:t>
            </a:r>
          </a:p>
          <a:p>
            <a:pPr lvl="1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Xfinity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(Comcast) - cable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CenturyLink – DSL, Fiber</a:t>
            </a:r>
          </a:p>
          <a:p>
            <a:pPr lvl="1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HiughesNet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Satellite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Systems May use Data Centers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01092"/>
            <a:ext cx="8458200" cy="5429833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Networked Computer Systems in Data Centers</a:t>
            </a:r>
          </a:p>
          <a:p>
            <a:endParaRPr lang="en-US" sz="28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7" name="Picture 6" descr="Image result for amazon data center location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1186"/>
            <a:ext cx="3733800" cy="227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amazon data center locations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733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amazon data center locations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95593"/>
            <a:ext cx="4038600" cy="23834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6800" y="3416469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Globaldots.com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631718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Stackoverflow.com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61384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Datacenters.com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3416469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Consulttech.us</a:t>
            </a:r>
            <a:endParaRPr lang="en-US" sz="1600" dirty="0"/>
          </a:p>
        </p:txBody>
      </p:sp>
      <p:pic>
        <p:nvPicPr>
          <p:cNvPr id="15" name="Picture 14" descr="Image result for amazon data center locations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5728"/>
            <a:ext cx="4191000" cy="2421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0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AWS Global Infrastructure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3000" b="1" dirty="0" smtClean="0">
                <a:solidFill>
                  <a:schemeClr val="folHlink"/>
                </a:solidFill>
              </a:rPr>
              <a:t>(Amazon Web Services)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AWS Global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Infrastructure (Accessed 2018/8/23),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https://aws.amazon.com/about-aws/global-infrastructure/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AWS Cloud operates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55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Availability Zones within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geographic Regions around the world, with announced plans for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Availability Zones 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54more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Regions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Bahrain,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Hong Kong SAR,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Sweden, and a second AWS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GovCloud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Region in the US.</a:t>
            </a:r>
          </a:p>
          <a:p>
            <a:pPr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AWS Global Infrastructure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01092"/>
            <a:ext cx="8458200" cy="5429833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AWS Global Infrastructure,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https://aws.amazon.com/about-aws/global-infrastructure/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466581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695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AWS Global Infrastructure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01092"/>
            <a:ext cx="8458200" cy="5429833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Azure Regions (54 regions worldwide, 140 countries),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https://azure.microsoft.com/en-us/regions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/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[accessed 2018/8/21]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" y="2157854"/>
            <a:ext cx="8210550" cy="39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Hot Topics in Web Systems and Technologies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6588"/>
            <a:ext cx="8229600" cy="5494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effectLst/>
              </a:rPr>
              <a:t>HotWeb</a:t>
            </a:r>
            <a:r>
              <a:rPr lang="en-US" sz="2800" dirty="0" smtClean="0">
                <a:effectLst/>
              </a:rPr>
              <a:t> 2017, Oct. 14, 5</a:t>
            </a:r>
            <a:r>
              <a:rPr lang="en-US" sz="2800" baseline="30000" dirty="0" smtClean="0">
                <a:effectLst/>
              </a:rPr>
              <a:t>th</a:t>
            </a:r>
            <a:r>
              <a:rPr lang="en-US" sz="2800" dirty="0" smtClean="0">
                <a:effectLst/>
              </a:rPr>
              <a:t> ACM/IEEE </a:t>
            </a:r>
            <a:r>
              <a:rPr lang="en-US" sz="2800" dirty="0">
                <a:effectLst/>
              </a:rPr>
              <a:t>Workshop, </a:t>
            </a:r>
            <a:r>
              <a:rPr lang="en-US" sz="2800" dirty="0" smtClean="0">
                <a:effectLst/>
              </a:rPr>
              <a:t>San Jose, CA, </a:t>
            </a:r>
            <a:r>
              <a:rPr lang="en-US" sz="2800" dirty="0" smtClean="0">
                <a:effectLst/>
                <a:hlinkClick r:id="rId3"/>
              </a:rPr>
              <a:t>https</a:t>
            </a:r>
            <a:r>
              <a:rPr lang="en-US" sz="2800" dirty="0">
                <a:effectLst/>
                <a:hlinkClick r:id="rId3"/>
              </a:rPr>
              <a:t>://</a:t>
            </a:r>
            <a:r>
              <a:rPr lang="en-US" sz="2800" dirty="0" smtClean="0">
                <a:effectLst/>
                <a:hlinkClick r:id="rId3"/>
              </a:rPr>
              <a:t>hotweb2017.github.io/cfp.html</a:t>
            </a:r>
            <a:r>
              <a:rPr lang="en-US" sz="2800" dirty="0" smtClean="0">
                <a:effectLst/>
              </a:rPr>
              <a:t> </a:t>
            </a:r>
          </a:p>
          <a:p>
            <a:pPr eaLnBrk="1" hangingPunct="1">
              <a:defRPr/>
            </a:pPr>
            <a:r>
              <a:rPr lang="en-US" sz="2400" b="1" dirty="0">
                <a:effectLst/>
                <a:latin typeface="+mj-lt"/>
              </a:rPr>
              <a:t>Web of Things (Internet of </a:t>
            </a:r>
            <a:r>
              <a:rPr lang="en-US" sz="2400" b="1" dirty="0" smtClean="0">
                <a:effectLst/>
                <a:latin typeface="+mj-lt"/>
              </a:rPr>
              <a:t>Things)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  <a:latin typeface="+mj-lt"/>
              </a:rPr>
              <a:t>Applications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  <a:latin typeface="+mj-lt"/>
              </a:rPr>
              <a:t>Caching </a:t>
            </a:r>
            <a:r>
              <a:rPr lang="en-US" sz="2400" b="1" dirty="0">
                <a:effectLst/>
                <a:latin typeface="+mj-lt"/>
              </a:rPr>
              <a:t>and replication, </a:t>
            </a:r>
            <a:endParaRPr lang="en-US" sz="2400" b="1" dirty="0" smtClean="0">
              <a:effectLst/>
              <a:latin typeface="+mj-lt"/>
            </a:endParaRPr>
          </a:p>
          <a:p>
            <a:pPr eaLnBrk="1" hangingPunct="1">
              <a:defRPr/>
            </a:pPr>
            <a:r>
              <a:rPr lang="en-US" sz="2400" b="1" dirty="0" smtClean="0">
                <a:effectLst/>
                <a:latin typeface="+mj-lt"/>
              </a:rPr>
              <a:t>Crowdsourcing </a:t>
            </a:r>
            <a:r>
              <a:rPr lang="en-US" sz="2400" b="1" dirty="0">
                <a:effectLst/>
                <a:latin typeface="+mj-lt"/>
              </a:rPr>
              <a:t>Systems and Social </a:t>
            </a:r>
            <a:r>
              <a:rPr lang="en-US" sz="2400" b="1" dirty="0" smtClean="0">
                <a:effectLst/>
                <a:latin typeface="+mj-lt"/>
              </a:rPr>
              <a:t>Media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  <a:latin typeface="+mj-lt"/>
              </a:rPr>
              <a:t>Data </a:t>
            </a:r>
            <a:r>
              <a:rPr lang="en-US" sz="2400" b="1" dirty="0">
                <a:effectLst/>
                <a:latin typeface="+mj-lt"/>
              </a:rPr>
              <a:t>mining and </a:t>
            </a:r>
            <a:r>
              <a:rPr lang="en-US" sz="2400" b="1" dirty="0" smtClean="0">
                <a:effectLst/>
                <a:latin typeface="+mj-lt"/>
              </a:rPr>
              <a:t>analytics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  <a:latin typeface="+mj-lt"/>
              </a:rPr>
              <a:t> </a:t>
            </a:r>
            <a:r>
              <a:rPr lang="en-US" sz="2400" b="1" dirty="0">
                <a:effectLst/>
                <a:latin typeface="+mj-lt"/>
              </a:rPr>
              <a:t>Ecommerce and </a:t>
            </a:r>
            <a:r>
              <a:rPr lang="en-US" sz="2400" b="1" dirty="0" smtClean="0">
                <a:effectLst/>
                <a:latin typeface="+mj-lt"/>
              </a:rPr>
              <a:t>monetization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  <a:latin typeface="+mj-lt"/>
              </a:rPr>
              <a:t>Infrastructure </a:t>
            </a:r>
            <a:r>
              <a:rPr lang="en-US" sz="2400" b="1" dirty="0">
                <a:effectLst/>
                <a:latin typeface="+mj-lt"/>
              </a:rPr>
              <a:t>(Datacenters, Content Networks and Cloud Computing</a:t>
            </a:r>
            <a:r>
              <a:rPr lang="en-US" sz="2400" b="1" dirty="0" smtClean="0">
                <a:effectLst/>
                <a:latin typeface="+mj-lt"/>
              </a:rPr>
              <a:t>)</a:t>
            </a: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3638"/>
            <a:ext cx="2133600" cy="457200"/>
          </a:xfrm>
        </p:spPr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Hot Topics in Web Systems and Technologies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effectLst/>
                <a:latin typeface="+mj-lt"/>
              </a:rPr>
              <a:t>Internet </a:t>
            </a:r>
            <a:r>
              <a:rPr lang="en-US" sz="2400" b="1" dirty="0" smtClean="0">
                <a:effectLst/>
                <a:latin typeface="+mj-lt"/>
              </a:rPr>
              <a:t>Telephony</a:t>
            </a:r>
          </a:p>
          <a:p>
            <a:r>
              <a:rPr lang="en-US" sz="2400" b="1" dirty="0" smtClean="0">
                <a:effectLst/>
                <a:latin typeface="+mj-lt"/>
              </a:rPr>
              <a:t>Measurement </a:t>
            </a:r>
            <a:r>
              <a:rPr lang="en-US" sz="2400" b="1" dirty="0">
                <a:effectLst/>
                <a:latin typeface="+mj-lt"/>
              </a:rPr>
              <a:t>studies of deployed </a:t>
            </a:r>
            <a:r>
              <a:rPr lang="en-US" sz="2400" b="1" dirty="0" smtClean="0">
                <a:effectLst/>
                <a:latin typeface="+mj-lt"/>
              </a:rPr>
              <a:t>systems</a:t>
            </a:r>
          </a:p>
          <a:p>
            <a:r>
              <a:rPr lang="en-US" sz="2400" b="1" dirty="0" smtClean="0">
                <a:effectLst/>
                <a:latin typeface="+mj-lt"/>
              </a:rPr>
              <a:t>Mobility </a:t>
            </a:r>
            <a:r>
              <a:rPr lang="en-US" sz="2400" b="1" dirty="0">
                <a:effectLst/>
                <a:latin typeface="+mj-lt"/>
              </a:rPr>
              <a:t>and pervasive </a:t>
            </a:r>
            <a:r>
              <a:rPr lang="en-US" sz="2400" b="1" dirty="0" smtClean="0">
                <a:effectLst/>
                <a:latin typeface="+mj-lt"/>
              </a:rPr>
              <a:t>Web</a:t>
            </a:r>
          </a:p>
          <a:p>
            <a:r>
              <a:rPr lang="en-US" sz="2400" b="1" dirty="0" smtClean="0">
                <a:effectLst/>
                <a:latin typeface="+mj-lt"/>
              </a:rPr>
              <a:t>Multimedia </a:t>
            </a:r>
            <a:r>
              <a:rPr lang="en-US" sz="2400" b="1" dirty="0">
                <a:effectLst/>
                <a:latin typeface="+mj-lt"/>
              </a:rPr>
              <a:t>content </a:t>
            </a:r>
            <a:r>
              <a:rPr lang="en-US" sz="2400" b="1" dirty="0" smtClean="0">
                <a:effectLst/>
                <a:latin typeface="+mj-lt"/>
              </a:rPr>
              <a:t>distribution</a:t>
            </a:r>
          </a:p>
          <a:p>
            <a:r>
              <a:rPr lang="en-US" sz="2400" b="1" dirty="0" smtClean="0">
                <a:effectLst/>
                <a:latin typeface="+mj-lt"/>
              </a:rPr>
              <a:t>Security </a:t>
            </a:r>
            <a:r>
              <a:rPr lang="en-US" sz="2400" b="1" dirty="0">
                <a:effectLst/>
                <a:latin typeface="+mj-lt"/>
              </a:rPr>
              <a:t>and </a:t>
            </a:r>
            <a:r>
              <a:rPr lang="en-US" sz="2400" b="1" dirty="0" smtClean="0">
                <a:effectLst/>
                <a:latin typeface="+mj-lt"/>
              </a:rPr>
              <a:t>privacy</a:t>
            </a:r>
          </a:p>
          <a:p>
            <a:r>
              <a:rPr lang="en-US" sz="2400" b="1" dirty="0" smtClean="0">
                <a:effectLst/>
                <a:latin typeface="+mj-lt"/>
              </a:rPr>
              <a:t>Social </a:t>
            </a:r>
            <a:r>
              <a:rPr lang="en-US" sz="2400" b="1" dirty="0">
                <a:effectLst/>
                <a:latin typeface="+mj-lt"/>
              </a:rPr>
              <a:t>networks and graph </a:t>
            </a:r>
            <a:r>
              <a:rPr lang="en-US" sz="2400" b="1" dirty="0" smtClean="0">
                <a:effectLst/>
                <a:latin typeface="+mj-lt"/>
              </a:rPr>
              <a:t>analysis</a:t>
            </a:r>
          </a:p>
          <a:p>
            <a:r>
              <a:rPr lang="en-US" sz="2400" b="1" dirty="0" smtClean="0">
                <a:effectLst/>
                <a:latin typeface="+mj-lt"/>
              </a:rPr>
              <a:t>Searching </a:t>
            </a:r>
            <a:r>
              <a:rPr lang="en-US" sz="2400" b="1" dirty="0">
                <a:effectLst/>
                <a:latin typeface="+mj-lt"/>
              </a:rPr>
              <a:t>and Information </a:t>
            </a:r>
            <a:r>
              <a:rPr lang="en-US" sz="2400" b="1" dirty="0" smtClean="0">
                <a:effectLst/>
                <a:latin typeface="+mj-lt"/>
              </a:rPr>
              <a:t>Retrieval, and </a:t>
            </a:r>
          </a:p>
          <a:p>
            <a:r>
              <a:rPr lang="en-US" sz="2400" b="1" dirty="0" smtClean="0">
                <a:effectLst/>
                <a:latin typeface="+mj-lt"/>
              </a:rPr>
              <a:t>Web/Database </a:t>
            </a:r>
            <a:r>
              <a:rPr lang="en-US" sz="2400" b="1" dirty="0">
                <a:effectLst/>
                <a:latin typeface="+mj-lt"/>
              </a:rPr>
              <a:t>integration.</a:t>
            </a:r>
            <a:br>
              <a:rPr lang="en-US" sz="2400" b="1" dirty="0">
                <a:effectLst/>
                <a:latin typeface="+mj-lt"/>
              </a:rPr>
            </a:br>
            <a:endParaRPr lang="en-US" sz="2400" dirty="0" smtClean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Summary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Systems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36588"/>
            <a:ext cx="8229600" cy="54943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  <a:latin typeface="Arial" charset="0"/>
              </a:rPr>
              <a:t>Web Systems utilize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Computer Systems</a:t>
            </a:r>
            <a:r>
              <a:rPr lang="en-US" sz="2000" dirty="0" smtClean="0">
                <a:effectLst/>
                <a:latin typeface="Arial" charset="0"/>
              </a:rPr>
              <a:t> 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Communications and Networking Technology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The Internet Technology &amp; Services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Web Clients, Web Sites &amp; Servers</a:t>
            </a:r>
          </a:p>
          <a:p>
            <a:pPr lvl="2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Web sites, Web pages, contents, apps, services</a:t>
            </a:r>
          </a:p>
          <a:p>
            <a:pPr lvl="1" eaLnBrk="1" hangingPunct="1">
              <a:defRPr/>
            </a:pPr>
            <a:r>
              <a:rPr lang="en-US" sz="2000" b="1" dirty="0">
                <a:effectLst/>
                <a:latin typeface="Arial" charset="0"/>
              </a:rPr>
              <a:t>Cloud Data Centers and Storage Systems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  <a:latin typeface="Arial" charset="0"/>
              </a:rPr>
              <a:t>Web Enabled, Assisted Applications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Online E-Commerce &amp; E-Business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Web Content Sharing</a:t>
            </a:r>
          </a:p>
          <a:p>
            <a:pPr lvl="1" eaLnBrk="1" hangingPunct="1">
              <a:defRPr/>
            </a:pPr>
            <a:r>
              <a:rPr lang="en-US" sz="2000" b="1" dirty="0">
                <a:effectLst/>
                <a:latin typeface="Arial" charset="0"/>
              </a:rPr>
              <a:t>Web Services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Enterprise Computer System &amp; App Integration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Enterprise Data Integration</a:t>
            </a:r>
          </a:p>
          <a:p>
            <a:pPr lvl="1" eaLnBrk="1" hangingPunct="1">
              <a:defRPr/>
            </a:pPr>
            <a:r>
              <a:rPr lang="en-US" sz="2000" b="1" dirty="0" err="1" smtClean="0">
                <a:effectLst/>
                <a:latin typeface="Arial" charset="0"/>
              </a:rPr>
              <a:t>etc</a:t>
            </a:r>
            <a:endParaRPr lang="en-US" sz="2000" b="1" dirty="0" smtClean="0">
              <a:effectLst/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Systems – need to utilize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  <a:latin typeface="Arial" charset="0"/>
              </a:rPr>
              <a:t>Computer Systems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Main Frames (IBM z14)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Networked Computers in Data centers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Server computers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Workstation computers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Desktops/Laptops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  <a:latin typeface="Arial" charset="0"/>
              </a:rPr>
              <a:t>Embedded computers</a:t>
            </a:r>
          </a:p>
          <a:p>
            <a:pPr lvl="1" eaLnBrk="1" hangingPunct="1">
              <a:defRPr/>
            </a:pPr>
            <a:r>
              <a:rPr lang="en-US" sz="2000" b="1" dirty="0">
                <a:effectLst/>
                <a:latin typeface="Arial" charset="0"/>
              </a:rPr>
              <a:t>Mobile </a:t>
            </a:r>
            <a:r>
              <a:rPr lang="en-US" sz="2000" b="1" dirty="0" smtClean="0">
                <a:effectLst/>
                <a:latin typeface="Arial" charset="0"/>
              </a:rPr>
              <a:t>Devices (smart phones, tablet, iPad, </a:t>
            </a:r>
            <a:r>
              <a:rPr lang="en-US" sz="2000" b="1" dirty="0" err="1" smtClean="0">
                <a:effectLst/>
                <a:latin typeface="Arial" charset="0"/>
              </a:rPr>
              <a:t>etc</a:t>
            </a:r>
            <a:r>
              <a:rPr lang="en-US" sz="2000" b="1" dirty="0" smtClean="0">
                <a:effectLst/>
                <a:latin typeface="Arial" charset="0"/>
              </a:rPr>
              <a:t>)</a:t>
            </a:r>
            <a:endParaRPr lang="en-US" sz="2000" b="1" dirty="0">
              <a:effectLst/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000" dirty="0" smtClean="0">
              <a:effectLst/>
              <a:latin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15" y="908050"/>
            <a:ext cx="3193285" cy="17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Systems – need to utilize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  <a:latin typeface="Arial" charset="0"/>
              </a:rPr>
              <a:t>Networking &amp; Communication Systems</a:t>
            </a:r>
          </a:p>
          <a:p>
            <a:pPr marL="457200" lvl="1" indent="0" eaLnBrk="1" hangingPunct="1">
              <a:buNone/>
              <a:defRPr/>
            </a:pPr>
            <a:endParaRPr lang="en-US" sz="2000" dirty="0" smtClean="0">
              <a:effectLst/>
              <a:latin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51191"/>
            <a:ext cx="5919777" cy="500200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334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Systems – use Internet infrastructure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2919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latin typeface="Arial" charset="0"/>
              </a:rPr>
              <a:t>Internet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>
                <a:latin typeface="Arial" charset="0"/>
                <a:hlinkClick r:id="rId3"/>
              </a:rPr>
              <a:t>https://</a:t>
            </a:r>
            <a:r>
              <a:rPr lang="en-US" sz="2400" dirty="0" smtClean="0">
                <a:latin typeface="Arial" charset="0"/>
                <a:hlinkClick r:id="rId3"/>
              </a:rPr>
              <a:t>en.wikipedia.org/wiki/Internet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Internet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 the global system of interconnected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 tooltip="Computer network"/>
              </a:rPr>
              <a:t>computer networks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that use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 tooltip="Internet protocol suite"/>
              </a:rPr>
              <a:t>Internet protocol suite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(TCP/IP) to link devices worldwide. It is a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network of networks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that consists of private, public, academic, business, and government networks of local to global scope, linked by a broad array of electronic, wireless, and optical networking technologies. The Internet carries an extensive range of information resources and services, such as the inter-linked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 tooltip="Hypertext"/>
              </a:rPr>
              <a:t>hypertext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documents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 tooltip="Web application"/>
              </a:rPr>
              <a:t>applications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 tooltip="World Wide Web"/>
              </a:rPr>
              <a:t>World Wide Web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(WWW),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 tooltip="Email"/>
              </a:rPr>
              <a:t>electronic mail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 tooltip="Voice over IP"/>
              </a:rPr>
              <a:t>telephony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1" tooltip="File sharing"/>
              </a:rPr>
              <a:t>file sharing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0400" y="6243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572000" cy="48005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latin typeface="Arial" charset="0"/>
              </a:rPr>
              <a:t>Interconnected Global Computer Networks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>
                <a:latin typeface="Arial" charset="0"/>
              </a:rPr>
              <a:t>Networks of networks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>
                <a:latin typeface="Arial" charset="0"/>
              </a:rPr>
              <a:t>A collection of LANs, </a:t>
            </a:r>
            <a:r>
              <a:rPr lang="en-US" sz="2000" b="1" dirty="0" err="1" smtClean="0">
                <a:latin typeface="Arial" charset="0"/>
              </a:rPr>
              <a:t>WiFi</a:t>
            </a:r>
            <a:r>
              <a:rPr lang="en-US" sz="2000" b="1" dirty="0" smtClean="0">
                <a:latin typeface="Arial" charset="0"/>
              </a:rPr>
              <a:t>,  and WANs systems and network enabled devices and/or computers from private, public, government, and business networks 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>
                <a:latin typeface="Arial" charset="0"/>
              </a:rPr>
              <a:t>TCP/IP Protocols and Applications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>
                <a:latin typeface="Arial" charset="0"/>
              </a:rPr>
              <a:t>Carry and support an extensive range of information resources and services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0400" y="6243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20875"/>
              </p:ext>
            </p:extLst>
          </p:nvPr>
        </p:nvGraphicFramePr>
        <p:xfrm>
          <a:off x="5029200" y="672306"/>
          <a:ext cx="411480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Visio" r:id="rId4" imgW="2641058" imgH="2376179" progId="Visio.Drawing.11">
                  <p:embed/>
                </p:oleObj>
              </mc:Choice>
              <mc:Fallback>
                <p:oleObj name="Visio" r:id="rId4" imgW="2641058" imgH="237617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72306"/>
                        <a:ext cx="411480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0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Web Systems – share and deliver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86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Data and Information Resources and Services:</a:t>
            </a:r>
            <a:endParaRPr lang="en-US" sz="24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Voice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Multimedia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Video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Medical </a:t>
            </a:r>
            <a:r>
              <a:rPr lang="en-US" sz="2400" dirty="0">
                <a:latin typeface="Arial" charset="0"/>
              </a:rPr>
              <a:t>record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Images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Web pages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Document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etc</a:t>
            </a: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714500"/>
            <a:ext cx="3133725" cy="3429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945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6159"/>
            <a:ext cx="8686800" cy="88316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Remote Measurement/Monitoring/Control – Web Enabled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88" y="2057400"/>
            <a:ext cx="7749508" cy="30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17509</TotalTime>
  <Words>1292</Words>
  <Application>Microsoft Office PowerPoint</Application>
  <PresentationFormat>On-screen Show (4:3)</PresentationFormat>
  <Paragraphs>279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Verdana</vt:lpstr>
      <vt:lpstr>Wingdings</vt:lpstr>
      <vt:lpstr>Globe</vt:lpstr>
      <vt:lpstr>Visio</vt:lpstr>
      <vt:lpstr>Web Systems</vt:lpstr>
      <vt:lpstr>Web Systems</vt:lpstr>
      <vt:lpstr>Web Systems</vt:lpstr>
      <vt:lpstr>Web Systems – need to utilize</vt:lpstr>
      <vt:lpstr>Web Systems – need to utilize</vt:lpstr>
      <vt:lpstr>Web Systems – use Internet infrastructure </vt:lpstr>
      <vt:lpstr>Internet </vt:lpstr>
      <vt:lpstr>Web Systems – share and deliver</vt:lpstr>
      <vt:lpstr>Remote Measurement/Monitoring/Control – Web Enabled</vt:lpstr>
      <vt:lpstr>Internet- and Web-enabled Enterprise IT Services &amp; Operation Environment: An Example</vt:lpstr>
      <vt:lpstr>Enterprise Applications and Data Integration</vt:lpstr>
      <vt:lpstr>Web Servers for Enterprise Applications and Data Integration</vt:lpstr>
      <vt:lpstr>Web Browser/Web Server Interaction</vt:lpstr>
      <vt:lpstr>Web Clients</vt:lpstr>
      <vt:lpstr>Web Browser Architecture</vt:lpstr>
      <vt:lpstr>IE Web Browser Architecture</vt:lpstr>
      <vt:lpstr>Chrome Browser Architecture</vt:lpstr>
      <vt:lpstr>Web Servers/Web Sites</vt:lpstr>
      <vt:lpstr>Web Servers (HTTP Server)</vt:lpstr>
      <vt:lpstr>Internet Service Providers (ISPs)</vt:lpstr>
      <vt:lpstr>Internet Service Providers (ISPs)</vt:lpstr>
      <vt:lpstr>Internet Service Providers (ISPs)</vt:lpstr>
      <vt:lpstr>Web Systems May use Data Centers</vt:lpstr>
      <vt:lpstr>AWS Global Infrastructure (Amazon Web Services)</vt:lpstr>
      <vt:lpstr>AWS Global Infrastructure</vt:lpstr>
      <vt:lpstr>AWS Global Infrastructure</vt:lpstr>
      <vt:lpstr>Hot Topics in Web Systems and Technologies</vt:lpstr>
      <vt:lpstr>Hot Topics in Web Systems and Technologies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575</cp:revision>
  <cp:lastPrinted>2011-11-28T20:02:42Z</cp:lastPrinted>
  <dcterms:created xsi:type="dcterms:W3CDTF">2000-01-10T19:04:23Z</dcterms:created>
  <dcterms:modified xsi:type="dcterms:W3CDTF">2018-08-23T17:35:36Z</dcterms:modified>
</cp:coreProperties>
</file>