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287" r:id="rId2"/>
    <p:sldId id="566" r:id="rId3"/>
    <p:sldId id="620" r:id="rId4"/>
    <p:sldId id="655" r:id="rId5"/>
    <p:sldId id="656" r:id="rId6"/>
    <p:sldId id="612" r:id="rId7"/>
    <p:sldId id="644" r:id="rId8"/>
    <p:sldId id="654" r:id="rId9"/>
    <p:sldId id="639" r:id="rId10"/>
    <p:sldId id="648" r:id="rId11"/>
    <p:sldId id="652" r:id="rId12"/>
    <p:sldId id="649" r:id="rId13"/>
    <p:sldId id="645" r:id="rId14"/>
    <p:sldId id="650" r:id="rId15"/>
    <p:sldId id="646" r:id="rId16"/>
    <p:sldId id="653" r:id="rId17"/>
    <p:sldId id="643" r:id="rId18"/>
    <p:sldId id="622" r:id="rId19"/>
    <p:sldId id="636" r:id="rId20"/>
    <p:sldId id="651" r:id="rId21"/>
    <p:sldId id="637" r:id="rId22"/>
    <p:sldId id="638" r:id="rId23"/>
    <p:sldId id="635" r:id="rId24"/>
    <p:sldId id="640" r:id="rId25"/>
    <p:sldId id="641" r:id="rId26"/>
    <p:sldId id="642" r:id="rId27"/>
    <p:sldId id="621" r:id="rId28"/>
    <p:sldId id="623" r:id="rId29"/>
    <p:sldId id="659" r:id="rId30"/>
    <p:sldId id="657" r:id="rId31"/>
    <p:sldId id="660" r:id="rId32"/>
    <p:sldId id="658" r:id="rId33"/>
    <p:sldId id="633" r:id="rId34"/>
    <p:sldId id="627" r:id="rId35"/>
    <p:sldId id="661" r:id="rId36"/>
    <p:sldId id="624" r:id="rId37"/>
    <p:sldId id="614" r:id="rId38"/>
    <p:sldId id="625" r:id="rId39"/>
    <p:sldId id="628" r:id="rId40"/>
    <p:sldId id="631" r:id="rId41"/>
    <p:sldId id="662" r:id="rId42"/>
    <p:sldId id="632" r:id="rId43"/>
    <p:sldId id="630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42" d="100"/>
          <a:sy n="42" d="100"/>
        </p:scale>
        <p:origin x="7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53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03D4-8739-4AC0-9C03-E285EDAE84E4}" type="slidenum">
              <a:rPr lang="en-US"/>
              <a:pPr/>
              <a:t>10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432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0257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AF343-4D90-409A-A9AF-39D4828AB717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84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017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2356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0191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119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69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39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219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446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783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556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104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856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5735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0820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5172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491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136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888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570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833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4510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394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457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114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7867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031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526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105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2171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6887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28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71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86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32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969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11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80B53862-4CB4-4F5A-BA10-04A65704407E}" type="slidenum">
              <a:rPr lang="en-US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365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ann.org/en/registrie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ewgtlds.icann.org/en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rtsystem.com/web-3-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" TargetMode="External"/><Relationship Id="rId7" Type="http://schemas.openxmlformats.org/officeDocument/2006/relationships/hyperlink" Target="https://www.ibm.com/developerworks/library/iot-lp101-connectivity-network-protocols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books.ibm.com/redbooks/pdfs/gg243376.pdf" TargetMode="External"/><Relationship Id="rId5" Type="http://schemas.openxmlformats.org/officeDocument/2006/relationships/hyperlink" Target="https://technet.microsoft.com/en-us/library/cc958821.aspx" TargetMode="External"/><Relationship Id="rId4" Type="http://schemas.openxmlformats.org/officeDocument/2006/relationships/hyperlink" Target="http://docs.oracle.com/cd/E19253-01/816-4554/ipov-10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Web Systems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Lecture </a:t>
            </a: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2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Web System Infrastructure, Protocols, and Applications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I-Hai Lin, Professor of Electrical and Computer Engineering Technology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School of Polytechnic</a:t>
            </a:r>
            <a:endParaRPr lang="en-US" sz="20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College of Engineering, Technology, and Computer Science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</a:t>
            </a:r>
            <a:r>
              <a:rPr lang="en-US" sz="2000" b="1" dirty="0" smtClean="0">
                <a:latin typeface="Arial" charset="0"/>
                <a:hlinkClick r:id="rId3"/>
              </a:rPr>
              <a:t>www.etcs.pfw.edu</a:t>
            </a:r>
            <a:r>
              <a:rPr lang="en-US" sz="2000" b="1" dirty="0" smtClean="0">
                <a:latin typeface="Arial" charset="0"/>
                <a:hlinkClick r:id="rId3"/>
              </a:rPr>
              <a:t>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3" y="579120"/>
            <a:ext cx="3464877" cy="762000"/>
          </a:xfrm>
        </p:spPr>
        <p:txBody>
          <a:bodyPr/>
          <a:lstStyle/>
          <a:p>
            <a:r>
              <a:rPr lang="en-US" sz="3000" b="1" dirty="0">
                <a:solidFill>
                  <a:srgbClr val="FFC000"/>
                </a:solidFill>
              </a:rPr>
              <a:t>Layered Tasks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6596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Sender, Receiver, 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Carrier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Hierarchy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Preparation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Sending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Delivering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Services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Higher layer uses lower layer service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Arial" charset="0"/>
            </a:endParaRP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7791207"/>
              </p:ext>
            </p:extLst>
          </p:nvPr>
        </p:nvGraphicFramePr>
        <p:xfrm>
          <a:off x="3581400" y="609600"/>
          <a:ext cx="55245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Visio" r:id="rId4" imgW="4424161" imgH="3540485" progId="Visio.Drawing.11">
                  <p:embed/>
                </p:oleObj>
              </mc:Choice>
              <mc:Fallback>
                <p:oleObj name="Visio" r:id="rId4" imgW="4424161" imgH="35404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09600"/>
                        <a:ext cx="5524500" cy="4419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4267200" cy="457200"/>
          </a:xfrm>
        </p:spPr>
        <p:txBody>
          <a:bodyPr/>
          <a:lstStyle/>
          <a:p>
            <a:r>
              <a:rPr lang="en-US" smtClean="0"/>
              <a:t>Web Systems, Paul I. Lin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543800" y="6148388"/>
            <a:ext cx="990600" cy="381000"/>
          </a:xfrm>
        </p:spPr>
        <p:txBody>
          <a:bodyPr/>
          <a:lstStyle/>
          <a:p>
            <a:pPr lvl="1"/>
            <a:fld id="{80B53862-4CB4-4F5A-BA10-04A65704407E}" type="slidenum">
              <a:rPr lang="en-US" sz="1000" b="0" smtClean="0"/>
              <a:pPr lvl="1"/>
              <a:t>10</a:t>
            </a:fld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84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Networking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Involves</a:t>
            </a:r>
            <a:endParaRPr lang="en-US" sz="28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Connections </a:t>
            </a:r>
            <a:r>
              <a:rPr lang="en-US" sz="2400" dirty="0">
                <a:latin typeface="Arial" charset="0"/>
              </a:rPr>
              <a:t>of Computers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Networking Protocols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Transmission Media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Networking Devices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14800" y="949325"/>
            <a:ext cx="4572000" cy="4560888"/>
            <a:chOff x="4648200" y="1219200"/>
            <a:chExt cx="4143375" cy="4291013"/>
          </a:xfrm>
          <a:noFill/>
        </p:grpSpPr>
        <p:graphicFrame>
          <p:nvGraphicFramePr>
            <p:cNvPr id="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722655"/>
                </p:ext>
              </p:extLst>
            </p:nvPr>
          </p:nvGraphicFramePr>
          <p:xfrm>
            <a:off x="4648200" y="1371600"/>
            <a:ext cx="1905000" cy="157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" name="Visio" r:id="rId4" imgW="2319632" imgH="1907010" progId="Visio.Drawing.11">
                    <p:embed/>
                  </p:oleObj>
                </mc:Choice>
                <mc:Fallback>
                  <p:oleObj name="Visio" r:id="rId4" imgW="2319632" imgH="1907010" progId="Visio.Drawing.11">
                    <p:embed/>
                    <p:pic>
                      <p:nvPicPr>
                        <p:cNvPr id="1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371600"/>
                          <a:ext cx="1905000" cy="157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7178964"/>
                </p:ext>
              </p:extLst>
            </p:nvPr>
          </p:nvGraphicFramePr>
          <p:xfrm>
            <a:off x="7086600" y="1219200"/>
            <a:ext cx="1379538" cy="204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Visio" r:id="rId6" imgW="1738440" imgH="2580480" progId="Visio.Drawing.11">
                    <p:embed/>
                  </p:oleObj>
                </mc:Choice>
                <mc:Fallback>
                  <p:oleObj name="Visio" r:id="rId6" imgW="1738440" imgH="2580480" progId="Visio.Drawing.11">
                    <p:embed/>
                    <p:pic>
                      <p:nvPicPr>
                        <p:cNvPr id="1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219200"/>
                          <a:ext cx="1379538" cy="204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731436"/>
                </p:ext>
              </p:extLst>
            </p:nvPr>
          </p:nvGraphicFramePr>
          <p:xfrm>
            <a:off x="4724400" y="3352800"/>
            <a:ext cx="1951038" cy="1265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Visio" r:id="rId8" imgW="1951200" imgH="1265760" progId="Visio.Drawing.11">
                    <p:embed/>
                  </p:oleObj>
                </mc:Choice>
                <mc:Fallback>
                  <p:oleObj name="Visio" r:id="rId8" imgW="1951200" imgH="1265760" progId="Visio.Drawing.11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352800"/>
                          <a:ext cx="1951038" cy="1265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704866"/>
                </p:ext>
              </p:extLst>
            </p:nvPr>
          </p:nvGraphicFramePr>
          <p:xfrm>
            <a:off x="7315200" y="3581400"/>
            <a:ext cx="1476375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0" name="Visio" r:id="rId10" imgW="3228120" imgH="4215600" progId="Visio.Drawing.11">
                    <p:embed/>
                  </p:oleObj>
                </mc:Choice>
                <mc:Fallback>
                  <p:oleObj name="Visio" r:id="rId10" imgW="3228120" imgH="4215600" progId="Visio.Drawing.11">
                    <p:embed/>
                    <p:pic>
                      <p:nvPicPr>
                        <p:cNvPr id="1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581400"/>
                          <a:ext cx="1476375" cy="1928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8893"/>
              </p:ext>
            </p:extLst>
          </p:nvPr>
        </p:nvGraphicFramePr>
        <p:xfrm>
          <a:off x="4572000" y="5334000"/>
          <a:ext cx="3482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Visio" r:id="rId12" imgW="3483360" imgH="731880" progId="Visio.Drawing.11">
                  <p:embed/>
                </p:oleObj>
              </mc:Choice>
              <mc:Fallback>
                <p:oleObj name="Visio" r:id="rId12" imgW="3483360" imgH="731880" progId="Visio.Drawing.11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34829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1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309" y="271463"/>
            <a:ext cx="8080375" cy="762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Computer Networks &amp; Distributed Computer Systems</a:t>
            </a:r>
            <a:endParaRPr lang="en-US" sz="3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42269"/>
            <a:ext cx="3810000" cy="41148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Distributed Processing</a:t>
            </a:r>
          </a:p>
          <a:p>
            <a:pPr lvl="1"/>
            <a:r>
              <a:rPr lang="en-US" sz="2400" b="1" dirty="0">
                <a:latin typeface="Arial" charset="0"/>
              </a:rPr>
              <a:t>Loosely connected computer networks</a:t>
            </a:r>
          </a:p>
          <a:p>
            <a:pPr lvl="1"/>
            <a:r>
              <a:rPr lang="en-US" sz="2400" b="1" dirty="0">
                <a:latin typeface="Arial" charset="0"/>
              </a:rPr>
              <a:t>Many computers collaborating with each other</a:t>
            </a:r>
          </a:p>
          <a:p>
            <a:pPr lvl="1"/>
            <a:r>
              <a:rPr lang="en-US" sz="2400" b="1" dirty="0" smtClean="0">
                <a:latin typeface="Arial" charset="0"/>
              </a:rPr>
              <a:t>Client-Server Computing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5919262"/>
              </p:ext>
            </p:extLst>
          </p:nvPr>
        </p:nvGraphicFramePr>
        <p:xfrm>
          <a:off x="3886200" y="1371600"/>
          <a:ext cx="5162866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Visio" r:id="rId3" imgW="4031849" imgH="3555980" progId="Visio.Drawing.11">
                  <p:embed/>
                </p:oleObj>
              </mc:Choice>
              <mc:Fallback>
                <p:oleObj name="Visio" r:id="rId3" imgW="4031849" imgH="3555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371600"/>
                        <a:ext cx="5162866" cy="455453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0B53862-4CB4-4F5A-BA10-04A65704407E}" type="slidenum">
              <a:rPr lang="en-US" smtClean="0"/>
              <a:pPr lvl="1"/>
              <a:t>12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36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Local Area Networks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502264"/>
              </p:ext>
            </p:extLst>
          </p:nvPr>
        </p:nvGraphicFramePr>
        <p:xfrm>
          <a:off x="1600200" y="1066800"/>
          <a:ext cx="5791200" cy="530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Visio" r:id="rId4" imgW="3129822" imgH="2865180" progId="Visio.Drawing.11">
                  <p:embed/>
                </p:oleObj>
              </mc:Choice>
              <mc:Fallback>
                <p:oleObj name="Visio" r:id="rId4" imgW="3129822" imgH="286518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5791200" cy="530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Multipoint Line Configuration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706" y="1071448"/>
            <a:ext cx="4046220" cy="2819400"/>
          </a:xfrm>
        </p:spPr>
        <p:txBody>
          <a:bodyPr/>
          <a:lstStyle/>
          <a:p>
            <a:r>
              <a:rPr lang="en-US" sz="2800" b="1" dirty="0">
                <a:latin typeface="Arial" charset="0"/>
              </a:rPr>
              <a:t>Multi-drops </a:t>
            </a:r>
          </a:p>
          <a:p>
            <a:r>
              <a:rPr lang="en-US" sz="2800" b="1" dirty="0">
                <a:latin typeface="Arial" charset="0"/>
              </a:rPr>
              <a:t>Sharing a single link:</a:t>
            </a:r>
          </a:p>
          <a:p>
            <a:pPr lvl="1"/>
            <a:r>
              <a:rPr lang="en-US" dirty="0">
                <a:latin typeface="Arial" charset="0"/>
              </a:rPr>
              <a:t>Spatially </a:t>
            </a:r>
          </a:p>
          <a:p>
            <a:pPr lvl="1"/>
            <a:r>
              <a:rPr lang="en-US" dirty="0">
                <a:latin typeface="Arial" charset="0"/>
              </a:rPr>
              <a:t>Time sharing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85454"/>
              </p:ext>
            </p:extLst>
          </p:nvPr>
        </p:nvGraphicFramePr>
        <p:xfrm>
          <a:off x="609600" y="3544657"/>
          <a:ext cx="3893820" cy="308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VISIO" r:id="rId4" imgW="2273040" imgH="2013120" progId="Visio.Drawing.5">
                  <p:embed/>
                </p:oleObj>
              </mc:Choice>
              <mc:Fallback>
                <p:oleObj name="VISIO" r:id="rId4" imgW="2273040" imgH="20131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44657"/>
                        <a:ext cx="3893820" cy="308474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98320"/>
              </p:ext>
            </p:extLst>
          </p:nvPr>
        </p:nvGraphicFramePr>
        <p:xfrm>
          <a:off x="5029200" y="1219200"/>
          <a:ext cx="3946494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VISIO" r:id="rId6" imgW="1987200" imgH="1727640" progId="Visio.Drawing.5">
                  <p:embed/>
                </p:oleObj>
              </mc:Choice>
              <mc:Fallback>
                <p:oleObj name="VISIO" r:id="rId6" imgW="1987200" imgH="17276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3946494" cy="3429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FDF6-2497-4157-8F49-ACB630D0E7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Wide Area Networks (WANs)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99655"/>
              </p:ext>
            </p:extLst>
          </p:nvPr>
        </p:nvGraphicFramePr>
        <p:xfrm>
          <a:off x="2057400" y="1064787"/>
          <a:ext cx="5067300" cy="517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Visio" r:id="rId4" imgW="4143474" imgH="3524269" progId="Visio.Drawing.11">
                  <p:embed/>
                </p:oleObj>
              </mc:Choice>
              <mc:Fallback>
                <p:oleObj name="Visio" r:id="rId4" imgW="4143474" imgH="35242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64787"/>
                        <a:ext cx="5067300" cy="5178851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Stack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3923"/>
              </p:ext>
            </p:extLst>
          </p:nvPr>
        </p:nvGraphicFramePr>
        <p:xfrm>
          <a:off x="457200" y="560387"/>
          <a:ext cx="8458200" cy="6274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536">
                  <a:extLst>
                    <a:ext uri="{9D8B030D-6E8A-4147-A177-3AD203B41FA5}">
                      <a16:colId xmlns:a16="http://schemas.microsoft.com/office/drawing/2014/main" val="2837534619"/>
                    </a:ext>
                  </a:extLst>
                </a:gridCol>
                <a:gridCol w="6192664">
                  <a:extLst>
                    <a:ext uri="{9D8B030D-6E8A-4147-A177-3AD203B41FA5}">
                      <a16:colId xmlns:a16="http://schemas.microsoft.com/office/drawing/2014/main" val="1809232721"/>
                    </a:ext>
                  </a:extLst>
                </a:gridCol>
              </a:tblGrid>
              <a:tr h="210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TCP/IP Layers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TCP/IP Protocol 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781466"/>
                  </a:ext>
                </a:extLst>
              </a:tr>
              <a:tr h="221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5 – Application Layer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Standard TCP/IP services: ftp,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tftp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, telnet, ping commands,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etc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Linux/Unix commands: rlogin,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rsh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Name services: NIS, DNS (domain name system),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Directory services: LDAP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File services: NFS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Network administration/management: SNMP (simple network management)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Route management: RDISC (router discover server protocol), RIP (routing information protocol)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4106014"/>
                  </a:ext>
                </a:extLst>
              </a:tr>
              <a:tr h="1227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 – Transport Layer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TCP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UDP – User Datagram Protocol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SCTP – Reliable connection-oriented transport protocol (for supporting connections between systems with more than one address)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836363"/>
                  </a:ext>
                </a:extLst>
              </a:tr>
              <a:tr h="879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 – Internet Layer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IPv4, IPv6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ARP – Address Resolution Protocol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IMCP – Internet Control Message Protocol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270734"/>
                  </a:ext>
                </a:extLst>
              </a:tr>
              <a:tr h="725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 – Data Link Layer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PPP – point-to-point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protocol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802.3 (Ethernet)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Token Ring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573715"/>
                  </a:ext>
                </a:extLst>
              </a:tr>
              <a:tr h="879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 – Physical Layer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RS 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232,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485, ADSL (Asymmetric Digital Subscriber Line), DSL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FDDI (Fiber Distributed Data Interface)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0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2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Suite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TCP/IP </a:t>
            </a:r>
            <a:r>
              <a:rPr lang="en-US" sz="2400" b="1" dirty="0" smtClean="0">
                <a:latin typeface="Arial" charset="0"/>
              </a:rPr>
              <a:t>(Transmission Control Protocol/Internetworking Protocol) Layering Model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TCP/IP Applications</a:t>
            </a:r>
          </a:p>
          <a:p>
            <a:r>
              <a:rPr lang="en-US" sz="2400" b="1" dirty="0">
                <a:latin typeface="Arial" charset="0"/>
              </a:rPr>
              <a:t>Domain Names</a:t>
            </a:r>
          </a:p>
          <a:p>
            <a:r>
              <a:rPr lang="en-US" sz="2400" b="1" dirty="0">
                <a:latin typeface="Arial" charset="0"/>
              </a:rPr>
              <a:t>TELNET</a:t>
            </a:r>
          </a:p>
          <a:p>
            <a:r>
              <a:rPr lang="en-US" sz="2400" b="1" dirty="0" smtClean="0">
                <a:latin typeface="Arial" charset="0"/>
              </a:rPr>
              <a:t>FTP (File Transfer Protocol)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HTTP (</a:t>
            </a:r>
            <a:r>
              <a:rPr lang="en-US" sz="2400" b="1" dirty="0" err="1" smtClean="0">
                <a:latin typeface="Arial" charset="0"/>
              </a:rPr>
              <a:t>HyperText</a:t>
            </a:r>
            <a:r>
              <a:rPr lang="en-US" sz="2400" b="1" dirty="0" smtClean="0">
                <a:latin typeface="Arial" charset="0"/>
              </a:rPr>
              <a:t> Transfer Protocol)</a:t>
            </a:r>
          </a:p>
          <a:p>
            <a:r>
              <a:rPr lang="en-US" sz="2400" b="1" dirty="0" smtClean="0">
                <a:latin typeface="Arial" charset="0"/>
              </a:rPr>
              <a:t>HTTPS (secure)</a:t>
            </a:r>
          </a:p>
          <a:p>
            <a:r>
              <a:rPr lang="en-US" sz="2400" b="1" dirty="0" smtClean="0">
                <a:latin typeface="Arial" charset="0"/>
              </a:rPr>
              <a:t>And more</a:t>
            </a: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Applications and Addressing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effectLst/>
                <a:latin typeface="Arial" charset="0"/>
                <a:cs typeface="Arial" charset="0"/>
              </a:rPr>
              <a:t>Email addressing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Web server addressing (domain name, IP address)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TELNET addressing (Web)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FTP address</a:t>
            </a:r>
            <a:endParaRPr lang="en-US" sz="2400" b="1" dirty="0">
              <a:effectLst/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0388"/>
            <a:ext cx="8229600" cy="5570538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Email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text</a:t>
            </a:r>
            <a:endParaRPr lang="en-US" sz="2400" b="1" dirty="0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HTML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(Hypertext Markup Language) document 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Hypertext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-- a technique used to link one word or phrase to another word or phrase in a virtual digital publishing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system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Hypermedia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-- a technique used in the Web documents to link one media to another media in the forms of words, color graphics, video clip, 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etc</a:t>
            </a:r>
            <a:endParaRPr lang="en-US" sz="2400" b="1" dirty="0">
              <a:effectLst/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 Infrastructure, Protocols, and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  <a:latin typeface="Arial" charset="0"/>
              </a:rPr>
              <a:t>Computer Systems</a:t>
            </a:r>
            <a:r>
              <a:rPr lang="en-US" sz="2400" dirty="0" smtClean="0">
                <a:effectLst/>
                <a:latin typeface="Arial" charset="0"/>
              </a:rPr>
              <a:t>: 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Client and Server computers, Mobile Devices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  <a:latin typeface="Arial" charset="0"/>
              </a:rPr>
              <a:t>Client/Server </a:t>
            </a:r>
            <a:r>
              <a:rPr lang="en-US" sz="2000" b="1" dirty="0" smtClean="0">
                <a:effectLst/>
                <a:latin typeface="Arial" charset="0"/>
              </a:rPr>
              <a:t>Computing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Cloud computing</a:t>
            </a:r>
            <a:endParaRPr lang="en-US" sz="2000" b="1" dirty="0">
              <a:effectLst/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Arial" charset="0"/>
              </a:rPr>
              <a:t>Communications and Networking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Arial" charset="0"/>
              </a:rPr>
              <a:t>Wired, Wireless, Cellular communications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Arial" charset="0"/>
              </a:rPr>
              <a:t>Internetworking</a:t>
            </a:r>
            <a:endParaRPr lang="en-US" sz="2000" b="1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000" b="1" dirty="0" smtClean="0">
                <a:latin typeface="Arial" charset="0"/>
              </a:rPr>
              <a:t>TCP/IP </a:t>
            </a:r>
            <a:r>
              <a:rPr lang="en-US" sz="2000" b="1" dirty="0">
                <a:latin typeface="Arial" charset="0"/>
              </a:rPr>
              <a:t>Protocols and Application </a:t>
            </a:r>
            <a:r>
              <a:rPr lang="en-US" sz="2000" b="1" dirty="0" smtClean="0">
                <a:latin typeface="Arial" charset="0"/>
              </a:rPr>
              <a:t>Programs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Arial" charset="0"/>
              </a:rPr>
              <a:t>Internets, Extranet</a:t>
            </a:r>
            <a:endParaRPr lang="en-US" sz="20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Arial" charset="0"/>
              </a:rPr>
              <a:t>The Internet Technology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Internet, Web, Packet Switching, TCP/IP Architecture, IP Addresses; Domain Names, DNS, and URLs; </a:t>
            </a: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0388"/>
            <a:ext cx="8229600" cy="55705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RTF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(Rich Text) - a super ASCII format established by Microsoft in 1980, can be imported to many other systems such as all Windows word processors, and Macs. 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Postscript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- a highly sophisticated and precise page description language that is used for formatting and typesetting the print media. It is a proprietary format owned by Adobes</a:t>
            </a:r>
            <a:endParaRPr lang="en-US" sz="2400" b="1" dirty="0">
              <a:effectLst/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MIME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(Multipurpose Internet Mail Extension) for sending binary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data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Color Graphics File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GIF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Graphics Interchange Format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JPEG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Joint Photographic Experts Group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Video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Digital motion video</a:t>
            </a: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mov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– QuickTime Movie (plug-in player)</a:t>
            </a:r>
            <a:endParaRPr lang="en-US" sz="2400" b="1" dirty="0">
              <a:effectLst/>
              <a:latin typeface="Arial" charset="0"/>
            </a:endParaRP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avi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– Audio/Video Interleaved (1992, Microsoft)</a:t>
            </a:r>
            <a:endParaRPr lang="en-US" sz="2400" b="1" dirty="0">
              <a:effectLst/>
              <a:latin typeface="Arial" charset="0"/>
            </a:endParaRP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.mpg – a multimedia standard supporting video, audio, and streaming by Moving Picture Expert Group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Embedded Programs: JavaScript,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Java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Applet</a:t>
            </a:r>
            <a:endParaRPr lang="en-US" sz="2400" b="1" dirty="0">
              <a:effectLst/>
              <a:latin typeface="Arial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FFC000"/>
                </a:solidFill>
                <a:effectLst/>
                <a:latin typeface="Arial" charset="0"/>
                <a:cs typeface="Arial" charset="0"/>
              </a:rPr>
              <a:t>Audio File formats: 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Arial" charset="0"/>
                <a:cs typeface="Arial" charset="0"/>
              </a:rPr>
              <a:t>w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av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– Waveform Audio File for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PC (uncompressed, CD-quality sound file)</a:t>
            </a:r>
            <a:endParaRPr lang="en-US" sz="2400" b="1" dirty="0">
              <a:effectLst/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mp3 – the MPEG Layer 3 format (Moving Picture Experts Group)</a:t>
            </a:r>
            <a:endParaRPr lang="en-US" sz="2400" b="1" dirty="0">
              <a:effectLst/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aiff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– Audio Interchange File Format for the MAC</a:t>
            </a:r>
          </a:p>
          <a:p>
            <a:pPr>
              <a:buClr>
                <a:schemeClr val="tx1"/>
              </a:buClr>
            </a:pP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avi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Audio, Video Interleaved</a:t>
            </a:r>
            <a:endParaRPr lang="en-US" sz="2400" b="1" dirty="0">
              <a:effectLst/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au – standard audio file format used by Sun, Unix and Java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midi: Music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Instrument Digital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Interface,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non-streaming audio file</a:t>
            </a:r>
            <a:endParaRPr lang="en-US" sz="2400" b="1" dirty="0">
              <a:effectLst/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Real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Audio/Video (not-in-real-time audio/ video) - steaming audio/video</a:t>
            </a:r>
            <a:endParaRPr lang="en-US" sz="2400" b="1" dirty="0">
              <a:effectLst/>
              <a:latin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E-commerce</a:t>
            </a:r>
          </a:p>
          <a:p>
            <a:pPr lvl="1"/>
            <a:r>
              <a:rPr lang="en-US" sz="2400" b="1" dirty="0">
                <a:latin typeface="Arial" charset="0"/>
                <a:cs typeface="Arial" charset="0"/>
              </a:rPr>
              <a:t>high availability and security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Messaging/Groupware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Content monitoring</a:t>
            </a: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Security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Network Management 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Servers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Web server </a:t>
            </a: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File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and Print </a:t>
            </a:r>
            <a:r>
              <a:rPr lang="en-US" sz="2400" b="1" dirty="0" smtClean="0">
                <a:latin typeface="Arial" charset="0"/>
                <a:cs typeface="Times New Roman" pitchFamily="18" charset="0"/>
              </a:rPr>
              <a:t>server</a:t>
            </a: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Database server</a:t>
            </a: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Mail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server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Intranet: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network within an enterprise uses TCP/IP, HTTP, and other Internet protocols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Extranet: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b="1" dirty="0" smtClean="0">
                <a:latin typeface="Arial" charset="0"/>
                <a:cs typeface="Arial" charset="0"/>
              </a:rPr>
              <a:t>A </a:t>
            </a:r>
            <a:r>
              <a:rPr lang="en-US" sz="2400" b="1" dirty="0">
                <a:latin typeface="Arial" charset="0"/>
                <a:cs typeface="Arial" charset="0"/>
              </a:rPr>
              <a:t>private secure extension of an enterprise via a corporate intranet that allows you and your customer, vendors, and other business partners to communicate and do business using standard Internet technology</a:t>
            </a:r>
            <a:r>
              <a:rPr lang="en-US" sz="2400" b="1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Virtual Private 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Network (VPN)</a:t>
            </a:r>
            <a:endParaRPr lang="en-US" sz="2400" b="1" dirty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b="1" dirty="0">
                <a:latin typeface="Arial" charset="0"/>
                <a:cs typeface="Arial" charset="0"/>
              </a:rPr>
              <a:t>A private network uses public telecommunication infrastructure. Privacy is maintained by the use of tunneling protocol, encryption, and other security procedures.</a:t>
            </a:r>
            <a:endParaRPr lang="en-US" sz="24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E-Commerce: B2C (Business to Customer), B2B (Business to Business)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E-Health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Smart Power Grid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Electronics </a:t>
            </a:r>
            <a:r>
              <a:rPr lang="en-US" sz="2400" dirty="0">
                <a:latin typeface="Arial" charset="0"/>
                <a:cs typeface="Arial" charset="0"/>
              </a:rPr>
              <a:t>publishing with multimedia technology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Database applications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Application Service Provider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Customer Relationship Management (</a:t>
            </a:r>
            <a:r>
              <a:rPr lang="en-US" sz="2400" dirty="0" smtClean="0">
                <a:latin typeface="Arial" charset="0"/>
                <a:cs typeface="Arial" charset="0"/>
              </a:rPr>
              <a:t>CRM)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Supply </a:t>
            </a:r>
            <a:r>
              <a:rPr lang="en-US" sz="2400" dirty="0">
                <a:latin typeface="Arial" charset="0"/>
                <a:cs typeface="Arial" charset="0"/>
              </a:rPr>
              <a:t>Chain Management (</a:t>
            </a:r>
            <a:r>
              <a:rPr lang="en-US" sz="2400" dirty="0" smtClean="0">
                <a:latin typeface="Arial" charset="0"/>
                <a:cs typeface="Arial" charset="0"/>
              </a:rPr>
              <a:t>SCM)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Enterprise </a:t>
            </a:r>
            <a:r>
              <a:rPr lang="en-US" sz="2400" dirty="0">
                <a:latin typeface="Arial" charset="0"/>
                <a:cs typeface="Arial" charset="0"/>
              </a:rPr>
              <a:t>Management (ERP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Connected smart infrastructure (smartphone, </a:t>
            </a:r>
            <a:r>
              <a:rPr lang="en-US" sz="2400" dirty="0" err="1" smtClean="0">
                <a:latin typeface="Arial" charset="0"/>
                <a:cs typeface="Arial" charset="0"/>
              </a:rPr>
              <a:t>IoTs</a:t>
            </a:r>
            <a:r>
              <a:rPr lang="en-US" sz="2400" dirty="0" smtClean="0">
                <a:latin typeface="Arial" charset="0"/>
                <a:cs typeface="Arial" charset="0"/>
              </a:rPr>
              <a:t>, smart cities, </a:t>
            </a:r>
            <a:r>
              <a:rPr lang="en-US" sz="2400" dirty="0" err="1" smtClean="0">
                <a:latin typeface="Arial" charset="0"/>
                <a:cs typeface="Arial" charset="0"/>
              </a:rPr>
              <a:t>etc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Distance </a:t>
            </a:r>
            <a:r>
              <a:rPr lang="en-US" sz="2800" dirty="0">
                <a:latin typeface="Arial" charset="0"/>
                <a:cs typeface="Arial" charset="0"/>
              </a:rPr>
              <a:t>Education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Email/Messaging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Teleconferencing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Entertainment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Content </a:t>
            </a:r>
            <a:r>
              <a:rPr lang="en-US" sz="2800" dirty="0" smtClean="0">
                <a:latin typeface="Arial" charset="0"/>
                <a:cs typeface="Arial" charset="0"/>
              </a:rPr>
              <a:t>Delivery/Advertisement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Machine Control and </a:t>
            </a:r>
            <a:r>
              <a:rPr lang="en-US" sz="2800" dirty="0" smtClean="0">
                <a:latin typeface="Arial" charset="0"/>
                <a:cs typeface="Arial" charset="0"/>
              </a:rPr>
              <a:t>Monitoring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Cloud-based Services</a:t>
            </a:r>
            <a:endParaRPr lang="en-US" sz="28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and 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6588"/>
            <a:ext cx="8229600" cy="5494338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Internet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400" b="1" dirty="0" smtClean="0">
                <a:latin typeface="Arial" charset="0"/>
              </a:rPr>
              <a:t>A </a:t>
            </a:r>
            <a:r>
              <a:rPr lang="en-US" sz="2400" b="1" dirty="0">
                <a:latin typeface="Arial" charset="0"/>
              </a:rPr>
              <a:t>virtual network system that is formed by using routers to connect physical networks around the </a:t>
            </a:r>
            <a:r>
              <a:rPr lang="en-US" sz="2400" b="1" dirty="0" smtClean="0">
                <a:latin typeface="Arial" charset="0"/>
              </a:rPr>
              <a:t>world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Routers</a:t>
            </a:r>
          </a:p>
          <a:p>
            <a:pPr lvl="1"/>
            <a:r>
              <a:rPr lang="en-US" sz="2400" b="1" dirty="0" smtClean="0">
                <a:latin typeface="Arial" charset="0"/>
              </a:rPr>
              <a:t>Special </a:t>
            </a:r>
            <a:r>
              <a:rPr lang="en-US" sz="2400" b="1" dirty="0">
                <a:latin typeface="Arial" charset="0"/>
              </a:rPr>
              <a:t>purpose computers dedicated to interconnecting heterogeneous </a:t>
            </a:r>
            <a:r>
              <a:rPr lang="en-US" sz="2400" b="1" dirty="0" smtClean="0">
                <a:latin typeface="Arial" charset="0"/>
              </a:rPr>
              <a:t>networks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Internet Activities Board (IAB)</a:t>
            </a:r>
          </a:p>
          <a:p>
            <a:pPr lvl="1"/>
            <a:r>
              <a:rPr lang="en-US" sz="2400" dirty="0">
                <a:latin typeface="Arial" charset="0"/>
              </a:rPr>
              <a:t>The Internet Engineering Task Force (IETF)</a:t>
            </a:r>
          </a:p>
          <a:p>
            <a:pPr lvl="1"/>
            <a:r>
              <a:rPr lang="en-US" sz="2400" dirty="0">
                <a:latin typeface="Arial" charset="0"/>
              </a:rPr>
              <a:t>The Internet Research Task Force (IRTF)</a:t>
            </a:r>
          </a:p>
          <a:p>
            <a:pPr lvl="1"/>
            <a:r>
              <a:rPr lang="en-US" sz="2400" dirty="0">
                <a:latin typeface="Arial" charset="0"/>
              </a:rPr>
              <a:t>Request For Comments (RFC) process</a:t>
            </a:r>
          </a:p>
          <a:p>
            <a:pPr lvl="1"/>
            <a:r>
              <a:rPr lang="en-US" sz="2400" dirty="0">
                <a:latin typeface="Arial" charset="0"/>
              </a:rPr>
              <a:t>Proposed Standard - Draft Standard - Full-fledged Standard</a:t>
            </a:r>
          </a:p>
          <a:p>
            <a:pPr lvl="1"/>
            <a:r>
              <a:rPr lang="en-US" sz="2400" dirty="0">
                <a:latin typeface="Arial" charset="0"/>
              </a:rPr>
              <a:t>http://www.w3.org</a:t>
            </a: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Ping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(echo service)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Telnet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(RFC 854)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Remote Login terminal </a:t>
            </a:r>
            <a:r>
              <a:rPr lang="en-US" sz="2000" dirty="0">
                <a:latin typeface="Arial" charset="0"/>
              </a:rPr>
              <a:t>emulation protocol that enable clients to log on to remote hosts on the </a:t>
            </a:r>
            <a:r>
              <a:rPr lang="en-US" sz="2000" dirty="0" smtClean="0">
                <a:latin typeface="Arial" charset="0"/>
              </a:rPr>
              <a:t>network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Provide access to a computer connected to the network</a:t>
            </a: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FTP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– File Transfer Protocol, (RFC 959)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RFC 959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File </a:t>
            </a:r>
            <a:r>
              <a:rPr lang="en-US" sz="2000" dirty="0">
                <a:latin typeface="Arial" charset="0"/>
              </a:rPr>
              <a:t>transfer applications that enables users to transfer files between </a:t>
            </a:r>
            <a:r>
              <a:rPr lang="en-US" sz="2000" dirty="0" smtClean="0">
                <a:latin typeface="Arial" charset="0"/>
              </a:rPr>
              <a:t>hosts across network</a:t>
            </a:r>
          </a:p>
          <a:p>
            <a:pPr lvl="1"/>
            <a:r>
              <a:rPr lang="en-US" sz="2000" dirty="0">
                <a:latin typeface="Arial" charset="0"/>
              </a:rPr>
              <a:t>Provides two virtual connections:</a:t>
            </a:r>
          </a:p>
          <a:p>
            <a:pPr lvl="2"/>
            <a:r>
              <a:rPr lang="en-US" sz="2000" dirty="0">
                <a:latin typeface="Arial" charset="0"/>
              </a:rPr>
              <a:t>Data transfer or exchange (port 20, TCP)</a:t>
            </a:r>
          </a:p>
          <a:p>
            <a:pPr lvl="2"/>
            <a:r>
              <a:rPr lang="en-US" sz="2000" dirty="0">
                <a:latin typeface="Arial" charset="0"/>
              </a:rPr>
              <a:t>Control (commands, replies, process updates; port 21, TCP)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SMTP</a:t>
            </a:r>
            <a:r>
              <a:rPr lang="en-US" sz="2400" dirty="0" smtClean="0">
                <a:latin typeface="Arial" charset="0"/>
              </a:rPr>
              <a:t> (Simple Mail Transfer Protocol, RFC 821) </a:t>
            </a:r>
          </a:p>
          <a:p>
            <a:pPr lvl="1"/>
            <a:r>
              <a:rPr lang="en-US" sz="2000" dirty="0" smtClean="0">
                <a:latin typeface="Arial" charset="0"/>
              </a:rPr>
              <a:t>Mail service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Ping – An Echo Service Example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6588"/>
            <a:ext cx="8229600" cy="5494338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C</a:t>
            </a:r>
            <a:r>
              <a:rPr lang="en-US" sz="2400" dirty="0">
                <a:latin typeface="Arial" charset="0"/>
              </a:rPr>
              <a:t>:\Users\Administrator&gt;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ping www.mit.edu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Pinging e9566.dscb.akamaiedge.net [23.63.195.47] with 32 bytes of data: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23.63.195.47: bytes=32 time=17ms TTL=53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23.63.195.47: bytes=32 time=91ms TTL=53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23.63.195.47: bytes=32 time=99ms TTL=53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23.63.195.47: bytes=32 time=16ms TTL=53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Ping statistics for 23.63.195.47: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    Packets: Sent = 4, Received = 4, Lost = 0 (0% loss),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Approximate round trip times in </a:t>
            </a:r>
            <a:r>
              <a:rPr lang="en-US" sz="2400" dirty="0" err="1">
                <a:latin typeface="Arial" charset="0"/>
              </a:rPr>
              <a:t>milli</a:t>
            </a:r>
            <a:r>
              <a:rPr lang="en-US" sz="2400" dirty="0">
                <a:latin typeface="Arial" charset="0"/>
              </a:rPr>
              <a:t>-seconds: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    Minimum = 16ms, Maximum = 99ms, Average = 55ms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482"/>
            <a:ext cx="8686800" cy="78184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Web System Infrastructure, Protocols, and Applications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The Development of Web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Web Browsers &amp; Web Servers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Search Engine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Online Forums and Chat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Streaming Media (audio, video, images and pictures)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E-commerce, E-business Enterprise app, Social media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E-mail, </a:t>
            </a:r>
            <a:r>
              <a:rPr lang="en-US" dirty="0" smtClean="0">
                <a:latin typeface="Arial" charset="0"/>
              </a:rPr>
              <a:t>Text Messaging, Multimedia messaging</a:t>
            </a:r>
            <a:endParaRPr lang="en-US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Ping – An Application Example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C:\Users\Administrator&gt;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ping www.microsoft.com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Pinging e13678.dspb.akamaiedge.net [23.53.232.243] with 32 bytes of data: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23.53.232.243: bytes=32 time=15ms TTL=57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23.53.232.243: bytes=32 time=20ms TTL=57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23.53.232.243: bytes=32 time=16ms TTL=57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Reply from 23.53.232.243: bytes=32 time=16ms TTL=57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Ping statistics for 23.53.232.243: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    Packets: Sent = 4, Received = 4, Lost = 0 (0% loss),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Approximate round trip times in </a:t>
            </a:r>
            <a:r>
              <a:rPr lang="en-US" sz="2400" dirty="0" err="1">
                <a:latin typeface="Arial" charset="0"/>
              </a:rPr>
              <a:t>milli</a:t>
            </a:r>
            <a:r>
              <a:rPr lang="en-US" sz="2400" dirty="0">
                <a:latin typeface="Arial" charset="0"/>
              </a:rPr>
              <a:t>-seconds: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</a:rPr>
              <a:t>    Minimum = 15ms, Maximum = 20ms, Average = 16ms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SSH Application – A FTP Application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718818"/>
            <a:ext cx="8624276" cy="5834381"/>
          </a:xfrm>
          <a:prstGeom prst="rect">
            <a:avLst/>
          </a:prstGeom>
        </p:spPr>
      </p:pic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6588"/>
            <a:ext cx="8229600" cy="5494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SSH Secure Shell – Terminal Window 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3000" b="1" dirty="0" smtClean="0">
                <a:solidFill>
                  <a:schemeClr val="folHlink"/>
                </a:solidFill>
              </a:rPr>
              <a:t>(A Telnet Example)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" y="1179513"/>
            <a:ext cx="7878373" cy="52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SNMP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(Simple Network Management Protocol)</a:t>
            </a:r>
          </a:p>
          <a:p>
            <a:pPr lvl="1"/>
            <a:r>
              <a:rPr lang="en-US" sz="2000" dirty="0" smtClean="0">
                <a:latin typeface="Arial" charset="0"/>
              </a:rPr>
              <a:t>RFC 821</a:t>
            </a:r>
          </a:p>
          <a:p>
            <a:pPr lvl="1"/>
            <a:r>
              <a:rPr lang="en-US" sz="2000" dirty="0" smtClean="0">
                <a:latin typeface="Arial" charset="0"/>
              </a:rPr>
              <a:t>Simple </a:t>
            </a:r>
            <a:r>
              <a:rPr lang="en-US" sz="2000" dirty="0">
                <a:latin typeface="Arial" charset="0"/>
              </a:rPr>
              <a:t>Network Management Protocol) - used to remotely manage and monitor network devices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DNS</a:t>
            </a:r>
            <a:r>
              <a:rPr lang="en-US" sz="2400" dirty="0">
                <a:latin typeface="Arial" charset="0"/>
              </a:rPr>
              <a:t> (Domain Name Services) - domain names to IP address translation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HTTP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HyperText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Transfer Protocol)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Establish a connection between the client and server</a:t>
            </a:r>
          </a:p>
          <a:p>
            <a:pPr lvl="1"/>
            <a:r>
              <a:rPr lang="en-US" sz="2400" dirty="0" smtClean="0">
                <a:latin typeface="Arial" charset="0"/>
              </a:rPr>
              <a:t>For </a:t>
            </a:r>
            <a:r>
              <a:rPr lang="en-US" sz="2400" dirty="0">
                <a:latin typeface="Arial" charset="0"/>
              </a:rPr>
              <a:t>transferring hypertext (mixed media) documents through WWW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Use TCP/IP to support communications between Web servers and Web clients</a:t>
            </a:r>
          </a:p>
          <a:p>
            <a:pPr lvl="1"/>
            <a:r>
              <a:rPr lang="en-US" sz="2400" dirty="0" smtClean="0">
                <a:latin typeface="Arial" charset="0"/>
              </a:rPr>
              <a:t>HTTP Communications:</a:t>
            </a:r>
            <a:endParaRPr lang="en-US" sz="2400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Request  from a Web client (client </a:t>
            </a:r>
            <a:r>
              <a:rPr lang="en-US" noProof="1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Server)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Response from the Web server (server </a:t>
            </a:r>
            <a:r>
              <a:rPr lang="en-US" noProof="1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client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Close or terminate the connection</a:t>
            </a:r>
            <a:endParaRPr lang="en-US" dirty="0">
              <a:latin typeface="Arial" charset="0"/>
            </a:endParaRP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HTTP Web Server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HTTP Port 80</a:t>
            </a:r>
          </a:p>
          <a:p>
            <a:r>
              <a:rPr lang="en-US" sz="2400" dirty="0" smtClean="0">
                <a:latin typeface="Arial" charset="0"/>
              </a:rPr>
              <a:t>HTTPs Port 443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179513"/>
            <a:ext cx="5829300" cy="5380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5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NFS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(Network File System) - File Access Protocol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POP</a:t>
            </a:r>
            <a:r>
              <a:rPr lang="en-US" sz="2400" dirty="0" smtClean="0">
                <a:latin typeface="Arial" charset="0"/>
              </a:rPr>
              <a:t> (Post </a:t>
            </a:r>
            <a:r>
              <a:rPr lang="en-US" sz="2400" dirty="0">
                <a:latin typeface="Arial" charset="0"/>
              </a:rPr>
              <a:t>Office </a:t>
            </a:r>
            <a:r>
              <a:rPr lang="en-US" sz="2400" dirty="0" smtClean="0">
                <a:latin typeface="Arial" charset="0"/>
              </a:rPr>
              <a:t>Protocol)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Network News Transfer </a:t>
            </a:r>
            <a:r>
              <a:rPr lang="en-US" sz="2400" dirty="0" smtClean="0">
                <a:latin typeface="Arial" charset="0"/>
              </a:rPr>
              <a:t>Protocol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RPC</a:t>
            </a:r>
            <a:r>
              <a:rPr lang="en-US" sz="2400" dirty="0">
                <a:latin typeface="Arial" charset="0"/>
              </a:rPr>
              <a:t> (Remote Procedure Call) - Transfer Procedure (function) Call to another machine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TFTP</a:t>
            </a:r>
            <a:r>
              <a:rPr lang="en-US" sz="2400" dirty="0">
                <a:latin typeface="Arial" charset="0"/>
              </a:rPr>
              <a:t> (Trivial File Transfer Protocol))</a:t>
            </a:r>
          </a:p>
          <a:p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Transport Layer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1"/>
            <a:r>
              <a:rPr lang="en-US" sz="2400" dirty="0">
                <a:latin typeface="Arial" charset="0"/>
              </a:rPr>
              <a:t>Specify how to ensure reliable </a:t>
            </a:r>
            <a:r>
              <a:rPr lang="en-US" sz="2400" dirty="0" smtClean="0">
                <a:latin typeface="Arial" charset="0"/>
              </a:rPr>
              <a:t>transfer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Defines two protocols</a:t>
            </a:r>
          </a:p>
          <a:p>
            <a:pPr lvl="2"/>
            <a:r>
              <a:rPr lang="en-US" dirty="0">
                <a:latin typeface="Arial" charset="0"/>
              </a:rPr>
              <a:t>Transmission Control Protocol (connection oriented, reliable)</a:t>
            </a:r>
          </a:p>
          <a:p>
            <a:pPr lvl="2"/>
            <a:r>
              <a:rPr lang="en-US" dirty="0">
                <a:latin typeface="Arial" charset="0"/>
              </a:rPr>
              <a:t>User Datagram Protocol (connectionless, not reliable)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Human-friendly reference names associated with IP address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For TCP/IP based network system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Standardized in hierarchical fashion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An example: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www.purdue.edu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- Top level domain name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purdue</a:t>
            </a:r>
            <a:r>
              <a:rPr lang="en-US" sz="2400" dirty="0">
                <a:latin typeface="Arial" charset="0"/>
              </a:rPr>
              <a:t> 	- main or network specific domain name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 	- Web server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 System (DNS)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DNS identifies each host on the Internet</a:t>
            </a:r>
          </a:p>
          <a:p>
            <a:r>
              <a:rPr lang="en-US" sz="2400" dirty="0">
                <a:latin typeface="Arial" charset="0"/>
              </a:rPr>
              <a:t>Similar to the Telephone Number System (country code, area code, number)</a:t>
            </a:r>
          </a:p>
          <a:p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>
                <a:latin typeface="Arial" charset="0"/>
              </a:rPr>
              <a:t>Name Server using Client-Server model</a:t>
            </a:r>
          </a:p>
          <a:p>
            <a:r>
              <a:rPr lang="en-US" sz="2400" dirty="0">
                <a:latin typeface="Arial" charset="0"/>
              </a:rPr>
              <a:t>Tree Structure (Root, Leaves): </a:t>
            </a:r>
          </a:p>
          <a:p>
            <a:pPr lvl="1"/>
            <a:r>
              <a:rPr lang="en-US" sz="2400" dirty="0">
                <a:latin typeface="Arial" charset="0"/>
              </a:rPr>
              <a:t>Organization (Generic) domain</a:t>
            </a:r>
          </a:p>
          <a:p>
            <a:pPr lvl="1"/>
            <a:r>
              <a:rPr lang="en-US" sz="2400" dirty="0">
                <a:latin typeface="Arial" charset="0"/>
              </a:rPr>
              <a:t>Country domain</a:t>
            </a:r>
          </a:p>
          <a:p>
            <a:pPr lvl="1"/>
            <a:r>
              <a:rPr lang="en-US" sz="2400" dirty="0">
                <a:latin typeface="Arial" charset="0"/>
              </a:rPr>
              <a:t>Reverse</a:t>
            </a:r>
          </a:p>
          <a:p>
            <a:r>
              <a:rPr lang="en-US" sz="2400" dirty="0" smtClean="0">
                <a:latin typeface="Arial" charset="0"/>
              </a:rPr>
              <a:t>Unique </a:t>
            </a:r>
            <a:r>
              <a:rPr lang="en-US" sz="2400" dirty="0">
                <a:latin typeface="Arial" charset="0"/>
              </a:rPr>
              <a:t>Domain Name </a:t>
            </a:r>
            <a:r>
              <a:rPr lang="en-US" sz="2400" noProof="1">
                <a:latin typeface="Arial" charset="0"/>
                <a:sym typeface="Wingdings" pitchFamily="2" charset="2"/>
              </a:rPr>
              <a:t></a:t>
            </a:r>
            <a:r>
              <a:rPr lang="en-US" sz="2400" dirty="0">
                <a:latin typeface="Arial" charset="0"/>
              </a:rPr>
              <a:t> Unique IP address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482"/>
            <a:ext cx="8686800" cy="78184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Web System Infrastructure, Protocols, and Applications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The Development of Web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Web Browsers &amp; Web Servers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Web 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2.0 and Services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Participative Web and Social Web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User create contents and interact with sites and with each other through social media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Use: Blogs, Social Networking, Social Collaborative Tools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charset="0"/>
              </a:rPr>
              <a:t>May Offer: Podcasting</a:t>
            </a:r>
            <a:r>
              <a:rPr lang="en-US" dirty="0" smtClean="0">
                <a:latin typeface="Arial" charset="0"/>
              </a:rPr>
              <a:t>, Wikis, Music and Video Services, VoIP, IPTV, Online software, Web Services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</a:t>
            </a:r>
            <a:r>
              <a:rPr lang="en-US" sz="3000" b="1" dirty="0" smtClean="0">
                <a:solidFill>
                  <a:schemeClr val="folHlink"/>
                </a:solidFill>
              </a:rPr>
              <a:t>Organizations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</a:rPr>
              <a:t>ICANN (Internet Corporation for Assigned Names and </a:t>
            </a:r>
            <a:r>
              <a:rPr lang="en-US" sz="2400" b="1" dirty="0">
                <a:latin typeface="Arial" charset="0"/>
              </a:rPr>
              <a:t>Numbers), </a:t>
            </a:r>
            <a:r>
              <a:rPr lang="en-US" sz="2400" b="1" dirty="0">
                <a:latin typeface="Arial" charset="0"/>
                <a:hlinkClick r:id="rId3"/>
              </a:rPr>
              <a:t>http://www.icann.org</a:t>
            </a:r>
            <a:r>
              <a:rPr lang="en-US" sz="2400" b="1" dirty="0" smtClean="0">
                <a:latin typeface="Arial" charset="0"/>
                <a:hlinkClick r:id="rId3"/>
              </a:rPr>
              <a:t>/</a:t>
            </a:r>
            <a:r>
              <a:rPr lang="en-US" sz="2400" b="1" dirty="0" smtClean="0">
                <a:latin typeface="Arial" charset="0"/>
              </a:rPr>
              <a:t> </a:t>
            </a:r>
          </a:p>
          <a:p>
            <a:pPr lvl="1"/>
            <a:r>
              <a:rPr lang="en-US" sz="2000" dirty="0" smtClean="0">
                <a:latin typeface="Arial" charset="0"/>
              </a:rPr>
              <a:t>The authority governs global Internet domain name system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com	Commercial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Educational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gov</a:t>
            </a:r>
            <a:r>
              <a:rPr lang="en-US" sz="2400" dirty="0">
                <a:latin typeface="Arial" charset="0"/>
              </a:rPr>
              <a:t>	Government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int</a:t>
            </a:r>
            <a:r>
              <a:rPr lang="en-US" sz="2400" dirty="0">
                <a:latin typeface="Arial" charset="0"/>
              </a:rPr>
              <a:t>		International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mil		Military Groups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net	</a:t>
            </a:r>
            <a:r>
              <a:rPr lang="en-US" sz="2400" dirty="0" smtClean="0">
                <a:latin typeface="Arial" charset="0"/>
              </a:rPr>
              <a:t>	Network </a:t>
            </a:r>
            <a:r>
              <a:rPr lang="en-US" sz="2400" dirty="0">
                <a:latin typeface="Arial" charset="0"/>
              </a:rPr>
              <a:t>Support Center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org	</a:t>
            </a:r>
            <a:r>
              <a:rPr lang="en-US" sz="2400" dirty="0" smtClean="0">
                <a:latin typeface="Arial" charset="0"/>
              </a:rPr>
              <a:t>	Non-profit Organizations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ial" charset="0"/>
              </a:rPr>
              <a:t>gTLD</a:t>
            </a:r>
            <a:r>
              <a:rPr lang="en-US" sz="2800" dirty="0" smtClean="0">
                <a:latin typeface="Arial" charset="0"/>
              </a:rPr>
              <a:t> (Generic Top-Level Domain</a:t>
            </a:r>
            <a:r>
              <a:rPr lang="en-US" sz="2800" dirty="0">
                <a:latin typeface="Arial" charset="0"/>
              </a:rPr>
              <a:t>) Program, </a:t>
            </a:r>
            <a:r>
              <a:rPr lang="en-US" sz="2800" dirty="0">
                <a:latin typeface="Arial" charset="0"/>
                <a:hlinkClick r:id="rId4"/>
              </a:rPr>
              <a:t>http://www.icann.org/en/registries</a:t>
            </a:r>
            <a:r>
              <a:rPr lang="en-US" sz="2800" dirty="0" smtClean="0">
                <a:latin typeface="Arial" charset="0"/>
                <a:hlinkClick r:id="rId4"/>
              </a:rPr>
              <a:t>/</a:t>
            </a:r>
            <a:r>
              <a:rPr lang="en-US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</a:t>
            </a:r>
            <a:r>
              <a:rPr lang="en-US" sz="3000" b="1" dirty="0" smtClean="0">
                <a:solidFill>
                  <a:schemeClr val="folHlink"/>
                </a:solidFill>
              </a:rPr>
              <a:t>Organizations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</a:rPr>
              <a:t>ICANN (Internet Corporation for Assigned Names and </a:t>
            </a:r>
            <a:r>
              <a:rPr lang="en-US" sz="2400" b="1" dirty="0">
                <a:latin typeface="Arial" charset="0"/>
              </a:rPr>
              <a:t>Numbers), </a:t>
            </a:r>
            <a:r>
              <a:rPr lang="en-US" sz="2400" b="1" dirty="0">
                <a:latin typeface="Arial" charset="0"/>
                <a:hlinkClick r:id="rId3"/>
              </a:rPr>
              <a:t>http://www.icann.org</a:t>
            </a:r>
            <a:r>
              <a:rPr lang="en-US" sz="2400" b="1" dirty="0" smtClean="0">
                <a:latin typeface="Arial" charset="0"/>
                <a:hlinkClick r:id="rId3"/>
              </a:rPr>
              <a:t>/</a:t>
            </a:r>
            <a:r>
              <a:rPr lang="en-US" sz="2400" b="1" dirty="0" smtClean="0">
                <a:latin typeface="Arial" charset="0"/>
              </a:rPr>
              <a:t> </a:t>
            </a:r>
          </a:p>
          <a:p>
            <a:pPr lvl="1"/>
            <a:r>
              <a:rPr lang="en-US" sz="2000" dirty="0" smtClean="0">
                <a:latin typeface="Arial" charset="0"/>
              </a:rPr>
              <a:t>The authority governs global Internet domain name system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com	Commercial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Educational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gov</a:t>
            </a:r>
            <a:r>
              <a:rPr lang="en-US" sz="2400" dirty="0">
                <a:latin typeface="Arial" charset="0"/>
              </a:rPr>
              <a:t>	Government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int</a:t>
            </a:r>
            <a:r>
              <a:rPr lang="en-US" sz="2400" dirty="0">
                <a:latin typeface="Arial" charset="0"/>
              </a:rPr>
              <a:t>		International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mil		Military Groups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net	</a:t>
            </a:r>
            <a:r>
              <a:rPr lang="en-US" sz="2400" dirty="0" smtClean="0">
                <a:latin typeface="Arial" charset="0"/>
              </a:rPr>
              <a:t>	Network </a:t>
            </a:r>
            <a:r>
              <a:rPr lang="en-US" sz="2400" dirty="0">
                <a:latin typeface="Arial" charset="0"/>
              </a:rPr>
              <a:t>Support Center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org	</a:t>
            </a:r>
            <a:r>
              <a:rPr lang="en-US" sz="2400" dirty="0" smtClean="0">
                <a:latin typeface="Arial" charset="0"/>
              </a:rPr>
              <a:t>	Non-profit Organizations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November 16, 2000: ICANN, the authority that governs global Internet domain name system, has approved seven new domains extensions, in addition to .com, </a:t>
            </a:r>
            <a:r>
              <a:rPr lang="en-US" sz="2400" dirty="0" err="1">
                <a:latin typeface="Arial" charset="0"/>
              </a:rPr>
              <a:t>.net</a:t>
            </a:r>
            <a:r>
              <a:rPr lang="en-US" sz="2400" dirty="0">
                <a:latin typeface="Arial" charset="0"/>
              </a:rPr>
              <a:t> and .org:  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	biz</a:t>
            </a:r>
            <a:r>
              <a:rPr lang="en-US" sz="2400" dirty="0">
                <a:latin typeface="Arial" charset="0"/>
              </a:rPr>
              <a:t>, info, name, pro, aero, coop, museum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New </a:t>
            </a:r>
            <a:r>
              <a:rPr lang="en-US" sz="2400" b="1" dirty="0" err="1" smtClean="0">
                <a:solidFill>
                  <a:srgbClr val="FFC000"/>
                </a:solidFill>
                <a:latin typeface="Arial" charset="0"/>
              </a:rPr>
              <a:t>gTLD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 (Generic Top-Level Domains)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>
                <a:latin typeface="Arial" charset="0"/>
                <a:hlinkClick r:id="rId3"/>
              </a:rPr>
              <a:t>http://newgtlds.icann.org/en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 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482"/>
            <a:ext cx="8686800" cy="78184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Web System Infrastructure, Protocols, and Applications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Arial" charset="0"/>
              </a:rPr>
              <a:t>Web 3.0 </a:t>
            </a:r>
            <a:r>
              <a:rPr lang="en-US" sz="2800" b="1" dirty="0" smtClean="0">
                <a:latin typeface="Arial" charset="0"/>
              </a:rPr>
              <a:t>(2006.. Now)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Arial" charset="0"/>
              </a:rPr>
              <a:t>Five </a:t>
            </a:r>
            <a:r>
              <a:rPr lang="en-US" sz="2400" b="1" dirty="0">
                <a:latin typeface="Arial" charset="0"/>
              </a:rPr>
              <a:t>Main Features of Web 3.0, </a:t>
            </a:r>
            <a:r>
              <a:rPr lang="en-US" sz="2400" b="1" dirty="0">
                <a:latin typeface="Arial" charset="0"/>
                <a:hlinkClick r:id="rId3"/>
              </a:rPr>
              <a:t>https://www.expertsystem.com/web-3-0</a:t>
            </a:r>
            <a:r>
              <a:rPr lang="en-US" sz="2400" b="1" dirty="0" smtClean="0">
                <a:latin typeface="Arial" charset="0"/>
                <a:hlinkClick r:id="rId3"/>
              </a:rPr>
              <a:t>/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b="1" dirty="0" smtClean="0">
                <a:latin typeface="Arial" charset="0"/>
              </a:rPr>
              <a:t>Semantic Web – </a:t>
            </a:r>
            <a:r>
              <a:rPr lang="en-US" dirty="0" smtClean="0">
                <a:latin typeface="Arial" charset="0"/>
              </a:rPr>
              <a:t>generate, share, and connect content through search and analysis based on the ability to understand the meaning of words.</a:t>
            </a:r>
          </a:p>
          <a:p>
            <a:pPr lvl="2" eaLnBrk="1" hangingPunct="1">
              <a:defRPr/>
            </a:pPr>
            <a:r>
              <a:rPr lang="en-US" b="1" dirty="0" smtClean="0">
                <a:latin typeface="Arial" charset="0"/>
              </a:rPr>
              <a:t>Artificial Intelligent – </a:t>
            </a:r>
            <a:r>
              <a:rPr lang="en-US" dirty="0" smtClean="0">
                <a:latin typeface="Arial" charset="0"/>
              </a:rPr>
              <a:t>can understand the information like humans in order to provide faster and more relevant results.</a:t>
            </a:r>
            <a:r>
              <a:rPr lang="en-US" b="1" dirty="0" smtClean="0">
                <a:latin typeface="Arial" charset="0"/>
              </a:rPr>
              <a:t> </a:t>
            </a:r>
          </a:p>
          <a:p>
            <a:pPr lvl="2" eaLnBrk="1" hangingPunct="1">
              <a:defRPr/>
            </a:pPr>
            <a:r>
              <a:rPr lang="en-US" b="1" dirty="0" smtClean="0">
                <a:latin typeface="Arial" charset="0"/>
              </a:rPr>
              <a:t>3D Graphics</a:t>
            </a:r>
          </a:p>
          <a:p>
            <a:pPr lvl="2" eaLnBrk="1" hangingPunct="1">
              <a:defRPr/>
            </a:pPr>
            <a:r>
              <a:rPr lang="en-US" b="1" dirty="0" smtClean="0">
                <a:latin typeface="Arial" charset="0"/>
              </a:rPr>
              <a:t>Connectivity</a:t>
            </a:r>
          </a:p>
          <a:p>
            <a:pPr lvl="2" eaLnBrk="1" hangingPunct="1">
              <a:defRPr/>
            </a:pPr>
            <a:r>
              <a:rPr lang="en-US" b="1" dirty="0" smtClean="0">
                <a:latin typeface="Arial" charset="0"/>
              </a:rPr>
              <a:t>Ubiquity</a:t>
            </a:r>
            <a:endParaRPr lang="en-US" b="1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The 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Internet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TCP/IP networked, distributed information </a:t>
            </a:r>
            <a:r>
              <a:rPr lang="en-US" sz="2400" b="1" dirty="0" smtClean="0">
                <a:latin typeface="Arial" charset="0"/>
                <a:cs typeface="Times New Roman" pitchFamily="18" charset="0"/>
              </a:rPr>
              <a:t>system</a:t>
            </a:r>
            <a:endParaRPr lang="en-US" sz="2400" b="1" dirty="0">
              <a:latin typeface="Arial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" charset="0"/>
                <a:cs typeface="Times New Roman" pitchFamily="18" charset="0"/>
              </a:rPr>
              <a:t>A collection of computer networks spread around the world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name for a group of worldwide client/server-based information system for sharing resources and for communications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" charset="0"/>
                <a:cs typeface="Times New Roman" pitchFamily="18" charset="0"/>
              </a:rPr>
              <a:t>A global, interactive, dynamic, cross-platform, distributed, hypertext and hypermedia information </a:t>
            </a:r>
            <a:r>
              <a:rPr lang="en-US" sz="2400" b="1" dirty="0" smtClean="0">
                <a:latin typeface="Arial" charset="0"/>
                <a:cs typeface="Times New Roman" pitchFamily="18" charset="0"/>
              </a:rPr>
              <a:t>system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Examples of Internet-enabled Services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 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Email, File </a:t>
            </a:r>
            <a:r>
              <a:rPr lang="en-US" sz="2400" dirty="0">
                <a:latin typeface="Arial" charset="0"/>
                <a:cs typeface="Times New Roman" pitchFamily="18" charset="0"/>
              </a:rPr>
              <a:t>downloading and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uploading, WWW </a:t>
            </a:r>
            <a:r>
              <a:rPr lang="en-US" sz="2400" dirty="0">
                <a:latin typeface="Arial" charset="0"/>
                <a:cs typeface="Times New Roman" pitchFamily="18" charset="0"/>
              </a:rPr>
              <a:t>Client/Server applications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Stacks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 lvl="0"/>
            <a:r>
              <a:rPr lang="en-US" sz="2400" dirty="0" smtClean="0">
                <a:effectLst/>
                <a:latin typeface="+mj-lt"/>
              </a:rPr>
              <a:t>TCP/IP </a:t>
            </a:r>
            <a:r>
              <a:rPr lang="en-US" sz="2400" dirty="0">
                <a:effectLst/>
                <a:latin typeface="+mj-lt"/>
              </a:rPr>
              <a:t>RFC </a:t>
            </a:r>
            <a:r>
              <a:rPr lang="en-US" sz="2400" dirty="0" smtClean="0">
                <a:effectLst/>
                <a:latin typeface="+mj-lt"/>
              </a:rPr>
              <a:t>(Request for Comments – Standards) - </a:t>
            </a:r>
            <a:r>
              <a:rPr lang="en-US" sz="2400" dirty="0">
                <a:effectLst/>
                <a:latin typeface="+mj-lt"/>
              </a:rPr>
              <a:t>Internet Engineering Task Force, </a:t>
            </a:r>
            <a:r>
              <a:rPr lang="en-US" sz="2400" u="sng" dirty="0">
                <a:effectLst/>
                <a:latin typeface="+mj-lt"/>
                <a:hlinkClick r:id="rId3"/>
              </a:rPr>
              <a:t>https://www.ietf.org/</a:t>
            </a:r>
            <a:r>
              <a:rPr lang="en-US" sz="2400" dirty="0">
                <a:effectLst/>
                <a:latin typeface="+mj-lt"/>
              </a:rPr>
              <a:t>  </a:t>
            </a:r>
          </a:p>
          <a:p>
            <a:pPr lvl="0"/>
            <a:r>
              <a:rPr lang="en-US" sz="2400" dirty="0">
                <a:effectLst/>
                <a:latin typeface="+mj-lt"/>
              </a:rPr>
              <a:t>System Administration Guide: IP Services, </a:t>
            </a:r>
            <a:r>
              <a:rPr lang="en-US" sz="2400" u="sng" dirty="0">
                <a:effectLst/>
                <a:latin typeface="+mj-lt"/>
                <a:hlinkClick r:id="rId4"/>
              </a:rPr>
              <a:t>http://docs.oracle.com/cd/E19253-01/816-4554/ipov-10/index.html</a:t>
            </a:r>
            <a:r>
              <a:rPr lang="en-US" sz="2400" dirty="0">
                <a:effectLst/>
                <a:latin typeface="+mj-lt"/>
              </a:rPr>
              <a:t> </a:t>
            </a:r>
          </a:p>
          <a:p>
            <a:pPr lvl="0"/>
            <a:r>
              <a:rPr lang="en-US" sz="2400" dirty="0">
                <a:effectLst/>
                <a:latin typeface="+mj-lt"/>
              </a:rPr>
              <a:t>TCP/IP Protocol Architecture, </a:t>
            </a:r>
            <a:r>
              <a:rPr lang="en-US" sz="2400" u="sng" dirty="0">
                <a:effectLst/>
                <a:latin typeface="+mj-lt"/>
                <a:hlinkClick r:id="rId5"/>
              </a:rPr>
              <a:t>https://technet.microsoft.com/en-us/library/cc958821.aspx</a:t>
            </a:r>
            <a:r>
              <a:rPr lang="en-US" sz="2400" dirty="0">
                <a:effectLst/>
                <a:latin typeface="+mj-lt"/>
              </a:rPr>
              <a:t> </a:t>
            </a:r>
          </a:p>
          <a:p>
            <a:pPr lvl="0"/>
            <a:r>
              <a:rPr lang="en-US" sz="2400" dirty="0">
                <a:effectLst/>
                <a:latin typeface="+mj-lt"/>
              </a:rPr>
              <a:t>TCP/IP Tutorial and Technical Overview - IBM Red Book, 1004 pages </a:t>
            </a:r>
            <a:r>
              <a:rPr lang="en-US" sz="2400" u="sng" dirty="0">
                <a:effectLst/>
                <a:latin typeface="+mj-lt"/>
                <a:hlinkClick r:id="rId6"/>
              </a:rPr>
              <a:t>https://www.redbooks.ibm.com/redbooks/pdfs/gg243376.pdf</a:t>
            </a:r>
            <a:r>
              <a:rPr lang="en-US" sz="2400" dirty="0">
                <a:effectLst/>
                <a:latin typeface="+mj-lt"/>
              </a:rPr>
              <a:t> </a:t>
            </a:r>
            <a:endParaRPr lang="en-US" sz="2400" dirty="0" smtClean="0">
              <a:effectLst/>
              <a:latin typeface="+mj-lt"/>
            </a:endParaRPr>
          </a:p>
          <a:p>
            <a:pPr lvl="0"/>
            <a:r>
              <a:rPr lang="en-US" sz="2400" dirty="0" smtClean="0">
                <a:effectLst/>
                <a:latin typeface="+mj-lt"/>
              </a:rPr>
              <a:t>Connecting all the Things in the Internet </a:t>
            </a:r>
            <a:r>
              <a:rPr lang="en-US" sz="2400" dirty="0">
                <a:effectLst/>
                <a:latin typeface="+mj-lt"/>
              </a:rPr>
              <a:t>of Things, </a:t>
            </a:r>
            <a:r>
              <a:rPr lang="en-US" sz="2400" dirty="0" smtClean="0">
                <a:effectLst/>
                <a:latin typeface="+mj-lt"/>
              </a:rPr>
              <a:t>May 2017, </a:t>
            </a:r>
            <a:r>
              <a:rPr lang="en-US" sz="2400" dirty="0" smtClean="0">
                <a:effectLst/>
                <a:latin typeface="+mj-lt"/>
                <a:hlinkClick r:id="rId7"/>
              </a:rPr>
              <a:t>https</a:t>
            </a:r>
            <a:r>
              <a:rPr lang="en-US" sz="2400" dirty="0">
                <a:effectLst/>
                <a:latin typeface="+mj-lt"/>
                <a:hlinkClick r:id="rId7"/>
              </a:rPr>
              <a:t>://</a:t>
            </a:r>
            <a:r>
              <a:rPr lang="en-US" sz="2400" dirty="0" smtClean="0">
                <a:effectLst/>
                <a:latin typeface="+mj-lt"/>
                <a:hlinkClick r:id="rId7"/>
              </a:rPr>
              <a:t>www.ibm.com/developerworks/library/iot-lp101-connectivity-network-protocols/index.html</a:t>
            </a:r>
            <a:r>
              <a:rPr lang="en-US" sz="2400" dirty="0" smtClean="0">
                <a:effectLst/>
                <a:latin typeface="+mj-lt"/>
              </a:rPr>
              <a:t> </a:t>
            </a:r>
            <a:endParaRPr lang="en-US" sz="2400" dirty="0">
              <a:effectLst/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– Five Layers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251" y="552294"/>
            <a:ext cx="2367498" cy="609313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8865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4800600" cy="671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TCP/IP Layer Model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Five Layers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smtClean="0">
                <a:latin typeface="Arial" charset="0"/>
              </a:rPr>
              <a:t>Encapsulation of data units)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5: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Application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Message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4: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Segment or User Datagram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3: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Network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Datagram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2: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Frame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Data Link Layer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1: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Physical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Bits</a:t>
            </a:r>
            <a:endParaRPr lang="en-US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62341"/>
              </p:ext>
            </p:extLst>
          </p:nvPr>
        </p:nvGraphicFramePr>
        <p:xfrm>
          <a:off x="5928290" y="277815"/>
          <a:ext cx="3010923" cy="617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Visio" r:id="rId4" imgW="2188780" imgH="6827640" progId="Visio.Drawing.11">
                  <p:embed/>
                </p:oleObj>
              </mc:Choice>
              <mc:Fallback>
                <p:oleObj name="Visio" r:id="rId4" imgW="2188780" imgH="68276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290" y="277815"/>
                        <a:ext cx="3010923" cy="617918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14827</TotalTime>
  <Words>2363</Words>
  <Application>Microsoft Office PowerPoint</Application>
  <PresentationFormat>On-screen Show (4:3)</PresentationFormat>
  <Paragraphs>480</Paragraphs>
  <Slides>43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Times New Roman</vt:lpstr>
      <vt:lpstr>Verdana</vt:lpstr>
      <vt:lpstr>Wingdings</vt:lpstr>
      <vt:lpstr>Globe</vt:lpstr>
      <vt:lpstr>Visio</vt:lpstr>
      <vt:lpstr>VISIO</vt:lpstr>
      <vt:lpstr>Web Systems</vt:lpstr>
      <vt:lpstr>Web System Infrastructure, Protocols, and Applications</vt:lpstr>
      <vt:lpstr>Web System Infrastructure, Protocols, and Applications</vt:lpstr>
      <vt:lpstr>Web System Infrastructure, Protocols, and Applications</vt:lpstr>
      <vt:lpstr>Web System Infrastructure, Protocols, and Applications</vt:lpstr>
      <vt:lpstr>The Internet</vt:lpstr>
      <vt:lpstr>TCP/IP Protocol Stacks </vt:lpstr>
      <vt:lpstr>TCP/IP Protocol – Five Layers </vt:lpstr>
      <vt:lpstr>TCP/IP Layer Model</vt:lpstr>
      <vt:lpstr>Layered Tasks</vt:lpstr>
      <vt:lpstr>Networking </vt:lpstr>
      <vt:lpstr>Computer Networks &amp; Distributed Computer Systems</vt:lpstr>
      <vt:lpstr>Local Area Networks </vt:lpstr>
      <vt:lpstr>Multipoint Line Configuration</vt:lpstr>
      <vt:lpstr>Wide Area Networks (WANs)</vt:lpstr>
      <vt:lpstr>TCP/IP Protocol Stack </vt:lpstr>
      <vt:lpstr>TCP/IP Protocol Suite</vt:lpstr>
      <vt:lpstr>Internet Applications and Addressing</vt:lpstr>
      <vt:lpstr>Internet Content/File Types</vt:lpstr>
      <vt:lpstr>Internet Content/File Types</vt:lpstr>
      <vt:lpstr>Internet Content/File Types</vt:lpstr>
      <vt:lpstr>Internet Content/File Types</vt:lpstr>
      <vt:lpstr>Enterprise Applications</vt:lpstr>
      <vt:lpstr>Enterprise Applications</vt:lpstr>
      <vt:lpstr>Internet Web-Enabled Applications</vt:lpstr>
      <vt:lpstr>Internet Web-Enabled Applications</vt:lpstr>
      <vt:lpstr>TCP/IP and Internet</vt:lpstr>
      <vt:lpstr>TCP/IP Applications</vt:lpstr>
      <vt:lpstr>Ping – An Echo Service Example</vt:lpstr>
      <vt:lpstr>Ping – An Application Example</vt:lpstr>
      <vt:lpstr>SSH Application – A FTP Application</vt:lpstr>
      <vt:lpstr>SSH Secure Shell – Terminal Window  (A Telnet Example)</vt:lpstr>
      <vt:lpstr>TCP/IP Applications</vt:lpstr>
      <vt:lpstr>TCP/IP Applications</vt:lpstr>
      <vt:lpstr>HTTP Web Server</vt:lpstr>
      <vt:lpstr>TCP/IP Applications</vt:lpstr>
      <vt:lpstr>Transport Layer</vt:lpstr>
      <vt:lpstr>Domain Names</vt:lpstr>
      <vt:lpstr>Domain Name System (DNS)</vt:lpstr>
      <vt:lpstr>Domain Organizations</vt:lpstr>
      <vt:lpstr>Domain Organizations</vt:lpstr>
      <vt:lpstr>Domain Organization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550</cp:revision>
  <cp:lastPrinted>2011-11-28T20:02:42Z</cp:lastPrinted>
  <dcterms:created xsi:type="dcterms:W3CDTF">2000-01-10T19:04:23Z</dcterms:created>
  <dcterms:modified xsi:type="dcterms:W3CDTF">2018-08-27T19:57:35Z</dcterms:modified>
</cp:coreProperties>
</file>