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287" r:id="rId2"/>
    <p:sldId id="620" r:id="rId3"/>
    <p:sldId id="636" r:id="rId4"/>
    <p:sldId id="665" r:id="rId5"/>
    <p:sldId id="682" r:id="rId6"/>
    <p:sldId id="657" r:id="rId7"/>
    <p:sldId id="672" r:id="rId8"/>
    <p:sldId id="673" r:id="rId9"/>
    <p:sldId id="687" r:id="rId10"/>
    <p:sldId id="674" r:id="rId11"/>
    <p:sldId id="688" r:id="rId12"/>
    <p:sldId id="693" r:id="rId13"/>
    <p:sldId id="694" r:id="rId14"/>
    <p:sldId id="695" r:id="rId15"/>
    <p:sldId id="696" r:id="rId16"/>
    <p:sldId id="675" r:id="rId17"/>
    <p:sldId id="676" r:id="rId18"/>
    <p:sldId id="677" r:id="rId19"/>
    <p:sldId id="678" r:id="rId20"/>
    <p:sldId id="679" r:id="rId21"/>
    <p:sldId id="680" r:id="rId22"/>
    <p:sldId id="681" r:id="rId23"/>
    <p:sldId id="666" r:id="rId24"/>
    <p:sldId id="686" r:id="rId25"/>
    <p:sldId id="692" r:id="rId26"/>
    <p:sldId id="690" r:id="rId27"/>
    <p:sldId id="691" r:id="rId28"/>
    <p:sldId id="649" r:id="rId29"/>
    <p:sldId id="684" r:id="rId30"/>
    <p:sldId id="667" r:id="rId31"/>
    <p:sldId id="648" r:id="rId32"/>
    <p:sldId id="653" r:id="rId33"/>
    <p:sldId id="654" r:id="rId34"/>
    <p:sldId id="651" r:id="rId35"/>
    <p:sldId id="652" r:id="rId36"/>
    <p:sldId id="633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42" d="100"/>
          <a:sy n="42" d="100"/>
        </p:scale>
        <p:origin x="4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-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  <inkml:channel name="T" type="integer" max="2.14748E9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06T19:48:48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11167 5472 31 0,'0'0'16'16,"4"-11"0"-16,-4 11-9 15,0 0-3-15,0 0 0 16,0 0 1 0,0 0 1-16,0 0 0 0,0 0 2 15,0 0-1-15,0 0 1 16,0 0-1-16,0 0-2 15,0 0-2-15,0 0-2 0,0 0-1 16,0 0 0 0,0 0 0-16,16 4-1 0,-16-4 0 15,22-2 1 1,-8 0 0-16,4 1 0 0,0-3 1 15,1-2-1 1,1 0 1-16,-1-2 0 0,0 2-1 16,-2-1 1-1,-1 4 0-15,-3-1-1 0,-1 2 1 16,-1 3-1-16,-11-1 1 0,19 5-1 15,-19-5 1 1,19 11-1-16,-8-5 1 16,1-3-1-16,4 2 1 15,4-1-1-15,0-2 1 0,6 1 0 16,2-2 0-1,3-2 0-15,3 0 0 16,3-2 0-16,0 2 1 16,0-3-1-16,1 2 0 0,-2-2 1 15,1 2-1-15,-5-1 0 16,0 1 0-1,-3-2 1-15,-1 2-1 0,-1 1 0 16,-2-2 0-16,1 2 0 16,-2 1-1-16,1-1 1 15,-2 0-1 1,1 3 0-16,-2 0 0 0,2 0 0 15,-2 1 0-15,-2 2 0 0,2 0 0 16,0 2 0 0,0 1 0-16,3-2 1 0,-1 0-1 15,2 0 1 1,2-1-1-16,0-2 0 0,1-2 0 15,0-2 1 1,3-1-1-16,0-4 1 16,1 1-1-16,0-6 0 15,1 1 1-15,0-3 0 0,0 2-1 16,0-1 1-16,2 0 0 15,-3 1-1-15,0 1 1 16,-1 3-1-16,-2 1 1 0,2 2-1 16,-3 2 0-1,2 0 1-15,-2 4-1 16,0-1 0-16,-1 0 1 15,-2 2-1-15,-2-1 0 0,-1 0 1 16,-1 1-1 0,-2-2-1-16,-3-1 0 15,3 0-8-15,-5-2-18 0,3-8-2 16,-1-3 1-16,-8-13-1 15,1-4-1-15</inkml:trace>
  <inkml:trace contextRef="#ctx0" brushRef="#br0" timeOffset="1493.0021">15023 5457 27 0,'18'-1'11'15,"-18"1"-2"-15,27 6-11 0,-5-1 1 16,4 0 2-1,2 0 2-15,1-2 2 16,1-3 2-16,-5-4 3 0,2 0 0 16,-4-2 1-16,0 1-1 15,-3-2-1-15,1 4-2 16,-3-2-3-1,2 5-1-15,-5 5-2 0,2 0 0 0,1 4-1 16,-3 0 0 0,1 2-1-16,-1 1 2 15,0 2-1-15,2-1 2 16,-1-1-1-16,2 0 1 15,1-1 0 1,3 0 0-16,2-3 0 0,1 0 0 16,3-2 0-16,0 1-1 0,2-2 1 15,0 0-1-15,-1-2 0 16,1 1 0-16,-3 0 1 15,-1 1-1 1,0-1-1-16,-2 0 1 0,-2 0 0 16,2 1 0-16,-2 0 0 15,1 0 0-15,-1-3 0 16,1 3 0-1,3-3 0-15,-1 1 0 0,2-3 0 16,1-1-1-16,1-3 1 16,2-1 0-16,1 0-1 15,1-2 1-15,0-4 0 0,0 1-1 16,1-1 1-1,-1 3-1-15,-2-2 1 0,-1 0-2 16,-1 3 1 0,-3-1-2-16,-1 4-1 0,-2-3-4 15,3 4-11 1,1-3-9-16,-3-6 0 0,0-2 0 15,-6-12-1-15,3-2 3 16</inkml:trace>
  <inkml:trace contextRef="#ctx0" brushRef="#br0" timeOffset="20241.0362">8567 6636 7 0,'16'2'3'16,"-16"-2"1"-16,11 3 1 15,-11-3 2-15,0 0 0 16,0 0 1-16,11 7-1 0,-11-7 1 15,0 0-2 1,0 0-1-16,0 0-2 0,0 0-1 16,0 0-2-16,0 0 0 15,0 0 0-15,0 0 0 16,6 11 0-1,-6-11 0-15,0 0 0 0,0 0-1 16,11 7 1-16,-11-7 1 16,0 0-1-16,15 8 0 15,-15-8 0-15,15 5 0 0,-15-5 0 16,16 3 1-1,-16-3 0-15,19 6 0 0,-19-6 0 16,22 3 1 0,-11-2 0-16,4-2 1 15,1 1-1-15,2-3 1 16,3 0 0-16,3-3-1 15,3-1 1-15,3-1-1 0,3-1 0 16,0 0-1 0,0 0 1-16,-2 1-2 0,-2 0 1 15,-3 2-1-15,-3 2 1 16,-5 1-1-16,-1 1 1 15,-2 1-2 1,0 1 1-16,-2 0 0 0,0 0 0 16,2 1 1-16,1 1-1 15,1 1 1-15,1 0 0 16,1 2 0-16,1 0 0 0,2 0 1 15,2 0-1 1,0 2 1-16,3-1-1 0,0-1 1 16,2 0 1-1,2-3 0-15,3 1 0 0,4-3 0 16,2-2-1-1,1-1 1-15,3-2-1 0,0-1 0 16,3 0 0 0,-5-2-1-16,0 2 0 0,-2 0 0 15,-1-1 0-15,-2 1 0 0,-1 1 0 16,1-2-2-1,1 1 2-15,1-2-1 16,2 1 1-16,3-3-1 16,3 2 1-16,0-2 0 0,2-1 0 15,0 2 0 1,-1 1 0-16,-6 1 0 15,0 1 0-15,-7 1-1 0,-3 1 0 0,-5 3 0 16,-4 1 1 0,-2 1-1-16,-2 1 0 15,0-1 1 1,-4 1-1-16,1 1 1 0,0-1 0 15,-1 3 0-15,1-1 1 16,0 1-2-16,-2-2 2 16,2 2-1-16,0 1 1 15,1 0-2-15,1 0 2 0,1-1-2 16,-1 1 1-16,0-2-1 15,2 1 1-15,-1-3-1 16,0 2 0 0,-1-2 1-16,0-1-1 0,0-1 0 15,1 2 0-15,-2-1 0 16,1-1 0-1,-1 1 0-15,0 0 0 0,-1 0-1 16,0-1-1 0,1 3-1-16,-2-6-11 0,2 0-13 15,4-4-2-15,-5-14 0 16,-1-8-1-16,-6-23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  <inkml:channel name="T" type="integer" max="2.14748E9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06T20:13:17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2601 5084 14 0,'19'-5'9'15,"-19"5"-1"-15,25-5-2 16,-9 0-2-16,5 1-1 15,1-2 0-15,5 0 0 16,2-2-1-16,4 0 1 16,1 0 0-16,2-2 0 0,0 2 1 15,2-2-1 1,0 3 0-16,-2-1 0 0,3 1-1 15,-1 1 0 1,1 1 0-16,0 0-1 0,2 1 0 16,1 0 0-1,1-1 0-15,1 3 0 0,-1-1 0 16,2 2 0-1,-1-1 1-15,0 2-1 0,-1-2 1 16,-3 2-1-16,1 2 1 0,-2-4-1 16,0 1 1-1,-2 0 0-15,1 0 0 0,0-3-1 16,1 2 1-1,1-3 0-15,2 0-1 0,2 1 1 16,2-1-1 0,5-2 0-16,2 0-1 15,2 1 1-15,1-2 0 0,-1 0 0 16,2 2 0-16,-4-3 0 15,1 2 0-15,-5 4 0 16,0-2 1 0,-3 2-1-16,1 2 0 0,-3 2-1 15,0 2 1-15,-2 0-1 16,0 3 1-16,-2-1-1 15,1 1 0 1,-2-2 0-16,-2 0 0 0,1-2 1 16,0-2-1-16,-1 0 1 15,2-2 0-15,-1-1-1 16,1-1 0-16,1 2 1 0,1 0-1 15,2 0 0 1,-1 1 1-16,2 0-1 0,-2 1 0 16,3 0 1-1,1 1-1-15,-2-1 1 0,1-1-1 16,-3 0 1-1,2 0 0-15,-1-2-1 0,0 2 1 16,-3-1 0-16,3-1-1 16,-2 2 0-16,1 1 0 15,3-1 1-15,0 1-1 0,4 0 0 16,-3 2 0-1,3 1 0-15,-2-1 0 16,-1 2 0-16,-2-1 0 16,-3 1 0-16,1 1 0 0,-2 0 0 15,3-1 0 1,-2 5 0-16,2-2 0 15,2-1 1-15,2 3-2 0,3-3 1 16,1 0 0-16,1 0 0 16,2-1 0-16,1-4 0 15,1 0 1 1,2 0-1-16,-1-1 0 0,-1 0 1 15,0-2-1-15,2 0 1 16,-2-2-1-16,1 2 0 16,1-2 1-1,-2 0-1-15,-1 1 0 0,0 1 1 16,-3 0-1-16,0-2 0 0,-1 2 0 15,-5-1 1 1,0 2-1-16,-3-1 1 0,-2 2-1 16,1-1 0-1,-3 2 1-15,1 0-1 0,1 3 0 16,0-1 0-1,1 2 1-15,0 0-1 0,1 0 0 16,-1 1 0-16,0-1 0 0,1-3 0 16,-2 1 0-1,1-1 1-15,-1-1-1 16,-1-1 0-16,0 0 0 15,-1 0 0-15,0-1 0 0,0 2 0 16,1-1 0 0,-1-1 0-16,2 0 0 15,0 0 1-15,1 1-1 16,-2-3 0-16,0 1 0 0,-1-1 0 15,0 1 0-15,-2 1 0 16,1 1 0 0,-4-1 0-16,1-1 0 0,-2 2-1 15,0 2 1-15,0-1-2 16,-2-1-1-16,0 1-4 15,-2-2-6 1,-1 2-11-16,3 1 0 0,-3-5-1 16,4-1 0-16,-5-9 2 15</inkml:trace>
  <inkml:trace contextRef="#ctx0" brushRef="#br0" timeOffset="2395.0053">2361 6885 57 0,'-15'-9'20'0,"-3"-6"0"15,3 5-12 1,15 10-4-16,-17-12-2 16,17 12-1-16,0 0-1 0,-11-11 1 15,11 11 0-15,0 0 0 16,0 0-1-16,0 0 1 15,0 0-1 1,0 0 0-16,0 0 1 0,18 1-2 16,-4 5 1-16,2 1 0 15,3 3 0-15,3 1 0 16,4 0 0-16,1 0 0 0,1 1 0 15,2-1 0 1,2-1 0-16,1-2 1 0,1-1 0 16,3 0-1-1,2-4 2-15,1 1-1 0,2-3 0 16,2-1 1-1,0 1-1-15,-1-1 0 0,1-1 0 16,2 0 0 0,-2 2-1-16,1-2 1 0,1 1-1 15,2 0 0-15,1-1 0 0,1-1 0 31,4 2 0-31,4-1 0 0,0-1 1 16,2-2-1-16,1 0 1 16,0 0 0-16,2 0 0 0,0-2 1 15,-3 0-1 1,0-1 1-16,-2 0-1 15,3 0 1-15,3-1-1 16,2 2 0-16,1-2 0 0,2 1 0 16,2 0 0-16,4-1 0 15,-1 0 0 1,3 1 0-16,-1-1 0 0,2 1-1 15,-1-1 1-15,0 0 0 16,-2 2-1-16,-2 1 1 16,-3 1 0-1,-2 1 0-15,-3 2 1 0,-1 2-1 16,-2 2 0-16,0-1 0 0,0-1 0 15,1 3 0 1,-1-3 1-16,-2 0-1 0,-3-2 1 16,-1 0 0-1,-3-4 0-15,-3 3 0 0,-3-4 0 16,1 1-1-1,-1-3 1-15,3 4-1 0,1-3 0 16,0 3-1 0,-1-2 0-16,0 2-1 0,1 3-3 15,-4-4-7-15,3 2-18 16,3 1 1-16,1-11-1 15,6-4 0-15,6-14-1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296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18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2158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257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1018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7111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3247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0026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5914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50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1127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4891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6585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170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477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8812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23962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73447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17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0112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96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4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42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8083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574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CE_02WebHhtml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Lectures/3_HTMLBasic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03HTMLBasicsExs/basehref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pple.com/downloads/safari" TargetMode="External"/><Relationship Id="rId3" Type="http://schemas.openxmlformats.org/officeDocument/2006/relationships/hyperlink" Target="https://en.wikipedia.org/wiki/Web_browser" TargetMode="External"/><Relationship Id="rId7" Type="http://schemas.openxmlformats.org/officeDocument/2006/relationships/hyperlink" Target="http://www.opera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chrome/index.html" TargetMode="External"/><Relationship Id="rId5" Type="http://schemas.openxmlformats.org/officeDocument/2006/relationships/hyperlink" Target="http://windows.microsoft.com/en-us/internet-explorer/download-ie" TargetMode="External"/><Relationship Id="rId4" Type="http://schemas.openxmlformats.org/officeDocument/2006/relationships/hyperlink" Target="https://www.mozilla.org/en-US/firefox/new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-browser-review.toptenreviews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counter.com/globalstats.ph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marketshare.com/browser-market-share.asp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netcraft.com/archives/2017/05/25/may-2017-web-server-survey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.org/TR/html51/" TargetMode="External"/><Relationship Id="rId3" Type="http://schemas.openxmlformats.org/officeDocument/2006/relationships/hyperlink" Target="https://tools.ietf.org/html/rfc1866" TargetMode="External"/><Relationship Id="rId7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.org/TR/xhtml1/" TargetMode="External"/><Relationship Id="rId5" Type="http://schemas.openxmlformats.org/officeDocument/2006/relationships/hyperlink" Target="http://www.w3.org/TR/REC-html40/" TargetMode="External"/><Relationship Id="rId4" Type="http://schemas.openxmlformats.org/officeDocument/2006/relationships/hyperlink" Target="http://www.w3.org/MarkUp/Wilbur/" TargetMode="External"/><Relationship Id="rId9" Type="http://schemas.openxmlformats.org/officeDocument/2006/relationships/hyperlink" Target="http://www.w3.org/TR/html52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Web </a:t>
            </a:r>
            <a:r>
              <a:rPr lang="en-US" sz="3200" b="1" dirty="0">
                <a:solidFill>
                  <a:schemeClr val="folHlink"/>
                </a:solidFill>
              </a:rPr>
              <a:t>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on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HTML and XHTML, 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Browsers, and Web Servers</a:t>
            </a: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Fundamentals of Web Development,” 2</a:t>
            </a:r>
            <a:r>
              <a:rPr lang="en-US" sz="1800" b="1" baseline="30000" dirty="0" smtClean="0">
                <a:latin typeface="Arial" charset="0"/>
              </a:rPr>
              <a:t>nd</a:t>
            </a:r>
            <a:r>
              <a:rPr lang="en-US" sz="1800" b="1" dirty="0" smtClean="0">
                <a:latin typeface="Arial" charset="0"/>
              </a:rPr>
              <a:t>, 2018 ed., by Randy Connolly and Richard Hoar, from Pearson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2 of the Book: Programming the World Wide Web,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Robert W. </a:t>
            </a:r>
            <a:r>
              <a:rPr lang="en-US" sz="1800" b="1" dirty="0" err="1" smtClean="0">
                <a:latin typeface="Arial" charset="0"/>
              </a:rPr>
              <a:t>Sebesta</a:t>
            </a:r>
            <a:r>
              <a:rPr lang="en-US" sz="1800" b="1" dirty="0" smtClean="0">
                <a:latin typeface="Arial" charset="0"/>
              </a:rPr>
              <a:t>, 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*Internet &amp; World Wide Web How to Program, 5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Paul </a:t>
            </a:r>
            <a:r>
              <a:rPr lang="en-US" sz="1800" b="1" dirty="0" err="1" smtClean="0">
                <a:latin typeface="Arial" charset="0"/>
              </a:rPr>
              <a:t>Deitel</a:t>
            </a:r>
            <a:r>
              <a:rPr lang="en-US" sz="1800" b="1" dirty="0" smtClean="0">
                <a:latin typeface="Arial" charset="0"/>
              </a:rPr>
              <a:t>, et. al.,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*Webmaster in a Nutshell, by Stephen </a:t>
            </a:r>
            <a:r>
              <a:rPr lang="en-US" sz="1800" b="1" dirty="0" err="1" smtClean="0">
                <a:latin typeface="Arial" charset="0"/>
              </a:rPr>
              <a:t>Spainbour</a:t>
            </a:r>
            <a:r>
              <a:rPr lang="en-US" sz="1800" b="1" dirty="0" smtClean="0">
                <a:latin typeface="Arial" charset="0"/>
              </a:rPr>
              <a:t> &amp; Robert Eckstein, from O’Reilly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*E-Book on Building Web Applications with HTML, 2012, by Paul I. </a:t>
            </a:r>
            <a:r>
              <a:rPr lang="en-US" sz="1800" b="1" dirty="0">
                <a:latin typeface="Arial" charset="0"/>
              </a:rPr>
              <a:t>Lin, </a:t>
            </a:r>
            <a:r>
              <a:rPr lang="en-US" sz="1800" b="1" dirty="0">
                <a:latin typeface="Arial" charset="0"/>
                <a:hlinkClick r:id="rId3"/>
              </a:rPr>
              <a:t>http://www.etcs.ipfw.edu/~</a:t>
            </a:r>
            <a:r>
              <a:rPr lang="en-US" sz="1800" b="1" dirty="0" smtClean="0">
                <a:latin typeface="Arial" charset="0"/>
                <a:hlinkClick r:id="rId3"/>
              </a:rPr>
              <a:t>lin/CECourses/2_HTML/CE_02WebHhtmlindex.html</a:t>
            </a:r>
            <a:r>
              <a:rPr lang="en-US" sz="1800" b="1" dirty="0" smtClean="0">
                <a:latin typeface="Arial" charset="0"/>
              </a:rPr>
              <a:t> </a:t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Edits</a:t>
            </a:r>
            <a:r>
              <a:rPr lang="en-US" sz="2400" b="1" dirty="0" smtClean="0">
                <a:latin typeface="Arial" charset="0"/>
              </a:rPr>
              <a:t>: &lt;ins&gt;,  &lt;del&gt;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Embedded contents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img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iframe</a:t>
            </a:r>
            <a:r>
              <a:rPr lang="en-US" sz="2400" b="1" dirty="0" smtClean="0">
                <a:latin typeface="Arial" charset="0"/>
              </a:rPr>
              <a:t>&gt;, &lt;embed&gt;, &lt;object&gt;, &lt;</a:t>
            </a:r>
            <a:r>
              <a:rPr lang="en-US" sz="2400" b="1" dirty="0" err="1" smtClean="0">
                <a:latin typeface="Arial" charset="0"/>
              </a:rPr>
              <a:t>param</a:t>
            </a:r>
            <a:r>
              <a:rPr lang="en-US" sz="2400" b="1" dirty="0" smtClean="0">
                <a:latin typeface="Arial" charset="0"/>
              </a:rPr>
              <a:t>&gt;, &lt;video&gt;, &lt;audio&gt;, &lt;source&gt;, &lt;track&gt;, &lt;map&gt;, &lt;area&gt;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Links</a:t>
            </a:r>
            <a:r>
              <a:rPr lang="en-US" sz="2400" b="1" dirty="0" smtClean="0">
                <a:latin typeface="Arial" charset="0"/>
              </a:rPr>
              <a:t>: &lt;a&gt;, &lt;alternate&gt;, &lt;author&gt;, &lt;bookmark&gt;, &lt;help&gt;, &lt;icon&gt;, &lt;license&gt;, &lt;</a:t>
            </a:r>
            <a:r>
              <a:rPr lang="en-US" sz="2400" b="1" dirty="0" err="1" smtClean="0">
                <a:latin typeface="Arial" charset="0"/>
              </a:rPr>
              <a:t>nofollow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noreferrer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prefectch</a:t>
            </a:r>
            <a:r>
              <a:rPr lang="en-US" sz="2400" b="1" dirty="0" smtClean="0">
                <a:latin typeface="Arial" charset="0"/>
              </a:rPr>
              <a:t>&gt;, &lt;search&gt;, &lt;</a:t>
            </a:r>
            <a:r>
              <a:rPr lang="en-US" sz="2400" b="1" dirty="0" err="1" smtClean="0">
                <a:latin typeface="Arial" charset="0"/>
              </a:rPr>
              <a:t>stylesheet</a:t>
            </a:r>
            <a:r>
              <a:rPr lang="en-US" sz="2400" b="1" dirty="0" smtClean="0">
                <a:latin typeface="Arial" charset="0"/>
              </a:rPr>
              <a:t>&gt;, &lt;tag&gt;, &lt;next&gt;, &lt;</a:t>
            </a:r>
            <a:r>
              <a:rPr lang="en-US" sz="2400" b="1" dirty="0" err="1" smtClean="0">
                <a:latin typeface="Arial" charset="0"/>
              </a:rPr>
              <a:t>prev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Tabular Data</a:t>
            </a:r>
            <a:r>
              <a:rPr lang="en-US" sz="2400" b="1" dirty="0" smtClean="0">
                <a:latin typeface="Arial" charset="0"/>
              </a:rPr>
              <a:t>: &lt;table&gt;, &lt;caption&gt;, &lt;</a:t>
            </a:r>
            <a:r>
              <a:rPr lang="en-US" sz="2400" b="1" dirty="0" err="1" smtClean="0">
                <a:latin typeface="Arial" charset="0"/>
              </a:rPr>
              <a:t>colgroup</a:t>
            </a:r>
            <a:r>
              <a:rPr lang="en-US" sz="2400" b="1" dirty="0" smtClean="0">
                <a:latin typeface="Arial" charset="0"/>
              </a:rPr>
              <a:t>&gt;, &lt;col&gt;, &lt;</a:t>
            </a:r>
            <a:r>
              <a:rPr lang="en-US" sz="2400" b="1" dirty="0" err="1" smtClean="0">
                <a:latin typeface="Arial" charset="0"/>
              </a:rPr>
              <a:t>tbody</a:t>
            </a:r>
            <a:r>
              <a:rPr lang="en-US" sz="2400" b="1" dirty="0" smtClean="0">
                <a:latin typeface="Arial" charset="0"/>
              </a:rPr>
              <a:t>&gt;, &lt;thread&gt;, &lt;</a:t>
            </a:r>
            <a:r>
              <a:rPr lang="en-US" sz="2400" b="1" dirty="0" err="1" smtClean="0">
                <a:latin typeface="Arial" charset="0"/>
              </a:rPr>
              <a:t>tfoot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tr</a:t>
            </a:r>
            <a:r>
              <a:rPr lang="en-US" sz="2400" b="1" dirty="0" smtClean="0">
                <a:latin typeface="Arial" charset="0"/>
              </a:rPr>
              <a:t>&gt;, &lt;td&gt;, &lt;</a:t>
            </a:r>
            <a:r>
              <a:rPr lang="en-US" sz="2400" b="1" dirty="0" err="1" smtClean="0">
                <a:latin typeface="Arial" charset="0"/>
              </a:rPr>
              <a:t>th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Forms</a:t>
            </a:r>
            <a:r>
              <a:rPr lang="en-US" sz="2400" b="1" dirty="0" smtClean="0">
                <a:latin typeface="Arial" charset="0"/>
              </a:rPr>
              <a:t>: &lt;form&gt;, &lt;label&gt;, &lt;input&gt;, &lt;type&gt;, &lt;button&gt;, &lt;select&gt;, &lt;</a:t>
            </a:r>
            <a:r>
              <a:rPr lang="en-US" sz="2400" b="1" dirty="0" err="1" smtClean="0">
                <a:latin typeface="Arial" charset="0"/>
              </a:rPr>
              <a:t>datalist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optgroup</a:t>
            </a:r>
            <a:r>
              <a:rPr lang="en-US" sz="2400" b="1" dirty="0" smtClean="0">
                <a:latin typeface="Arial" charset="0"/>
              </a:rPr>
              <a:t>&gt;, &lt;option&gt;, &lt;</a:t>
            </a:r>
            <a:r>
              <a:rPr lang="en-US" sz="2400" b="1" dirty="0" err="1" smtClean="0">
                <a:latin typeface="Arial" charset="0"/>
              </a:rPr>
              <a:t>textarea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keygen</a:t>
            </a:r>
            <a:r>
              <a:rPr lang="en-US" sz="2400" b="1" dirty="0" smtClean="0">
                <a:latin typeface="Arial" charset="0"/>
              </a:rPr>
              <a:t>&gt;, &lt;output&gt;, &lt;progress&gt;, &lt;meter&gt;, &lt;</a:t>
            </a:r>
            <a:r>
              <a:rPr lang="en-US" sz="2400" b="1" dirty="0" err="1" smtClean="0">
                <a:latin typeface="Arial" charset="0"/>
              </a:rPr>
              <a:t>fieldset</a:t>
            </a:r>
            <a:r>
              <a:rPr lang="en-US" sz="2400" b="1" dirty="0" smtClean="0">
                <a:latin typeface="Arial" charset="0"/>
              </a:rPr>
              <a:t>&gt;, &lt;legend&gt;, …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Scripting</a:t>
            </a:r>
            <a:r>
              <a:rPr lang="en-US" sz="2400" b="1" dirty="0" smtClean="0">
                <a:latin typeface="Arial" charset="0"/>
              </a:rPr>
              <a:t>: &lt;script&gt;, &lt;</a:t>
            </a:r>
            <a:r>
              <a:rPr lang="en-US" sz="2400" b="1" dirty="0" err="1" smtClean="0">
                <a:latin typeface="Arial" charset="0"/>
              </a:rPr>
              <a:t>noscript</a:t>
            </a:r>
            <a:r>
              <a:rPr lang="en-US" sz="2400" b="1" dirty="0" smtClean="0">
                <a:latin typeface="Arial" charset="0"/>
              </a:rPr>
              <a:t>&gt;, &lt;template&gt;, &lt;canvas&gt;</a:t>
            </a: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INPUT Elements within the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Text    (type = text)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Telephone (type=</a:t>
            </a:r>
            <a:r>
              <a:rPr lang="en-US" sz="2400" b="1" dirty="0" err="1" smtClean="0">
                <a:latin typeface="Arial" charset="0"/>
              </a:rPr>
              <a:t>tel</a:t>
            </a:r>
            <a:r>
              <a:rPr lang="en-US" sz="2400" b="1" dirty="0" smtClean="0">
                <a:latin typeface="Arial" charset="0"/>
              </a:rPr>
              <a:t>)</a:t>
            </a:r>
          </a:p>
          <a:p>
            <a:pPr lvl="1"/>
            <a:r>
              <a:rPr lang="en-US" sz="2400" b="1" dirty="0" smtClean="0">
                <a:latin typeface="Arial" charset="0"/>
              </a:rPr>
              <a:t>URL (</a:t>
            </a:r>
            <a:r>
              <a:rPr lang="en-US" sz="2400" b="1" dirty="0" err="1" smtClean="0">
                <a:latin typeface="Arial" charset="0"/>
              </a:rPr>
              <a:t>tyle</a:t>
            </a:r>
            <a:r>
              <a:rPr lang="en-US" sz="2400" b="1" dirty="0" smtClean="0">
                <a:latin typeface="Arial" charset="0"/>
              </a:rPr>
              <a:t>=</a:t>
            </a:r>
            <a:r>
              <a:rPr lang="en-US" sz="2400" b="1" dirty="0" err="1" smtClean="0">
                <a:latin typeface="Arial" charset="0"/>
              </a:rPr>
              <a:t>url</a:t>
            </a:r>
            <a:r>
              <a:rPr lang="en-US" sz="2400" b="1" dirty="0" smtClean="0">
                <a:latin typeface="Arial" charset="0"/>
              </a:rPr>
              <a:t>)</a:t>
            </a:r>
          </a:p>
          <a:p>
            <a:pPr lvl="1"/>
            <a:r>
              <a:rPr lang="en-US" sz="2400" b="1" dirty="0" smtClean="0">
                <a:latin typeface="Arial" charset="0"/>
              </a:rPr>
              <a:t>Email (type=email)</a:t>
            </a:r>
          </a:p>
          <a:p>
            <a:pPr lvl="1"/>
            <a:r>
              <a:rPr lang="en-US" sz="2400" b="1" dirty="0" smtClean="0">
                <a:latin typeface="Arial" charset="0"/>
              </a:rPr>
              <a:t>Password (type=password)</a:t>
            </a:r>
          </a:p>
          <a:p>
            <a:pPr lvl="1"/>
            <a:r>
              <a:rPr lang="en-US" sz="2400" b="1" dirty="0" smtClean="0">
                <a:latin typeface="Arial" charset="0"/>
              </a:rPr>
              <a:t>Date (type = date)</a:t>
            </a:r>
          </a:p>
          <a:p>
            <a:pPr lvl="1"/>
            <a:r>
              <a:rPr lang="en-US" sz="2400" b="1" dirty="0" smtClean="0">
                <a:latin typeface="Arial" charset="0"/>
              </a:rPr>
              <a:t>Number (type = number)</a:t>
            </a:r>
          </a:p>
          <a:p>
            <a:pPr lvl="1"/>
            <a:r>
              <a:rPr lang="en-US" sz="2400" b="1" dirty="0" smtClean="0">
                <a:latin typeface="Arial" charset="0"/>
              </a:rPr>
              <a:t>Range (type=range)</a:t>
            </a:r>
          </a:p>
          <a:p>
            <a:pPr lvl="1"/>
            <a:r>
              <a:rPr lang="en-US" sz="2400" b="1" dirty="0" smtClean="0">
                <a:latin typeface="Arial" charset="0"/>
              </a:rPr>
              <a:t>Color (type=color)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INPUT Elements within the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Checkbox    (type = checkbox)</a:t>
            </a:r>
          </a:p>
          <a:p>
            <a:pPr lvl="1"/>
            <a:r>
              <a:rPr lang="en-US" sz="2400" b="1" dirty="0" smtClean="0">
                <a:latin typeface="Arial" charset="0"/>
              </a:rPr>
              <a:t>Radio Button (type=radio)</a:t>
            </a:r>
          </a:p>
          <a:p>
            <a:pPr lvl="1"/>
            <a:r>
              <a:rPr lang="en-US" sz="2400" b="1" dirty="0">
                <a:latin typeface="Arial" charset="0"/>
              </a:rPr>
              <a:t>Submit Button (type=submit)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Button (type=button)</a:t>
            </a:r>
          </a:p>
          <a:p>
            <a:pPr lvl="1"/>
            <a:r>
              <a:rPr lang="en-US" sz="2400" b="1" dirty="0">
                <a:latin typeface="Arial" charset="0"/>
              </a:rPr>
              <a:t>Image Button (type=image)</a:t>
            </a:r>
          </a:p>
          <a:p>
            <a:pPr lvl="1"/>
            <a:r>
              <a:rPr lang="en-US" sz="2400" b="1" dirty="0">
                <a:latin typeface="Arial" charset="0"/>
              </a:rPr>
              <a:t>Reset Button (type=reset)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File Upload (type=file)</a:t>
            </a:r>
          </a:p>
          <a:p>
            <a:pPr lvl="1"/>
            <a:endParaRPr lang="en-US" sz="24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INPUT Elements Attributes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maxlength</a:t>
            </a:r>
            <a:r>
              <a:rPr lang="en-US" sz="2400" b="1" dirty="0" smtClean="0">
                <a:latin typeface="Arial" charset="0"/>
              </a:rPr>
              <a:t>, </a:t>
            </a:r>
            <a:r>
              <a:rPr lang="en-US" sz="2400" b="1" dirty="0" err="1" smtClean="0">
                <a:latin typeface="Arial" charset="0"/>
              </a:rPr>
              <a:t>minlength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size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readonly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required</a:t>
            </a:r>
          </a:p>
          <a:p>
            <a:pPr lvl="1"/>
            <a:r>
              <a:rPr lang="en-US" sz="2400" b="1" dirty="0" smtClean="0">
                <a:latin typeface="Arial" charset="0"/>
              </a:rPr>
              <a:t>multiple</a:t>
            </a:r>
          </a:p>
          <a:p>
            <a:pPr lvl="1"/>
            <a:r>
              <a:rPr lang="en-US" sz="2400" b="1" dirty="0" smtClean="0">
                <a:latin typeface="Arial" charset="0"/>
              </a:rPr>
              <a:t>pattern</a:t>
            </a:r>
          </a:p>
          <a:p>
            <a:pPr lvl="1"/>
            <a:r>
              <a:rPr lang="en-US" sz="2400" b="1" dirty="0" smtClean="0">
                <a:latin typeface="Arial" charset="0"/>
              </a:rPr>
              <a:t>min, max</a:t>
            </a:r>
          </a:p>
          <a:p>
            <a:pPr lvl="1"/>
            <a:r>
              <a:rPr lang="en-US" sz="2400" b="1" dirty="0" smtClean="0">
                <a:latin typeface="Arial" charset="0"/>
              </a:rPr>
              <a:t>list</a:t>
            </a:r>
          </a:p>
          <a:p>
            <a:pPr lvl="1"/>
            <a:r>
              <a:rPr lang="en-US" sz="2400" b="1" dirty="0" smtClean="0">
                <a:latin typeface="Arial" charset="0"/>
              </a:rPr>
              <a:t>placeholder</a:t>
            </a:r>
          </a:p>
          <a:p>
            <a:pPr lvl="1"/>
            <a:endParaRPr lang="en-US" sz="24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6015038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Other Elements within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button </a:t>
            </a:r>
          </a:p>
          <a:p>
            <a:pPr lvl="1"/>
            <a:r>
              <a:rPr lang="en-US" sz="2400" b="1" dirty="0" smtClean="0">
                <a:latin typeface="Arial" charset="0"/>
              </a:rPr>
              <a:t>size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datalist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err="1" smtClean="0">
                <a:latin typeface="Arial" charset="0"/>
              </a:rPr>
              <a:t>optgroup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option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textarea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err="1" smtClean="0">
                <a:latin typeface="Arial" charset="0"/>
              </a:rPr>
              <a:t>keygen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output</a:t>
            </a:r>
          </a:p>
          <a:p>
            <a:pPr lvl="1"/>
            <a:r>
              <a:rPr lang="en-US" sz="2400" b="1" dirty="0" smtClean="0">
                <a:latin typeface="Arial" charset="0"/>
              </a:rPr>
              <a:t>progress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fieldset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legend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Standard XHTML Document Structure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Every </a:t>
            </a:r>
            <a:r>
              <a:rPr lang="en-US" sz="2400" b="1" dirty="0">
                <a:latin typeface="+mj-lt"/>
              </a:rPr>
              <a:t>XHTML document must begin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&lt;!DOCTYPE html&gt;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&lt;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html&gt;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&lt;head&gt;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&lt;title&gt;</a:t>
            </a:r>
            <a:r>
              <a:rPr lang="en-US" sz="2400" b="1" dirty="0">
                <a:latin typeface="+mj-lt"/>
              </a:rPr>
              <a:t>, and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&lt;body&gt;</a:t>
            </a:r>
            <a:r>
              <a:rPr lang="en-US" sz="2400" b="1" dirty="0">
                <a:latin typeface="+mj-lt"/>
              </a:rPr>
              <a:t> are required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>
                <a:latin typeface="+mj-lt"/>
              </a:rPr>
              <a:t>in every document (in XHTML, not HTML)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whole document must have &lt;html&gt; as its root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html </a:t>
            </a:r>
            <a:r>
              <a:rPr lang="en-US" sz="2400" b="1" dirty="0">
                <a:latin typeface="+mj-lt"/>
              </a:rPr>
              <a:t>must have the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attribute: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&lt;html </a:t>
            </a:r>
            <a:r>
              <a:rPr lang="en-US" sz="2400" b="1" dirty="0" err="1">
                <a:solidFill>
                  <a:srgbClr val="FFC000"/>
                </a:solidFill>
                <a:latin typeface="+mj-lt"/>
              </a:rPr>
              <a:t>lang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en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&gt;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(this one is for English)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A </a:t>
            </a:r>
            <a:r>
              <a:rPr lang="en-US" sz="2400" b="1" dirty="0">
                <a:latin typeface="+mj-lt"/>
              </a:rPr>
              <a:t>document consists of a head and a body 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&lt;title&gt; tag is used to give the document a title,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  <a:cs typeface="Courier New" pitchFamily="49" charset="0"/>
              </a:rPr>
              <a:t>meta</a:t>
            </a:r>
            <a:r>
              <a:rPr lang="en-US" sz="2400" b="1" dirty="0">
                <a:latin typeface="+mj-lt"/>
              </a:rPr>
              <a:t> tag is used to provide the character set </a:t>
            </a:r>
            <a:r>
              <a:rPr lang="en-US" sz="2400" b="1" dirty="0" smtClean="0">
                <a:latin typeface="+mj-lt"/>
              </a:rPr>
              <a:t>used</a:t>
            </a:r>
            <a:endParaRPr lang="en-US" sz="2400" b="1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&lt;meta charset = ″utf-8″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/&gt;</a:t>
            </a:r>
          </a:p>
          <a:p>
            <a:pPr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UTF-8: 8-bit Unicode Transformation Format or ASCII characters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Basic Text Markup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Paragraph elements: &lt;p&gt; tag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b="1" dirty="0">
                <a:latin typeface="+mj-lt"/>
              </a:rPr>
              <a:t>&lt;!DOCTYPE html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&lt;!– welcome.html   -- &gt;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&lt;</a:t>
            </a:r>
            <a:r>
              <a:rPr lang="en-US" sz="2400" b="1" dirty="0">
                <a:latin typeface="+mj-lt"/>
              </a:rPr>
              <a:t>html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= 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en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&gt;</a:t>
            </a:r>
            <a:r>
              <a:rPr lang="en-US" sz="2400" b="1" dirty="0" smtClean="0">
                <a:latin typeface="+mj-lt"/>
              </a:rPr>
              <a:t>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 &lt;</a:t>
            </a:r>
            <a:r>
              <a:rPr lang="en-US" sz="2400" b="1" dirty="0">
                <a:latin typeface="+mj-lt"/>
              </a:rPr>
              <a:t>head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&lt;</a:t>
            </a:r>
            <a:r>
              <a:rPr lang="en-US" sz="2400" b="1" dirty="0">
                <a:latin typeface="+mj-lt"/>
              </a:rPr>
              <a:t>title</a:t>
            </a:r>
            <a:r>
              <a:rPr lang="en-US" sz="2400" b="1" dirty="0" smtClean="0">
                <a:latin typeface="+mj-lt"/>
              </a:rPr>
              <a:t>&gt; Welcome to our Web site &lt;/title&gt;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&lt;</a:t>
            </a:r>
            <a:r>
              <a:rPr lang="en-US" sz="2400" b="1" dirty="0">
                <a:latin typeface="+mj-lt"/>
                <a:cs typeface="Courier New" pitchFamily="49" charset="0"/>
              </a:rPr>
              <a:t>meta charset = ″utf-8″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/&gt;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&lt;/head&gt;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&lt;body&gt;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 &lt;p&gt; Greeting from all of us!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 &lt;/p&gt;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&lt;/html&gt;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welcome.html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Microsoft Expression Web 4 – Web page authoring software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DOCTYPE html PUBLIC "-//W3C//DTD XHTML 1.0 Transitional//EN" "http://www.w3.org/TR/xhtml1/DTD/xhtml1-transitional.dtd"&gt;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&lt;html 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xmlns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="http://www.w3.org/1999/xhtml"&gt;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content="text/html; charset=utf-8"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="Content-Type"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content="en-us"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="Content-Language"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&lt;title&gt;Greeting from all of us&lt;/title&gt;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p&gt;Greeting from all of us&lt;/p&gt;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822600" y="1743120"/>
              <a:ext cx="2631600" cy="7588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3600" y="1733760"/>
                <a:ext cx="2643120" cy="77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hlinkClick r:id="rId3"/>
              </a:rPr>
              <a:t>http://www.etcs.ipfw.edu/~</a:t>
            </a:r>
            <a:r>
              <a:rPr lang="en-US" sz="2000" dirty="0" smtClean="0">
                <a:effectLst/>
                <a:hlinkClick r:id="rId3"/>
              </a:rPr>
              <a:t>lin/CECourses/2_HTML/Lectures/3_HTMLBasics.html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htmlstruc.html 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Author: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Version: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 Basic html Document Structure/Template 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Contents of html Document 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&lt;h1&gt; Basic html Document Structure/Template &lt;/h1&gt;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Introduction to HTML Documents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Versions of HTML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HTML5 Standards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Topics on Web Browsers and Web Servers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A Basic Web Site - Design</a:t>
            </a: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</a:rPr>
              <a:t>Structured Markup Tags</a:t>
            </a:r>
            <a:r>
              <a:rPr lang="en-US" sz="2000" dirty="0">
                <a:effectLst/>
              </a:rPr>
              <a:t> (for overall document)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C000"/>
                </a:solidFill>
                <a:effectLst/>
              </a:rPr>
              <a:t>Begin Tag </a:t>
            </a:r>
            <a:r>
              <a:rPr lang="en-US" sz="2000" b="1" dirty="0">
                <a:effectLst/>
              </a:rPr>
              <a:t>	 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End Tag</a:t>
            </a:r>
            <a:r>
              <a:rPr lang="en-US" sz="2000" b="1" dirty="0">
                <a:effectLst/>
              </a:rPr>
              <a:t>	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Meaning</a:t>
            </a:r>
            <a:r>
              <a:rPr lang="en-US" sz="2000" b="1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&lt;html&gt;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html&gt;         Placed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at the beginning and end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                             of the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&lt;head&gt;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head&gt;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header portion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&lt;title&gt;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&lt;/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title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&gt;  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title of the 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&lt;body&gt;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body&gt;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 body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       --&gt;    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  One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line comment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This is a comment   --&gt;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Optional Elements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&lt;base&gt;	-- Establish the document base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meta&gt;	-- Provide keywords, descriptions to search engines, and client pull functions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&lt;link&gt;	-- Link a document to another document or an external style sheet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&lt;script&gt; 	-- Add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VBScripts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&lt;style&gt; 	-- Add embedded style sheet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Base </a:t>
            </a:r>
            <a:r>
              <a:rPr lang="en-US" sz="3000" b="1" dirty="0">
                <a:solidFill>
                  <a:schemeClr val="folHlink"/>
                </a:solidFill>
              </a:rPr>
              <a:t>Tag Example, </a:t>
            </a:r>
            <a:r>
              <a:rPr lang="en-US" sz="1600" b="1" dirty="0">
                <a:solidFill>
                  <a:schemeClr val="folHlink"/>
                </a:solidFill>
                <a:hlinkClick r:id="rId3"/>
              </a:rPr>
              <a:t>http://www.etcs.ipfw.edu/~</a:t>
            </a:r>
            <a:r>
              <a:rPr lang="en-US" sz="1600" b="1" dirty="0" smtClean="0">
                <a:solidFill>
                  <a:schemeClr val="folHlink"/>
                </a:solidFill>
                <a:hlinkClick r:id="rId3"/>
              </a:rPr>
              <a:t>lin/CECourses/2_HTML/03HTMLBasicsExs/basehref.html</a:t>
            </a:r>
            <a:r>
              <a:rPr lang="en-US" sz="1600" b="1" dirty="0" smtClean="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&lt;html&gt;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&lt;!-- basehref.html --&gt;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&lt;title&gt; 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 testing &lt;/title&gt;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&lt;head</a:t>
            </a:r>
            <a:r>
              <a:rPr lang="en-US" sz="2400" dirty="0" smtClean="0">
                <a:effectLst/>
                <a:latin typeface="+mj-lt"/>
              </a:rPr>
              <a:t>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  &lt;base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="http://www.etcs.ipfw.edu/~lin/html/"&gt;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&lt;/head&gt;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&lt;body&gt;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&lt;h1&gt;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&lt;!-- </a:t>
            </a:r>
            <a:r>
              <a:rPr lang="en-US" sz="2400" dirty="0">
                <a:effectLst/>
                <a:latin typeface="+mj-lt"/>
              </a:rPr>
              <a:t>The file "headers.html" is </a:t>
            </a:r>
            <a:r>
              <a:rPr lang="en-US" sz="2400" dirty="0" smtClean="0">
                <a:effectLst/>
                <a:latin typeface="+mj-lt"/>
              </a:rPr>
              <a:t>located </a:t>
            </a:r>
            <a:r>
              <a:rPr lang="en-US" sz="2400" dirty="0">
                <a:effectLst/>
                <a:latin typeface="+mj-lt"/>
              </a:rPr>
              <a:t>in the </a:t>
            </a:r>
            <a:r>
              <a:rPr lang="en-US" sz="2400" dirty="0" smtClean="0">
                <a:effectLst/>
                <a:latin typeface="+mj-lt"/>
              </a:rPr>
              <a:t>&lt;</a:t>
            </a:r>
            <a:r>
              <a:rPr lang="en-US" sz="2400" dirty="0">
                <a:effectLst/>
                <a:latin typeface="+mj-lt"/>
              </a:rPr>
              <a:t>BASE </a:t>
            </a:r>
            <a:r>
              <a:rPr lang="en-US" sz="2400" dirty="0" smtClean="0">
                <a:effectLst/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</a:t>
            </a:r>
            <a:r>
              <a:rPr lang="en-US" sz="2400" dirty="0" err="1" smtClean="0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</a:t>
            </a:r>
            <a:r>
              <a:rPr lang="en-US" sz="2400" dirty="0" smtClean="0">
                <a:effectLst/>
                <a:latin typeface="+mj-lt"/>
              </a:rPr>
              <a:t>/"&gt; --&gt;     </a:t>
            </a:r>
            <a:endParaRPr lang="en-US" sz="2400" dirty="0">
              <a:effectLst/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  &lt;a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="headers.html"&gt; Header Example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   &lt;</a:t>
            </a:r>
            <a:r>
              <a:rPr lang="en-US" sz="2400" dirty="0" err="1">
                <a:effectLst/>
                <a:latin typeface="+mj-lt"/>
              </a:rPr>
              <a:t>br</a:t>
            </a:r>
            <a:r>
              <a:rPr lang="en-US" sz="2400" dirty="0">
                <a:effectLst/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&lt;/h1&gt;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&lt;/body</a:t>
            </a:r>
            <a:r>
              <a:rPr lang="en-US" sz="2400" dirty="0" smtClean="0">
                <a:effectLst/>
                <a:latin typeface="+mj-lt"/>
              </a:rPr>
              <a:t>&gt; &lt;/</a:t>
            </a:r>
            <a:r>
              <a:rPr lang="en-US" sz="2400" dirty="0">
                <a:effectLst/>
                <a:latin typeface="+mj-lt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web browser is a software application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 for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retrieving, presenting, and traversing information resources on the World Wide Web, (source: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https://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en.wikipedia.org/wiki/Web_browser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)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hlinkClick r:id="rId3"/>
            </a:endParaRPr>
          </a:p>
          <a:p>
            <a:r>
              <a:rPr lang="en-US" sz="2400" b="1" dirty="0">
                <a:effectLst/>
                <a:latin typeface="+mj-lt"/>
              </a:rPr>
              <a:t>The major web browsers are</a:t>
            </a:r>
          </a:p>
          <a:p>
            <a:pPr lvl="1"/>
            <a:r>
              <a:rPr lang="en-US" sz="2400" dirty="0">
                <a:effectLst/>
                <a:latin typeface="+mj-lt"/>
              </a:rPr>
              <a:t>Firefox, </a:t>
            </a:r>
            <a:r>
              <a:rPr lang="en-US" sz="2400" u="sng" dirty="0">
                <a:effectLst/>
                <a:latin typeface="+mj-lt"/>
                <a:hlinkClick r:id="rId4"/>
              </a:rPr>
              <a:t>https://www.mozilla.org/en-US/firefox/new/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Internet Explorer (</a:t>
            </a:r>
            <a:r>
              <a:rPr lang="en-US" sz="2400" dirty="0" smtClean="0">
                <a:effectLst/>
                <a:latin typeface="+mj-lt"/>
              </a:rPr>
              <a:t>IE), </a:t>
            </a:r>
            <a:r>
              <a:rPr lang="en-US" sz="2400" u="sng" dirty="0">
                <a:effectLst/>
                <a:latin typeface="+mj-lt"/>
                <a:hlinkClick r:id="rId5"/>
              </a:rPr>
              <a:t>http://windows.microsoft.com/en-us/internet-explorer/download-ie</a:t>
            </a:r>
            <a:r>
              <a:rPr lang="en-US" sz="2400" dirty="0">
                <a:effectLst/>
                <a:latin typeface="+mj-lt"/>
              </a:rPr>
              <a:t> 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Google Chrome, </a:t>
            </a:r>
            <a:r>
              <a:rPr lang="en-US" sz="2400" u="sng" dirty="0">
                <a:effectLst/>
                <a:latin typeface="+mj-lt"/>
                <a:hlinkClick r:id="rId6"/>
              </a:rPr>
              <a:t>http://www.google.com/chrome/index.html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Opera, </a:t>
            </a:r>
            <a:r>
              <a:rPr lang="en-US" sz="2400" u="sng" dirty="0">
                <a:effectLst/>
                <a:latin typeface="+mj-lt"/>
                <a:hlinkClick r:id="rId7"/>
              </a:rPr>
              <a:t>www.opera.com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Safari, </a:t>
            </a:r>
            <a:r>
              <a:rPr lang="en-US" sz="2400" u="sng" dirty="0">
                <a:effectLst/>
                <a:latin typeface="+mj-lt"/>
                <a:hlinkClick r:id="rId8"/>
              </a:rPr>
              <a:t>https://support.apple.com/downloads/safari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dia.org/wiki/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Web_browser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2017 </a:t>
            </a:r>
            <a:r>
              <a:rPr lang="en-US" sz="2400" b="1" dirty="0">
                <a:effectLst/>
                <a:latin typeface="+mj-lt"/>
              </a:rPr>
              <a:t>Internet Browser Software Product Comparisons, </a:t>
            </a:r>
            <a:r>
              <a:rPr lang="en-US" sz="2400" b="1" u="sng" dirty="0">
                <a:effectLst/>
                <a:latin typeface="+mj-lt"/>
                <a:hlinkClick r:id="rId3"/>
              </a:rPr>
              <a:t>http://internet-browser-review.toptenreviews.com/</a:t>
            </a:r>
            <a:r>
              <a:rPr lang="en-US" sz="2400" b="1" dirty="0">
                <a:effectLst/>
                <a:latin typeface="+mj-lt"/>
              </a:rPr>
              <a:t>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Mozilla Firefox – Gold Award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Google Chrome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Opera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Safari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Internet Explorer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Browser &amp; Platform </a:t>
            </a:r>
            <a:r>
              <a:rPr lang="en-US" sz="2400" b="1" dirty="0">
                <a:effectLst/>
                <a:latin typeface="+mj-lt"/>
              </a:rPr>
              <a:t>Market Share, </a:t>
            </a:r>
            <a:r>
              <a:rPr lang="en-US" sz="2400" b="1" dirty="0" smtClean="0">
                <a:effectLst/>
                <a:latin typeface="+mj-lt"/>
              </a:rPr>
              <a:t>July 2017, </a:t>
            </a:r>
            <a:r>
              <a:rPr lang="en-US" sz="2400" b="1" dirty="0" smtClean="0">
                <a:effectLst/>
                <a:latin typeface="+mj-lt"/>
                <a:hlinkClick r:id="rId3"/>
              </a:rPr>
              <a:t>https</a:t>
            </a:r>
            <a:r>
              <a:rPr lang="en-US" sz="2400" b="1" dirty="0">
                <a:effectLst/>
                <a:latin typeface="+mj-lt"/>
                <a:hlinkClick r:id="rId3"/>
              </a:rPr>
              <a:t>://</a:t>
            </a:r>
            <a:r>
              <a:rPr lang="en-US" sz="2400" b="1" dirty="0" smtClean="0">
                <a:effectLst/>
                <a:latin typeface="+mj-lt"/>
                <a:hlinkClick r:id="rId3"/>
              </a:rPr>
              <a:t>www.w3counter.com/globalstats.php</a:t>
            </a:r>
            <a:endParaRPr lang="en-US" sz="2400" b="1" dirty="0" smtClean="0">
              <a:effectLst/>
              <a:latin typeface="+mj-lt"/>
            </a:endParaRPr>
          </a:p>
          <a:p>
            <a:r>
              <a:rPr lang="en-US" sz="2400" b="1" dirty="0" smtClean="0">
                <a:effectLst/>
                <a:latin typeface="+mj-lt"/>
              </a:rPr>
              <a:t>Chrome 64.0%</a:t>
            </a:r>
          </a:p>
          <a:p>
            <a:r>
              <a:rPr lang="en-US" sz="2400" b="1" dirty="0" smtClean="0">
                <a:effectLst/>
                <a:latin typeface="+mj-lt"/>
              </a:rPr>
              <a:t>Safari 13.6%</a:t>
            </a:r>
          </a:p>
          <a:p>
            <a:r>
              <a:rPr lang="en-US" sz="2400" b="1" dirty="0">
                <a:effectLst/>
              </a:rPr>
              <a:t>Internet Explorer &amp; Edge 8.0%</a:t>
            </a:r>
          </a:p>
          <a:p>
            <a:r>
              <a:rPr lang="en-US" sz="2400" b="1" dirty="0" smtClean="0">
                <a:effectLst/>
                <a:latin typeface="+mj-lt"/>
              </a:rPr>
              <a:t>Firefox 6.8%</a:t>
            </a:r>
          </a:p>
          <a:p>
            <a:r>
              <a:rPr lang="en-US" sz="2400" b="1" dirty="0" smtClean="0">
                <a:effectLst/>
                <a:latin typeface="+mj-lt"/>
              </a:rPr>
              <a:t>Opera 3.2%</a:t>
            </a:r>
          </a:p>
          <a:p>
            <a:endParaRPr lang="en-US" sz="2400" b="1" dirty="0">
              <a:effectLst/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Desktop Browser Version Market </a:t>
            </a:r>
            <a:r>
              <a:rPr lang="en-US" sz="2400" b="1" dirty="0">
                <a:latin typeface="Arial" charset="0"/>
              </a:rPr>
              <a:t>Share, </a:t>
            </a:r>
            <a:r>
              <a:rPr lang="en-US" sz="2400" b="1" dirty="0" smtClean="0">
                <a:latin typeface="Arial" charset="0"/>
              </a:rPr>
              <a:t>Aug. 2018,  </a:t>
            </a:r>
            <a:r>
              <a:rPr lang="en-US" sz="2400" b="1" dirty="0" smtClean="0">
                <a:latin typeface="Arial" charset="0"/>
                <a:hlinkClick r:id="rId3"/>
              </a:rPr>
              <a:t>https</a:t>
            </a:r>
            <a:r>
              <a:rPr lang="en-US" sz="2400" b="1" dirty="0">
                <a:latin typeface="Arial" charset="0"/>
                <a:hlinkClick r:id="rId3"/>
              </a:rPr>
              <a:t>://</a:t>
            </a:r>
            <a:r>
              <a:rPr lang="en-US" sz="2400" b="1" dirty="0" smtClean="0">
                <a:latin typeface="Arial" charset="0"/>
                <a:hlinkClick r:id="rId3"/>
              </a:rPr>
              <a:t>www.netmarketshare.com/browser-market-share.aspx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Chrome 		62%</a:t>
            </a:r>
          </a:p>
          <a:p>
            <a:pPr lvl="1"/>
            <a:r>
              <a:rPr lang="en-US" sz="2400" b="1" dirty="0" smtClean="0">
                <a:latin typeface="Arial" charset="0"/>
              </a:rPr>
              <a:t>Internet Explorer	11.87%</a:t>
            </a:r>
          </a:p>
          <a:p>
            <a:pPr lvl="1"/>
            <a:r>
              <a:rPr lang="en-US" sz="2400" b="1" dirty="0" smtClean="0">
                <a:latin typeface="Arial" charset="0"/>
              </a:rPr>
              <a:t>Firefox			10.79%</a:t>
            </a:r>
          </a:p>
          <a:p>
            <a:pPr lvl="1"/>
            <a:r>
              <a:rPr lang="en-US" sz="2400" b="1" dirty="0" smtClean="0">
                <a:latin typeface="Arial" charset="0"/>
              </a:rPr>
              <a:t>Microsoft Edge	4.29%</a:t>
            </a:r>
          </a:p>
          <a:p>
            <a:pPr lvl="1"/>
            <a:r>
              <a:rPr lang="en-US" sz="2400" b="1" dirty="0" smtClean="0">
                <a:latin typeface="Arial" charset="0"/>
              </a:rPr>
              <a:t>Safari			3.83%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Sogou</a:t>
            </a:r>
            <a:r>
              <a:rPr lang="en-US" sz="2400" b="1" dirty="0" smtClean="0">
                <a:latin typeface="Arial" charset="0"/>
              </a:rPr>
              <a:t> Explorer	1.58%</a:t>
            </a:r>
          </a:p>
          <a:p>
            <a:pPr lvl="1"/>
            <a:r>
              <a:rPr lang="en-US" sz="2400" b="1" dirty="0" smtClean="0">
                <a:latin typeface="Arial" charset="0"/>
              </a:rPr>
              <a:t>Opera			1.52%</a:t>
            </a:r>
          </a:p>
          <a:p>
            <a:pPr lvl="1"/>
            <a:r>
              <a:rPr lang="en-US" sz="2400" b="1" dirty="0" smtClean="0">
                <a:latin typeface="Arial" charset="0"/>
              </a:rPr>
              <a:t>QQ			1.46%</a:t>
            </a:r>
            <a:endParaRPr lang="en-US" sz="24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Survey - </a:t>
            </a:r>
            <a:r>
              <a:rPr lang="en-US" sz="3000" b="1" dirty="0" err="1" smtClean="0">
                <a:solidFill>
                  <a:schemeClr val="folHlink"/>
                </a:solidFill>
              </a:rPr>
              <a:t>Netcraft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Netcraft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 Server Survey</a:t>
            </a:r>
          </a:p>
          <a:p>
            <a:pPr lvl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2017 Web server survey,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https://news.netcraft.com/archives/2017/05/25/may-2017-web-server-survey.html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IIS – 49.1%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Apache - 20.95%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NGINX – 29.22%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 – 1.05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and Supporting Protocols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39" y="814388"/>
            <a:ext cx="7067661" cy="594932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5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400" b="1" dirty="0" smtClean="0">
                <a:latin typeface="Arial" charset="0"/>
              </a:rPr>
              <a:t> object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WindowProxy</a:t>
            </a:r>
            <a:r>
              <a:rPr lang="en-US" sz="2000" b="1" dirty="0" smtClean="0">
                <a:latin typeface="Arial" charset="0"/>
              </a:rPr>
              <a:t> object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Session History and Navigation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History</a:t>
            </a:r>
            <a:r>
              <a:rPr lang="en-US" sz="2000" b="1" dirty="0" smtClean="0">
                <a:latin typeface="Arial" charset="0"/>
              </a:rPr>
              <a:t> interface, 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Location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r>
              <a:rPr lang="en-US" sz="2400" b="1" dirty="0" smtClean="0">
                <a:latin typeface="Arial" charset="0"/>
              </a:rPr>
              <a:t>Web application APIs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ErrorEvent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Events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Document</a:t>
            </a:r>
            <a:r>
              <a:rPr lang="en-US" sz="2000" b="1" dirty="0" smtClean="0">
                <a:latin typeface="Arial" charset="0"/>
              </a:rPr>
              <a:t> objects and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000" b="1" dirty="0" smtClean="0">
                <a:latin typeface="Arial" charset="0"/>
              </a:rPr>
              <a:t> objects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Dynamic markup insertion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err="1" smtClean="0">
                <a:latin typeface="Arial" charset="0"/>
              </a:rPr>
              <a:t>document.write</a:t>
            </a:r>
            <a:r>
              <a:rPr lang="en-US" sz="2000" b="1" dirty="0" smtClean="0">
                <a:latin typeface="Arial" charset="0"/>
              </a:rPr>
              <a:t>(), </a:t>
            </a:r>
            <a:r>
              <a:rPr lang="en-US" sz="2000" b="1" dirty="0" err="1" smtClean="0">
                <a:latin typeface="Arial" charset="0"/>
              </a:rPr>
              <a:t>ocument.writeln</a:t>
            </a:r>
            <a:r>
              <a:rPr lang="en-US" sz="2000" b="1" dirty="0" smtClean="0">
                <a:latin typeface="Arial" charset="0"/>
              </a:rPr>
              <a:t>()</a:t>
            </a:r>
          </a:p>
          <a:p>
            <a:pPr lvl="1"/>
            <a:r>
              <a:rPr lang="en-US" sz="2000" b="1" dirty="0" smtClean="0">
                <a:latin typeface="Arial" charset="0"/>
              </a:rPr>
              <a:t>Timers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prompts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state and capabilities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interaction</a:t>
            </a:r>
          </a:p>
          <a:p>
            <a:pPr lvl="1"/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400" b="1" dirty="0" smtClean="0">
                <a:latin typeface="Arial" charset="0"/>
              </a:rPr>
              <a:t>A structured language defines syntax and placement of WWW document for Web browsers.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HTML syntax contains definitions of tags and attributes that allows the separation of the presentation and structure of a document.</a:t>
            </a:r>
          </a:p>
          <a:p>
            <a:pPr lvl="1"/>
            <a:r>
              <a:rPr lang="en-US" sz="2400" b="1" dirty="0" smtClean="0">
                <a:latin typeface="Arial" charset="0"/>
              </a:rPr>
              <a:t>It enables the creation of machine independent WWW documents.</a:t>
            </a:r>
          </a:p>
          <a:p>
            <a:r>
              <a:rPr lang="en-US" sz="2400" b="1" dirty="0" smtClean="0">
                <a:latin typeface="Arial" charset="0"/>
              </a:rPr>
              <a:t>References of HTML standards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W3C Recommendation, Oct. 28, 2014,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hlinkClick r:id="rId3"/>
              </a:rPr>
              <a:t>http</a:t>
            </a:r>
            <a:r>
              <a:rPr lang="en-US" sz="2400" b="1" dirty="0">
                <a:solidFill>
                  <a:srgbClr val="FFC000"/>
                </a:solidFill>
                <a:latin typeface="Arial" charset="0"/>
                <a:hlinkClick r:id="rId3"/>
              </a:rPr>
              <a:t>://www.w3.org/TR/html5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  </a:t>
            </a:r>
            <a:endParaRPr lang="en-US" sz="2400" dirty="0" smtClean="0">
              <a:latin typeface="+mj-lt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Monitoring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Employee Monitoring Software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Program activity</a:t>
            </a:r>
          </a:p>
          <a:p>
            <a:pPr lvl="1"/>
            <a:r>
              <a:rPr lang="en-US" sz="2400" b="1" dirty="0" smtClean="0">
                <a:latin typeface="Arial" charset="0"/>
              </a:rPr>
              <a:t>Screen shots</a:t>
            </a:r>
          </a:p>
          <a:p>
            <a:pPr lvl="1"/>
            <a:r>
              <a:rPr lang="en-US" sz="2400" b="1" dirty="0" smtClean="0">
                <a:latin typeface="Arial" charset="0"/>
              </a:rPr>
              <a:t>Email/Webmail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Tracking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Websites visited</a:t>
            </a:r>
          </a:p>
          <a:p>
            <a:pPr lvl="1"/>
            <a:r>
              <a:rPr lang="en-US" sz="2400" b="1" dirty="0" smtClean="0">
                <a:latin typeface="Arial" charset="0"/>
              </a:rPr>
              <a:t>Online Searches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Chat/IM</a:t>
            </a:r>
          </a:p>
          <a:p>
            <a:pPr lvl="1"/>
            <a:r>
              <a:rPr lang="en-US" sz="2400" b="1" dirty="0" smtClean="0">
                <a:latin typeface="Arial" charset="0"/>
              </a:rPr>
              <a:t>Detected Keywords</a:t>
            </a:r>
          </a:p>
          <a:p>
            <a:pPr lvl="1"/>
            <a:r>
              <a:rPr lang="en-US" sz="2400" b="1" dirty="0" smtClean="0">
                <a:latin typeface="Arial" charset="0"/>
              </a:rPr>
              <a:t>Keystrokes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Logon/Logoff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400" b="1" dirty="0" smtClean="0">
                <a:latin typeface="Arial" charset="0"/>
              </a:rPr>
              <a:t>Types of Web Site: E-commerce, Business and Services, Topic sites, personal sites, </a:t>
            </a:r>
          </a:p>
          <a:p>
            <a:pPr lvl="1"/>
            <a:r>
              <a:rPr lang="en-US" sz="2400" b="1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400" b="1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b="1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 server</a:t>
            </a:r>
          </a:p>
          <a:p>
            <a:pPr lvl="2"/>
            <a:r>
              <a:rPr lang="en-US" b="1" dirty="0" smtClean="0">
                <a:latin typeface="Arial" charset="0"/>
              </a:rPr>
              <a:t>Apache, IIS (Microsoft Internet Information Server), IBM </a:t>
            </a:r>
            <a:r>
              <a:rPr lang="en-US" b="1" dirty="0" err="1" smtClean="0">
                <a:latin typeface="Arial" charset="0"/>
              </a:rPr>
              <a:t>WebShpere</a:t>
            </a:r>
            <a:endParaRPr lang="en-US" b="1" dirty="0" smtClean="0">
              <a:latin typeface="Arial" charset="0"/>
            </a:endParaRPr>
          </a:p>
          <a:p>
            <a:pPr lvl="1"/>
            <a:r>
              <a:rPr lang="en-US" sz="2400" b="1" dirty="0">
                <a:latin typeface="Arial" charset="0"/>
              </a:rPr>
              <a:t>Application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(</a:t>
            </a:r>
            <a:r>
              <a:rPr lang="en-US" sz="2400" b="1" dirty="0" err="1" smtClean="0">
                <a:latin typeface="Arial" charset="0"/>
              </a:rPr>
              <a:t>HyperText</a:t>
            </a:r>
            <a:r>
              <a:rPr lang="en-US" sz="2400" b="1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b="1" dirty="0" smtClean="0">
                <a:latin typeface="Arial" charset="0"/>
              </a:rPr>
              <a:t>XML (</a:t>
            </a:r>
            <a:r>
              <a:rPr lang="en-US" sz="2400" b="1" dirty="0" err="1" smtClean="0">
                <a:latin typeface="Arial" charset="0"/>
              </a:rPr>
              <a:t>eXtensible</a:t>
            </a:r>
            <a:r>
              <a:rPr lang="en-US" sz="2400" b="1" dirty="0" smtClean="0">
                <a:latin typeface="Arial" charset="0"/>
              </a:rPr>
              <a:t> Markup Language) page authoring</a:t>
            </a:r>
          </a:p>
          <a:p>
            <a:r>
              <a:rPr lang="en-US" sz="2400" b="1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b="1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b="1" dirty="0" smtClean="0">
                <a:latin typeface="Arial" charset="0"/>
              </a:rPr>
              <a:t>Creating dynamic HTML pages</a:t>
            </a:r>
          </a:p>
          <a:p>
            <a:r>
              <a:rPr lang="en-US" sz="2400" b="1" dirty="0" smtClean="0">
                <a:latin typeface="Arial" charset="0"/>
              </a:rPr>
              <a:t>HTTP clients and server Apps</a:t>
            </a:r>
          </a:p>
          <a:p>
            <a:r>
              <a:rPr lang="en-US" sz="2400" b="1" dirty="0" smtClean="0">
                <a:latin typeface="Arial" charset="0"/>
              </a:rPr>
              <a:t>Web site management</a:t>
            </a:r>
          </a:p>
          <a:p>
            <a:r>
              <a:rPr lang="en-US" sz="2400" b="1" dirty="0" smtClean="0">
                <a:latin typeface="Arial" charset="0"/>
              </a:rPr>
              <a:t>Databases and Apps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smtClean="0">
                <a:solidFill>
                  <a:schemeClr val="folHlink"/>
                </a:solidFill>
              </a:rPr>
              <a:t>Design - A </a:t>
            </a:r>
            <a:r>
              <a:rPr lang="en-US" sz="3000" b="1" dirty="0" smtClean="0">
                <a:solidFill>
                  <a:schemeClr val="folHlink"/>
                </a:solidFill>
              </a:rPr>
              <a:t>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z="2400" b="1" dirty="0">
                <a:effectLst/>
                <a:latin typeface="+mj-lt"/>
              </a:rPr>
              <a:t>A 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Web page</a:t>
            </a:r>
            <a:r>
              <a:rPr lang="en-US" sz="2400" b="1" dirty="0">
                <a:effectLst/>
                <a:latin typeface="+mj-lt"/>
              </a:rPr>
              <a:t> normally includes text (content of the page) that mixed with "markup" tags for describing its structure, appearance, and function of the content.</a:t>
            </a:r>
          </a:p>
          <a:p>
            <a:pPr lvl="0"/>
            <a:endParaRPr lang="en-US" sz="2400" b="1" dirty="0" smtClean="0">
              <a:effectLst/>
              <a:latin typeface="+mj-lt"/>
            </a:endParaRPr>
          </a:p>
          <a:p>
            <a:pPr lvl="0"/>
            <a:r>
              <a:rPr lang="en-US" sz="2400" b="1" dirty="0" smtClean="0">
                <a:effectLst/>
                <a:latin typeface="+mj-lt"/>
              </a:rPr>
              <a:t>The </a:t>
            </a:r>
            <a:r>
              <a:rPr lang="en-US" sz="2400" b="1" dirty="0">
                <a:effectLst/>
                <a:latin typeface="+mj-lt"/>
              </a:rPr>
              <a:t>HTML (</a:t>
            </a:r>
            <a:r>
              <a:rPr lang="en-US" sz="2400" b="1" dirty="0" err="1">
                <a:solidFill>
                  <a:srgbClr val="FFC000"/>
                </a:solidFill>
                <a:effectLst/>
                <a:latin typeface="+mj-lt"/>
              </a:rPr>
              <a:t>HyperText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 Markup Language</a:t>
            </a:r>
            <a:r>
              <a:rPr lang="en-US" sz="2400" b="1" dirty="0">
                <a:effectLst/>
                <a:latin typeface="+mj-lt"/>
              </a:rPr>
              <a:t>) language is a document-layout and hyperlink-specification language for encoding Web pages or documents, which may include text, image, and other supported media.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A </a:t>
            </a:r>
            <a:r>
              <a:rPr lang="en-US" sz="2800" b="1" dirty="0" smtClean="0">
                <a:solidFill>
                  <a:srgbClr val="FFC000"/>
                </a:solidFill>
                <a:latin typeface="Arial" charset="0"/>
              </a:rPr>
              <a:t>HTML web page</a:t>
            </a:r>
            <a:r>
              <a:rPr lang="en-US" sz="2800" dirty="0" smtClean="0">
                <a:latin typeface="Arial" charset="0"/>
              </a:rPr>
              <a:t> may include the following information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its document with appropriate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layout settings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 front, color, alignment, numbered and bulleted lists,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any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hypertext links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other documents, images, and other media; tables and user feedback form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client-side 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 </a:t>
            </a:r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images and media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objects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Java Applet program, ActiveX, audio, video, and VRML objects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video, audio, and other formats via Plug Ins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Evolution of HTML Specifications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lvl="0"/>
            <a:r>
              <a:rPr lang="en-US" sz="2400" dirty="0">
                <a:effectLst/>
                <a:latin typeface="+mj-lt"/>
              </a:rPr>
              <a:t>HTML 2.0 was published as IETF RFC 1866 in 1995, </a:t>
            </a:r>
            <a:r>
              <a:rPr lang="en-US" sz="2400" u="sng" dirty="0">
                <a:effectLst/>
                <a:latin typeface="+mj-lt"/>
                <a:hlinkClick r:id="rId3"/>
              </a:rPr>
              <a:t>https://tools.ietf.org/html/rfc1866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3.2 was published as a W3C Recommendation in 1997, </a:t>
            </a:r>
            <a:r>
              <a:rPr lang="en-US" sz="2400" u="sng" dirty="0">
                <a:effectLst/>
                <a:latin typeface="+mj-lt"/>
                <a:hlinkClick r:id="rId4"/>
              </a:rPr>
              <a:t>http://www.w3.org/MarkUp/Wilbur/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4.01 was approved by W3C in 1999, </a:t>
            </a:r>
            <a:r>
              <a:rPr lang="en-US" sz="2400" u="sng" dirty="0">
                <a:effectLst/>
                <a:latin typeface="+mj-lt"/>
                <a:hlinkClick r:id="rId5"/>
              </a:rPr>
              <a:t>http://www.w3.org/TR/REC-html40/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XHTML 1.0 was approved by W3C in early 2000 for replacing HTML 4.01, </a:t>
            </a:r>
            <a:r>
              <a:rPr lang="en-US" sz="2400" u="sng" dirty="0">
                <a:effectLst/>
                <a:latin typeface="+mj-lt"/>
                <a:hlinkClick r:id="rId6"/>
              </a:rPr>
              <a:t>http://www.w3.org/TR/xhtml1/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5 W3C Recommendation, Oct. 28, 2014, </a:t>
            </a:r>
            <a:r>
              <a:rPr lang="en-US" sz="2400" u="sng" dirty="0">
                <a:effectLst/>
                <a:latin typeface="+mj-lt"/>
                <a:hlinkClick r:id="rId7"/>
              </a:rPr>
              <a:t>http://www.w3.org/TR/html5/</a:t>
            </a:r>
            <a:r>
              <a:rPr lang="en-US" sz="2400" dirty="0">
                <a:effectLst/>
                <a:latin typeface="+mj-lt"/>
              </a:rPr>
              <a:t> 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5.1 was published as a W3C recommendation, in Nov. 1, 2016, </a:t>
            </a:r>
            <a:r>
              <a:rPr lang="en-US" sz="2400" u="sng" dirty="0">
                <a:effectLst/>
                <a:latin typeface="+mj-lt"/>
                <a:hlinkClick r:id="rId8"/>
              </a:rPr>
              <a:t>http://www.w3.org/TR/html51/</a:t>
            </a:r>
            <a:r>
              <a:rPr lang="en-US" sz="2400" dirty="0">
                <a:effectLst/>
                <a:latin typeface="+mj-lt"/>
              </a:rPr>
              <a:t> </a:t>
            </a:r>
            <a:endParaRPr lang="en-US" sz="2400" dirty="0" smtClean="0">
              <a:effectLst/>
              <a:latin typeface="+mj-lt"/>
            </a:endParaRPr>
          </a:p>
          <a:p>
            <a:pPr lvl="0"/>
            <a:r>
              <a:rPr lang="en-US" sz="2400" dirty="0" smtClean="0">
                <a:effectLst/>
                <a:latin typeface="+mj-lt"/>
              </a:rPr>
              <a:t>HTML 5.2, Dec. 14, 2017, </a:t>
            </a:r>
            <a:r>
              <a:rPr lang="en-US" sz="2400" u="sng" dirty="0" smtClean="0">
                <a:effectLst/>
                <a:latin typeface="+mj-lt"/>
                <a:hlinkClick r:id="rId9"/>
              </a:rPr>
              <a:t>http</a:t>
            </a:r>
            <a:r>
              <a:rPr lang="en-US" sz="2400" u="sng" dirty="0">
                <a:effectLst/>
                <a:latin typeface="+mj-lt"/>
                <a:hlinkClick r:id="rId9"/>
              </a:rPr>
              <a:t>://www.w3.org/TR/html52/</a:t>
            </a:r>
            <a:r>
              <a:rPr lang="en-US" dirty="0">
                <a:effectLst/>
              </a:rPr>
              <a:t> </a:t>
            </a:r>
            <a:endParaRPr lang="en-US" sz="2400" dirty="0">
              <a:effectLst/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b="1" dirty="0">
                <a:latin typeface="Arial" charset="0"/>
              </a:rPr>
              <a:t>– A vocabulary and associated APIs for HTML and </a:t>
            </a:r>
            <a:r>
              <a:rPr lang="en-US" b="1" dirty="0" smtClean="0">
                <a:latin typeface="Arial" charset="0"/>
              </a:rPr>
              <a:t>XHTML</a:t>
            </a:r>
            <a:endParaRPr lang="en-US" dirty="0">
              <a:latin typeface="Arial" charset="0"/>
            </a:endParaRPr>
          </a:p>
          <a:p>
            <a:r>
              <a:rPr lang="en-US" sz="2800" b="1" dirty="0" smtClean="0">
                <a:latin typeface="Arial" charset="0"/>
              </a:rPr>
              <a:t>Documents</a:t>
            </a:r>
            <a:r>
              <a:rPr lang="en-US" sz="2800" dirty="0" smtClean="0">
                <a:latin typeface="Arial" charset="0"/>
              </a:rPr>
              <a:t> elements are defined by tags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Opening tag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marL="457200" lvl="1" indent="0">
              <a:buNone/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    Document Contents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Closing tag</a:t>
            </a:r>
            <a:r>
              <a:rPr lang="en-US" sz="2400" b="1" dirty="0" smtClean="0">
                <a:latin typeface="Arial" charset="0"/>
              </a:rPr>
              <a:t>: &lt;/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Comments</a:t>
            </a:r>
            <a:r>
              <a:rPr lang="en-US" sz="2400" b="1" dirty="0" smtClean="0">
                <a:latin typeface="Arial" charset="0"/>
              </a:rPr>
              <a:t>: &lt;!-- …… --&gt;</a:t>
            </a:r>
          </a:p>
          <a:p>
            <a:r>
              <a:rPr lang="en-US" sz="2800" b="1" dirty="0" smtClean="0">
                <a:latin typeface="Arial" charset="0"/>
              </a:rPr>
              <a:t>Elements</a:t>
            </a:r>
          </a:p>
          <a:p>
            <a:pPr lvl="1"/>
            <a:r>
              <a:rPr lang="en-US" b="1" dirty="0" smtClean="0">
                <a:latin typeface="Arial" charset="0"/>
              </a:rPr>
              <a:t>Content Models</a:t>
            </a:r>
          </a:p>
          <a:p>
            <a:pPr lvl="1"/>
            <a:r>
              <a:rPr lang="en-US" b="1" dirty="0" smtClean="0">
                <a:latin typeface="Arial" charset="0"/>
              </a:rPr>
              <a:t>Global Attributes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root</a:t>
            </a:r>
            <a:r>
              <a:rPr lang="en-US" sz="2400" b="1" dirty="0" smtClean="0">
                <a:latin typeface="Arial" charset="0"/>
              </a:rPr>
              <a:t> element: &lt;html&gt;   &lt;/html&gt;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Metadata</a:t>
            </a:r>
            <a:r>
              <a:rPr lang="en-US" sz="2400" b="1" dirty="0" smtClean="0">
                <a:latin typeface="Arial" charset="0"/>
              </a:rPr>
              <a:t>: &lt;head&gt; , &lt;title&gt;, &lt;base&gt;, &lt;link&gt;, &lt;meta&gt;, &lt;style&gt;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Sections</a:t>
            </a:r>
            <a:r>
              <a:rPr lang="en-US" sz="2400" b="1" dirty="0" smtClean="0">
                <a:latin typeface="Arial" charset="0"/>
              </a:rPr>
              <a:t>: &lt;body&gt;, &lt;article&gt;, &lt;section&gt;, &lt;</a:t>
            </a:r>
            <a:r>
              <a:rPr lang="en-US" sz="2400" b="1" dirty="0" err="1" smtClean="0">
                <a:latin typeface="Arial" charset="0"/>
              </a:rPr>
              <a:t>nav</a:t>
            </a:r>
            <a:r>
              <a:rPr lang="en-US" sz="2400" b="1" dirty="0" smtClean="0">
                <a:latin typeface="Arial" charset="0"/>
              </a:rPr>
              <a:t>&gt;, &lt;aside&gt;, &lt;h1&gt;, &lt;h2&gt;, &lt;h3&gt;, &lt;h4&gt;, &lt;h5&gt;, &lt;h6&gt;, &lt;header&gt;, &lt;footer&gt;, &lt;address&gt;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084120" y="1904040"/>
              <a:ext cx="2933280" cy="505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1240" y="1900440"/>
                <a:ext cx="2938680" cy="51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4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Grouping</a:t>
            </a:r>
            <a:r>
              <a:rPr lang="en-US" sz="2400" b="1" dirty="0" smtClean="0">
                <a:latin typeface="Arial" charset="0"/>
              </a:rPr>
              <a:t> content: &lt;p&gt;, &lt;</a:t>
            </a:r>
            <a:r>
              <a:rPr lang="en-US" sz="2400" b="1" dirty="0" err="1" smtClean="0">
                <a:latin typeface="Arial" charset="0"/>
              </a:rPr>
              <a:t>hr</a:t>
            </a:r>
            <a:r>
              <a:rPr lang="en-US" sz="2400" b="1" dirty="0" smtClean="0">
                <a:latin typeface="Arial" charset="0"/>
              </a:rPr>
              <a:t>&gt;, &lt;pre&gt;, &lt;</a:t>
            </a:r>
            <a:r>
              <a:rPr lang="en-US" sz="2400" b="1" dirty="0" err="1" smtClean="0">
                <a:latin typeface="Arial" charset="0"/>
              </a:rPr>
              <a:t>blockquote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ol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ul</a:t>
            </a:r>
            <a:r>
              <a:rPr lang="en-US" sz="2400" b="1" dirty="0" smtClean="0">
                <a:latin typeface="Arial" charset="0"/>
              </a:rPr>
              <a:t>&gt;, &lt;li&gt;. &lt;dl&gt;, &lt;</a:t>
            </a:r>
            <a:r>
              <a:rPr lang="en-US" sz="2400" b="1" dirty="0" err="1" smtClean="0">
                <a:latin typeface="Arial" charset="0"/>
              </a:rPr>
              <a:t>dt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dd</a:t>
            </a:r>
            <a:r>
              <a:rPr lang="en-US" sz="2400" b="1" dirty="0" smtClean="0">
                <a:latin typeface="Arial" charset="0"/>
              </a:rPr>
              <a:t>&gt;, &lt;figure&gt;, &lt;</a:t>
            </a:r>
            <a:r>
              <a:rPr lang="en-US" sz="2400" b="1" dirty="0" err="1" smtClean="0">
                <a:latin typeface="Arial" charset="0"/>
              </a:rPr>
              <a:t>figcaption</a:t>
            </a:r>
            <a:r>
              <a:rPr lang="en-US" sz="2400" b="1" dirty="0" smtClean="0">
                <a:latin typeface="Arial" charset="0"/>
              </a:rPr>
              <a:t>&gt;, &lt;div&gt;, &lt;main&gt;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Text-Level Semantics</a:t>
            </a:r>
            <a:r>
              <a:rPr lang="en-US" sz="2400" b="1" dirty="0" smtClean="0">
                <a:latin typeface="Arial" charset="0"/>
              </a:rPr>
              <a:t>: &lt;a&gt;, &lt;</a:t>
            </a:r>
            <a:r>
              <a:rPr lang="en-US" sz="2400" b="1" dirty="0" err="1" smtClean="0">
                <a:latin typeface="Arial" charset="0"/>
              </a:rPr>
              <a:t>em</a:t>
            </a:r>
            <a:r>
              <a:rPr lang="en-US" sz="2400" b="1" dirty="0" smtClean="0">
                <a:latin typeface="Arial" charset="0"/>
              </a:rPr>
              <a:t>&gt;, &lt;strong&gt;, &lt;small&gt;, &lt;s&gt;, &lt;cite&gt;, &lt;q&gt;, &lt;</a:t>
            </a:r>
            <a:r>
              <a:rPr lang="en-US" sz="2400" b="1" dirty="0" err="1" smtClean="0">
                <a:latin typeface="Arial" charset="0"/>
              </a:rPr>
              <a:t>dfn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abbr</a:t>
            </a:r>
            <a:r>
              <a:rPr lang="en-US" sz="2400" b="1" dirty="0" smtClean="0">
                <a:latin typeface="Arial" charset="0"/>
              </a:rPr>
              <a:t>&gt;, &lt;data&gt;, &lt;time&gt;, &lt;code&gt;, &lt;</a:t>
            </a:r>
            <a:r>
              <a:rPr lang="en-US" sz="2400" b="1" dirty="0" err="1" smtClean="0">
                <a:latin typeface="Arial" charset="0"/>
              </a:rPr>
              <a:t>var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samp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kbd</a:t>
            </a:r>
            <a:r>
              <a:rPr lang="en-US" sz="2400" b="1" dirty="0" smtClean="0">
                <a:latin typeface="Arial" charset="0"/>
              </a:rPr>
              <a:t>&gt;, &lt;sub&gt;, &lt;sup&gt;, &lt;</a:t>
            </a:r>
            <a:r>
              <a:rPr lang="en-US" sz="2400" b="1" dirty="0" err="1" smtClean="0">
                <a:latin typeface="Arial" charset="0"/>
              </a:rPr>
              <a:t>i</a:t>
            </a:r>
            <a:r>
              <a:rPr lang="en-US" sz="2400" b="1" dirty="0" smtClean="0">
                <a:latin typeface="Arial" charset="0"/>
              </a:rPr>
              <a:t>&gt;, &lt;b&gt;, &lt;u&gt;, &lt;mark&gt;, &lt;ruby&gt;, &lt;</a:t>
            </a:r>
            <a:r>
              <a:rPr lang="en-US" sz="2400" b="1" dirty="0" err="1" smtClean="0">
                <a:latin typeface="Arial" charset="0"/>
              </a:rPr>
              <a:t>rb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rtc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dbi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bdo</a:t>
            </a:r>
            <a:r>
              <a:rPr lang="en-US" sz="2400" b="1" dirty="0" smtClean="0">
                <a:latin typeface="Arial" charset="0"/>
              </a:rPr>
              <a:t>&gt;, &lt;span&gt;, &lt;</a:t>
            </a:r>
            <a:r>
              <a:rPr lang="en-US" sz="2400" b="1" dirty="0" err="1" smtClean="0">
                <a:latin typeface="Arial" charset="0"/>
              </a:rPr>
              <a:t>br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wbr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9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14268</TotalTime>
  <Words>2380</Words>
  <Application>Microsoft Office PowerPoint</Application>
  <PresentationFormat>On-screen Show (4:3)</PresentationFormat>
  <Paragraphs>422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Courier New</vt:lpstr>
      <vt:lpstr>Times New Roman</vt:lpstr>
      <vt:lpstr>Verdana</vt:lpstr>
      <vt:lpstr>Wingdings</vt:lpstr>
      <vt:lpstr>Globe</vt:lpstr>
      <vt:lpstr>Web Systems</vt:lpstr>
      <vt:lpstr>Topics</vt:lpstr>
      <vt:lpstr>HTML Documents</vt:lpstr>
      <vt:lpstr>Web Pages - HTML Documents</vt:lpstr>
      <vt:lpstr>Web Pages - HTML Documents</vt:lpstr>
      <vt:lpstr>Evolution of HTML Specifications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Standard XHTML Document Structure</vt:lpstr>
      <vt:lpstr>Basic Text Markup</vt:lpstr>
      <vt:lpstr>welcome.html</vt:lpstr>
      <vt:lpstr>URL for the Web Page: htmlstruc.html</vt:lpstr>
      <vt:lpstr>URL for the Web Page: htmlstruc.html</vt:lpstr>
      <vt:lpstr>Optional Elements</vt:lpstr>
      <vt:lpstr>Base Tag Example, http://www.etcs.ipfw.edu/~lin/CECourses/2_HTML/03HTMLBasicsExs/basehref.html </vt:lpstr>
      <vt:lpstr>Web Browsers and Web Pages</vt:lpstr>
      <vt:lpstr>Web Browsers </vt:lpstr>
      <vt:lpstr>Web Browsers Market Shares</vt:lpstr>
      <vt:lpstr>Web Browsers Market Shares</vt:lpstr>
      <vt:lpstr>Web Server Survey - Netcraft</vt:lpstr>
      <vt:lpstr>Web Browser and Supporting Protocols</vt:lpstr>
      <vt:lpstr>Web Browsers and Web Pages</vt:lpstr>
      <vt:lpstr>Web Browsers Monitoring Tools</vt:lpstr>
      <vt:lpstr>Web Client-Server Computing Model</vt:lpstr>
      <vt:lpstr>Design &amp; Build A Web Site</vt:lpstr>
      <vt:lpstr>Software for Web Site Design</vt:lpstr>
      <vt:lpstr>Design &amp; Build An E-Commerce Site</vt:lpstr>
      <vt:lpstr>Design - A Company Web Site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596</cp:revision>
  <cp:lastPrinted>2011-11-28T20:02:42Z</cp:lastPrinted>
  <dcterms:created xsi:type="dcterms:W3CDTF">2000-01-10T19:04:23Z</dcterms:created>
  <dcterms:modified xsi:type="dcterms:W3CDTF">2018-09-04T18:42:48Z</dcterms:modified>
</cp:coreProperties>
</file>