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2"/>
    <p:sldMasterId id="2147483674" r:id="rId3"/>
    <p:sldMasterId id="2147483724" r:id="rId4"/>
  </p:sldMasterIdLst>
  <p:notesMasterIdLst>
    <p:notesMasterId r:id="rId42"/>
  </p:notesMasterIdLst>
  <p:sldIdLst>
    <p:sldId id="258" r:id="rId5"/>
    <p:sldId id="257" r:id="rId6"/>
    <p:sldId id="259" r:id="rId7"/>
    <p:sldId id="260" r:id="rId8"/>
    <p:sldId id="262" r:id="rId9"/>
    <p:sldId id="267" r:id="rId10"/>
    <p:sldId id="268" r:id="rId11"/>
    <p:sldId id="272" r:id="rId12"/>
    <p:sldId id="263" r:id="rId13"/>
    <p:sldId id="287" r:id="rId14"/>
    <p:sldId id="273" r:id="rId15"/>
    <p:sldId id="264" r:id="rId16"/>
    <p:sldId id="279" r:id="rId17"/>
    <p:sldId id="280" r:id="rId18"/>
    <p:sldId id="281" r:id="rId19"/>
    <p:sldId id="288" r:id="rId20"/>
    <p:sldId id="282" r:id="rId21"/>
    <p:sldId id="283" r:id="rId22"/>
    <p:sldId id="295" r:id="rId23"/>
    <p:sldId id="284" r:id="rId24"/>
    <p:sldId id="285" r:id="rId25"/>
    <p:sldId id="289" r:id="rId26"/>
    <p:sldId id="290" r:id="rId27"/>
    <p:sldId id="291" r:id="rId28"/>
    <p:sldId id="292" r:id="rId29"/>
    <p:sldId id="293" r:id="rId30"/>
    <p:sldId id="294" r:id="rId31"/>
    <p:sldId id="299" r:id="rId32"/>
    <p:sldId id="302" r:id="rId33"/>
    <p:sldId id="296" r:id="rId34"/>
    <p:sldId id="300" r:id="rId35"/>
    <p:sldId id="298" r:id="rId36"/>
    <p:sldId id="301" r:id="rId37"/>
    <p:sldId id="297" r:id="rId38"/>
    <p:sldId id="286" r:id="rId39"/>
    <p:sldId id="276" r:id="rId40"/>
    <p:sldId id="303" r:id="rId4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3" autoAdjust="0"/>
    <p:restoredTop sz="87105" autoAdjust="0"/>
  </p:normalViewPr>
  <p:slideViewPr>
    <p:cSldViewPr>
      <p:cViewPr>
        <p:scale>
          <a:sx n="90" d="100"/>
          <a:sy n="90" d="100"/>
        </p:scale>
        <p:origin x="-102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0BC0CF3-0021-4D4D-ADC3-6FE57C04F52F}" type="datetimeFigureOut">
              <a:rPr lang="en-US" smtClean="0"/>
              <a:pPr/>
              <a:t>5/1/2012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5137A8C-9AE4-4D15-8FF1-46574434EECE}" type="slidenum">
              <a:rPr lang="en-US" smtClean="0"/>
              <a:pPr/>
              <a:t>‹#›</a:t>
            </a:fld>
            <a:endParaRPr lang="en-US"/>
          </a:p>
        </p:txBody>
      </p:sp>
    </p:spTree>
    <p:extLst>
      <p:ext uri="{BB962C8B-B14F-4D97-AF65-F5344CB8AC3E}">
        <p14:creationId xmlns:p14="http://schemas.microsoft.com/office/powerpoint/2010/main" xmlns="" val="124772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This</a:t>
            </a:r>
            <a:r>
              <a:rPr lang="en-US" baseline="0" dirty="0" smtClean="0"/>
              <a:t> presentation focuses on the following topics pertaining to our e-commerce website project: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Project Management </a:t>
            </a:r>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Scope</a:t>
            </a:r>
          </a:p>
          <a:p>
            <a:r>
              <a:rPr lang="en-US" sz="1200" kern="1200" baseline="0" dirty="0" smtClean="0">
                <a:solidFill>
                  <a:schemeClr val="tx1"/>
                </a:solidFill>
                <a:latin typeface="+mn-lt"/>
                <a:ea typeface="+mn-ea"/>
                <a:cs typeface="+mn-cs"/>
              </a:rPr>
              <a:t>b</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Time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 Cost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 </a:t>
            </a:r>
            <a:r>
              <a:rPr lang="en-US" sz="1200" kern="1200" baseline="0" dirty="0" smtClean="0">
                <a:solidFill>
                  <a:schemeClr val="tx1"/>
                </a:solidFill>
                <a:latin typeface="+mn-lt"/>
                <a:ea typeface="+mn-ea"/>
                <a:cs typeface="+mn-cs"/>
              </a:rPr>
              <a:t>Quality</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a:t>
            </a:r>
            <a:r>
              <a:rPr lang="en-US" sz="1200" kern="1200" baseline="0" dirty="0" smtClean="0">
                <a:solidFill>
                  <a:schemeClr val="tx1"/>
                </a:solidFill>
                <a:latin typeface="+mn-lt"/>
                <a:ea typeface="+mn-ea"/>
                <a:cs typeface="+mn-cs"/>
              </a:rPr>
              <a:t>. Risk</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a:t>
            </a:r>
            <a:r>
              <a:rPr lang="en-US" sz="1200" kern="1200" baseline="0" dirty="0" smtClean="0">
                <a:solidFill>
                  <a:schemeClr val="tx1"/>
                </a:solidFill>
                <a:latin typeface="+mn-lt"/>
                <a:ea typeface="+mn-ea"/>
                <a:cs typeface="+mn-cs"/>
              </a:rPr>
              <a:t>. Review and reassess the identified Risk Analysis </a:t>
            </a:r>
            <a:r>
              <a:rPr lang="en-US" sz="1200" kern="1200" baseline="0" dirty="0" smtClean="0">
                <a:solidFill>
                  <a:schemeClr val="tx1"/>
                </a:solidFill>
                <a:latin typeface="+mn-lt"/>
                <a:ea typeface="+mn-ea"/>
                <a:cs typeface="+mn-cs"/>
              </a:rPr>
              <a:t>Matrix</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k. Web </a:t>
            </a:r>
            <a:r>
              <a:rPr lang="en-US" sz="1200" kern="1200" baseline="0" dirty="0" smtClean="0">
                <a:solidFill>
                  <a:schemeClr val="tx1"/>
                </a:solidFill>
                <a:latin typeface="+mn-lt"/>
                <a:ea typeface="+mn-ea"/>
                <a:cs typeface="+mn-cs"/>
              </a:rPr>
              <a:t>system </a:t>
            </a:r>
            <a:r>
              <a:rPr lang="en-US" sz="1200" kern="1200" baseline="0" dirty="0" smtClean="0">
                <a:solidFill>
                  <a:schemeClr val="tx1"/>
                </a:solidFill>
                <a:latin typeface="+mn-lt"/>
                <a:ea typeface="+mn-ea"/>
                <a:cs typeface="+mn-cs"/>
              </a:rPr>
              <a:t>design</a:t>
            </a:r>
            <a:endParaRPr lang="en-US" sz="120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Marketing Plan and Methods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Viability Assessment</a:t>
            </a:r>
            <a:endParaRPr lang="en-US" sz="14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137A8C-9AE4-4D15-8FF1-46574434EEC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137A8C-9AE4-4D15-8FF1-46574434EEC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order to manage the quality of our project we will follow the framework specified in this Figure.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purpose of this practice is to provide a means for the project manager and team to oversee and manage quality associated with deliverable design and development. It ensures that our requirements are properly translated into results that will be accepted by our customer. It illustrates that quality is a multitier management effort: project staff members perform quality control, project managers perform quality assurance, and management performs quality audits.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Project Quality Management transcends the phases of project management, from initial requirements gathering and planning to testing, acceptance, and closeout. The prominent project quality management effort is achieved in the Perform Phase.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There are three activities associated with Project Quality Management: </a:t>
            </a:r>
          </a:p>
          <a:p>
            <a:pPr lvl="1">
              <a:buFont typeface="Arial" pitchFamily="34" charset="0"/>
              <a:buChar char="•"/>
            </a:pPr>
            <a:r>
              <a:rPr lang="en-US" sz="1200" kern="1200" dirty="0" smtClean="0">
                <a:solidFill>
                  <a:schemeClr val="tx1"/>
                </a:solidFill>
                <a:latin typeface="+mn-lt"/>
                <a:ea typeface="+mn-ea"/>
                <a:cs typeface="+mn-cs"/>
              </a:rPr>
              <a:t>Manage Quality Assurance</a:t>
            </a:r>
          </a:p>
          <a:p>
            <a:pPr lvl="1">
              <a:buFont typeface="Arial" pitchFamily="34" charset="0"/>
              <a:buChar char="•"/>
            </a:pPr>
            <a:r>
              <a:rPr lang="en-US" sz="1200" kern="1200" dirty="0" smtClean="0">
                <a:solidFill>
                  <a:schemeClr val="tx1"/>
                </a:solidFill>
                <a:latin typeface="+mn-lt"/>
                <a:ea typeface="+mn-ea"/>
                <a:cs typeface="+mn-cs"/>
              </a:rPr>
              <a:t>Manage Quality Control</a:t>
            </a:r>
          </a:p>
          <a:p>
            <a:pPr lvl="1">
              <a:buFont typeface="Arial" pitchFamily="34" charset="0"/>
              <a:buChar char="•"/>
            </a:pPr>
            <a:r>
              <a:rPr lang="en-US" sz="1200" kern="1200" dirty="0" smtClean="0">
                <a:solidFill>
                  <a:schemeClr val="tx1"/>
                </a:solidFill>
                <a:latin typeface="+mn-lt"/>
                <a:ea typeface="+mn-ea"/>
                <a:cs typeface="+mn-cs"/>
              </a:rPr>
              <a:t>Manage Quality Test and Acceptance</a:t>
            </a:r>
          </a:p>
          <a:p>
            <a:endParaRPr lang="en-US" dirty="0"/>
          </a:p>
        </p:txBody>
      </p:sp>
      <p:sp>
        <p:nvSpPr>
          <p:cNvPr id="4" name="Slide Number Placeholder 3"/>
          <p:cNvSpPr>
            <a:spLocks noGrp="1"/>
          </p:cNvSpPr>
          <p:nvPr>
            <p:ph type="sldNum" sz="quarter" idx="10"/>
          </p:nvPr>
        </p:nvSpPr>
        <p:spPr/>
        <p:txBody>
          <a:bodyPr/>
          <a:lstStyle/>
          <a:p>
            <a:fld id="{95137A8C-9AE4-4D15-8FF1-46574434EEC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Risk Registry lists the most important risks, and associates a probability and impact to each risk. The project team will address first the risks with higher probability and impact. The registry also indicates what the response strategies per risk are, and a single person is named as the responsible for each risk. A due date and status of the risk is assigned. The registry is one of the key tools in risk management to follow up on risk’s status during risk meetings</a:t>
            </a:r>
            <a:endParaRPr lang="en-US" dirty="0"/>
          </a:p>
        </p:txBody>
      </p:sp>
      <p:sp>
        <p:nvSpPr>
          <p:cNvPr id="4" name="Slide Number Placeholder 3"/>
          <p:cNvSpPr>
            <a:spLocks noGrp="1"/>
          </p:cNvSpPr>
          <p:nvPr>
            <p:ph type="sldNum" sz="quarter" idx="10"/>
          </p:nvPr>
        </p:nvSpPr>
        <p:spPr/>
        <p:txBody>
          <a:bodyPr/>
          <a:lstStyle/>
          <a:p>
            <a:fld id="{95137A8C-9AE4-4D15-8FF1-46574434EEC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Our risk management plan includes involves identifying the risk, analyzing the risk, evaluating the risk, and treating the risk. The diagram on the next slide</a:t>
            </a:r>
            <a:r>
              <a:rPr lang="en-US" sz="1200" kern="1200" baseline="0" dirty="0" smtClean="0">
                <a:solidFill>
                  <a:schemeClr val="tx1"/>
                </a:solidFill>
                <a:latin typeface="+mn-lt"/>
                <a:ea typeface="+mn-ea"/>
                <a:cs typeface="+mn-cs"/>
              </a:rPr>
              <a:t> describes </a:t>
            </a:r>
            <a:r>
              <a:rPr lang="en-US" sz="1200" kern="1200" dirty="0" smtClean="0">
                <a:solidFill>
                  <a:schemeClr val="tx1"/>
                </a:solidFill>
                <a:latin typeface="+mn-lt"/>
                <a:ea typeface="+mn-ea"/>
                <a:cs typeface="+mn-cs"/>
              </a:rPr>
              <a:t>our risk management plan.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5137A8C-9AE4-4D15-8FF1-46574434EEC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smtClean="0"/>
              <a:t>  Identify the risk</a:t>
            </a:r>
          </a:p>
          <a:p>
            <a:r>
              <a:rPr lang="en-US" dirty="0" smtClean="0"/>
              <a:t>-In this section, we identify the risk affecting our business; the risk can either be quantitative or qualitative.  A quantitative risk is a risk which we are able to have a dollar amount of the risk while a qualitative risk is one that we cannot be able to have a dollar amount of the risk.</a:t>
            </a:r>
          </a:p>
          <a:p>
            <a:pPr marL="171450" lvl="0" indent="-171450">
              <a:buFont typeface="Arial" pitchFamily="34" charset="0"/>
              <a:buChar char="•"/>
            </a:pPr>
            <a:r>
              <a:rPr lang="en-US" sz="1200" b="1" kern="1200" dirty="0" smtClean="0">
                <a:solidFill>
                  <a:schemeClr val="tx1"/>
                </a:solidFill>
                <a:effectLst/>
                <a:latin typeface="+mn-lt"/>
                <a:ea typeface="+mn-ea"/>
                <a:cs typeface="+mn-cs"/>
              </a:rPr>
              <a:t>Analyze Risk</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This involves analyzing the risk and trying to determine if the risk has already caused some damage to our business or we detected it in time before causing any damage.</a:t>
            </a:r>
          </a:p>
          <a:p>
            <a:pPr marL="171450" lvl="0" indent="-171450">
              <a:buFont typeface="Arial" pitchFamily="34" charset="0"/>
              <a:buChar char="•"/>
            </a:pPr>
            <a:r>
              <a:rPr lang="en-US" sz="1200" b="1" kern="1200" dirty="0" smtClean="0">
                <a:solidFill>
                  <a:schemeClr val="tx1"/>
                </a:solidFill>
                <a:effectLst/>
                <a:latin typeface="+mn-lt"/>
                <a:ea typeface="+mn-ea"/>
                <a:cs typeface="+mn-cs"/>
              </a:rPr>
              <a:t>Evaluate risk</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Involves trying to evaluate the different options we have of treating the risk and which is the best cost effective and efficient way of eliminating the risk.</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Treat Risk</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-Involves getting rid of the risk and putting measures to prevent the risk from affecting our business again.</a:t>
            </a:r>
          </a:p>
          <a:p>
            <a:pPr marL="171450" indent="-171450">
              <a:buFont typeface="Arial" pitchFamily="34" charset="0"/>
              <a:buChar char="•"/>
            </a:pP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Monitor and Control</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-Monitor and control department always monitors the databases and the web servers so as to make sure there are no new risks. They also try to fix the simple risks experienced by the company   that can be fixed easily.</a:t>
            </a:r>
          </a:p>
          <a:p>
            <a:pPr marL="171450" lvl="0" indent="-171450">
              <a:buFont typeface="Arial" pitchFamily="34" charset="0"/>
              <a:buChar char="•"/>
            </a:pPr>
            <a:r>
              <a:rPr lang="en-US" sz="1200" b="1" kern="1200" dirty="0" smtClean="0">
                <a:solidFill>
                  <a:schemeClr val="tx1"/>
                </a:solidFill>
                <a:effectLst/>
                <a:latin typeface="+mn-lt"/>
                <a:ea typeface="+mn-ea"/>
                <a:cs typeface="+mn-cs"/>
              </a:rPr>
              <a:t>Communicate And Consult</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Communicate and control involves all the departments of our risk management team communicating to each other so as to make their work much easier and efficient</a:t>
            </a:r>
          </a:p>
          <a:p>
            <a:endParaRPr lang="en-US" dirty="0"/>
          </a:p>
        </p:txBody>
      </p:sp>
      <p:sp>
        <p:nvSpPr>
          <p:cNvPr id="4" name="Slide Number Placeholder 3"/>
          <p:cNvSpPr>
            <a:spLocks noGrp="1"/>
          </p:cNvSpPr>
          <p:nvPr>
            <p:ph type="sldNum" sz="quarter" idx="10"/>
          </p:nvPr>
        </p:nvSpPr>
        <p:spPr/>
        <p:txBody>
          <a:bodyPr/>
          <a:lstStyle/>
          <a:p>
            <a:fld id="{95137A8C-9AE4-4D15-8FF1-46574434EECE}" type="slidenum">
              <a:rPr lang="en-US" smtClean="0"/>
              <a:pPr/>
              <a:t>14</a:t>
            </a:fld>
            <a:endParaRPr lang="en-US"/>
          </a:p>
        </p:txBody>
      </p:sp>
    </p:spTree>
    <p:extLst>
      <p:ext uri="{BB962C8B-B14F-4D97-AF65-F5344CB8AC3E}">
        <p14:creationId xmlns:p14="http://schemas.microsoft.com/office/powerpoint/2010/main" xmlns="" val="3838136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-Natural Calamity</a:t>
            </a:r>
          </a:p>
          <a:p>
            <a:pPr lvl="0"/>
            <a:r>
              <a:rPr lang="en-US" sz="1200" kern="1200" dirty="0" smtClean="0">
                <a:solidFill>
                  <a:schemeClr val="tx1"/>
                </a:solidFill>
                <a:latin typeface="+mn-lt"/>
                <a:ea typeface="+mn-ea"/>
                <a:cs typeface="+mn-cs"/>
              </a:rPr>
              <a:t>We rated natural calamity as Catastrophic and Improbable. Natural calamities such as flooding and hurricanes would destroy our company because they would affect our servers and factory which would render us incapable to conduct our business.</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-Customer service</a:t>
            </a:r>
          </a:p>
          <a:p>
            <a:pPr lvl="0"/>
            <a:r>
              <a:rPr lang="en-US" sz="1200" kern="1200" dirty="0" smtClean="0">
                <a:solidFill>
                  <a:schemeClr val="tx1"/>
                </a:solidFill>
                <a:latin typeface="+mn-lt"/>
                <a:ea typeface="+mn-ea"/>
                <a:cs typeface="+mn-cs"/>
              </a:rPr>
              <a:t>Customer service was ranked as Marginal and Improbable because, as our company grows bigger, we will hire more employees to assist us with running the company. Even though we will train all our employees on good customer service, there will always be some who would be rude to our customers once in a while. This will not affect the company greatly as the affected customers will report the employees to the company through email or phone.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137A8C-9AE4-4D15-8FF1-46574434EECE}" type="slidenum">
              <a:rPr lang="en-US" smtClean="0"/>
              <a:pPr/>
              <a:t>15</a:t>
            </a:fld>
            <a:endParaRPr lang="en-US"/>
          </a:p>
        </p:txBody>
      </p:sp>
    </p:spTree>
    <p:extLst>
      <p:ext uri="{BB962C8B-B14F-4D97-AF65-F5344CB8AC3E}">
        <p14:creationId xmlns:p14="http://schemas.microsoft.com/office/powerpoint/2010/main" xmlns="" val="2532807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5137A8C-9AE4-4D15-8FF1-46574434EECE}" type="slidenum">
              <a:rPr lang="en-US" smtClean="0"/>
              <a:pPr/>
              <a:t>16</a:t>
            </a:fld>
            <a:endParaRPr lang="en-US"/>
          </a:p>
        </p:txBody>
      </p:sp>
    </p:spTree>
    <p:extLst>
      <p:ext uri="{BB962C8B-B14F-4D97-AF65-F5344CB8AC3E}">
        <p14:creationId xmlns:p14="http://schemas.microsoft.com/office/powerpoint/2010/main" xmlns="" val="2144844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t>
            </a:r>
            <a:r>
              <a:rPr lang="en-US" sz="1200" kern="1200" dirty="0" smtClean="0">
                <a:solidFill>
                  <a:schemeClr val="tx1"/>
                </a:solidFill>
                <a:latin typeface="+mn-lt"/>
                <a:ea typeface="+mn-ea"/>
                <a:cs typeface="+mn-cs"/>
              </a:rPr>
              <a:t>table compares and shows how the risks are related to the degree of project maturity.</a:t>
            </a:r>
          </a:p>
          <a:p>
            <a:endParaRPr lang="en-US" dirty="0"/>
          </a:p>
        </p:txBody>
      </p:sp>
      <p:sp>
        <p:nvSpPr>
          <p:cNvPr id="4" name="Slide Number Placeholder 3"/>
          <p:cNvSpPr>
            <a:spLocks noGrp="1"/>
          </p:cNvSpPr>
          <p:nvPr>
            <p:ph type="sldNum" sz="quarter" idx="10"/>
          </p:nvPr>
        </p:nvSpPr>
        <p:spPr/>
        <p:txBody>
          <a:bodyPr/>
          <a:lstStyle/>
          <a:p>
            <a:fld id="{95137A8C-9AE4-4D15-8FF1-46574434EEC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Online Customer: </a:t>
            </a:r>
            <a:r>
              <a:rPr lang="en-US" sz="1200" kern="1200" dirty="0" smtClean="0">
                <a:solidFill>
                  <a:schemeClr val="tx1"/>
                </a:solidFill>
                <a:effectLst/>
                <a:latin typeface="+mn-lt"/>
                <a:ea typeface="+mn-ea"/>
                <a:cs typeface="+mn-cs"/>
              </a:rPr>
              <a:t>This is a person that purchases our products or services over the Internet.</a:t>
            </a:r>
          </a:p>
          <a:p>
            <a:pPr lvl="0"/>
            <a:r>
              <a:rPr lang="en-US" sz="1200" b="1" kern="1200" dirty="0" smtClean="0">
                <a:solidFill>
                  <a:schemeClr val="tx1"/>
                </a:solidFill>
                <a:effectLst/>
                <a:latin typeface="+mn-lt"/>
                <a:ea typeface="+mn-ea"/>
                <a:cs typeface="+mn-cs"/>
              </a:rPr>
              <a:t>Online Shop: </a:t>
            </a:r>
            <a:r>
              <a:rPr lang="en-US" sz="1200" kern="1200" dirty="0" smtClean="0">
                <a:solidFill>
                  <a:schemeClr val="tx1"/>
                </a:solidFill>
                <a:effectLst/>
                <a:latin typeface="+mn-lt"/>
                <a:ea typeface="+mn-ea"/>
                <a:cs typeface="+mn-cs"/>
              </a:rPr>
              <a:t>This is the channel through which customers and prospective customers connect and do business with Wayne Inc. over the Internet.</a:t>
            </a:r>
          </a:p>
          <a:p>
            <a:pPr lvl="0"/>
            <a:r>
              <a:rPr lang="en-US" sz="1200" b="1" kern="1200" dirty="0" smtClean="0">
                <a:solidFill>
                  <a:schemeClr val="tx1"/>
                </a:solidFill>
                <a:effectLst/>
                <a:latin typeface="+mn-lt"/>
                <a:ea typeface="+mn-ea"/>
                <a:cs typeface="+mn-cs"/>
              </a:rPr>
              <a:t>Payment Form: </a:t>
            </a:r>
            <a:r>
              <a:rPr lang="en-US" sz="1200" kern="1200" dirty="0" smtClean="0">
                <a:solidFill>
                  <a:schemeClr val="tx1"/>
                </a:solidFill>
                <a:effectLst/>
                <a:latin typeface="+mn-lt"/>
                <a:ea typeface="+mn-ea"/>
                <a:cs typeface="+mn-cs"/>
              </a:rPr>
              <a:t>This is an online document that a Wayne Inc. uses to get customers information before any transaction is conducted.</a:t>
            </a:r>
          </a:p>
          <a:p>
            <a:pPr lvl="0"/>
            <a:r>
              <a:rPr lang="en-US" sz="1200" b="1" kern="1200" dirty="0" smtClean="0">
                <a:solidFill>
                  <a:schemeClr val="tx1"/>
                </a:solidFill>
                <a:effectLst/>
                <a:latin typeface="+mn-lt"/>
                <a:ea typeface="+mn-ea"/>
                <a:cs typeface="+mn-cs"/>
              </a:rPr>
              <a:t>Order Verification Gateway: </a:t>
            </a:r>
            <a:r>
              <a:rPr lang="en-US" sz="1200" kern="1200" dirty="0" smtClean="0">
                <a:solidFill>
                  <a:schemeClr val="tx1"/>
                </a:solidFill>
                <a:effectLst/>
                <a:latin typeface="+mn-lt"/>
                <a:ea typeface="+mn-ea"/>
                <a:cs typeface="+mn-cs"/>
              </a:rPr>
              <a:t>This is where all financial materials are cross examined and before and order is confirmed.</a:t>
            </a:r>
          </a:p>
          <a:p>
            <a:pPr lvl="0"/>
            <a:r>
              <a:rPr lang="en-US" sz="1200" b="1" kern="1200" dirty="0" smtClean="0">
                <a:solidFill>
                  <a:schemeClr val="tx1"/>
                </a:solidFill>
                <a:effectLst/>
                <a:latin typeface="+mn-lt"/>
                <a:ea typeface="+mn-ea"/>
                <a:cs typeface="+mn-cs"/>
              </a:rPr>
              <a:t>Wayne Inc. Manufacturing Company: </a:t>
            </a:r>
            <a:r>
              <a:rPr lang="en-US" sz="1200" kern="1200" dirty="0" smtClean="0">
                <a:solidFill>
                  <a:schemeClr val="tx1"/>
                </a:solidFill>
                <a:effectLst/>
                <a:latin typeface="+mn-lt"/>
                <a:ea typeface="+mn-ea"/>
                <a:cs typeface="+mn-cs"/>
              </a:rPr>
              <a:t>This is where all raw materials are converted to finished products. </a:t>
            </a:r>
          </a:p>
          <a:p>
            <a:pPr lvl="0"/>
            <a:r>
              <a:rPr lang="en-US" sz="1200" b="1" kern="1200" dirty="0" smtClean="0">
                <a:solidFill>
                  <a:schemeClr val="tx1"/>
                </a:solidFill>
                <a:effectLst/>
                <a:latin typeface="+mn-lt"/>
                <a:ea typeface="+mn-ea"/>
                <a:cs typeface="+mn-cs"/>
              </a:rPr>
              <a:t>Warehouse: </a:t>
            </a:r>
            <a:r>
              <a:rPr lang="en-US" sz="1200" kern="1200" dirty="0" smtClean="0">
                <a:solidFill>
                  <a:schemeClr val="tx1"/>
                </a:solidFill>
                <a:effectLst/>
                <a:latin typeface="+mn-lt"/>
                <a:ea typeface="+mn-ea"/>
                <a:cs typeface="+mn-cs"/>
              </a:rPr>
              <a:t>This is where all finished products are stored after production.</a:t>
            </a:r>
          </a:p>
          <a:p>
            <a:pPr lvl="0"/>
            <a:r>
              <a:rPr lang="en-US" sz="1200" b="1" kern="1200" dirty="0" smtClean="0">
                <a:solidFill>
                  <a:schemeClr val="tx1"/>
                </a:solidFill>
                <a:effectLst/>
                <a:latin typeface="+mn-lt"/>
                <a:ea typeface="+mn-ea"/>
                <a:cs typeface="+mn-cs"/>
              </a:rPr>
              <a:t>Suppliers: </a:t>
            </a:r>
            <a:r>
              <a:rPr lang="en-US" sz="1200" kern="1200" dirty="0" smtClean="0">
                <a:solidFill>
                  <a:schemeClr val="tx1"/>
                </a:solidFill>
                <a:effectLst/>
                <a:latin typeface="+mn-lt"/>
                <a:ea typeface="+mn-ea"/>
                <a:cs typeface="+mn-cs"/>
              </a:rPr>
              <a:t>These are the companies that supplies Wayne Inc. with raw materials for production.</a:t>
            </a:r>
          </a:p>
          <a:p>
            <a:pPr lvl="0"/>
            <a:r>
              <a:rPr lang="en-US" sz="1200" b="1" kern="1200" dirty="0" smtClean="0">
                <a:solidFill>
                  <a:schemeClr val="tx1"/>
                </a:solidFill>
                <a:effectLst/>
                <a:latin typeface="+mn-lt"/>
                <a:ea typeface="+mn-ea"/>
                <a:cs typeface="+mn-cs"/>
              </a:rPr>
              <a:t>Shipping: </a:t>
            </a:r>
            <a:r>
              <a:rPr lang="en-US" sz="1200" kern="1200" dirty="0" smtClean="0">
                <a:solidFill>
                  <a:schemeClr val="tx1"/>
                </a:solidFill>
                <a:effectLst/>
                <a:latin typeface="+mn-lt"/>
                <a:ea typeface="+mn-ea"/>
                <a:cs typeface="+mn-cs"/>
              </a:rPr>
              <a:t>This is the department that is in charge of making sure that ordered products gets to the customer.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137A8C-9AE4-4D15-8FF1-46574434EECE}" type="slidenum">
              <a:rPr lang="en-US" smtClean="0"/>
              <a:pPr/>
              <a:t>18</a:t>
            </a:fld>
            <a:endParaRPr lang="en-US"/>
          </a:p>
        </p:txBody>
      </p:sp>
    </p:spTree>
    <p:extLst>
      <p:ext uri="{BB962C8B-B14F-4D97-AF65-F5344CB8AC3E}">
        <p14:creationId xmlns:p14="http://schemas.microsoft.com/office/powerpoint/2010/main" xmlns="" val="107912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Customer connects to the Internet and sends HTTP request for a Web Page; the request is sent to 1 and 1’s Web Server which connects to the Application Server which then finally connects to the 1 and 1 Database Server( where Wayne Inc. stores it’s products and services information) to check for the availability of the requested Web Page. Once the Web Page is found or not found, the response is sent back to the customer.</a:t>
            </a:r>
          </a:p>
          <a:p>
            <a:endParaRPr lang="en-US" dirty="0"/>
          </a:p>
        </p:txBody>
      </p:sp>
      <p:sp>
        <p:nvSpPr>
          <p:cNvPr id="4" name="Slide Number Placeholder 3"/>
          <p:cNvSpPr>
            <a:spLocks noGrp="1"/>
          </p:cNvSpPr>
          <p:nvPr>
            <p:ph type="sldNum" sz="quarter" idx="10"/>
          </p:nvPr>
        </p:nvSpPr>
        <p:spPr/>
        <p:txBody>
          <a:bodyPr/>
          <a:lstStyle/>
          <a:p>
            <a:fld id="{95137A8C-9AE4-4D15-8FF1-46574434EECE}" type="slidenum">
              <a:rPr lang="en-US" smtClean="0"/>
              <a:pPr/>
              <a:t>20</a:t>
            </a:fld>
            <a:endParaRPr lang="en-US"/>
          </a:p>
        </p:txBody>
      </p:sp>
    </p:spTree>
    <p:extLst>
      <p:ext uri="{BB962C8B-B14F-4D97-AF65-F5344CB8AC3E}">
        <p14:creationId xmlns:p14="http://schemas.microsoft.com/office/powerpoint/2010/main" xmlns="" val="39734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Because both business and IT management are vital to the success of a project, the responsibilities are defined in the context of the company's IPM-IT framework. </a:t>
            </a:r>
          </a:p>
          <a:p>
            <a:r>
              <a:rPr lang="en-US" sz="1200" kern="1200" baseline="0" dirty="0" smtClean="0">
                <a:solidFill>
                  <a:schemeClr val="tx1"/>
                </a:solidFill>
                <a:latin typeface="+mn-lt"/>
                <a:ea typeface="+mn-ea"/>
                <a:cs typeface="+mn-cs"/>
              </a:rPr>
              <a:t>This figure is a representation of the IPM model that shows a conceptual view and the linkages with business management, project management, and IT management.</a:t>
            </a:r>
            <a:endParaRPr lang="en-US" dirty="0"/>
          </a:p>
        </p:txBody>
      </p:sp>
      <p:sp>
        <p:nvSpPr>
          <p:cNvPr id="4" name="Slide Number Placeholder 3"/>
          <p:cNvSpPr>
            <a:spLocks noGrp="1"/>
          </p:cNvSpPr>
          <p:nvPr>
            <p:ph type="sldNum" sz="quarter" idx="10"/>
          </p:nvPr>
        </p:nvSpPr>
        <p:spPr/>
        <p:txBody>
          <a:bodyPr/>
          <a:lstStyle/>
          <a:p>
            <a:fld id="{95137A8C-9AE4-4D15-8FF1-46574434EEC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an Online Customer goes to our website to view our Catalog, the request goes through our website to our Catalogue database stored on the 1 and 1 database server. After the request is sent to the database server, the response is sent back to the customer. There is a form available on our website for a customer that sees what he or she likes and wants to purchase it. Once the customer fills in his or her information on the form, the information is sent to our customer database which is also stored on the 1and1 database server. If the information (credit, debit card information or other financial information) is accepted, an identification of the product will be stored for record purpose on our Order database which is also stored on the 1and 1database server. After that, the product will be shipped to the customer.</a:t>
            </a:r>
          </a:p>
          <a:p>
            <a:endParaRPr lang="en-US" dirty="0"/>
          </a:p>
        </p:txBody>
      </p:sp>
      <p:sp>
        <p:nvSpPr>
          <p:cNvPr id="4" name="Slide Number Placeholder 3"/>
          <p:cNvSpPr>
            <a:spLocks noGrp="1"/>
          </p:cNvSpPr>
          <p:nvPr>
            <p:ph type="sldNum" sz="quarter" idx="10"/>
          </p:nvPr>
        </p:nvSpPr>
        <p:spPr/>
        <p:txBody>
          <a:bodyPr/>
          <a:lstStyle/>
          <a:p>
            <a:fld id="{95137A8C-9AE4-4D15-8FF1-46574434EECE}" type="slidenum">
              <a:rPr lang="en-US" smtClean="0"/>
              <a:pPr/>
              <a:t>21</a:t>
            </a:fld>
            <a:endParaRPr lang="en-US"/>
          </a:p>
        </p:txBody>
      </p:sp>
    </p:spTree>
    <p:extLst>
      <p:ext uri="{BB962C8B-B14F-4D97-AF65-F5344CB8AC3E}">
        <p14:creationId xmlns:p14="http://schemas.microsoft.com/office/powerpoint/2010/main" xmlns="" val="4031029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37A8C-9AE4-4D15-8FF1-46574434EECE}" type="slidenum">
              <a:rPr lang="en-US" smtClean="0"/>
              <a:pPr/>
              <a:t>23</a:t>
            </a:fld>
            <a:endParaRPr lang="en-US"/>
          </a:p>
        </p:txBody>
      </p:sp>
    </p:spTree>
    <p:extLst>
      <p:ext uri="{BB962C8B-B14F-4D97-AF65-F5344CB8AC3E}">
        <p14:creationId xmlns:p14="http://schemas.microsoft.com/office/powerpoint/2010/main" xmlns="" val="1436412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fontAlgn="t"/>
            <a:r>
              <a:rPr lang="en-US" dirty="0" smtClean="0"/>
              <a:t>Our Viability assessment is a six-step process as shown in this Figure. </a:t>
            </a:r>
          </a:p>
          <a:p>
            <a:pPr fontAlgn="t"/>
            <a:r>
              <a:rPr lang="en-US" dirty="0" smtClean="0"/>
              <a:t>Our startup business is evaluated based on impact on strategic objectives and our internal and external driving factors. </a:t>
            </a:r>
          </a:p>
          <a:p>
            <a:pPr fontAlgn="t"/>
            <a:endParaRPr lang="en-US" dirty="0" smtClean="0"/>
          </a:p>
          <a:p>
            <a:pPr fontAlgn="t"/>
            <a:r>
              <a:rPr lang="en-US" dirty="0" smtClean="0"/>
              <a:t>In Step 1, alignment of the proposed product with the firm’s strategic objectives is appraised by measuring its contribution to enabling the objectives. </a:t>
            </a:r>
          </a:p>
          <a:p>
            <a:pPr fontAlgn="t"/>
            <a:r>
              <a:rPr lang="en-US" dirty="0" smtClean="0"/>
              <a:t>Market opportunity, competitive factors, and value chain impact are quantified in Step 2. </a:t>
            </a:r>
          </a:p>
          <a:p>
            <a:pPr fontAlgn="t"/>
            <a:r>
              <a:rPr lang="en-US" dirty="0" smtClean="0"/>
              <a:t>Our project plan is prepared in Step 3 to determine the scope of developing our e-Commerce website and the required investment to complete the company successfully. </a:t>
            </a:r>
          </a:p>
          <a:p>
            <a:pPr fontAlgn="t"/>
            <a:r>
              <a:rPr lang="en-US" dirty="0" smtClean="0"/>
              <a:t>Return On Investment analysis was performed to establish the potential benefits of starting our e-Commerce business. </a:t>
            </a:r>
          </a:p>
          <a:p>
            <a:pPr fontAlgn="t"/>
            <a:r>
              <a:rPr lang="en-US" dirty="0" smtClean="0"/>
              <a:t>Step 4 evaluates the required and available resources for execution, in both capacity and competency, and identifies any gaps. </a:t>
            </a:r>
          </a:p>
          <a:p>
            <a:pPr fontAlgn="t"/>
            <a:r>
              <a:rPr lang="en-US" dirty="0" smtClean="0"/>
              <a:t>The probability of success is assessed in Step 5 based on technology and market risks as well as sensitivity of Return On Investment to the assumptions in the product business plan. </a:t>
            </a:r>
          </a:p>
          <a:p>
            <a:endParaRPr lang="en-US" dirty="0" smtClean="0"/>
          </a:p>
          <a:p>
            <a:r>
              <a:rPr lang="en-US" dirty="0" smtClean="0"/>
              <a:t>The outcome of this process was the determination that our business has an attractive risk versus reward potential, with a manageable risk, and it ranks higher than other businesses that are competing for the same customers. The viability assessment process ends with a formal approval in Step 6.</a:t>
            </a:r>
            <a:endParaRPr lang="en-US" dirty="0"/>
          </a:p>
        </p:txBody>
      </p:sp>
      <p:sp>
        <p:nvSpPr>
          <p:cNvPr id="4" name="Slide Number Placeholder 3"/>
          <p:cNvSpPr>
            <a:spLocks noGrp="1"/>
          </p:cNvSpPr>
          <p:nvPr>
            <p:ph type="sldNum" sz="quarter" idx="10"/>
          </p:nvPr>
        </p:nvSpPr>
        <p:spPr/>
        <p:txBody>
          <a:bodyPr/>
          <a:lstStyle/>
          <a:p>
            <a:fld id="{95137A8C-9AE4-4D15-8FF1-46574434EECE}"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ROI model that we followed</a:t>
            </a:r>
            <a:r>
              <a:rPr lang="en-US" baseline="0" dirty="0" smtClean="0"/>
              <a:t> for our company.</a:t>
            </a:r>
            <a:endParaRPr lang="en-US" dirty="0" smtClean="0"/>
          </a:p>
          <a:p>
            <a:endParaRPr lang="en-US" dirty="0" smtClean="0"/>
          </a:p>
          <a:p>
            <a:r>
              <a:rPr lang="en-US" dirty="0" smtClean="0"/>
              <a:t>(CRM) customer relationship management; </a:t>
            </a:r>
          </a:p>
          <a:p>
            <a:r>
              <a:rPr lang="en-US" dirty="0" smtClean="0"/>
              <a:t>(</a:t>
            </a:r>
            <a:r>
              <a:rPr lang="en-US" dirty="0" err="1" smtClean="0"/>
              <a:t>DFx</a:t>
            </a:r>
            <a:r>
              <a:rPr lang="en-US" dirty="0" smtClean="0"/>
              <a:t>) design for excellence; </a:t>
            </a:r>
          </a:p>
          <a:p>
            <a:r>
              <a:rPr lang="en-US" dirty="0" smtClean="0"/>
              <a:t>(G&amp;A) general and administrative; </a:t>
            </a:r>
          </a:p>
          <a:p>
            <a:r>
              <a:rPr lang="en-US" dirty="0" smtClean="0"/>
              <a:t>(RD&amp;E)</a:t>
            </a:r>
            <a:r>
              <a:rPr lang="en-US" baseline="0" dirty="0" smtClean="0"/>
              <a:t> research development &amp; engineering;</a:t>
            </a:r>
          </a:p>
          <a:p>
            <a:r>
              <a:rPr lang="en-US" dirty="0" smtClean="0"/>
              <a:t>(CIP) community investment portfolio;</a:t>
            </a:r>
          </a:p>
          <a:p>
            <a:endParaRPr lang="en-US" dirty="0" smtClean="0"/>
          </a:p>
          <a:p>
            <a:r>
              <a:rPr lang="en-US" dirty="0" smtClean="0"/>
              <a:t>Investment = research, development, and engineering cost + commercialization cost; </a:t>
            </a:r>
          </a:p>
          <a:p>
            <a:r>
              <a:rPr lang="en-US" dirty="0" smtClean="0"/>
              <a:t>Profit = revenue — cost of goods sold — operating expenses;</a:t>
            </a:r>
          </a:p>
          <a:p>
            <a:r>
              <a:rPr lang="en-US" dirty="0" smtClean="0"/>
              <a:t>RF = cumulative profit/cumulative investment.</a:t>
            </a:r>
            <a:endParaRPr lang="en-US" dirty="0"/>
          </a:p>
        </p:txBody>
      </p:sp>
      <p:sp>
        <p:nvSpPr>
          <p:cNvPr id="4" name="Slide Number Placeholder 3"/>
          <p:cNvSpPr>
            <a:spLocks noGrp="1"/>
          </p:cNvSpPr>
          <p:nvPr>
            <p:ph type="sldNum" sz="quarter" idx="10"/>
          </p:nvPr>
        </p:nvSpPr>
        <p:spPr/>
        <p:txBody>
          <a:bodyPr/>
          <a:lstStyle/>
          <a:p>
            <a:fld id="{95137A8C-9AE4-4D15-8FF1-46574434EECE}"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button links the website user to the home page.</a:t>
            </a:r>
          </a:p>
          <a:p>
            <a:pPr lvl="0"/>
            <a:r>
              <a:rPr lang="en-US" sz="1200" b="1" kern="1200" dirty="0" smtClean="0">
                <a:solidFill>
                  <a:schemeClr val="tx1"/>
                </a:solidFill>
                <a:effectLst/>
                <a:latin typeface="+mn-lt"/>
                <a:ea typeface="+mn-ea"/>
                <a:cs typeface="+mn-cs"/>
              </a:rPr>
              <a:t>Our Store</a:t>
            </a:r>
            <a:r>
              <a:rPr lang="en-US" sz="1200" kern="1200" dirty="0" smtClean="0">
                <a:solidFill>
                  <a:schemeClr val="tx1"/>
                </a:solidFill>
                <a:effectLst/>
                <a:latin typeface="+mn-lt"/>
                <a:ea typeface="+mn-ea"/>
                <a:cs typeface="+mn-cs"/>
              </a:rPr>
              <a:t>: This button links the website user to a brief history of our company.</a:t>
            </a:r>
          </a:p>
          <a:p>
            <a:pPr lvl="0"/>
            <a:r>
              <a:rPr lang="en-US" sz="1200" b="1" kern="1200" dirty="0" smtClean="0">
                <a:solidFill>
                  <a:schemeClr val="tx1"/>
                </a:solidFill>
                <a:effectLst/>
                <a:latin typeface="+mn-lt"/>
                <a:ea typeface="+mn-ea"/>
                <a:cs typeface="+mn-cs"/>
              </a:rPr>
              <a:t>Products</a:t>
            </a:r>
            <a:r>
              <a:rPr lang="en-US" sz="1200" kern="1200" dirty="0" smtClean="0">
                <a:solidFill>
                  <a:schemeClr val="tx1"/>
                </a:solidFill>
                <a:effectLst/>
                <a:latin typeface="+mn-lt"/>
                <a:ea typeface="+mn-ea"/>
                <a:cs typeface="+mn-cs"/>
              </a:rPr>
              <a:t>: This button the website user to a list of products that is available on the Wayne Inc. store.</a:t>
            </a:r>
          </a:p>
          <a:p>
            <a:pPr lvl="0"/>
            <a:r>
              <a:rPr lang="en-US" sz="1200" b="1" kern="1200" dirty="0" smtClean="0">
                <a:solidFill>
                  <a:schemeClr val="tx1"/>
                </a:solidFill>
                <a:effectLst/>
                <a:latin typeface="+mn-lt"/>
                <a:ea typeface="+mn-ea"/>
                <a:cs typeface="+mn-cs"/>
              </a:rPr>
              <a:t>News:</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links the website user to latest news that Wayne Inc. has available for them.</a:t>
            </a:r>
          </a:p>
          <a:p>
            <a:pPr lvl="0"/>
            <a:r>
              <a:rPr lang="en-US" sz="1200" b="1" kern="1200" dirty="0" smtClean="0">
                <a:solidFill>
                  <a:schemeClr val="tx1"/>
                </a:solidFill>
                <a:effectLst/>
                <a:latin typeface="+mn-lt"/>
                <a:ea typeface="+mn-ea"/>
                <a:cs typeface="+mn-cs"/>
              </a:rPr>
              <a:t>Services:</a:t>
            </a:r>
            <a:r>
              <a:rPr lang="en-US" sz="1200" kern="1200" dirty="0" smtClean="0">
                <a:solidFill>
                  <a:schemeClr val="tx1"/>
                </a:solidFill>
                <a:effectLst/>
                <a:latin typeface="+mn-lt"/>
                <a:ea typeface="+mn-ea"/>
                <a:cs typeface="+mn-cs"/>
              </a:rPr>
              <a:t> This button links the user to a list of services that Wayne Inc. offers.</a:t>
            </a:r>
          </a:p>
          <a:p>
            <a:pPr lvl="0"/>
            <a:r>
              <a:rPr lang="en-US" sz="1200" b="1" kern="1200" dirty="0" smtClean="0">
                <a:solidFill>
                  <a:schemeClr val="tx1"/>
                </a:solidFill>
                <a:effectLst/>
                <a:latin typeface="+mn-lt"/>
                <a:ea typeface="+mn-ea"/>
                <a:cs typeface="+mn-cs"/>
              </a:rPr>
              <a:t>Photo Catalog</a:t>
            </a:r>
            <a:r>
              <a:rPr lang="en-US" sz="1200" kern="1200" dirty="0" smtClean="0">
                <a:solidFill>
                  <a:schemeClr val="tx1"/>
                </a:solidFill>
                <a:effectLst/>
                <a:latin typeface="+mn-lt"/>
                <a:ea typeface="+mn-ea"/>
                <a:cs typeface="+mn-cs"/>
              </a:rPr>
              <a:t>: This links the website user to our catalog, where they can make selections from our wide variation of products.</a:t>
            </a:r>
          </a:p>
          <a:p>
            <a:pPr lvl="0"/>
            <a:r>
              <a:rPr lang="en-US" sz="1200" b="1" kern="1200" dirty="0" smtClean="0">
                <a:solidFill>
                  <a:schemeClr val="tx1"/>
                </a:solidFill>
                <a:effectLst/>
                <a:latin typeface="+mn-lt"/>
                <a:ea typeface="+mn-ea"/>
                <a:cs typeface="+mn-cs"/>
              </a:rPr>
              <a:t>Contact: </a:t>
            </a:r>
            <a:r>
              <a:rPr lang="en-US" sz="1200" kern="1200" dirty="0" smtClean="0">
                <a:solidFill>
                  <a:schemeClr val="tx1"/>
                </a:solidFill>
                <a:effectLst/>
                <a:latin typeface="+mn-lt"/>
                <a:ea typeface="+mn-ea"/>
                <a:cs typeface="+mn-cs"/>
              </a:rPr>
              <a:t>This buttons links the website user to our contact information.</a:t>
            </a:r>
          </a:p>
          <a:p>
            <a:pPr lvl="0"/>
            <a:r>
              <a:rPr lang="en-US" sz="1200" b="1" kern="1200" dirty="0" smtClean="0">
                <a:solidFill>
                  <a:schemeClr val="tx1"/>
                </a:solidFill>
                <a:effectLst/>
                <a:latin typeface="+mn-lt"/>
                <a:ea typeface="+mn-ea"/>
                <a:cs typeface="+mn-cs"/>
              </a:rPr>
              <a:t>Directions: </a:t>
            </a:r>
            <a:r>
              <a:rPr lang="en-US" sz="1200" kern="1200" dirty="0" smtClean="0">
                <a:solidFill>
                  <a:schemeClr val="tx1"/>
                </a:solidFill>
                <a:effectLst/>
                <a:latin typeface="+mn-lt"/>
                <a:ea typeface="+mn-ea"/>
                <a:cs typeface="+mn-cs"/>
              </a:rPr>
              <a:t>This button links the customers to a Google map that makes it easier for them to find our company.</a:t>
            </a:r>
          </a:p>
          <a:p>
            <a:endParaRPr lang="en-US" dirty="0"/>
          </a:p>
        </p:txBody>
      </p:sp>
      <p:sp>
        <p:nvSpPr>
          <p:cNvPr id="4" name="Slide Number Placeholder 3"/>
          <p:cNvSpPr>
            <a:spLocks noGrp="1"/>
          </p:cNvSpPr>
          <p:nvPr>
            <p:ph type="sldNum" sz="quarter" idx="10"/>
          </p:nvPr>
        </p:nvSpPr>
        <p:spPr/>
        <p:txBody>
          <a:bodyPr/>
          <a:lstStyle/>
          <a:p>
            <a:fld id="{95137A8C-9AE4-4D15-8FF1-46574434EECE}" type="slidenum">
              <a:rPr lang="en-US" smtClean="0"/>
              <a:pPr/>
              <a:t>35</a:t>
            </a:fld>
            <a:endParaRPr lang="en-US"/>
          </a:p>
        </p:txBody>
      </p:sp>
    </p:spTree>
    <p:extLst>
      <p:ext uri="{BB962C8B-B14F-4D97-AF65-F5344CB8AC3E}">
        <p14:creationId xmlns:p14="http://schemas.microsoft.com/office/powerpoint/2010/main" xmlns="" val="789441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References</a:t>
            </a:r>
            <a:r>
              <a:rPr lang="en-US" baseline="0" dirty="0" smtClean="0"/>
              <a:t> sited with figures.</a:t>
            </a:r>
            <a:endParaRPr lang="en-US" dirty="0"/>
          </a:p>
        </p:txBody>
      </p:sp>
      <p:sp>
        <p:nvSpPr>
          <p:cNvPr id="4" name="Slide Number Placeholder 3"/>
          <p:cNvSpPr>
            <a:spLocks noGrp="1"/>
          </p:cNvSpPr>
          <p:nvPr>
            <p:ph type="sldNum" sz="quarter" idx="10"/>
          </p:nvPr>
        </p:nvSpPr>
        <p:spPr/>
        <p:txBody>
          <a:bodyPr/>
          <a:lstStyle/>
          <a:p>
            <a:fld id="{95137A8C-9AE4-4D15-8FF1-46574434EECE}"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Here is a more detailed representation of the IPM model, which shows the components of business management, project management, and IT management and the linkages among them. Assignment 6 focuses on the center of the model - </a:t>
            </a:r>
            <a:r>
              <a:rPr lang="en-US" dirty="0" smtClean="0"/>
              <a:t>IT project management delivery processes:</a:t>
            </a:r>
          </a:p>
          <a:p>
            <a:pPr marL="228600" indent="-228600">
              <a:buFont typeface="+mj-lt"/>
              <a:buAutoNum type="alphaLcParenR"/>
            </a:pPr>
            <a:r>
              <a:rPr lang="en-US" dirty="0" smtClean="0"/>
              <a:t>Project scope management (PSM)</a:t>
            </a:r>
          </a:p>
          <a:p>
            <a:pPr marL="228600" indent="-228600">
              <a:buFont typeface="+mj-lt"/>
              <a:buAutoNum type="alphaLcParenR"/>
            </a:pPr>
            <a:r>
              <a:rPr lang="en-US" dirty="0" smtClean="0"/>
              <a:t>Project time management (PTM)</a:t>
            </a:r>
          </a:p>
          <a:p>
            <a:pPr marL="228600" indent="-228600">
              <a:buFont typeface="+mj-lt"/>
              <a:buAutoNum type="alphaLcParenR"/>
            </a:pPr>
            <a:r>
              <a:rPr lang="en-US" dirty="0" smtClean="0"/>
              <a:t>Project cost management (PCM)</a:t>
            </a:r>
          </a:p>
          <a:p>
            <a:pPr marL="228600" indent="-228600">
              <a:buFont typeface="+mj-lt"/>
              <a:buAutoNum type="alphaLcParenR"/>
            </a:pPr>
            <a:r>
              <a:rPr lang="en-US" dirty="0" smtClean="0"/>
              <a:t>Project quality management (PQM)</a:t>
            </a:r>
          </a:p>
          <a:p>
            <a:pPr marL="228600" indent="-228600">
              <a:buFont typeface="+mj-lt"/>
              <a:buAutoNum type="alphaLcParenR"/>
            </a:pPr>
            <a:r>
              <a:rPr lang="en-US" dirty="0" smtClean="0"/>
              <a:t>Project risk management (PRM)</a:t>
            </a:r>
          </a:p>
        </p:txBody>
      </p:sp>
      <p:sp>
        <p:nvSpPr>
          <p:cNvPr id="4" name="Slide Number Placeholder 3"/>
          <p:cNvSpPr>
            <a:spLocks noGrp="1"/>
          </p:cNvSpPr>
          <p:nvPr>
            <p:ph type="sldNum" sz="quarter" idx="10"/>
          </p:nvPr>
        </p:nvSpPr>
        <p:spPr/>
        <p:txBody>
          <a:bodyPr/>
          <a:lstStyle/>
          <a:p>
            <a:fld id="{95137A8C-9AE4-4D15-8FF1-46574434EEC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t"/>
            <a:r>
              <a:rPr lang="en-US" dirty="0" smtClean="0"/>
              <a:t>Our </a:t>
            </a:r>
            <a:r>
              <a:rPr lang="en-US" b="1" dirty="0" smtClean="0"/>
              <a:t>project scope </a:t>
            </a:r>
            <a:r>
              <a:rPr lang="en-US" dirty="0" smtClean="0"/>
              <a:t>is to create the website and also to execute the work related to managing the project such as acquisitions, quality, risks, human resources, costs, time, and communications. It’s concerned with the website infrastructure, the documentation, training materials, and associated business processes. Marketing and promotion of the website launch and website content are aspects of the project that have been defined and planned.</a:t>
            </a:r>
          </a:p>
          <a:p>
            <a:pPr fontAlgn="t"/>
            <a:endParaRPr lang="en-US" dirty="0" smtClean="0"/>
          </a:p>
          <a:p>
            <a:pPr fontAlgn="t"/>
            <a:r>
              <a:rPr lang="en-US" dirty="0" smtClean="0"/>
              <a:t>The </a:t>
            </a:r>
            <a:r>
              <a:rPr lang="en-US" b="1" dirty="0" smtClean="0"/>
              <a:t>product scope</a:t>
            </a:r>
            <a:r>
              <a:rPr lang="en-US" b="0" baseline="0" dirty="0" smtClean="0"/>
              <a:t> </a:t>
            </a:r>
            <a:r>
              <a:rPr lang="en-US" dirty="0" smtClean="0"/>
              <a:t>is concerned with the website features, functions, and functionality. The concerns related to the product scope include a customer newsletter, order tracking, a photo gallery, and surveys. </a:t>
            </a:r>
          </a:p>
          <a:p>
            <a:pPr fontAlgn="t"/>
            <a:endParaRPr lang="en-US" dirty="0" smtClean="0"/>
          </a:p>
          <a:p>
            <a:pPr fontAlgn="t"/>
            <a:r>
              <a:rPr lang="en-US" dirty="0" smtClean="0"/>
              <a:t>The project scope is managed by the project manager and the product scope is managed by our technical lead.</a:t>
            </a:r>
          </a:p>
          <a:p>
            <a:endParaRPr lang="en-US" dirty="0"/>
          </a:p>
        </p:txBody>
      </p:sp>
      <p:sp>
        <p:nvSpPr>
          <p:cNvPr id="4" name="Slide Number Placeholder 3"/>
          <p:cNvSpPr>
            <a:spLocks noGrp="1"/>
          </p:cNvSpPr>
          <p:nvPr>
            <p:ph type="sldNum" sz="quarter" idx="10"/>
          </p:nvPr>
        </p:nvSpPr>
        <p:spPr/>
        <p:txBody>
          <a:bodyPr/>
          <a:lstStyle/>
          <a:p>
            <a:fld id="{95137A8C-9AE4-4D15-8FF1-46574434EEC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core deliverables of any IT project</a:t>
            </a:r>
            <a:r>
              <a:rPr lang="en-US" baseline="0" dirty="0" smtClean="0"/>
              <a:t> </a:t>
            </a:r>
            <a:r>
              <a:rPr lang="en-US" dirty="0" smtClean="0"/>
              <a:t>consist of data, process, user interface, and technology deliverables to support both business and IT processes. The key infrastructure deliverables that support the implementation of these core deliverables consist of project management, standards, training, and QA deliverables to ensure that these core deliverables fit within the context of the existing business and IT environments. The initiation, planning, execution, controlling, and closing of the project deliverables (core and infrastructure) are managed using the orderly project phased progression: planning/analysis, design/prototype, construction/development, and implementation</a:t>
            </a:r>
            <a:r>
              <a:rPr lang="en-US" baseline="0" dirty="0" smtClean="0"/>
              <a:t>.</a:t>
            </a:r>
          </a:p>
          <a:p>
            <a:endParaRPr lang="en-US" baseline="0" dirty="0" smtClean="0"/>
          </a:p>
          <a:p>
            <a:r>
              <a:rPr lang="en-US" dirty="0" smtClean="0"/>
              <a:t>The WBS hierarchy principle forms the basis for the development of our WBS structure. First, we specify and break down the deliverables into valuable and measurable work packages. Second, we assign major activities to each of the work packages. Finally, we allocate effort, costs, and schedule to each of the work packages based on an allocation scheme to estimate the value of each deliverable.</a:t>
            </a:r>
            <a:endParaRPr lang="en-US" dirty="0"/>
          </a:p>
        </p:txBody>
      </p:sp>
      <p:sp>
        <p:nvSpPr>
          <p:cNvPr id="4" name="Slide Number Placeholder 3"/>
          <p:cNvSpPr>
            <a:spLocks noGrp="1"/>
          </p:cNvSpPr>
          <p:nvPr>
            <p:ph type="sldNum" sz="quarter" idx="10"/>
          </p:nvPr>
        </p:nvSpPr>
        <p:spPr/>
        <p:txBody>
          <a:bodyPr/>
          <a:lstStyle/>
          <a:p>
            <a:fld id="{95137A8C-9AE4-4D15-8FF1-46574434EEC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is a list of our WBS to design, build and deploy a commercial Internet Web site that sells sporting goods within our country. The high-level phases of the development lifecycle are placed at Level 1 of the WBS. Major work within that phase is further elaborated within each area. </a:t>
            </a:r>
            <a:endParaRPr lang="en-US" dirty="0"/>
          </a:p>
        </p:txBody>
      </p:sp>
      <p:sp>
        <p:nvSpPr>
          <p:cNvPr id="4" name="Slide Number Placeholder 3"/>
          <p:cNvSpPr>
            <a:spLocks noGrp="1"/>
          </p:cNvSpPr>
          <p:nvPr>
            <p:ph type="sldNum" sz="quarter" idx="10"/>
          </p:nvPr>
        </p:nvSpPr>
        <p:spPr/>
        <p:txBody>
          <a:bodyPr/>
          <a:lstStyle/>
          <a:p>
            <a:fld id="{95137A8C-9AE4-4D15-8FF1-46574434EEC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is our WBS </a:t>
            </a:r>
            <a:r>
              <a:rPr lang="en-US" sz="1200" i="1" kern="1200" baseline="0" dirty="0" smtClean="0">
                <a:solidFill>
                  <a:schemeClr val="tx1"/>
                </a:solidFill>
                <a:latin typeface="+mn-lt"/>
                <a:ea typeface="+mn-ea"/>
                <a:cs typeface="+mn-cs"/>
              </a:rPr>
              <a:t>Tree Structure </a:t>
            </a:r>
            <a:r>
              <a:rPr lang="en-US" sz="1200" kern="1200" baseline="0" dirty="0" smtClean="0">
                <a:solidFill>
                  <a:schemeClr val="tx1"/>
                </a:solidFill>
                <a:latin typeface="+mn-lt"/>
                <a:ea typeface="+mn-ea"/>
                <a:cs typeface="+mn-cs"/>
              </a:rPr>
              <a:t>which each “child” element shown as a box with a line connecting it to the “parent” element of which it is a component. This representation shows the way in which the project and the subordinate components are hierarchically decomposed into smaller and smaller elements.</a:t>
            </a:r>
            <a:endParaRPr lang="en-US" dirty="0"/>
          </a:p>
        </p:txBody>
      </p:sp>
      <p:sp>
        <p:nvSpPr>
          <p:cNvPr id="4" name="Slide Number Placeholder 3"/>
          <p:cNvSpPr>
            <a:spLocks noGrp="1"/>
          </p:cNvSpPr>
          <p:nvPr>
            <p:ph type="sldNum" sz="quarter" idx="10"/>
          </p:nvPr>
        </p:nvSpPr>
        <p:spPr/>
        <p:txBody>
          <a:bodyPr/>
          <a:lstStyle/>
          <a:p>
            <a:fld id="{95137A8C-9AE4-4D15-8FF1-46574434EEC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used Microsoft Project 2007 to create a Gantt chart to schedule a timeline for our business plan project. This timeline begins with the initial brainstorming to find a business of interest, beginning in January, up through the final presentation to be given on May 1, 2012.</a:t>
            </a:r>
          </a:p>
          <a:p>
            <a:endParaRPr lang="en-US" dirty="0"/>
          </a:p>
        </p:txBody>
      </p:sp>
      <p:sp>
        <p:nvSpPr>
          <p:cNvPr id="4" name="Slide Number Placeholder 3"/>
          <p:cNvSpPr>
            <a:spLocks noGrp="1"/>
          </p:cNvSpPr>
          <p:nvPr>
            <p:ph type="sldNum" sz="quarter" idx="10"/>
          </p:nvPr>
        </p:nvSpPr>
        <p:spPr/>
        <p:txBody>
          <a:bodyPr/>
          <a:lstStyle/>
          <a:p>
            <a:fld id="{95137A8C-9AE4-4D15-8FF1-46574434EEC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process flow shown here highlights the major processes to produce the cost management deliverables. These processes reference the deliverables to show the integrated nature and dependencies of the deliverables.</a:t>
            </a:r>
            <a:endParaRPr lang="en-US" dirty="0"/>
          </a:p>
        </p:txBody>
      </p:sp>
      <p:sp>
        <p:nvSpPr>
          <p:cNvPr id="4" name="Slide Number Placeholder 3"/>
          <p:cNvSpPr>
            <a:spLocks noGrp="1"/>
          </p:cNvSpPr>
          <p:nvPr>
            <p:ph type="sldNum" sz="quarter" idx="10"/>
          </p:nvPr>
        </p:nvSpPr>
        <p:spPr/>
        <p:txBody>
          <a:bodyPr/>
          <a:lstStyle/>
          <a:p>
            <a:fld id="{95137A8C-9AE4-4D15-8FF1-46574434EEC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8927471-E0B5-4F76-BD64-D1323BD5F9EC}" type="datetime1">
              <a:rPr lang="en-US" smtClean="0"/>
              <a:pPr/>
              <a:t>5/1/2012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6A39ABB7-D8D7-413B-9C30-690BB3F77FB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8BD37D8-3D05-4D19-9FC9-DEEEB392A974}" type="datetime1">
              <a:rPr lang="en-US" smtClean="0"/>
              <a:pPr/>
              <a:t>5/1/2012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6A39ABB7-D8D7-413B-9C30-690BB3F77FB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F962206-ADB5-4F2D-9AFA-A168D1892D12}" type="datetime1">
              <a:rPr lang="en-US" smtClean="0"/>
              <a:pPr/>
              <a:t>5/1/2012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6A39ABB7-D8D7-413B-9C30-690BB3F77FB2}"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AC264A9-F40C-40E2-AD62-D5A88B238F4C}" type="datetime1">
              <a:rPr lang="en-US" smtClean="0"/>
              <a:pPr/>
              <a:t>5/1/2012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A39ABB7-D8D7-413B-9C30-690BB3F77FB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E744A9D-01AB-467F-BA42-B44D07CAA594}" type="datetime1">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6A39ABB7-D8D7-413B-9C30-690BB3F77FB2}"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7A1BC23-C6B8-4902-B21E-57F1DC5C885F}" type="datetime1">
              <a:rPr lang="en-US" smtClean="0"/>
              <a:pPr/>
              <a:t>5/1/2012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9ABB7-D8D7-413B-9C30-690BB3F77FB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27FFFD-FC42-497D-A014-5AEB4BEEE101}" type="datetime1">
              <a:rPr lang="en-US" smtClean="0"/>
              <a:pPr/>
              <a:t>5/1/2012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9ABB7-D8D7-413B-9C30-690BB3F77FB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B7B8820-3C04-4B2E-875D-76441ED5722B}" type="datetime1">
              <a:rPr lang="en-US" smtClean="0"/>
              <a:pPr/>
              <a:t>5/1/2012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9ABB7-D8D7-413B-9C30-690BB3F77FB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26EB55B6-FDD2-4870-BA80-BBB012F91266}" type="datetime1">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A39ABB7-D8D7-413B-9C30-690BB3F77FB2}"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02D4D4-1885-424B-AA61-80FF264A756F}" type="datetime1">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9ABB7-D8D7-413B-9C30-690BB3F77FB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2DF779-CA2B-4820-835A-4466F6613004}" type="datetime1">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9ABB7-D8D7-413B-9C30-690BB3F77FB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06F1896-A6B4-4226-B56C-47E433FD51A2}" type="datetime1">
              <a:rPr lang="en-US" smtClean="0"/>
              <a:pPr algn="l" eaLnBrk="1" latinLnBrk="0" hangingPunct="1"/>
              <a:t>5/1/2012</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fade/>
  </p:transition>
  <p:timing>
    <p:tnLst>
      <p:par>
        <p:cTn id="1" dur="indefinite" restart="never" nodeType="tmRoot"/>
      </p:par>
    </p:tnLst>
  </p:timing>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http://www.wayne-incorporated.com/"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457200"/>
            <a:ext cx="8458200" cy="1222375"/>
          </a:xfrm>
        </p:spPr>
        <p:txBody>
          <a:bodyPr>
            <a:normAutofit fontScale="90000"/>
          </a:bodyPr>
          <a:lstStyle/>
          <a:p>
            <a:pPr algn="ctr"/>
            <a:r>
              <a:rPr lang="en-US" dirty="0" smtClean="0"/>
              <a:t>Wayne Incorporated;</a:t>
            </a:r>
            <a:br>
              <a:rPr lang="en-US" dirty="0" smtClean="0"/>
            </a:br>
            <a:r>
              <a:rPr lang="en-US" dirty="0" smtClean="0"/>
              <a:t>An E-Commerce Project</a:t>
            </a:r>
            <a:r>
              <a:rPr lang="en-US" dirty="0" smtClean="0"/>
              <a:t/>
            </a:r>
            <a:br>
              <a:rPr lang="en-US" dirty="0" smtClean="0"/>
            </a:br>
            <a:endParaRPr lang="en-US" dirty="0"/>
          </a:p>
        </p:txBody>
      </p:sp>
      <p:sp>
        <p:nvSpPr>
          <p:cNvPr id="5" name="Subtitle 4"/>
          <p:cNvSpPr>
            <a:spLocks noGrp="1"/>
          </p:cNvSpPr>
          <p:nvPr>
            <p:ph type="subTitle" idx="1"/>
          </p:nvPr>
        </p:nvSpPr>
        <p:spPr>
          <a:xfrm>
            <a:off x="457200" y="3429000"/>
            <a:ext cx="8458200" cy="914400"/>
          </a:xfrm>
        </p:spPr>
        <p:txBody>
          <a:bodyPr>
            <a:normAutofit fontScale="77500" lnSpcReduction="20000"/>
          </a:bodyPr>
          <a:lstStyle/>
          <a:p>
            <a:r>
              <a:rPr lang="en-US" dirty="0" smtClean="0"/>
              <a:t>Team 4: Vicky, Peter, &amp; Stephen</a:t>
            </a:r>
          </a:p>
          <a:p>
            <a:r>
              <a:rPr lang="en-US" dirty="0" smtClean="0"/>
              <a:t>Final </a:t>
            </a:r>
            <a:r>
              <a:rPr lang="en-US" smtClean="0"/>
              <a:t>Project Presentation</a:t>
            </a:r>
            <a:endParaRPr lang="en-US" dirty="0" smtClean="0"/>
          </a:p>
          <a:p>
            <a:r>
              <a:rPr lang="en-US" dirty="0" smtClean="0"/>
              <a:t>May 1, 2012</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39ABB7-D8D7-413B-9C30-690BB3F77FB2}" type="slidenum">
              <a:rPr lang="en-US" smtClean="0"/>
              <a:pPr/>
              <a:t>10</a:t>
            </a:fld>
            <a:endParaRPr lang="en-US"/>
          </a:p>
        </p:txBody>
      </p:sp>
      <p:pic>
        <p:nvPicPr>
          <p:cNvPr id="30721" name="Picture 1"/>
          <p:cNvPicPr>
            <a:picLocks noChangeAspect="1" noChangeArrowheads="1"/>
          </p:cNvPicPr>
          <p:nvPr/>
        </p:nvPicPr>
        <p:blipFill>
          <a:blip r:embed="rId3" cstate="print"/>
          <a:srcRect/>
          <a:stretch>
            <a:fillRect/>
          </a:stretch>
        </p:blipFill>
        <p:spPr bwMode="auto">
          <a:xfrm>
            <a:off x="533400" y="381000"/>
            <a:ext cx="8220075" cy="59626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Quality Management</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819400" y="1905000"/>
            <a:ext cx="3390900" cy="2009775"/>
          </a:xfrm>
          <a:prstGeom prst="rect">
            <a:avLst/>
          </a:prstGeom>
          <a:noFill/>
          <a:ln w="9525">
            <a:solidFill>
              <a:schemeClr val="tx2"/>
            </a:solidFill>
            <a:miter lim="800000"/>
            <a:headEnd/>
            <a:tailEnd/>
          </a:ln>
        </p:spPr>
      </p:pic>
      <p:sp>
        <p:nvSpPr>
          <p:cNvPr id="5" name="Rectangle 4"/>
          <p:cNvSpPr/>
          <p:nvPr/>
        </p:nvSpPr>
        <p:spPr>
          <a:xfrm>
            <a:off x="2362200" y="4419600"/>
            <a:ext cx="4570482" cy="369332"/>
          </a:xfrm>
          <a:prstGeom prst="rect">
            <a:avLst/>
          </a:prstGeom>
        </p:spPr>
        <p:txBody>
          <a:bodyPr wrap="none">
            <a:spAutoFit/>
          </a:bodyPr>
          <a:lstStyle/>
          <a:p>
            <a:r>
              <a:rPr lang="en-US" dirty="0" smtClean="0"/>
              <a:t>Framework for project quality management</a:t>
            </a:r>
            <a:endParaRPr lang="en-US" dirty="0"/>
          </a:p>
        </p:txBody>
      </p:sp>
      <p:sp>
        <p:nvSpPr>
          <p:cNvPr id="6" name="Slide Number Placeholder 5"/>
          <p:cNvSpPr>
            <a:spLocks noGrp="1"/>
          </p:cNvSpPr>
          <p:nvPr>
            <p:ph type="sldNum" sz="quarter" idx="12"/>
          </p:nvPr>
        </p:nvSpPr>
        <p:spPr/>
        <p:txBody>
          <a:bodyPr/>
          <a:lstStyle/>
          <a:p>
            <a:fld id="{6A39ABB7-D8D7-413B-9C30-690BB3F77FB2}" type="slidenum">
              <a:rPr lang="en-US" smtClean="0"/>
              <a:pPr/>
              <a:t>11</a:t>
            </a:fld>
            <a:endParaRPr lang="en-US"/>
          </a:p>
        </p:txBody>
      </p:sp>
      <p:sp>
        <p:nvSpPr>
          <p:cNvPr id="7" name="Rectangle 6"/>
          <p:cNvSpPr/>
          <p:nvPr/>
        </p:nvSpPr>
        <p:spPr>
          <a:xfrm>
            <a:off x="6248400" y="3733800"/>
            <a:ext cx="325730" cy="246221"/>
          </a:xfrm>
          <a:prstGeom prst="rect">
            <a:avLst/>
          </a:prstGeom>
        </p:spPr>
        <p:txBody>
          <a:bodyPr wrap="none">
            <a:spAutoFit/>
          </a:bodyPr>
          <a:lstStyle/>
          <a:p>
            <a:r>
              <a:rPr lang="en-US" sz="1000" dirty="0" smtClean="0"/>
              <a:t>[4]</a:t>
            </a:r>
            <a:endParaRPr lang="en-US" sz="10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Risk Management</a:t>
            </a:r>
            <a:endParaRPr lang="en-US" dirty="0"/>
          </a:p>
        </p:txBody>
      </p:sp>
      <p:sp>
        <p:nvSpPr>
          <p:cNvPr id="5" name="Rectangle 4"/>
          <p:cNvSpPr/>
          <p:nvPr/>
        </p:nvSpPr>
        <p:spPr>
          <a:xfrm>
            <a:off x="304800" y="2438400"/>
            <a:ext cx="1544012" cy="369332"/>
          </a:xfrm>
          <a:prstGeom prst="rect">
            <a:avLst/>
          </a:prstGeom>
        </p:spPr>
        <p:txBody>
          <a:bodyPr wrap="none">
            <a:spAutoFit/>
          </a:bodyPr>
          <a:lstStyle/>
          <a:p>
            <a:r>
              <a:rPr lang="en-US" dirty="0" smtClean="0"/>
              <a:t>Risk Registry</a:t>
            </a:r>
            <a:endParaRPr lang="en-US" dirty="0"/>
          </a:p>
        </p:txBody>
      </p:sp>
      <p:sp>
        <p:nvSpPr>
          <p:cNvPr id="6" name="Slide Number Placeholder 5"/>
          <p:cNvSpPr>
            <a:spLocks noGrp="1"/>
          </p:cNvSpPr>
          <p:nvPr>
            <p:ph type="sldNum" sz="quarter" idx="12"/>
          </p:nvPr>
        </p:nvSpPr>
        <p:spPr/>
        <p:txBody>
          <a:bodyPr/>
          <a:lstStyle/>
          <a:p>
            <a:fld id="{6A39ABB7-D8D7-413B-9C30-690BB3F77FB2}" type="slidenum">
              <a:rPr lang="en-US" smtClean="0"/>
              <a:pPr/>
              <a:t>12</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228600" y="3810000"/>
            <a:ext cx="8437563" cy="2486025"/>
          </a:xfrm>
          <a:prstGeom prst="rect">
            <a:avLst/>
          </a:prstGeom>
          <a:noFill/>
          <a:ln w="9525">
            <a:solidFill>
              <a:schemeClr val="tx1"/>
            </a:solidFill>
            <a:miter lim="800000"/>
            <a:headEnd/>
            <a:tailEnd/>
          </a:ln>
        </p:spPr>
      </p:pic>
      <p:pic>
        <p:nvPicPr>
          <p:cNvPr id="7" name="Picture 6" descr="fig582_01_0.jpg"/>
          <p:cNvPicPr>
            <a:picLocks noChangeAspect="1"/>
          </p:cNvPicPr>
          <p:nvPr/>
        </p:nvPicPr>
        <p:blipFill>
          <a:blip r:embed="rId4" cstate="print"/>
          <a:stretch>
            <a:fillRect/>
          </a:stretch>
        </p:blipFill>
        <p:spPr>
          <a:xfrm>
            <a:off x="2743200" y="1295400"/>
            <a:ext cx="2901950" cy="2279650"/>
          </a:xfrm>
          <a:prstGeom prst="rect">
            <a:avLst/>
          </a:prstGeom>
          <a:ln>
            <a:solidFill>
              <a:schemeClr val="tx1"/>
            </a:solidFill>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Risk Management PLAN</a:t>
            </a:r>
            <a:endParaRPr lang="en-US" dirty="0"/>
          </a:p>
        </p:txBody>
      </p:sp>
      <p:sp>
        <p:nvSpPr>
          <p:cNvPr id="3" name="Content Placeholder 2"/>
          <p:cNvSpPr>
            <a:spLocks noGrp="1"/>
          </p:cNvSpPr>
          <p:nvPr>
            <p:ph idx="1"/>
          </p:nvPr>
        </p:nvSpPr>
        <p:spPr/>
        <p:txBody>
          <a:bodyPr>
            <a:normAutofit/>
          </a:bodyPr>
          <a:lstStyle/>
          <a:p>
            <a:pPr marL="0" marR="0">
              <a:lnSpc>
                <a:spcPct val="115000"/>
              </a:lnSpc>
              <a:spcBef>
                <a:spcPts val="0"/>
              </a:spcBef>
              <a:spcAft>
                <a:spcPts val="1000"/>
              </a:spcAft>
            </a:pPr>
            <a:r>
              <a:rPr lang="en-US" dirty="0">
                <a:latin typeface="Times New Roman"/>
                <a:ea typeface="Calibri"/>
                <a:cs typeface="Times New Roman"/>
              </a:rPr>
              <a:t>A risk management plan is a document which is created by a project manager so as to foresee risks, and create response plans to mitigate them. </a:t>
            </a:r>
            <a:endParaRPr lang="en-US" dirty="0" smtClean="0">
              <a:latin typeface="Times New Roman"/>
              <a:ea typeface="Calibri"/>
              <a:cs typeface="Times New Roman"/>
            </a:endParaRPr>
          </a:p>
          <a:p>
            <a:pPr marL="0" marR="0">
              <a:lnSpc>
                <a:spcPct val="115000"/>
              </a:lnSpc>
              <a:spcBef>
                <a:spcPts val="0"/>
              </a:spcBef>
              <a:spcAft>
                <a:spcPts val="1000"/>
              </a:spcAft>
            </a:pPr>
            <a:r>
              <a:rPr lang="en-US" dirty="0" smtClean="0">
                <a:latin typeface="Times New Roman"/>
                <a:ea typeface="Calibri"/>
                <a:cs typeface="Times New Roman"/>
              </a:rPr>
              <a:t>A </a:t>
            </a:r>
            <a:r>
              <a:rPr lang="en-US" dirty="0">
                <a:latin typeface="Times New Roman"/>
                <a:ea typeface="Calibri"/>
                <a:cs typeface="Times New Roman"/>
              </a:rPr>
              <a:t>risk is an uncertain event that if it occurs, it can have a positive or a negative effect on a project’s objectives. </a:t>
            </a:r>
            <a:endParaRPr lang="en-US" dirty="0"/>
          </a:p>
        </p:txBody>
      </p:sp>
      <p:sp>
        <p:nvSpPr>
          <p:cNvPr id="4" name="Slide Number Placeholder 3"/>
          <p:cNvSpPr>
            <a:spLocks noGrp="1"/>
          </p:cNvSpPr>
          <p:nvPr>
            <p:ph type="sldNum" sz="quarter" idx="12"/>
          </p:nvPr>
        </p:nvSpPr>
        <p:spPr/>
        <p:txBody>
          <a:bodyPr/>
          <a:lstStyle/>
          <a:p>
            <a:fld id="{6A39ABB7-D8D7-413B-9C30-690BB3F77FB2}" type="slidenum">
              <a:rPr lang="en-US" smtClean="0"/>
              <a:pPr/>
              <a:t>13</a:t>
            </a:fld>
            <a:endParaRPr lang="en-US"/>
          </a:p>
        </p:txBody>
      </p:sp>
    </p:spTree>
    <p:extLst>
      <p:ext uri="{BB962C8B-B14F-4D97-AF65-F5344CB8AC3E}">
        <p14:creationId xmlns:p14="http://schemas.microsoft.com/office/powerpoint/2010/main" xmlns="" val="342341675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endParaRPr lang="en-US"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42106" y="1554163"/>
            <a:ext cx="4212187" cy="452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A39ABB7-D8D7-413B-9C30-690BB3F77FB2}" type="slidenum">
              <a:rPr lang="en-US" smtClean="0"/>
              <a:pPr/>
              <a:t>14</a:t>
            </a:fld>
            <a:endParaRPr lang="en-US"/>
          </a:p>
        </p:txBody>
      </p:sp>
      <p:sp>
        <p:nvSpPr>
          <p:cNvPr id="5" name="Title 1"/>
          <p:cNvSpPr txBox="1">
            <a:spLocks/>
          </p:cNvSpPr>
          <p:nvPr/>
        </p:nvSpPr>
        <p:spPr>
          <a:xfrm>
            <a:off x="457200" y="228600"/>
            <a:ext cx="8686800" cy="8382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Risk Management Flow Diagram</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extLst>
      <p:ext uri="{BB962C8B-B14F-4D97-AF65-F5344CB8AC3E}">
        <p14:creationId xmlns:p14="http://schemas.microsoft.com/office/powerpoint/2010/main" xmlns="" val="6596345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RISK ASSESMENT</a:t>
            </a:r>
            <a:endParaRPr lang="en-US" dirty="0"/>
          </a:p>
        </p:txBody>
      </p:sp>
      <p:sp>
        <p:nvSpPr>
          <p:cNvPr id="4" name="Slide Number Placeholder 3"/>
          <p:cNvSpPr>
            <a:spLocks noGrp="1"/>
          </p:cNvSpPr>
          <p:nvPr>
            <p:ph type="sldNum" sz="quarter" idx="12"/>
          </p:nvPr>
        </p:nvSpPr>
        <p:spPr/>
        <p:txBody>
          <a:bodyPr/>
          <a:lstStyle/>
          <a:p>
            <a:fld id="{6A39ABB7-D8D7-413B-9C30-690BB3F77FB2}" type="slidenum">
              <a:rPr lang="en-US" smtClean="0"/>
              <a:pPr/>
              <a:t>15</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4088899"/>
              </p:ext>
            </p:extLst>
          </p:nvPr>
        </p:nvGraphicFramePr>
        <p:xfrm>
          <a:off x="1066800" y="1371600"/>
          <a:ext cx="7126862" cy="4928884"/>
        </p:xfrm>
        <a:graphic>
          <a:graphicData uri="http://schemas.openxmlformats.org/drawingml/2006/table">
            <a:tbl>
              <a:tblPr firstRow="1" firstCol="1" bandRow="1">
                <a:tableStyleId>{5C22544A-7EE6-4342-B048-85BDC9FD1C3A}</a:tableStyleId>
              </a:tblPr>
              <a:tblGrid>
                <a:gridCol w="1381314"/>
                <a:gridCol w="1018123"/>
                <a:gridCol w="3356531"/>
                <a:gridCol w="1370894"/>
              </a:tblGrid>
              <a:tr h="211185">
                <a:tc>
                  <a:txBody>
                    <a:bodyPr/>
                    <a:lstStyle/>
                    <a:p>
                      <a:pPr marL="0" marR="0">
                        <a:spcBef>
                          <a:spcPts val="0"/>
                        </a:spcBef>
                        <a:spcAft>
                          <a:spcPts val="0"/>
                        </a:spcAft>
                        <a:tabLst>
                          <a:tab pos="944880" algn="ctr"/>
                        </a:tabLst>
                      </a:pPr>
                      <a:r>
                        <a:rPr lang="en-US" sz="1400" dirty="0">
                          <a:effectLst/>
                        </a:rPr>
                        <a:t>Trend</a:t>
                      </a:r>
                      <a:endParaRPr lang="en-US" sz="1300" dirty="0">
                        <a:effectLst/>
                        <a:latin typeface="Calibri"/>
                        <a:ea typeface="Calibri"/>
                        <a:cs typeface="Times New Roman"/>
                      </a:endParaRPr>
                    </a:p>
                  </a:txBody>
                  <a:tcPr marL="80378" marR="80378" marT="0" marB="0"/>
                </a:tc>
                <a:tc>
                  <a:txBody>
                    <a:bodyPr/>
                    <a:lstStyle/>
                    <a:p>
                      <a:pPr marL="0" marR="0">
                        <a:spcBef>
                          <a:spcPts val="0"/>
                        </a:spcBef>
                        <a:spcAft>
                          <a:spcPts val="0"/>
                        </a:spcAft>
                        <a:tabLst>
                          <a:tab pos="944880" algn="ctr"/>
                        </a:tabLst>
                      </a:pPr>
                      <a:r>
                        <a:rPr lang="en-US" sz="1400">
                          <a:effectLst/>
                        </a:rPr>
                        <a:t>Item</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tabLst>
                          <a:tab pos="2377440" algn="r"/>
                        </a:tabLst>
                      </a:pPr>
                      <a:r>
                        <a:rPr lang="en-US" sz="1400">
                          <a:effectLst/>
                        </a:rPr>
                        <a:t>Knowledge and Experience risk	</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Approach</a:t>
                      </a:r>
                      <a:endParaRPr lang="en-US" sz="1300">
                        <a:effectLst/>
                        <a:latin typeface="Calibri"/>
                        <a:ea typeface="Calibri"/>
                        <a:cs typeface="Times New Roman"/>
                      </a:endParaRPr>
                    </a:p>
                  </a:txBody>
                  <a:tcPr marL="80378" marR="80378" marT="0" marB="0"/>
                </a:tc>
              </a:tr>
              <a:tr h="214342">
                <a:tc>
                  <a:txBody>
                    <a:bodyPr/>
                    <a:lstStyle/>
                    <a:p>
                      <a:pPr marL="0" marR="0">
                        <a:spcBef>
                          <a:spcPts val="0"/>
                        </a:spcBef>
                        <a:spcAft>
                          <a:spcPts val="0"/>
                        </a:spcAft>
                      </a:pPr>
                      <a:r>
                        <a:rPr lang="en-US" sz="1400">
                          <a:effectLst/>
                        </a:rPr>
                        <a:t>Decreasing</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K1</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Database management</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dirty="0">
                          <a:effectLst/>
                        </a:rPr>
                        <a:t>Research</a:t>
                      </a:r>
                      <a:endParaRPr lang="en-US" sz="1300" dirty="0">
                        <a:effectLst/>
                        <a:latin typeface="Calibri"/>
                        <a:ea typeface="Calibri"/>
                        <a:cs typeface="Times New Roman"/>
                      </a:endParaRPr>
                    </a:p>
                  </a:txBody>
                  <a:tcPr marL="80378" marR="80378" marT="0" marB="0"/>
                </a:tc>
              </a:tr>
              <a:tr h="214342">
                <a:tc>
                  <a:txBody>
                    <a:bodyPr/>
                    <a:lstStyle/>
                    <a:p>
                      <a:pPr marL="0" marR="0">
                        <a:spcBef>
                          <a:spcPts val="0"/>
                        </a:spcBef>
                        <a:spcAft>
                          <a:spcPts val="0"/>
                        </a:spcAft>
                      </a:pPr>
                      <a:r>
                        <a:rPr lang="en-US" sz="1400">
                          <a:effectLst/>
                        </a:rPr>
                        <a:t>Increasing</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dirty="0">
                          <a:effectLst/>
                        </a:rPr>
                        <a:t>K2</a:t>
                      </a:r>
                      <a:endParaRPr lang="en-US" sz="1300" dirty="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dirty="0">
                          <a:effectLst/>
                        </a:rPr>
                        <a:t>Advertising</a:t>
                      </a:r>
                      <a:endParaRPr lang="en-US" sz="1300" dirty="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Mitigate</a:t>
                      </a:r>
                      <a:endParaRPr lang="en-US" sz="1300">
                        <a:effectLst/>
                        <a:latin typeface="Calibri"/>
                        <a:ea typeface="Calibri"/>
                        <a:cs typeface="Times New Roman"/>
                      </a:endParaRPr>
                    </a:p>
                  </a:txBody>
                  <a:tcPr marL="80378" marR="80378" marT="0" marB="0"/>
                </a:tc>
              </a:tr>
              <a:tr h="214342">
                <a:tc>
                  <a:txBody>
                    <a:bodyPr/>
                    <a:lstStyle/>
                    <a:p>
                      <a:pPr marL="0" marR="0">
                        <a:spcBef>
                          <a:spcPts val="0"/>
                        </a:spcBef>
                        <a:spcAft>
                          <a:spcPts val="0"/>
                        </a:spcAft>
                      </a:pPr>
                      <a:r>
                        <a:rPr lang="en-US" sz="1400">
                          <a:effectLst/>
                        </a:rPr>
                        <a:t>New</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K3</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Customer service</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Mitigate</a:t>
                      </a:r>
                      <a:endParaRPr lang="en-US" sz="1300">
                        <a:effectLst/>
                        <a:latin typeface="Calibri"/>
                        <a:ea typeface="Calibri"/>
                        <a:cs typeface="Times New Roman"/>
                      </a:endParaRPr>
                    </a:p>
                  </a:txBody>
                  <a:tcPr marL="80378" marR="80378" marT="0" marB="0"/>
                </a:tc>
              </a:tr>
              <a:tr h="214342">
                <a:tc>
                  <a:txBody>
                    <a:bodyPr/>
                    <a:lstStyle/>
                    <a:p>
                      <a:pPr marL="0" marR="0">
                        <a:spcBef>
                          <a:spcPts val="0"/>
                        </a:spcBef>
                        <a:spcAft>
                          <a:spcPts val="0"/>
                        </a:spcAft>
                      </a:pPr>
                      <a:r>
                        <a:rPr lang="en-US" sz="1400">
                          <a:effectLst/>
                        </a:rPr>
                        <a:t>Unchanged</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K4</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Technology</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Research</a:t>
                      </a:r>
                      <a:endParaRPr lang="en-US" sz="1300">
                        <a:effectLst/>
                        <a:latin typeface="Calibri"/>
                        <a:ea typeface="Calibri"/>
                        <a:cs typeface="Times New Roman"/>
                      </a:endParaRPr>
                    </a:p>
                  </a:txBody>
                  <a:tcPr marL="80378" marR="80378" marT="0" marB="0"/>
                </a:tc>
              </a:tr>
              <a:tr h="214342">
                <a:tc>
                  <a:txBody>
                    <a:bodyPr/>
                    <a:lstStyle/>
                    <a:p>
                      <a:pPr marL="0" marR="0">
                        <a:spcBef>
                          <a:spcPts val="0"/>
                        </a:spcBef>
                        <a:spcAft>
                          <a:spcPts val="0"/>
                        </a:spcAft>
                      </a:pPr>
                      <a:r>
                        <a:rPr lang="en-US" sz="1400">
                          <a:effectLst/>
                        </a:rPr>
                        <a:t>Trend</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Item</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dirty="0">
                          <a:effectLst/>
                        </a:rPr>
                        <a:t>Budget Risk</a:t>
                      </a:r>
                      <a:endParaRPr lang="en-US" sz="1300" dirty="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Approach</a:t>
                      </a:r>
                      <a:endParaRPr lang="en-US" sz="1300">
                        <a:effectLst/>
                        <a:latin typeface="Calibri"/>
                        <a:ea typeface="Calibri"/>
                        <a:cs typeface="Times New Roman"/>
                      </a:endParaRPr>
                    </a:p>
                  </a:txBody>
                  <a:tcPr marL="80378" marR="80378" marT="0" marB="0"/>
                </a:tc>
              </a:tr>
              <a:tr h="214342">
                <a:tc>
                  <a:txBody>
                    <a:bodyPr/>
                    <a:lstStyle/>
                    <a:p>
                      <a:pPr marL="0" marR="0">
                        <a:spcBef>
                          <a:spcPts val="0"/>
                        </a:spcBef>
                        <a:spcAft>
                          <a:spcPts val="0"/>
                        </a:spcAft>
                      </a:pPr>
                      <a:r>
                        <a:rPr lang="en-US" sz="1400">
                          <a:effectLst/>
                        </a:rPr>
                        <a:t>Unchanged</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B1</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dirty="0">
                          <a:effectLst/>
                        </a:rPr>
                        <a:t>Government sanctions</a:t>
                      </a:r>
                      <a:endParaRPr lang="en-US" sz="1300" dirty="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Research</a:t>
                      </a:r>
                      <a:endParaRPr lang="en-US" sz="1300">
                        <a:effectLst/>
                        <a:latin typeface="Calibri"/>
                        <a:ea typeface="Calibri"/>
                        <a:cs typeface="Times New Roman"/>
                      </a:endParaRPr>
                    </a:p>
                  </a:txBody>
                  <a:tcPr marL="80378" marR="80378" marT="0" marB="0"/>
                </a:tc>
              </a:tr>
              <a:tr h="214342">
                <a:tc>
                  <a:txBody>
                    <a:bodyPr/>
                    <a:lstStyle/>
                    <a:p>
                      <a:pPr marL="0" marR="0">
                        <a:spcBef>
                          <a:spcPts val="0"/>
                        </a:spcBef>
                        <a:spcAft>
                          <a:spcPts val="0"/>
                        </a:spcAft>
                      </a:pPr>
                      <a:r>
                        <a:rPr lang="en-US" sz="1400">
                          <a:effectLst/>
                        </a:rPr>
                        <a:t>Unchanged</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B2</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dirty="0">
                          <a:effectLst/>
                        </a:rPr>
                        <a:t>Government restrictions</a:t>
                      </a:r>
                      <a:endParaRPr lang="en-US" sz="1300" dirty="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Research</a:t>
                      </a:r>
                      <a:endParaRPr lang="en-US" sz="1300">
                        <a:effectLst/>
                        <a:latin typeface="Calibri"/>
                        <a:ea typeface="Calibri"/>
                        <a:cs typeface="Times New Roman"/>
                      </a:endParaRPr>
                    </a:p>
                  </a:txBody>
                  <a:tcPr marL="80378" marR="80378" marT="0" marB="0"/>
                </a:tc>
              </a:tr>
              <a:tr h="214342">
                <a:tc>
                  <a:txBody>
                    <a:bodyPr/>
                    <a:lstStyle/>
                    <a:p>
                      <a:pPr marL="0" marR="0">
                        <a:spcBef>
                          <a:spcPts val="0"/>
                        </a:spcBef>
                        <a:spcAft>
                          <a:spcPts val="0"/>
                        </a:spcAft>
                      </a:pPr>
                      <a:r>
                        <a:rPr lang="en-US" sz="1400">
                          <a:effectLst/>
                        </a:rPr>
                        <a:t>Increasing</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B3</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Substitute Product</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Mitigate</a:t>
                      </a:r>
                      <a:endParaRPr lang="en-US" sz="1300">
                        <a:effectLst/>
                        <a:latin typeface="Calibri"/>
                        <a:ea typeface="Calibri"/>
                        <a:cs typeface="Times New Roman"/>
                      </a:endParaRPr>
                    </a:p>
                  </a:txBody>
                  <a:tcPr marL="80378" marR="80378" marT="0" marB="0"/>
                </a:tc>
              </a:tr>
              <a:tr h="214342">
                <a:tc>
                  <a:txBody>
                    <a:bodyPr/>
                    <a:lstStyle/>
                    <a:p>
                      <a:pPr marL="0" marR="0">
                        <a:spcBef>
                          <a:spcPts val="0"/>
                        </a:spcBef>
                        <a:spcAft>
                          <a:spcPts val="0"/>
                        </a:spcAft>
                      </a:pPr>
                      <a:r>
                        <a:rPr lang="en-US" sz="1400">
                          <a:effectLst/>
                        </a:rPr>
                        <a:t>Unchanged</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B4</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dirty="0">
                          <a:effectLst/>
                        </a:rPr>
                        <a:t>Bad Economy</a:t>
                      </a:r>
                      <a:endParaRPr lang="en-US" sz="1300" dirty="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dirty="0">
                          <a:effectLst/>
                        </a:rPr>
                        <a:t>Accept</a:t>
                      </a:r>
                      <a:endParaRPr lang="en-US" sz="1300" dirty="0">
                        <a:effectLst/>
                        <a:latin typeface="Calibri"/>
                        <a:ea typeface="Calibri"/>
                        <a:cs typeface="Times New Roman"/>
                      </a:endParaRPr>
                    </a:p>
                  </a:txBody>
                  <a:tcPr marL="80378" marR="80378" marT="0" marB="0"/>
                </a:tc>
              </a:tr>
              <a:tr h="214342">
                <a:tc>
                  <a:txBody>
                    <a:bodyPr/>
                    <a:lstStyle/>
                    <a:p>
                      <a:pPr marL="0" marR="0">
                        <a:spcBef>
                          <a:spcPts val="0"/>
                        </a:spcBef>
                        <a:spcAft>
                          <a:spcPts val="0"/>
                        </a:spcAft>
                      </a:pPr>
                      <a:r>
                        <a:rPr lang="en-US" sz="1400">
                          <a:effectLst/>
                        </a:rPr>
                        <a:t>Unchanged</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B5</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Lawsuits</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Mitigate</a:t>
                      </a:r>
                      <a:endParaRPr lang="en-US" sz="1300">
                        <a:effectLst/>
                        <a:latin typeface="Calibri"/>
                        <a:ea typeface="Calibri"/>
                        <a:cs typeface="Times New Roman"/>
                      </a:endParaRPr>
                    </a:p>
                  </a:txBody>
                  <a:tcPr marL="80378" marR="80378" marT="0" marB="0"/>
                </a:tc>
              </a:tr>
              <a:tr h="214342">
                <a:tc>
                  <a:txBody>
                    <a:bodyPr/>
                    <a:lstStyle/>
                    <a:p>
                      <a:pPr marL="0" marR="0">
                        <a:spcBef>
                          <a:spcPts val="0"/>
                        </a:spcBef>
                        <a:spcAft>
                          <a:spcPts val="0"/>
                        </a:spcAft>
                      </a:pPr>
                      <a:r>
                        <a:rPr lang="en-US" sz="1400">
                          <a:effectLst/>
                        </a:rPr>
                        <a:t>Unchanged</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B6</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Exchange Rate</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Watch</a:t>
                      </a:r>
                      <a:endParaRPr lang="en-US" sz="1300">
                        <a:effectLst/>
                        <a:latin typeface="Calibri"/>
                        <a:ea typeface="Calibri"/>
                        <a:cs typeface="Times New Roman"/>
                      </a:endParaRPr>
                    </a:p>
                  </a:txBody>
                  <a:tcPr marL="80378" marR="80378" marT="0" marB="0"/>
                </a:tc>
              </a:tr>
              <a:tr h="214342">
                <a:tc>
                  <a:txBody>
                    <a:bodyPr/>
                    <a:lstStyle/>
                    <a:p>
                      <a:pPr marL="0" marR="0">
                        <a:spcBef>
                          <a:spcPts val="0"/>
                        </a:spcBef>
                        <a:spcAft>
                          <a:spcPts val="0"/>
                        </a:spcAft>
                      </a:pPr>
                      <a:r>
                        <a:rPr lang="en-US" sz="1400">
                          <a:effectLst/>
                        </a:rPr>
                        <a:t>New</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B7</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Employee Theft</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Mitigate</a:t>
                      </a:r>
                      <a:endParaRPr lang="en-US" sz="1300">
                        <a:effectLst/>
                        <a:latin typeface="Calibri"/>
                        <a:ea typeface="Calibri"/>
                        <a:cs typeface="Times New Roman"/>
                      </a:endParaRPr>
                    </a:p>
                  </a:txBody>
                  <a:tcPr marL="80378" marR="80378" marT="0" marB="0"/>
                </a:tc>
              </a:tr>
              <a:tr h="214342">
                <a:tc>
                  <a:txBody>
                    <a:bodyPr/>
                    <a:lstStyle/>
                    <a:p>
                      <a:pPr marL="0" marR="0">
                        <a:spcBef>
                          <a:spcPts val="0"/>
                        </a:spcBef>
                        <a:spcAft>
                          <a:spcPts val="0"/>
                        </a:spcAft>
                      </a:pPr>
                      <a:r>
                        <a:rPr lang="en-US" sz="1400">
                          <a:effectLst/>
                        </a:rPr>
                        <a:t>Trend</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Item</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Competition   Risk</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Approach</a:t>
                      </a:r>
                      <a:endParaRPr lang="en-US" sz="1300">
                        <a:effectLst/>
                        <a:latin typeface="Calibri"/>
                        <a:ea typeface="Calibri"/>
                        <a:cs typeface="Times New Roman"/>
                      </a:endParaRPr>
                    </a:p>
                  </a:txBody>
                  <a:tcPr marL="80378" marR="80378" marT="0" marB="0"/>
                </a:tc>
              </a:tr>
              <a:tr h="214342">
                <a:tc>
                  <a:txBody>
                    <a:bodyPr/>
                    <a:lstStyle/>
                    <a:p>
                      <a:pPr marL="0" marR="0">
                        <a:spcBef>
                          <a:spcPts val="0"/>
                        </a:spcBef>
                        <a:spcAft>
                          <a:spcPts val="0"/>
                        </a:spcAft>
                      </a:pPr>
                      <a:r>
                        <a:rPr lang="en-US" sz="1400">
                          <a:effectLst/>
                        </a:rPr>
                        <a:t>Increasing</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C1</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Substitute Products</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Research</a:t>
                      </a:r>
                      <a:endParaRPr lang="en-US" sz="1300">
                        <a:effectLst/>
                        <a:latin typeface="Calibri"/>
                        <a:ea typeface="Calibri"/>
                        <a:cs typeface="Times New Roman"/>
                      </a:endParaRPr>
                    </a:p>
                  </a:txBody>
                  <a:tcPr marL="80378" marR="80378" marT="0" marB="0"/>
                </a:tc>
              </a:tr>
              <a:tr h="214342">
                <a:tc>
                  <a:txBody>
                    <a:bodyPr/>
                    <a:lstStyle/>
                    <a:p>
                      <a:pPr marL="0" marR="0">
                        <a:spcBef>
                          <a:spcPts val="0"/>
                        </a:spcBef>
                        <a:spcAft>
                          <a:spcPts val="0"/>
                        </a:spcAft>
                      </a:pPr>
                      <a:r>
                        <a:rPr lang="en-US" sz="1400">
                          <a:effectLst/>
                        </a:rPr>
                        <a:t>Increasing</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C2</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Competitors product</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Research</a:t>
                      </a:r>
                      <a:endParaRPr lang="en-US" sz="1300">
                        <a:effectLst/>
                        <a:latin typeface="Calibri"/>
                        <a:ea typeface="Calibri"/>
                        <a:cs typeface="Times New Roman"/>
                      </a:endParaRPr>
                    </a:p>
                  </a:txBody>
                  <a:tcPr marL="80378" marR="80378" marT="0" marB="0"/>
                </a:tc>
              </a:tr>
              <a:tr h="214342">
                <a:tc>
                  <a:txBody>
                    <a:bodyPr/>
                    <a:lstStyle/>
                    <a:p>
                      <a:pPr marL="0" marR="0">
                        <a:spcBef>
                          <a:spcPts val="0"/>
                        </a:spcBef>
                        <a:spcAft>
                          <a:spcPts val="0"/>
                        </a:spcAft>
                      </a:pPr>
                      <a:r>
                        <a:rPr lang="en-US" sz="1400">
                          <a:effectLst/>
                        </a:rPr>
                        <a:t>Decreasing</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C3</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Consumer Review</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Mitigate</a:t>
                      </a:r>
                      <a:endParaRPr lang="en-US" sz="1300">
                        <a:effectLst/>
                        <a:latin typeface="Calibri"/>
                        <a:ea typeface="Calibri"/>
                        <a:cs typeface="Times New Roman"/>
                      </a:endParaRPr>
                    </a:p>
                  </a:txBody>
                  <a:tcPr marL="80378" marR="80378" marT="0" marB="0"/>
                </a:tc>
              </a:tr>
              <a:tr h="214342">
                <a:tc>
                  <a:txBody>
                    <a:bodyPr/>
                    <a:lstStyle/>
                    <a:p>
                      <a:pPr marL="0" marR="0">
                        <a:spcBef>
                          <a:spcPts val="0"/>
                        </a:spcBef>
                        <a:spcAft>
                          <a:spcPts val="0"/>
                        </a:spcAft>
                      </a:pPr>
                      <a:r>
                        <a:rPr lang="en-US" sz="1400">
                          <a:effectLst/>
                        </a:rPr>
                        <a:t>Trend</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Item</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Unplanned Risks</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Approach</a:t>
                      </a:r>
                      <a:endParaRPr lang="en-US" sz="1300">
                        <a:effectLst/>
                        <a:latin typeface="Calibri"/>
                        <a:ea typeface="Calibri"/>
                        <a:cs typeface="Times New Roman"/>
                      </a:endParaRPr>
                    </a:p>
                  </a:txBody>
                  <a:tcPr marL="80378" marR="80378" marT="0" marB="0"/>
                </a:tc>
              </a:tr>
              <a:tr h="214342">
                <a:tc>
                  <a:txBody>
                    <a:bodyPr/>
                    <a:lstStyle/>
                    <a:p>
                      <a:pPr marL="0" marR="0">
                        <a:spcBef>
                          <a:spcPts val="0"/>
                        </a:spcBef>
                        <a:spcAft>
                          <a:spcPts val="0"/>
                        </a:spcAft>
                      </a:pPr>
                      <a:r>
                        <a:rPr lang="en-US" sz="1400">
                          <a:effectLst/>
                        </a:rPr>
                        <a:t>Unchanged</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U1</a:t>
                      </a:r>
                      <a:endParaRPr lang="en-US" sz="1300">
                        <a:effectLst/>
                        <a:latin typeface="Calibri"/>
                        <a:ea typeface="Calibri"/>
                        <a:cs typeface="Times New Roman"/>
                      </a:endParaRPr>
                    </a:p>
                  </a:txBody>
                  <a:tcPr marL="80378" marR="80378" marT="0" marB="0"/>
                </a:tc>
                <a:tc>
                  <a:txBody>
                    <a:bodyPr/>
                    <a:lstStyle/>
                    <a:p>
                      <a:pPr marL="0" marR="0" indent="457200">
                        <a:spcBef>
                          <a:spcPts val="0"/>
                        </a:spcBef>
                        <a:spcAft>
                          <a:spcPts val="0"/>
                        </a:spcAft>
                      </a:pPr>
                      <a:r>
                        <a:rPr lang="en-US" sz="1400">
                          <a:effectLst/>
                        </a:rPr>
                        <a:t>Fire Disaster</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Accept</a:t>
                      </a:r>
                      <a:endParaRPr lang="en-US" sz="1300">
                        <a:effectLst/>
                        <a:latin typeface="Calibri"/>
                        <a:ea typeface="Calibri"/>
                        <a:cs typeface="Times New Roman"/>
                      </a:endParaRPr>
                    </a:p>
                  </a:txBody>
                  <a:tcPr marL="80378" marR="80378" marT="0" marB="0"/>
                </a:tc>
              </a:tr>
              <a:tr h="214342">
                <a:tc>
                  <a:txBody>
                    <a:bodyPr/>
                    <a:lstStyle/>
                    <a:p>
                      <a:pPr marL="0" marR="0">
                        <a:spcBef>
                          <a:spcPts val="0"/>
                        </a:spcBef>
                        <a:spcAft>
                          <a:spcPts val="0"/>
                        </a:spcAft>
                      </a:pPr>
                      <a:r>
                        <a:rPr lang="en-US" sz="1400">
                          <a:effectLst/>
                        </a:rPr>
                        <a:t>Unchanged</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U2</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Natural calamity</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Accept</a:t>
                      </a:r>
                      <a:endParaRPr lang="en-US" sz="1300">
                        <a:effectLst/>
                        <a:latin typeface="Calibri"/>
                        <a:ea typeface="Calibri"/>
                        <a:cs typeface="Times New Roman"/>
                      </a:endParaRPr>
                    </a:p>
                  </a:txBody>
                  <a:tcPr marL="80378" marR="80378" marT="0" marB="0"/>
                </a:tc>
              </a:tr>
              <a:tr h="214342">
                <a:tc>
                  <a:txBody>
                    <a:bodyPr/>
                    <a:lstStyle/>
                    <a:p>
                      <a:pPr marL="0" marR="0">
                        <a:spcBef>
                          <a:spcPts val="0"/>
                        </a:spcBef>
                        <a:spcAft>
                          <a:spcPts val="0"/>
                        </a:spcAft>
                      </a:pPr>
                      <a:r>
                        <a:rPr lang="en-US" sz="1400">
                          <a:effectLst/>
                        </a:rPr>
                        <a:t>Decreasing</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U3</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Security</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Research</a:t>
                      </a:r>
                      <a:endParaRPr lang="en-US" sz="1300">
                        <a:effectLst/>
                        <a:latin typeface="Calibri"/>
                        <a:ea typeface="Calibri"/>
                        <a:cs typeface="Times New Roman"/>
                      </a:endParaRPr>
                    </a:p>
                  </a:txBody>
                  <a:tcPr marL="80378" marR="80378" marT="0" marB="0"/>
                </a:tc>
              </a:tr>
              <a:tr h="214342">
                <a:tc>
                  <a:txBody>
                    <a:bodyPr/>
                    <a:lstStyle/>
                    <a:p>
                      <a:pPr marL="0" marR="0">
                        <a:spcBef>
                          <a:spcPts val="0"/>
                        </a:spcBef>
                        <a:spcAft>
                          <a:spcPts val="0"/>
                        </a:spcAft>
                      </a:pPr>
                      <a:r>
                        <a:rPr lang="en-US" sz="1400">
                          <a:effectLst/>
                        </a:rPr>
                        <a:t>Unchanged</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U4</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Supplier</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Research</a:t>
                      </a:r>
                      <a:endParaRPr lang="en-US" sz="1300">
                        <a:effectLst/>
                        <a:latin typeface="Calibri"/>
                        <a:ea typeface="Calibri"/>
                        <a:cs typeface="Times New Roman"/>
                      </a:endParaRPr>
                    </a:p>
                  </a:txBody>
                  <a:tcPr marL="80378" marR="80378" marT="0" marB="0"/>
                </a:tc>
              </a:tr>
              <a:tr h="214342">
                <a:tc>
                  <a:txBody>
                    <a:bodyPr/>
                    <a:lstStyle/>
                    <a:p>
                      <a:pPr marL="0" marR="0">
                        <a:spcBef>
                          <a:spcPts val="0"/>
                        </a:spcBef>
                        <a:spcAft>
                          <a:spcPts val="0"/>
                        </a:spcAft>
                      </a:pPr>
                      <a:r>
                        <a:rPr lang="en-US" sz="1400">
                          <a:effectLst/>
                        </a:rPr>
                        <a:t>Unchanged</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U5</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a:effectLst/>
                        </a:rPr>
                        <a:t>Team Factor</a:t>
                      </a:r>
                      <a:endParaRPr lang="en-US" sz="1300">
                        <a:effectLst/>
                        <a:latin typeface="Calibri"/>
                        <a:ea typeface="Calibri"/>
                        <a:cs typeface="Times New Roman"/>
                      </a:endParaRPr>
                    </a:p>
                  </a:txBody>
                  <a:tcPr marL="80378" marR="80378" marT="0" marB="0"/>
                </a:tc>
                <a:tc>
                  <a:txBody>
                    <a:bodyPr/>
                    <a:lstStyle/>
                    <a:p>
                      <a:pPr marL="0" marR="0">
                        <a:spcBef>
                          <a:spcPts val="0"/>
                        </a:spcBef>
                        <a:spcAft>
                          <a:spcPts val="0"/>
                        </a:spcAft>
                      </a:pPr>
                      <a:r>
                        <a:rPr lang="en-US" sz="1400" dirty="0">
                          <a:effectLst/>
                        </a:rPr>
                        <a:t>Mitigate</a:t>
                      </a:r>
                      <a:endParaRPr lang="en-US" sz="1300" dirty="0">
                        <a:effectLst/>
                        <a:latin typeface="Calibri"/>
                        <a:ea typeface="Calibri"/>
                        <a:cs typeface="Times New Roman"/>
                      </a:endParaRPr>
                    </a:p>
                  </a:txBody>
                  <a:tcPr marL="80378" marR="80378" marT="0" marB="0"/>
                </a:tc>
              </a:tr>
            </a:tbl>
          </a:graphicData>
        </a:graphic>
      </p:graphicFrame>
    </p:spTree>
    <p:extLst>
      <p:ext uri="{BB962C8B-B14F-4D97-AF65-F5344CB8AC3E}">
        <p14:creationId xmlns:p14="http://schemas.microsoft.com/office/powerpoint/2010/main" xmlns="" val="233169629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6A39ABB7-D8D7-413B-9C30-690BB3F77FB2}" type="slidenum">
              <a:rPr lang="en-US" smtClean="0"/>
              <a:pPr/>
              <a:t>16</a:t>
            </a:fld>
            <a:endParaRPr lang="en-US"/>
          </a:p>
        </p:txBody>
      </p:sp>
      <p:sp>
        <p:nvSpPr>
          <p:cNvPr id="6" name="Rectangle 5"/>
          <p:cNvSpPr/>
          <p:nvPr/>
        </p:nvSpPr>
        <p:spPr>
          <a:xfrm>
            <a:off x="609600" y="609600"/>
            <a:ext cx="8305800" cy="523220"/>
          </a:xfrm>
          <a:prstGeom prst="rect">
            <a:avLst/>
          </a:prstGeom>
        </p:spPr>
        <p:txBody>
          <a:bodyPr wrap="square">
            <a:spAutoFit/>
          </a:bodyPr>
          <a:lstStyle/>
          <a:p>
            <a:pPr algn="ctr"/>
            <a:r>
              <a:rPr lang="en-US" sz="2800" dirty="0">
                <a:latin typeface="Times New Roman" pitchFamily="18" charset="0"/>
                <a:cs typeface="Times New Roman" pitchFamily="18" charset="0"/>
              </a:rPr>
              <a:t>RISK ANALYSIS MATRIX</a:t>
            </a:r>
          </a:p>
        </p:txBody>
      </p:sp>
      <p:graphicFrame>
        <p:nvGraphicFramePr>
          <p:cNvPr id="10" name="Table 9"/>
          <p:cNvGraphicFramePr>
            <a:graphicFrameLocks noGrp="1"/>
          </p:cNvGraphicFramePr>
          <p:nvPr>
            <p:extLst>
              <p:ext uri="{D42A27DB-BD31-4B8C-83A1-F6EECF244321}">
                <p14:modId xmlns:p14="http://schemas.microsoft.com/office/powerpoint/2010/main" xmlns="" val="764257126"/>
              </p:ext>
            </p:extLst>
          </p:nvPr>
        </p:nvGraphicFramePr>
        <p:xfrm>
          <a:off x="333152" y="1295400"/>
          <a:ext cx="8582248" cy="4646542"/>
        </p:xfrm>
        <a:graphic>
          <a:graphicData uri="http://schemas.openxmlformats.org/drawingml/2006/table">
            <a:tbl>
              <a:tblPr firstRow="1" firstCol="1" bandRow="1"/>
              <a:tblGrid>
                <a:gridCol w="1600201"/>
                <a:gridCol w="1038447"/>
                <a:gridCol w="1369977"/>
                <a:gridCol w="1019517"/>
                <a:gridCol w="1246777"/>
                <a:gridCol w="1085801"/>
                <a:gridCol w="1221528"/>
              </a:tblGrid>
              <a:tr h="914400">
                <a:tc>
                  <a:txBody>
                    <a:bodyPr/>
                    <a:lstStyle/>
                    <a:p>
                      <a:pPr marL="0" marR="0">
                        <a:spcBef>
                          <a:spcPts val="0"/>
                        </a:spcBef>
                        <a:spcAft>
                          <a:spcPts val="0"/>
                        </a:spcAft>
                      </a:pPr>
                      <a:r>
                        <a:rPr lang="en-US" sz="1400" b="1" dirty="0">
                          <a:effectLst/>
                          <a:latin typeface="Times New Roman"/>
                          <a:ea typeface="Calibri"/>
                          <a:cs typeface="Times New Roman"/>
                        </a:rPr>
                        <a:t>Severity of Consequences</a:t>
                      </a:r>
                      <a:endParaRPr lang="en-US" sz="1200" dirty="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spcBef>
                          <a:spcPts val="0"/>
                        </a:spcBef>
                        <a:spcAft>
                          <a:spcPts val="0"/>
                        </a:spcAft>
                      </a:pPr>
                      <a:r>
                        <a:rPr lang="en-US" sz="1400" b="1">
                          <a:effectLst/>
                          <a:latin typeface="Times New Roman"/>
                          <a:ea typeface="Calibri"/>
                          <a:cs typeface="Times New Roman"/>
                        </a:rPr>
                        <a:t>F</a:t>
                      </a:r>
                      <a:endParaRPr lang="en-US" sz="1200">
                        <a:effectLst/>
                        <a:latin typeface="Calibri"/>
                        <a:ea typeface="Calibri"/>
                        <a:cs typeface="Times New Roman"/>
                      </a:endParaRPr>
                    </a:p>
                    <a:p>
                      <a:pPr marL="0" marR="0">
                        <a:spcBef>
                          <a:spcPts val="0"/>
                        </a:spcBef>
                        <a:spcAft>
                          <a:spcPts val="0"/>
                        </a:spcAft>
                      </a:pPr>
                      <a:r>
                        <a:rPr lang="en-US" sz="1400" b="1">
                          <a:effectLst/>
                          <a:latin typeface="Times New Roman"/>
                          <a:ea typeface="Calibri"/>
                          <a:cs typeface="Times New Roman"/>
                        </a:rPr>
                        <a:t>Impossible</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spcBef>
                          <a:spcPts val="0"/>
                        </a:spcBef>
                        <a:spcAft>
                          <a:spcPts val="0"/>
                        </a:spcAft>
                      </a:pPr>
                      <a:r>
                        <a:rPr lang="en-US" sz="1400" b="1">
                          <a:effectLst/>
                          <a:latin typeface="Times New Roman"/>
                          <a:ea typeface="Calibri"/>
                          <a:cs typeface="Times New Roman"/>
                        </a:rPr>
                        <a:t>E</a:t>
                      </a:r>
                      <a:endParaRPr lang="en-US" sz="1200">
                        <a:effectLst/>
                        <a:latin typeface="Calibri"/>
                        <a:ea typeface="Calibri"/>
                        <a:cs typeface="Times New Roman"/>
                      </a:endParaRPr>
                    </a:p>
                    <a:p>
                      <a:pPr marL="0" marR="0">
                        <a:spcBef>
                          <a:spcPts val="0"/>
                        </a:spcBef>
                        <a:spcAft>
                          <a:spcPts val="0"/>
                        </a:spcAft>
                      </a:pPr>
                      <a:r>
                        <a:rPr lang="en-US" sz="1400" b="1">
                          <a:effectLst/>
                          <a:latin typeface="Times New Roman"/>
                          <a:ea typeface="Calibri"/>
                          <a:cs typeface="Times New Roman"/>
                        </a:rPr>
                        <a:t>Improbable</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spcBef>
                          <a:spcPts val="0"/>
                        </a:spcBef>
                        <a:spcAft>
                          <a:spcPts val="0"/>
                        </a:spcAft>
                      </a:pPr>
                      <a:r>
                        <a:rPr lang="en-US" sz="1400" b="1">
                          <a:effectLst/>
                          <a:latin typeface="Times New Roman"/>
                          <a:ea typeface="Calibri"/>
                          <a:cs typeface="Times New Roman"/>
                        </a:rPr>
                        <a:t>D</a:t>
                      </a:r>
                      <a:endParaRPr lang="en-US" sz="1200">
                        <a:effectLst/>
                        <a:latin typeface="Calibri"/>
                        <a:ea typeface="Calibri"/>
                        <a:cs typeface="Times New Roman"/>
                      </a:endParaRPr>
                    </a:p>
                    <a:p>
                      <a:pPr marL="0" marR="0">
                        <a:spcBef>
                          <a:spcPts val="0"/>
                        </a:spcBef>
                        <a:spcAft>
                          <a:spcPts val="0"/>
                        </a:spcAft>
                      </a:pPr>
                      <a:r>
                        <a:rPr lang="en-US" sz="1400" b="1">
                          <a:effectLst/>
                          <a:latin typeface="Times New Roman"/>
                          <a:ea typeface="Calibri"/>
                          <a:cs typeface="Times New Roman"/>
                        </a:rPr>
                        <a:t>Remote</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spcBef>
                          <a:spcPts val="0"/>
                        </a:spcBef>
                        <a:spcAft>
                          <a:spcPts val="0"/>
                        </a:spcAft>
                      </a:pPr>
                      <a:r>
                        <a:rPr lang="en-US" sz="1400" b="1">
                          <a:effectLst/>
                          <a:latin typeface="Times New Roman"/>
                          <a:ea typeface="Calibri"/>
                          <a:cs typeface="Times New Roman"/>
                        </a:rPr>
                        <a:t>C</a:t>
                      </a:r>
                      <a:endParaRPr lang="en-US" sz="1200">
                        <a:effectLst/>
                        <a:latin typeface="Calibri"/>
                        <a:ea typeface="Calibri"/>
                        <a:cs typeface="Times New Roman"/>
                      </a:endParaRPr>
                    </a:p>
                    <a:p>
                      <a:pPr marL="0" marR="0">
                        <a:spcBef>
                          <a:spcPts val="0"/>
                        </a:spcBef>
                        <a:spcAft>
                          <a:spcPts val="0"/>
                        </a:spcAft>
                      </a:pPr>
                      <a:r>
                        <a:rPr lang="en-US" sz="1400" b="1">
                          <a:effectLst/>
                          <a:latin typeface="Times New Roman"/>
                          <a:ea typeface="Calibri"/>
                          <a:cs typeface="Times New Roman"/>
                        </a:rPr>
                        <a:t>Occasional</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spcBef>
                          <a:spcPts val="0"/>
                        </a:spcBef>
                        <a:spcAft>
                          <a:spcPts val="0"/>
                        </a:spcAft>
                      </a:pPr>
                      <a:r>
                        <a:rPr lang="en-US" sz="1400" b="1">
                          <a:effectLst/>
                          <a:latin typeface="Times New Roman"/>
                          <a:ea typeface="Calibri"/>
                          <a:cs typeface="Times New Roman"/>
                        </a:rPr>
                        <a:t>B</a:t>
                      </a:r>
                      <a:endParaRPr lang="en-US" sz="1200">
                        <a:effectLst/>
                        <a:latin typeface="Calibri"/>
                        <a:ea typeface="Calibri"/>
                        <a:cs typeface="Times New Roman"/>
                      </a:endParaRPr>
                    </a:p>
                    <a:p>
                      <a:pPr marL="0" marR="0">
                        <a:spcBef>
                          <a:spcPts val="0"/>
                        </a:spcBef>
                        <a:spcAft>
                          <a:spcPts val="0"/>
                        </a:spcAft>
                      </a:pPr>
                      <a:r>
                        <a:rPr lang="en-US" sz="1400" b="1">
                          <a:effectLst/>
                          <a:latin typeface="Times New Roman"/>
                          <a:ea typeface="Calibri"/>
                          <a:cs typeface="Times New Roman"/>
                        </a:rPr>
                        <a:t>Probable</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spcBef>
                          <a:spcPts val="0"/>
                        </a:spcBef>
                        <a:spcAft>
                          <a:spcPts val="0"/>
                        </a:spcAft>
                      </a:pPr>
                      <a:r>
                        <a:rPr lang="en-US" sz="1400" b="1">
                          <a:effectLst/>
                          <a:latin typeface="Times New Roman"/>
                          <a:ea typeface="Calibri"/>
                          <a:cs typeface="Times New Roman"/>
                        </a:rPr>
                        <a:t>A</a:t>
                      </a:r>
                      <a:endParaRPr lang="en-US" sz="1200">
                        <a:effectLst/>
                        <a:latin typeface="Calibri"/>
                        <a:ea typeface="Calibri"/>
                        <a:cs typeface="Times New Roman"/>
                      </a:endParaRPr>
                    </a:p>
                    <a:p>
                      <a:pPr marL="0" marR="0">
                        <a:spcBef>
                          <a:spcPts val="0"/>
                        </a:spcBef>
                        <a:spcAft>
                          <a:spcPts val="0"/>
                        </a:spcAft>
                      </a:pPr>
                      <a:r>
                        <a:rPr lang="en-US" sz="1400" b="1">
                          <a:effectLst/>
                          <a:latin typeface="Times New Roman"/>
                          <a:ea typeface="Calibri"/>
                          <a:cs typeface="Times New Roman"/>
                        </a:rPr>
                        <a:t>Frequent</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1337554">
                <a:tc>
                  <a:txBody>
                    <a:bodyPr/>
                    <a:lstStyle/>
                    <a:p>
                      <a:pPr marL="342900" marR="0" lvl="0" indent="-342900">
                        <a:spcBef>
                          <a:spcPts val="0"/>
                        </a:spcBef>
                        <a:spcAft>
                          <a:spcPts val="0"/>
                        </a:spcAft>
                        <a:buFont typeface="+mj-lt"/>
                        <a:buAutoNum type="arabicPeriod"/>
                      </a:pPr>
                      <a:r>
                        <a:rPr lang="en-US" sz="1400" b="1" dirty="0">
                          <a:effectLst/>
                          <a:latin typeface="Times New Roman"/>
                          <a:ea typeface="Calibri"/>
                          <a:cs typeface="Times New Roman"/>
                        </a:rPr>
                        <a:t>Catastrophic</a:t>
                      </a:r>
                      <a:endParaRPr lang="en-US" sz="1200" dirty="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42900" marR="0" lvl="0" indent="-342900">
                        <a:spcBef>
                          <a:spcPts val="0"/>
                        </a:spcBef>
                        <a:spcAft>
                          <a:spcPts val="0"/>
                        </a:spcAft>
                        <a:buFont typeface="Wingdings"/>
                        <a:buChar char=""/>
                      </a:pPr>
                      <a:r>
                        <a:rPr lang="en-US" sz="1400">
                          <a:effectLst/>
                          <a:latin typeface="Times New Roman"/>
                          <a:ea typeface="Calibri"/>
                          <a:cs typeface="Times New Roman"/>
                        </a:rPr>
                        <a:t>B1</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marR="0" lvl="0" indent="-342900">
                        <a:spcBef>
                          <a:spcPts val="0"/>
                        </a:spcBef>
                        <a:spcAft>
                          <a:spcPts val="0"/>
                        </a:spcAft>
                        <a:buFont typeface="Wingdings"/>
                        <a:buChar char=""/>
                      </a:pPr>
                      <a:r>
                        <a:rPr lang="en-US" sz="1400">
                          <a:effectLst/>
                          <a:latin typeface="Times New Roman"/>
                          <a:ea typeface="Calibri"/>
                          <a:cs typeface="Times New Roman"/>
                        </a:rPr>
                        <a:t>-K4</a:t>
                      </a:r>
                      <a:endParaRPr lang="en-US" sz="1200">
                        <a:effectLst/>
                        <a:latin typeface="Calibri"/>
                        <a:ea typeface="Calibri"/>
                        <a:cs typeface="Times New Roman"/>
                      </a:endParaRPr>
                    </a:p>
                    <a:p>
                      <a:pPr marL="342900" marR="0" lvl="0" indent="-342900">
                        <a:spcBef>
                          <a:spcPts val="0"/>
                        </a:spcBef>
                        <a:spcAft>
                          <a:spcPts val="0"/>
                        </a:spcAft>
                        <a:buFont typeface="Wingdings"/>
                        <a:buChar char=""/>
                      </a:pPr>
                      <a:r>
                        <a:rPr lang="en-US" sz="1400">
                          <a:effectLst/>
                          <a:latin typeface="Times New Roman"/>
                          <a:ea typeface="Calibri"/>
                          <a:cs typeface="Times New Roman"/>
                        </a:rPr>
                        <a:t>-U1</a:t>
                      </a:r>
                      <a:endParaRPr lang="en-US" sz="1200">
                        <a:effectLst/>
                        <a:latin typeface="Calibri"/>
                        <a:ea typeface="Calibri"/>
                        <a:cs typeface="Times New Roman"/>
                      </a:endParaRPr>
                    </a:p>
                    <a:p>
                      <a:pPr marL="342900" marR="0" lvl="0" indent="-342900">
                        <a:spcBef>
                          <a:spcPts val="0"/>
                        </a:spcBef>
                        <a:spcAft>
                          <a:spcPts val="0"/>
                        </a:spcAft>
                        <a:buFont typeface="Wingdings"/>
                        <a:buChar char=""/>
                      </a:pPr>
                      <a:r>
                        <a:rPr lang="en-US" sz="1400">
                          <a:effectLst/>
                          <a:latin typeface="Times New Roman"/>
                          <a:ea typeface="Calibri"/>
                          <a:cs typeface="Times New Roman"/>
                        </a:rPr>
                        <a:t>-U2</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marR="0" lvl="0" indent="-342900">
                        <a:spcBef>
                          <a:spcPts val="0"/>
                        </a:spcBef>
                        <a:spcAft>
                          <a:spcPts val="0"/>
                        </a:spcAft>
                        <a:buFont typeface="Wingdings"/>
                        <a:buChar char=""/>
                      </a:pPr>
                      <a:r>
                        <a:rPr lang="en-US" sz="1400">
                          <a:effectLst/>
                          <a:latin typeface="Times New Roman"/>
                          <a:ea typeface="Calibri"/>
                          <a:cs typeface="Times New Roman"/>
                        </a:rPr>
                        <a:t> </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marR="0" lvl="0" indent="-342900">
                        <a:spcBef>
                          <a:spcPts val="0"/>
                        </a:spcBef>
                        <a:spcAft>
                          <a:spcPts val="0"/>
                        </a:spcAft>
                        <a:buFont typeface="Wingdings"/>
                        <a:buChar char=""/>
                      </a:pPr>
                      <a:r>
                        <a:rPr lang="en-US" sz="1400">
                          <a:effectLst/>
                          <a:latin typeface="Times New Roman"/>
                          <a:ea typeface="Calibri"/>
                          <a:cs typeface="Times New Roman"/>
                        </a:rPr>
                        <a:t> </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marR="0" lvl="0" indent="-342900">
                        <a:spcBef>
                          <a:spcPts val="0"/>
                        </a:spcBef>
                        <a:spcAft>
                          <a:spcPts val="0"/>
                        </a:spcAft>
                        <a:buFont typeface="Wingdings"/>
                        <a:buChar char=""/>
                      </a:pPr>
                      <a:r>
                        <a:rPr lang="en-US" sz="1400">
                          <a:effectLst/>
                          <a:latin typeface="Times New Roman"/>
                          <a:ea typeface="Calibri"/>
                          <a:cs typeface="Times New Roman"/>
                        </a:rPr>
                        <a:t> </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marR="0" lvl="0" indent="-342900">
                        <a:spcBef>
                          <a:spcPts val="0"/>
                        </a:spcBef>
                        <a:spcAft>
                          <a:spcPts val="0"/>
                        </a:spcAft>
                        <a:buFont typeface="Wingdings"/>
                        <a:buChar char=""/>
                      </a:pPr>
                      <a:r>
                        <a:rPr lang="en-US" sz="1400">
                          <a:effectLst/>
                          <a:latin typeface="Times New Roman"/>
                          <a:ea typeface="Calibri"/>
                          <a:cs typeface="Times New Roman"/>
                        </a:rPr>
                        <a:t> </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891703">
                <a:tc>
                  <a:txBody>
                    <a:bodyPr/>
                    <a:lstStyle/>
                    <a:p>
                      <a:pPr marL="342900" marR="0" lvl="0" indent="-342900">
                        <a:spcBef>
                          <a:spcPts val="0"/>
                        </a:spcBef>
                        <a:spcAft>
                          <a:spcPts val="0"/>
                        </a:spcAft>
                        <a:buFont typeface="+mj-lt"/>
                        <a:buAutoNum type="arabicPeriod"/>
                      </a:pPr>
                      <a:r>
                        <a:rPr lang="en-US" sz="1400" b="1">
                          <a:effectLst/>
                          <a:latin typeface="Times New Roman"/>
                          <a:ea typeface="Calibri"/>
                          <a:cs typeface="Times New Roman"/>
                        </a:rPr>
                        <a:t>Critical</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342900" marR="0" lvl="0" indent="-342900">
                        <a:spcBef>
                          <a:spcPts val="0"/>
                        </a:spcBef>
                        <a:spcAft>
                          <a:spcPts val="0"/>
                        </a:spcAft>
                        <a:buFont typeface="Wingdings"/>
                        <a:buChar char=""/>
                      </a:pPr>
                      <a:r>
                        <a:rPr lang="en-US" sz="1400">
                          <a:effectLst/>
                          <a:latin typeface="Times New Roman"/>
                          <a:ea typeface="Calibri"/>
                          <a:cs typeface="Times New Roman"/>
                        </a:rPr>
                        <a:t>B2</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marR="0" lvl="0" indent="-342900">
                        <a:spcBef>
                          <a:spcPts val="0"/>
                        </a:spcBef>
                        <a:spcAft>
                          <a:spcPts val="0"/>
                        </a:spcAft>
                        <a:buFont typeface="Wingdings"/>
                        <a:buChar char=""/>
                      </a:pPr>
                      <a:r>
                        <a:rPr lang="en-US" sz="1400" dirty="0">
                          <a:effectLst/>
                          <a:latin typeface="Times New Roman"/>
                          <a:ea typeface="Calibri"/>
                          <a:cs typeface="Times New Roman"/>
                        </a:rPr>
                        <a:t>-U4</a:t>
                      </a:r>
                      <a:endParaRPr lang="en-US" sz="1200" dirty="0">
                        <a:effectLst/>
                        <a:latin typeface="Calibri"/>
                        <a:ea typeface="Calibri"/>
                        <a:cs typeface="Times New Roman"/>
                      </a:endParaRPr>
                    </a:p>
                    <a:p>
                      <a:pPr marL="0" marR="0">
                        <a:spcBef>
                          <a:spcPts val="0"/>
                        </a:spcBef>
                        <a:spcAft>
                          <a:spcPts val="0"/>
                        </a:spcAft>
                      </a:pPr>
                      <a:r>
                        <a:rPr lang="en-US" sz="1400" dirty="0">
                          <a:effectLst/>
                          <a:latin typeface="Times New Roman"/>
                          <a:ea typeface="Calibri"/>
                          <a:cs typeface="Times New Roman"/>
                        </a:rPr>
                        <a:t> </a:t>
                      </a:r>
                      <a:endParaRPr lang="en-US" sz="1200" dirty="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marR="0" lvl="0" indent="-342900">
                        <a:spcBef>
                          <a:spcPts val="0"/>
                        </a:spcBef>
                        <a:spcAft>
                          <a:spcPts val="0"/>
                        </a:spcAft>
                        <a:buFont typeface="Wingdings"/>
                        <a:buChar char=""/>
                      </a:pPr>
                      <a:r>
                        <a:rPr lang="en-US" sz="1400">
                          <a:effectLst/>
                          <a:latin typeface="Times New Roman"/>
                          <a:ea typeface="Calibri"/>
                          <a:cs typeface="Times New Roman"/>
                        </a:rPr>
                        <a:t>-U3</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marR="0" lvl="0" indent="-342900">
                        <a:spcBef>
                          <a:spcPts val="0"/>
                        </a:spcBef>
                        <a:spcAft>
                          <a:spcPts val="0"/>
                        </a:spcAft>
                        <a:buFont typeface="Wingdings"/>
                        <a:buChar char=""/>
                      </a:pPr>
                      <a:r>
                        <a:rPr lang="en-US" sz="1400">
                          <a:effectLst/>
                          <a:latin typeface="Times New Roman"/>
                          <a:ea typeface="Calibri"/>
                          <a:cs typeface="Times New Roman"/>
                        </a:rPr>
                        <a:t>-U5</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marR="0" lvl="0" indent="-342900">
                        <a:spcBef>
                          <a:spcPts val="0"/>
                        </a:spcBef>
                        <a:spcAft>
                          <a:spcPts val="0"/>
                        </a:spcAft>
                        <a:buFont typeface="Wingdings"/>
                        <a:buChar char=""/>
                      </a:pPr>
                      <a:r>
                        <a:rPr lang="en-US" sz="1400">
                          <a:effectLst/>
                          <a:latin typeface="Times New Roman"/>
                          <a:ea typeface="Calibri"/>
                          <a:cs typeface="Times New Roman"/>
                        </a:rPr>
                        <a:t>-B4</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marR="0" lvl="0" indent="-342900">
                        <a:spcBef>
                          <a:spcPts val="0"/>
                        </a:spcBef>
                        <a:spcAft>
                          <a:spcPts val="0"/>
                        </a:spcAft>
                        <a:buFont typeface="Wingdings"/>
                        <a:buChar char=""/>
                      </a:pPr>
                      <a:r>
                        <a:rPr lang="en-US" sz="1400">
                          <a:effectLst/>
                          <a:latin typeface="Times New Roman"/>
                          <a:ea typeface="Calibri"/>
                          <a:cs typeface="Times New Roman"/>
                        </a:rPr>
                        <a:t> </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891703">
                <a:tc>
                  <a:txBody>
                    <a:bodyPr/>
                    <a:lstStyle/>
                    <a:p>
                      <a:pPr marL="342900" marR="0" lvl="0" indent="-342900">
                        <a:spcBef>
                          <a:spcPts val="0"/>
                        </a:spcBef>
                        <a:spcAft>
                          <a:spcPts val="0"/>
                        </a:spcAft>
                        <a:buFont typeface="+mj-lt"/>
                        <a:buAutoNum type="arabicPeriod"/>
                      </a:pPr>
                      <a:r>
                        <a:rPr lang="en-US" sz="1400" b="1">
                          <a:effectLst/>
                          <a:latin typeface="Times New Roman"/>
                          <a:ea typeface="Calibri"/>
                          <a:cs typeface="Times New Roman"/>
                        </a:rPr>
                        <a:t>Marginal</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marR="0" lvl="0" indent="-342900">
                        <a:spcBef>
                          <a:spcPts val="0"/>
                        </a:spcBef>
                        <a:spcAft>
                          <a:spcPts val="0"/>
                        </a:spcAft>
                        <a:buFont typeface="Wingdings"/>
                        <a:buChar char=""/>
                      </a:pPr>
                      <a:r>
                        <a:rPr lang="en-US" sz="1400">
                          <a:effectLst/>
                          <a:latin typeface="Times New Roman"/>
                          <a:ea typeface="Calibri"/>
                          <a:cs typeface="Times New Roman"/>
                        </a:rPr>
                        <a:t> </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marR="0" lvl="0" indent="-342900">
                        <a:spcBef>
                          <a:spcPts val="0"/>
                        </a:spcBef>
                        <a:spcAft>
                          <a:spcPts val="0"/>
                        </a:spcAft>
                        <a:buFont typeface="Wingdings"/>
                        <a:buChar char=""/>
                      </a:pPr>
                      <a:r>
                        <a:rPr lang="en-US" sz="1400">
                          <a:effectLst/>
                          <a:latin typeface="Times New Roman"/>
                          <a:ea typeface="Calibri"/>
                          <a:cs typeface="Times New Roman"/>
                        </a:rPr>
                        <a:t>-C1</a:t>
                      </a:r>
                      <a:endParaRPr lang="en-US" sz="1200">
                        <a:effectLst/>
                        <a:latin typeface="Calibri"/>
                        <a:ea typeface="Calibri"/>
                        <a:cs typeface="Times New Roman"/>
                      </a:endParaRPr>
                    </a:p>
                    <a:p>
                      <a:pPr marL="342900" marR="0" lvl="0" indent="-342900">
                        <a:spcBef>
                          <a:spcPts val="0"/>
                        </a:spcBef>
                        <a:spcAft>
                          <a:spcPts val="0"/>
                        </a:spcAft>
                        <a:buFont typeface="Wingdings"/>
                        <a:buChar char=""/>
                      </a:pPr>
                      <a:r>
                        <a:rPr lang="en-US" sz="1400">
                          <a:effectLst/>
                          <a:latin typeface="Times New Roman"/>
                          <a:ea typeface="Calibri"/>
                          <a:cs typeface="Times New Roman"/>
                        </a:rPr>
                        <a:t>-K3</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marR="0" lvl="0" indent="-342900">
                        <a:spcBef>
                          <a:spcPts val="0"/>
                        </a:spcBef>
                        <a:spcAft>
                          <a:spcPts val="0"/>
                        </a:spcAft>
                        <a:buFont typeface="Wingdings"/>
                        <a:buChar char=""/>
                      </a:pPr>
                      <a:r>
                        <a:rPr lang="en-US" sz="1400">
                          <a:effectLst/>
                          <a:latin typeface="Times New Roman"/>
                          <a:ea typeface="Calibri"/>
                          <a:cs typeface="Times New Roman"/>
                        </a:rPr>
                        <a:t> </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marR="0" lvl="0" indent="-342900">
                        <a:spcBef>
                          <a:spcPts val="0"/>
                        </a:spcBef>
                        <a:spcAft>
                          <a:spcPts val="0"/>
                        </a:spcAft>
                        <a:buFont typeface="Wingdings"/>
                        <a:buChar char=""/>
                      </a:pPr>
                      <a:r>
                        <a:rPr lang="en-US" sz="1400">
                          <a:effectLst/>
                          <a:latin typeface="Times New Roman"/>
                          <a:ea typeface="Calibri"/>
                          <a:cs typeface="Times New Roman"/>
                        </a:rPr>
                        <a:t> </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marR="0" lvl="0" indent="-342900">
                        <a:spcBef>
                          <a:spcPts val="0"/>
                        </a:spcBef>
                        <a:spcAft>
                          <a:spcPts val="0"/>
                        </a:spcAft>
                        <a:buFont typeface="Wingdings"/>
                        <a:buChar char=""/>
                      </a:pPr>
                      <a:r>
                        <a:rPr lang="en-US" sz="1400">
                          <a:effectLst/>
                          <a:latin typeface="Times New Roman"/>
                          <a:ea typeface="Calibri"/>
                          <a:cs typeface="Times New Roman"/>
                        </a:rPr>
                        <a:t>-C3</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marR="0" lvl="0" indent="-342900">
                        <a:spcBef>
                          <a:spcPts val="0"/>
                        </a:spcBef>
                        <a:spcAft>
                          <a:spcPts val="0"/>
                        </a:spcAft>
                        <a:buFont typeface="Wingdings"/>
                        <a:buChar char=""/>
                      </a:pPr>
                      <a:r>
                        <a:rPr lang="en-US" sz="1400">
                          <a:effectLst/>
                          <a:latin typeface="Times New Roman"/>
                          <a:ea typeface="Calibri"/>
                          <a:cs typeface="Times New Roman"/>
                        </a:rPr>
                        <a:t>-B6</a:t>
                      </a:r>
                      <a:endParaRPr lang="en-US" sz="1200">
                        <a:effectLst/>
                        <a:latin typeface="Calibri"/>
                        <a:ea typeface="Calibri"/>
                        <a:cs typeface="Times New Roman"/>
                      </a:endParaRPr>
                    </a:p>
                    <a:p>
                      <a:pPr marL="0" marR="0">
                        <a:spcBef>
                          <a:spcPts val="0"/>
                        </a:spcBef>
                        <a:spcAft>
                          <a:spcPts val="0"/>
                        </a:spcAft>
                      </a:pPr>
                      <a:r>
                        <a:rPr lang="en-US" sz="1400">
                          <a:effectLst/>
                          <a:latin typeface="Times New Roman"/>
                          <a:ea typeface="Calibri"/>
                          <a:cs typeface="Times New Roman"/>
                        </a:rPr>
                        <a:t>-C2</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611182">
                <a:tc>
                  <a:txBody>
                    <a:bodyPr/>
                    <a:lstStyle/>
                    <a:p>
                      <a:pPr marL="342900" marR="0" lvl="0" indent="-342900">
                        <a:spcBef>
                          <a:spcPts val="0"/>
                        </a:spcBef>
                        <a:spcAft>
                          <a:spcPts val="0"/>
                        </a:spcAft>
                        <a:buFont typeface="+mj-lt"/>
                        <a:buAutoNum type="arabicPeriod"/>
                      </a:pPr>
                      <a:r>
                        <a:rPr lang="en-US" sz="1400" b="1">
                          <a:effectLst/>
                          <a:latin typeface="Times New Roman"/>
                          <a:ea typeface="Calibri"/>
                          <a:cs typeface="Times New Roman"/>
                        </a:rPr>
                        <a:t>Negligible</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342900" marR="0" lvl="0" indent="-342900">
                        <a:spcBef>
                          <a:spcPts val="0"/>
                        </a:spcBef>
                        <a:spcAft>
                          <a:spcPts val="0"/>
                        </a:spcAft>
                        <a:buFont typeface="Wingdings"/>
                        <a:buChar char=""/>
                      </a:pPr>
                      <a:r>
                        <a:rPr lang="en-US" sz="1400">
                          <a:effectLst/>
                          <a:latin typeface="Times New Roman"/>
                          <a:ea typeface="Calibri"/>
                          <a:cs typeface="Times New Roman"/>
                        </a:rPr>
                        <a:t> </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marR="0" lvl="0" indent="-342900">
                        <a:spcBef>
                          <a:spcPts val="0"/>
                        </a:spcBef>
                        <a:spcAft>
                          <a:spcPts val="0"/>
                        </a:spcAft>
                        <a:buFont typeface="Wingdings"/>
                        <a:buChar char=""/>
                      </a:pPr>
                      <a:r>
                        <a:rPr lang="en-US" sz="1400">
                          <a:effectLst/>
                          <a:latin typeface="Times New Roman"/>
                          <a:ea typeface="Calibri"/>
                          <a:cs typeface="Times New Roman"/>
                        </a:rPr>
                        <a:t> </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marR="0" lvl="0" indent="-342900">
                        <a:spcBef>
                          <a:spcPts val="0"/>
                        </a:spcBef>
                        <a:spcAft>
                          <a:spcPts val="0"/>
                        </a:spcAft>
                        <a:buFont typeface="Wingdings"/>
                        <a:buChar char=""/>
                      </a:pPr>
                      <a:r>
                        <a:rPr lang="en-US" sz="1400">
                          <a:effectLst/>
                          <a:latin typeface="Times New Roman"/>
                          <a:ea typeface="Calibri"/>
                          <a:cs typeface="Times New Roman"/>
                        </a:rPr>
                        <a:t> </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marR="0" lvl="0" indent="-342900">
                        <a:spcBef>
                          <a:spcPts val="0"/>
                        </a:spcBef>
                        <a:spcAft>
                          <a:spcPts val="0"/>
                        </a:spcAft>
                        <a:buFont typeface="Wingdings"/>
                        <a:buChar char=""/>
                      </a:pPr>
                      <a:r>
                        <a:rPr lang="en-US" sz="1400">
                          <a:effectLst/>
                          <a:latin typeface="Times New Roman"/>
                          <a:ea typeface="Calibri"/>
                          <a:cs typeface="Times New Roman"/>
                        </a:rPr>
                        <a:t>-B5</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marR="0" lvl="0" indent="-342900">
                        <a:spcBef>
                          <a:spcPts val="0"/>
                        </a:spcBef>
                        <a:spcAft>
                          <a:spcPts val="0"/>
                        </a:spcAft>
                        <a:buFont typeface="Wingdings"/>
                        <a:buChar char=""/>
                      </a:pPr>
                      <a:r>
                        <a:rPr lang="en-US" sz="1400">
                          <a:effectLst/>
                          <a:latin typeface="Times New Roman"/>
                          <a:ea typeface="Calibri"/>
                          <a:cs typeface="Times New Roman"/>
                        </a:rPr>
                        <a:t> </a:t>
                      </a:r>
                      <a:endParaRPr lang="en-US" sz="120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marR="0" lvl="0" indent="-342900">
                        <a:spcBef>
                          <a:spcPts val="0"/>
                        </a:spcBef>
                        <a:spcAft>
                          <a:spcPts val="0"/>
                        </a:spcAft>
                        <a:buFont typeface="Wingdings"/>
                        <a:buChar char=""/>
                      </a:pPr>
                      <a:r>
                        <a:rPr lang="en-US" sz="1400" dirty="0">
                          <a:effectLst/>
                          <a:latin typeface="Times New Roman"/>
                          <a:ea typeface="Calibri"/>
                          <a:cs typeface="Times New Roman"/>
                        </a:rPr>
                        <a:t>-B7</a:t>
                      </a:r>
                      <a:endParaRPr lang="en-US" sz="1200" dirty="0">
                        <a:effectLst/>
                        <a:latin typeface="Calibri"/>
                        <a:ea typeface="Calibri"/>
                        <a:cs typeface="Times New Roman"/>
                      </a:endParaRPr>
                    </a:p>
                  </a:txBody>
                  <a:tcPr marL="77802" marR="7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Tree>
    <p:extLst>
      <p:ext uri="{BB962C8B-B14F-4D97-AF65-F5344CB8AC3E}">
        <p14:creationId xmlns:p14="http://schemas.microsoft.com/office/powerpoint/2010/main" xmlns="" val="341187398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PROJECT MATURITY VS RISKS</a:t>
            </a:r>
            <a:endParaRPr lang="en-US" dirty="0"/>
          </a:p>
        </p:txBody>
      </p:sp>
      <p:graphicFrame>
        <p:nvGraphicFramePr>
          <p:cNvPr id="4" name="Content Placeholder 3"/>
          <p:cNvGraphicFramePr>
            <a:graphicFrameLocks noGrp="1"/>
          </p:cNvGraphicFramePr>
          <p:nvPr>
            <p:ph idx="1"/>
          </p:nvPr>
        </p:nvGraphicFramePr>
        <p:xfrm>
          <a:off x="1811778" y="1321425"/>
          <a:ext cx="5672844" cy="5184224"/>
        </p:xfrm>
        <a:graphic>
          <a:graphicData uri="http://schemas.openxmlformats.org/drawingml/2006/table">
            <a:tbl>
              <a:tblPr firstRow="1" firstCol="1" bandRow="1">
                <a:tableStyleId>{5C22544A-7EE6-4342-B048-85BDC9FD1C3A}</a:tableStyleId>
              </a:tblPr>
              <a:tblGrid>
                <a:gridCol w="2836422"/>
                <a:gridCol w="2836422"/>
              </a:tblGrid>
              <a:tr h="375073">
                <a:tc>
                  <a:txBody>
                    <a:bodyPr/>
                    <a:lstStyle/>
                    <a:p>
                      <a:pPr marL="0" marR="0" algn="ctr">
                        <a:lnSpc>
                          <a:spcPct val="115000"/>
                        </a:lnSpc>
                        <a:spcBef>
                          <a:spcPts val="0"/>
                        </a:spcBef>
                        <a:spcAft>
                          <a:spcPts val="0"/>
                        </a:spcAft>
                      </a:pPr>
                      <a:r>
                        <a:rPr lang="en-US" sz="1100">
                          <a:effectLst/>
                        </a:rPr>
                        <a:t>PROJECT / BUSINESS MATURITY</a:t>
                      </a:r>
                      <a:endParaRPr lang="en-US" sz="1000">
                        <a:effectLst/>
                        <a:latin typeface="Calibri"/>
                        <a:ea typeface="Calibri"/>
                        <a:cs typeface="Times New Roman"/>
                      </a:endParaRPr>
                    </a:p>
                  </a:txBody>
                  <a:tcPr marL="61562" marR="61562" marT="0" marB="0"/>
                </a:tc>
                <a:tc>
                  <a:txBody>
                    <a:bodyPr/>
                    <a:lstStyle/>
                    <a:p>
                      <a:pPr marL="0" marR="0" algn="ctr">
                        <a:lnSpc>
                          <a:spcPct val="115000"/>
                        </a:lnSpc>
                        <a:spcBef>
                          <a:spcPts val="0"/>
                        </a:spcBef>
                        <a:spcAft>
                          <a:spcPts val="0"/>
                        </a:spcAft>
                      </a:pPr>
                      <a:r>
                        <a:rPr lang="en-US" sz="1100">
                          <a:effectLst/>
                        </a:rPr>
                        <a:t>RISKS</a:t>
                      </a:r>
                      <a:endParaRPr lang="en-US" sz="1000">
                        <a:effectLst/>
                        <a:latin typeface="Calibri"/>
                        <a:ea typeface="Calibri"/>
                        <a:cs typeface="Times New Roman"/>
                      </a:endParaRPr>
                    </a:p>
                  </a:txBody>
                  <a:tcPr marL="61562" marR="61562" marT="0" marB="0"/>
                </a:tc>
              </a:tr>
              <a:tr h="375073">
                <a:tc>
                  <a:txBody>
                    <a:bodyPr/>
                    <a:lstStyle/>
                    <a:p>
                      <a:pPr marL="0" marR="0">
                        <a:lnSpc>
                          <a:spcPct val="115000"/>
                        </a:lnSpc>
                        <a:spcBef>
                          <a:spcPts val="0"/>
                        </a:spcBef>
                        <a:spcAft>
                          <a:spcPts val="0"/>
                        </a:spcAft>
                      </a:pPr>
                      <a:r>
                        <a:rPr lang="en-US" sz="1100">
                          <a:effectLst/>
                        </a:rPr>
                        <a:t>Planning and Designing</a:t>
                      </a:r>
                      <a:endParaRPr lang="en-US" sz="1000">
                        <a:effectLst/>
                        <a:latin typeface="Calibri"/>
                        <a:ea typeface="Calibri"/>
                        <a:cs typeface="Times New Roman"/>
                      </a:endParaRPr>
                    </a:p>
                  </a:txBody>
                  <a:tcPr marL="61562" marR="61562" marT="0" marB="0"/>
                </a:tc>
                <a:tc>
                  <a:txBody>
                    <a:bodyPr/>
                    <a:lstStyle/>
                    <a:p>
                      <a:pPr marL="0" marR="0">
                        <a:lnSpc>
                          <a:spcPct val="115000"/>
                        </a:lnSpc>
                        <a:spcBef>
                          <a:spcPts val="0"/>
                        </a:spcBef>
                        <a:spcAft>
                          <a:spcPts val="0"/>
                        </a:spcAft>
                      </a:pPr>
                      <a:r>
                        <a:rPr lang="en-US" sz="1100">
                          <a:effectLst/>
                        </a:rPr>
                        <a:t>Budget, Team Factor</a:t>
                      </a:r>
                      <a:endParaRPr lang="en-US" sz="1000">
                        <a:effectLst/>
                        <a:latin typeface="Calibri"/>
                        <a:ea typeface="Calibri"/>
                        <a:cs typeface="Times New Roman"/>
                      </a:endParaRPr>
                    </a:p>
                  </a:txBody>
                  <a:tcPr marL="61562" marR="61562" marT="0" marB="0"/>
                </a:tc>
              </a:tr>
              <a:tr h="566372">
                <a:tc>
                  <a:txBody>
                    <a:bodyPr/>
                    <a:lstStyle/>
                    <a:p>
                      <a:pPr marL="0" marR="0">
                        <a:lnSpc>
                          <a:spcPct val="115000"/>
                        </a:lnSpc>
                        <a:spcBef>
                          <a:spcPts val="0"/>
                        </a:spcBef>
                        <a:spcAft>
                          <a:spcPts val="0"/>
                        </a:spcAft>
                      </a:pPr>
                      <a:r>
                        <a:rPr lang="en-US" sz="1100">
                          <a:effectLst/>
                        </a:rPr>
                        <a:t>Introduction</a:t>
                      </a:r>
                      <a:endParaRPr lang="en-US" sz="1000">
                        <a:effectLst/>
                        <a:latin typeface="Calibri"/>
                        <a:ea typeface="Calibri"/>
                        <a:cs typeface="Times New Roman"/>
                      </a:endParaRPr>
                    </a:p>
                  </a:txBody>
                  <a:tcPr marL="61562" marR="61562" marT="0" marB="0"/>
                </a:tc>
                <a:tc>
                  <a:txBody>
                    <a:bodyPr/>
                    <a:lstStyle/>
                    <a:p>
                      <a:pPr marL="0" marR="0">
                        <a:lnSpc>
                          <a:spcPct val="115000"/>
                        </a:lnSpc>
                        <a:spcBef>
                          <a:spcPts val="0"/>
                        </a:spcBef>
                        <a:spcAft>
                          <a:spcPts val="0"/>
                        </a:spcAft>
                      </a:pPr>
                      <a:r>
                        <a:rPr lang="en-US" sz="1100">
                          <a:effectLst/>
                        </a:rPr>
                        <a:t>Technology, Fire Disaster, Natural Calamity, Supplier, Customer Service, Security, Budget, Team Factor, Bad economy, Exchange rate</a:t>
                      </a:r>
                      <a:endParaRPr lang="en-US" sz="1000">
                        <a:effectLst/>
                        <a:latin typeface="Calibri"/>
                        <a:ea typeface="Calibri"/>
                        <a:cs typeface="Times New Roman"/>
                      </a:endParaRPr>
                    </a:p>
                  </a:txBody>
                  <a:tcPr marL="61562" marR="61562" marT="0" marB="0"/>
                </a:tc>
              </a:tr>
              <a:tr h="1132745">
                <a:tc>
                  <a:txBody>
                    <a:bodyPr/>
                    <a:lstStyle/>
                    <a:p>
                      <a:pPr marL="0" marR="0">
                        <a:lnSpc>
                          <a:spcPct val="115000"/>
                        </a:lnSpc>
                        <a:spcBef>
                          <a:spcPts val="0"/>
                        </a:spcBef>
                        <a:spcAft>
                          <a:spcPts val="0"/>
                        </a:spcAft>
                      </a:pPr>
                      <a:r>
                        <a:rPr lang="en-US" sz="1100">
                          <a:effectLst/>
                        </a:rPr>
                        <a:t>Growth</a:t>
                      </a:r>
                      <a:endParaRPr lang="en-US" sz="1000">
                        <a:effectLst/>
                        <a:latin typeface="Calibri"/>
                        <a:ea typeface="Calibri"/>
                        <a:cs typeface="Times New Roman"/>
                      </a:endParaRPr>
                    </a:p>
                  </a:txBody>
                  <a:tcPr marL="61562" marR="61562" marT="0" marB="0"/>
                </a:tc>
                <a:tc>
                  <a:txBody>
                    <a:bodyPr/>
                    <a:lstStyle/>
                    <a:p>
                      <a:pPr marL="0" marR="0">
                        <a:lnSpc>
                          <a:spcPct val="115000"/>
                        </a:lnSpc>
                        <a:spcBef>
                          <a:spcPts val="0"/>
                        </a:spcBef>
                        <a:spcAft>
                          <a:spcPts val="0"/>
                        </a:spcAft>
                      </a:pPr>
                      <a:r>
                        <a:rPr lang="en-US" sz="1100">
                          <a:effectLst/>
                        </a:rPr>
                        <a:t>Government Sanctions, Government restrictions, Technology, Fire Disaster, Natural Calamity, Supplier, Substitute products, Customer Service, Security, Team Factor, Lawsuits, Bad economy, Customer review, Exchange rate, Competitor products, Employee theft.</a:t>
                      </a:r>
                      <a:endParaRPr lang="en-US" sz="1000">
                        <a:effectLst/>
                        <a:latin typeface="Calibri"/>
                        <a:ea typeface="Calibri"/>
                        <a:cs typeface="Times New Roman"/>
                      </a:endParaRPr>
                    </a:p>
                  </a:txBody>
                  <a:tcPr marL="61562" marR="61562" marT="0" marB="0"/>
                </a:tc>
              </a:tr>
              <a:tr h="1132745">
                <a:tc>
                  <a:txBody>
                    <a:bodyPr/>
                    <a:lstStyle/>
                    <a:p>
                      <a:pPr marL="0" marR="0">
                        <a:lnSpc>
                          <a:spcPct val="115000"/>
                        </a:lnSpc>
                        <a:spcBef>
                          <a:spcPts val="0"/>
                        </a:spcBef>
                        <a:spcAft>
                          <a:spcPts val="0"/>
                        </a:spcAft>
                      </a:pPr>
                      <a:r>
                        <a:rPr lang="en-US" sz="1100">
                          <a:effectLst/>
                        </a:rPr>
                        <a:t>Maturity</a:t>
                      </a:r>
                      <a:endParaRPr lang="en-US" sz="1000">
                        <a:effectLst/>
                        <a:latin typeface="Calibri"/>
                        <a:ea typeface="Calibri"/>
                        <a:cs typeface="Times New Roman"/>
                      </a:endParaRPr>
                    </a:p>
                  </a:txBody>
                  <a:tcPr marL="61562" marR="61562" marT="0" marB="0"/>
                </a:tc>
                <a:tc>
                  <a:txBody>
                    <a:bodyPr/>
                    <a:lstStyle/>
                    <a:p>
                      <a:pPr marL="0" marR="0">
                        <a:lnSpc>
                          <a:spcPct val="115000"/>
                        </a:lnSpc>
                        <a:spcBef>
                          <a:spcPts val="0"/>
                        </a:spcBef>
                        <a:spcAft>
                          <a:spcPts val="0"/>
                        </a:spcAft>
                      </a:pPr>
                      <a:r>
                        <a:rPr lang="en-US" sz="1100">
                          <a:effectLst/>
                        </a:rPr>
                        <a:t>Government Sanctions, Government restrictions, Technology, Fire Disaster, Natural Calamity, Supplier, Substitute products, Customer Service, Security, Budget, Team Factor, Lawsuits, Bad economy, Customer review, Exchange rate, Competitor products, Employee theft.</a:t>
                      </a:r>
                      <a:endParaRPr lang="en-US" sz="1000">
                        <a:effectLst/>
                        <a:latin typeface="Calibri"/>
                        <a:ea typeface="Calibri"/>
                        <a:cs typeface="Times New Roman"/>
                      </a:endParaRPr>
                    </a:p>
                  </a:txBody>
                  <a:tcPr marL="61562" marR="61562" marT="0" marB="0"/>
                </a:tc>
              </a:tr>
              <a:tr h="943954">
                <a:tc>
                  <a:txBody>
                    <a:bodyPr/>
                    <a:lstStyle/>
                    <a:p>
                      <a:pPr marL="0" marR="0">
                        <a:lnSpc>
                          <a:spcPct val="115000"/>
                        </a:lnSpc>
                        <a:spcBef>
                          <a:spcPts val="0"/>
                        </a:spcBef>
                        <a:spcAft>
                          <a:spcPts val="0"/>
                        </a:spcAft>
                      </a:pPr>
                      <a:r>
                        <a:rPr lang="en-US" sz="1100">
                          <a:effectLst/>
                        </a:rPr>
                        <a:t>Decline</a:t>
                      </a:r>
                      <a:endParaRPr lang="en-US" sz="1000">
                        <a:effectLst/>
                        <a:latin typeface="Calibri"/>
                        <a:ea typeface="Calibri"/>
                        <a:cs typeface="Times New Roman"/>
                      </a:endParaRPr>
                    </a:p>
                  </a:txBody>
                  <a:tcPr marL="61562" marR="61562" marT="0" marB="0"/>
                </a:tc>
                <a:tc>
                  <a:txBody>
                    <a:bodyPr/>
                    <a:lstStyle/>
                    <a:p>
                      <a:pPr marL="0" marR="0">
                        <a:lnSpc>
                          <a:spcPct val="115000"/>
                        </a:lnSpc>
                        <a:spcBef>
                          <a:spcPts val="0"/>
                        </a:spcBef>
                        <a:spcAft>
                          <a:spcPts val="0"/>
                        </a:spcAft>
                      </a:pPr>
                      <a:r>
                        <a:rPr lang="en-US" sz="1100" dirty="0">
                          <a:effectLst/>
                        </a:rPr>
                        <a:t>Fire Disaster, Natural Calamity, Supplier, Substitute products, Customer Service, Security, Budget, Team Factor, Lawsuits, Bad economy, Customer review, Exchange rate, Competitor products, Employee theft.</a:t>
                      </a:r>
                      <a:endParaRPr lang="en-US" sz="1000" dirty="0">
                        <a:effectLst/>
                        <a:latin typeface="Calibri"/>
                        <a:ea typeface="Calibri"/>
                        <a:cs typeface="Times New Roman"/>
                      </a:endParaRPr>
                    </a:p>
                  </a:txBody>
                  <a:tcPr marL="61562" marR="61562" marT="0" marB="0"/>
                </a:tc>
              </a:tr>
            </a:tbl>
          </a:graphicData>
        </a:graphic>
      </p:graphicFrame>
      <p:sp>
        <p:nvSpPr>
          <p:cNvPr id="5" name="Slide Number Placeholder 4"/>
          <p:cNvSpPr>
            <a:spLocks noGrp="1"/>
          </p:cNvSpPr>
          <p:nvPr>
            <p:ph type="sldNum" sz="quarter" idx="12"/>
          </p:nvPr>
        </p:nvSpPr>
        <p:spPr/>
        <p:txBody>
          <a:bodyPr/>
          <a:lstStyle/>
          <a:p>
            <a:fld id="{6A39ABB7-D8D7-413B-9C30-690BB3F77FB2}" type="slidenum">
              <a:rPr lang="en-US" smtClean="0"/>
              <a:pPr/>
              <a:t>17</a:t>
            </a:fld>
            <a:endParaRPr lang="en-US"/>
          </a:p>
        </p:txBody>
      </p:sp>
    </p:spTree>
    <p:extLst>
      <p:ext uri="{BB962C8B-B14F-4D97-AF65-F5344CB8AC3E}">
        <p14:creationId xmlns:p14="http://schemas.microsoft.com/office/powerpoint/2010/main" xmlns="" val="357477455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dirty="0"/>
          </a:p>
        </p:txBody>
      </p:sp>
      <p:sp>
        <p:nvSpPr>
          <p:cNvPr id="4097" name="Rectangle 1"/>
          <p:cNvSpPr>
            <a:spLocks noChangeArrowheads="1"/>
          </p:cNvSpPr>
          <p:nvPr/>
        </p:nvSpPr>
        <p:spPr bwMode="auto">
          <a:xfrm>
            <a:off x="0" y="28545"/>
            <a:ext cx="196425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Web Site Design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5" name="Picture 3"/>
          <p:cNvPicPr>
            <a:picLocks noChangeAspect="1" noChangeArrowheads="1"/>
          </p:cNvPicPr>
          <p:nvPr/>
        </p:nvPicPr>
        <p:blipFill>
          <a:blip r:embed="rId3" cstate="print"/>
          <a:srcRect/>
          <a:stretch>
            <a:fillRect/>
          </a:stretch>
        </p:blipFill>
        <p:spPr bwMode="auto">
          <a:xfrm>
            <a:off x="114300" y="533400"/>
            <a:ext cx="8915400"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6A39ABB7-D8D7-413B-9C30-690BB3F77FB2}" type="slidenum">
              <a:rPr lang="en-US" smtClean="0"/>
              <a:pPr/>
              <a:t>18</a:t>
            </a:fld>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6A39ABB7-D8D7-413B-9C30-690BB3F77FB2}" type="slidenum">
              <a:rPr lang="en-US" smtClean="0"/>
              <a:pPr/>
              <a:t>19</a:t>
            </a:fld>
            <a:endParaRPr lang="en-US"/>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609600"/>
            <a:ext cx="7576050" cy="54027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427309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686800" cy="838200"/>
          </a:xfrm>
        </p:spPr>
        <p:txBody>
          <a:bodyPr>
            <a:normAutofit fontScale="90000"/>
          </a:bodyPr>
          <a:lstStyle/>
          <a:p>
            <a:pPr algn="ctr"/>
            <a:r>
              <a:rPr lang="en-US" dirty="0" smtClean="0">
                <a:latin typeface="Arial" pitchFamily="34" charset="0"/>
                <a:cs typeface="Arial" pitchFamily="34" charset="0"/>
              </a:rPr>
              <a:t>Integrated IT Project Management Model (Framework)</a:t>
            </a:r>
            <a:endParaRPr lang="en-US" dirty="0">
              <a:latin typeface="Arial" pitchFamily="34" charset="0"/>
              <a:cs typeface="Arial" pitchFamily="34" charset="0"/>
            </a:endParaRPr>
          </a:p>
        </p:txBody>
      </p:sp>
      <p:pic>
        <p:nvPicPr>
          <p:cNvPr id="1027" name="Picture 3"/>
          <p:cNvPicPr>
            <a:picLocks noGrp="1" noChangeAspect="1" noChangeArrowheads="1"/>
          </p:cNvPicPr>
          <p:nvPr>
            <p:ph idx="1"/>
          </p:nvPr>
        </p:nvPicPr>
        <p:blipFill>
          <a:blip r:embed="rId3" cstate="print"/>
          <a:srcRect/>
          <a:stretch>
            <a:fillRect/>
          </a:stretch>
        </p:blipFill>
        <p:spPr bwMode="auto">
          <a:xfrm>
            <a:off x="304800" y="1519081"/>
            <a:ext cx="8686800" cy="4200838"/>
          </a:xfrm>
          <a:prstGeom prst="rect">
            <a:avLst/>
          </a:prstGeom>
          <a:noFill/>
          <a:ln w="9525">
            <a:solidFill>
              <a:schemeClr val="tx2"/>
            </a:solidFill>
            <a:miter lim="800000"/>
            <a:headEnd/>
            <a:tailEnd/>
          </a:ln>
        </p:spPr>
      </p:pic>
      <p:sp>
        <p:nvSpPr>
          <p:cNvPr id="6" name="Rectangle 5"/>
          <p:cNvSpPr/>
          <p:nvPr/>
        </p:nvSpPr>
        <p:spPr>
          <a:xfrm>
            <a:off x="381000" y="5943600"/>
            <a:ext cx="2745303" cy="369332"/>
          </a:xfrm>
          <a:prstGeom prst="rect">
            <a:avLst/>
          </a:prstGeom>
        </p:spPr>
        <p:txBody>
          <a:bodyPr wrap="none">
            <a:spAutoFit/>
          </a:bodyPr>
          <a:lstStyle/>
          <a:p>
            <a:r>
              <a:rPr lang="en-US" dirty="0" smtClean="0"/>
              <a:t>IPM-IT conceptual model</a:t>
            </a:r>
            <a:endParaRPr lang="en-US" dirty="0"/>
          </a:p>
        </p:txBody>
      </p:sp>
      <p:sp>
        <p:nvSpPr>
          <p:cNvPr id="5" name="TextBox 4"/>
          <p:cNvSpPr txBox="1"/>
          <p:nvPr/>
        </p:nvSpPr>
        <p:spPr>
          <a:xfrm>
            <a:off x="8610600" y="5486400"/>
            <a:ext cx="381000" cy="246221"/>
          </a:xfrm>
          <a:prstGeom prst="rect">
            <a:avLst/>
          </a:prstGeom>
          <a:noFill/>
        </p:spPr>
        <p:txBody>
          <a:bodyPr wrap="square" rtlCol="0">
            <a:spAutoFit/>
          </a:bodyPr>
          <a:lstStyle/>
          <a:p>
            <a:r>
              <a:rPr lang="en-US" sz="1000" dirty="0" smtClean="0"/>
              <a:t>[1]</a:t>
            </a:r>
            <a:endParaRPr lang="en-US" sz="1000" dirty="0"/>
          </a:p>
        </p:txBody>
      </p:sp>
      <p:sp>
        <p:nvSpPr>
          <p:cNvPr id="7" name="Slide Number Placeholder 6"/>
          <p:cNvSpPr>
            <a:spLocks noGrp="1"/>
          </p:cNvSpPr>
          <p:nvPr>
            <p:ph type="sldNum" sz="quarter" idx="12"/>
          </p:nvPr>
        </p:nvSpPr>
        <p:spPr/>
        <p:txBody>
          <a:bodyPr/>
          <a:lstStyle/>
          <a:p>
            <a:fld id="{6A39ABB7-D8D7-413B-9C30-690BB3F77FB2}" type="slidenum">
              <a:rPr lang="en-US" smtClean="0"/>
              <a:pPr/>
              <a:t>2</a:t>
            </a:fld>
            <a:endParaRPr 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514350" y="185738"/>
            <a:ext cx="8115300" cy="6486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6A39ABB7-D8D7-413B-9C30-690BB3F77FB2}" type="slidenum">
              <a:rPr lang="en-US" smtClean="0"/>
              <a:pPr/>
              <a:t>20</a:t>
            </a:fld>
            <a:endParaRPr lang="en-US"/>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39ABB7-D8D7-413B-9C30-690BB3F77FB2}" type="slidenum">
              <a:rPr lang="en-US" smtClean="0"/>
              <a:pPr/>
              <a:t>21</a:t>
            </a:fld>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xmlns="" val="1848637175"/>
              </p:ext>
            </p:extLst>
          </p:nvPr>
        </p:nvGraphicFramePr>
        <p:xfrm>
          <a:off x="762000" y="261624"/>
          <a:ext cx="7620000" cy="6519198"/>
        </p:xfrm>
        <a:graphic>
          <a:graphicData uri="http://schemas.openxmlformats.org/presentationml/2006/ole">
            <p:oleObj spid="_x0000_s9236" name="Visio" r:id="rId4" imgW="8445105" imgH="7225701"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effectLst/>
              </a:rPr>
              <a:t>Internet Marketing Plan for Wayne, Inc.</a:t>
            </a:r>
            <a:r>
              <a:rPr lang="en-US" dirty="0">
                <a:effectLst/>
              </a:rPr>
              <a:t/>
            </a:r>
            <a:br>
              <a:rPr lang="en-US" dirty="0">
                <a:effectLst/>
              </a:rPr>
            </a:br>
            <a:endParaRPr lang="en-US" dirty="0"/>
          </a:p>
        </p:txBody>
      </p:sp>
      <p:sp>
        <p:nvSpPr>
          <p:cNvPr id="4" name="Slide Number Placeholder 3"/>
          <p:cNvSpPr>
            <a:spLocks noGrp="1"/>
          </p:cNvSpPr>
          <p:nvPr>
            <p:ph type="sldNum" sz="quarter" idx="12"/>
          </p:nvPr>
        </p:nvSpPr>
        <p:spPr/>
        <p:txBody>
          <a:bodyPr/>
          <a:lstStyle/>
          <a:p>
            <a:fld id="{6A39ABB7-D8D7-413B-9C30-690BB3F77FB2}" type="slidenum">
              <a:rPr lang="en-US" smtClean="0"/>
              <a:pPr/>
              <a:t>22</a:t>
            </a:fld>
            <a:endParaRPr lang="en-US"/>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295400"/>
            <a:ext cx="7848600"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7844254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6A39ABB7-D8D7-413B-9C30-690BB3F77FB2}" type="slidenum">
              <a:rPr lang="en-US" smtClean="0"/>
              <a:pPr/>
              <a:t>23</a:t>
            </a:fld>
            <a:endParaRPr lang="en-US"/>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066800"/>
            <a:ext cx="8458200"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9084445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6A39ABB7-D8D7-413B-9C30-690BB3F77FB2}" type="slidenum">
              <a:rPr lang="en-US" smtClean="0"/>
              <a:pPr/>
              <a:t>24</a:t>
            </a:fld>
            <a:endParaRPr lang="en-US"/>
          </a:p>
        </p:txBody>
      </p:sp>
      <p:pic>
        <p:nvPicPr>
          <p:cNvPr id="5123"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143000"/>
            <a:ext cx="83820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1938740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6A39ABB7-D8D7-413B-9C30-690BB3F77FB2}" type="slidenum">
              <a:rPr lang="en-US" smtClean="0"/>
              <a:pPr/>
              <a:t>25</a:t>
            </a:fld>
            <a:endParaRPr lang="en-US"/>
          </a:p>
        </p:txBody>
      </p:sp>
      <p:pic>
        <p:nvPicPr>
          <p:cNvPr id="6150" name="Picture 6"/>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143000"/>
            <a:ext cx="8229600"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805217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6A39ABB7-D8D7-413B-9C30-690BB3F77FB2}" type="slidenum">
              <a:rPr lang="en-US" smtClean="0"/>
              <a:pPr/>
              <a:t>26</a:t>
            </a:fld>
            <a:endParaRPr lang="en-US"/>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219200"/>
            <a:ext cx="8382001"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8921938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dirty="0">
                <a:effectLst/>
              </a:rPr>
              <a:t>MARKETING METHODS </a:t>
            </a:r>
            <a:br>
              <a:rPr lang="en-US" dirty="0">
                <a:effectLst/>
              </a:rPr>
            </a:br>
            <a:endParaRPr lang="en-US" dirty="0"/>
          </a:p>
        </p:txBody>
      </p:sp>
      <p:sp>
        <p:nvSpPr>
          <p:cNvPr id="3" name="Content Placeholder 2"/>
          <p:cNvSpPr>
            <a:spLocks noGrp="1"/>
          </p:cNvSpPr>
          <p:nvPr>
            <p:ph idx="1"/>
          </p:nvPr>
        </p:nvSpPr>
        <p:spPr/>
        <p:txBody>
          <a:bodyPr>
            <a:normAutofit fontScale="92500" lnSpcReduction="20000"/>
          </a:bodyPr>
          <a:lstStyle/>
          <a:p>
            <a:r>
              <a:rPr lang="en-US" dirty="0">
                <a:latin typeface="Times New Roman" pitchFamily="18" charset="0"/>
                <a:cs typeface="Times New Roman" pitchFamily="18" charset="0"/>
              </a:rPr>
              <a:t>A.	Permission Marketing</a:t>
            </a:r>
          </a:p>
          <a:p>
            <a:r>
              <a:rPr lang="en-US" dirty="0">
                <a:latin typeface="Times New Roman" pitchFamily="18" charset="0"/>
                <a:cs typeface="Times New Roman" pitchFamily="18" charset="0"/>
              </a:rPr>
              <a:t>B.	Affiliate Marketing</a:t>
            </a:r>
          </a:p>
          <a:p>
            <a:r>
              <a:rPr lang="en-US" dirty="0">
                <a:latin typeface="Times New Roman" pitchFamily="18" charset="0"/>
                <a:cs typeface="Times New Roman" pitchFamily="18" charset="0"/>
              </a:rPr>
              <a:t>C.	Viral Marketing</a:t>
            </a:r>
          </a:p>
          <a:p>
            <a:r>
              <a:rPr lang="en-US" dirty="0">
                <a:latin typeface="Times New Roman" pitchFamily="18" charset="0"/>
                <a:cs typeface="Times New Roman" pitchFamily="18" charset="0"/>
              </a:rPr>
              <a:t>D.	Blog Marketing</a:t>
            </a:r>
          </a:p>
          <a:p>
            <a:r>
              <a:rPr lang="en-US" dirty="0">
                <a:latin typeface="Times New Roman" pitchFamily="18" charset="0"/>
                <a:cs typeface="Times New Roman" pitchFamily="18" charset="0"/>
              </a:rPr>
              <a:t>E.	Social Network Marketing</a:t>
            </a:r>
          </a:p>
          <a:p>
            <a:r>
              <a:rPr lang="en-US" dirty="0">
                <a:latin typeface="Times New Roman" pitchFamily="18" charset="0"/>
                <a:cs typeface="Times New Roman" pitchFamily="18" charset="0"/>
              </a:rPr>
              <a:t>F.	Mobile Platform  Marketing</a:t>
            </a:r>
          </a:p>
          <a:p>
            <a:r>
              <a:rPr lang="en-US" dirty="0">
                <a:latin typeface="Times New Roman" pitchFamily="18" charset="0"/>
                <a:cs typeface="Times New Roman" pitchFamily="18" charset="0"/>
              </a:rPr>
              <a:t>G.	Local Marketing</a:t>
            </a:r>
          </a:p>
          <a:p>
            <a:r>
              <a:rPr lang="en-US" dirty="0">
                <a:latin typeface="Times New Roman" pitchFamily="18" charset="0"/>
                <a:cs typeface="Times New Roman" pitchFamily="18" charset="0"/>
              </a:rPr>
              <a:t>H.	Brand Leveraging</a:t>
            </a:r>
          </a:p>
          <a:p>
            <a:r>
              <a:rPr lang="en-US" dirty="0">
                <a:latin typeface="Times New Roman" pitchFamily="18" charset="0"/>
                <a:cs typeface="Times New Roman" pitchFamily="18" charset="0"/>
              </a:rPr>
              <a:t>I.	One-on-One Marketing</a:t>
            </a:r>
          </a:p>
          <a:p>
            <a:pPr marL="0" indent="0">
              <a:buNone/>
            </a:pPr>
            <a:endParaRPr lang="en-US" dirty="0"/>
          </a:p>
        </p:txBody>
      </p:sp>
      <p:sp>
        <p:nvSpPr>
          <p:cNvPr id="4" name="Slide Number Placeholder 3"/>
          <p:cNvSpPr>
            <a:spLocks noGrp="1"/>
          </p:cNvSpPr>
          <p:nvPr>
            <p:ph type="sldNum" sz="quarter" idx="12"/>
          </p:nvPr>
        </p:nvSpPr>
        <p:spPr/>
        <p:txBody>
          <a:bodyPr/>
          <a:lstStyle/>
          <a:p>
            <a:fld id="{6A39ABB7-D8D7-413B-9C30-690BB3F77FB2}" type="slidenum">
              <a:rPr lang="en-US" smtClean="0"/>
              <a:pPr/>
              <a:t>27</a:t>
            </a:fld>
            <a:endParaRPr lang="en-US" dirty="0"/>
          </a:p>
        </p:txBody>
      </p:sp>
    </p:spTree>
    <p:extLst>
      <p:ext uri="{BB962C8B-B14F-4D97-AF65-F5344CB8AC3E}">
        <p14:creationId xmlns:p14="http://schemas.microsoft.com/office/powerpoint/2010/main" xmlns="" val="346001660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39ABB7-D8D7-413B-9C30-690BB3F77FB2}" type="slidenum">
              <a:rPr lang="en-US" smtClean="0"/>
              <a:pPr/>
              <a:t>28</a:t>
            </a:fld>
            <a:endParaRPr lang="en-US"/>
          </a:p>
        </p:txBody>
      </p:sp>
      <p:pic>
        <p:nvPicPr>
          <p:cNvPr id="78851" name="Picture 3"/>
          <p:cNvPicPr>
            <a:picLocks noChangeAspect="1" noChangeArrowheads="1"/>
          </p:cNvPicPr>
          <p:nvPr/>
        </p:nvPicPr>
        <p:blipFill>
          <a:blip r:embed="rId3" cstate="print"/>
          <a:srcRect/>
          <a:stretch>
            <a:fillRect/>
          </a:stretch>
        </p:blipFill>
        <p:spPr bwMode="auto">
          <a:xfrm>
            <a:off x="180437" y="1371600"/>
            <a:ext cx="8804068" cy="4281487"/>
          </a:xfrm>
          <a:prstGeom prst="rect">
            <a:avLst/>
          </a:prstGeom>
          <a:noFill/>
          <a:ln w="9525">
            <a:noFill/>
            <a:miter lim="800000"/>
            <a:headEnd/>
            <a:tailEnd/>
          </a:ln>
        </p:spPr>
      </p:pic>
      <p:sp>
        <p:nvSpPr>
          <p:cNvPr id="7" name="Rectangle 6"/>
          <p:cNvSpPr/>
          <p:nvPr/>
        </p:nvSpPr>
        <p:spPr>
          <a:xfrm>
            <a:off x="2743200" y="304800"/>
            <a:ext cx="4401782" cy="584775"/>
          </a:xfrm>
          <a:prstGeom prst="rect">
            <a:avLst/>
          </a:prstGeom>
        </p:spPr>
        <p:txBody>
          <a:bodyPr wrap="none">
            <a:spAutoFit/>
          </a:bodyPr>
          <a:lstStyle/>
          <a:p>
            <a:r>
              <a:rPr lang="en-US" sz="3200" b="1" cap="all" dirty="0" smtClean="0">
                <a:solidFill>
                  <a:schemeClr val="tx2"/>
                </a:solidFill>
                <a:latin typeface="+mj-lt"/>
                <a:ea typeface="+mj-ea"/>
                <a:cs typeface="+mj-cs"/>
              </a:rPr>
              <a:t>VIABILITY ASSESSMENT</a:t>
            </a:r>
            <a:endParaRPr lang="en-US" sz="3200" b="1" cap="all" dirty="0">
              <a:solidFill>
                <a:schemeClr val="tx2"/>
              </a:solidFill>
              <a:latin typeface="+mj-lt"/>
              <a:ea typeface="+mj-ea"/>
              <a:cs typeface="+mj-cs"/>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RETURN-ON-INVESTMENT</a:t>
            </a:r>
            <a:r>
              <a:rPr lang="en-US" dirty="0" smtClean="0"/>
              <a:t> </a:t>
            </a:r>
            <a:r>
              <a:rPr lang="en-US" b="1" dirty="0" smtClean="0"/>
              <a:t>MODEL</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6A39ABB7-D8D7-413B-9C30-690BB3F77FB2}" type="slidenum">
              <a:rPr lang="en-US" smtClean="0"/>
              <a:pPr/>
              <a:t>29</a:t>
            </a:fld>
            <a:endParaRPr lang="en-US"/>
          </a:p>
        </p:txBody>
      </p:sp>
      <p:pic>
        <p:nvPicPr>
          <p:cNvPr id="79874" name="Picture 2"/>
          <p:cNvPicPr>
            <a:picLocks noChangeAspect="1" noChangeArrowheads="1"/>
          </p:cNvPicPr>
          <p:nvPr/>
        </p:nvPicPr>
        <p:blipFill>
          <a:blip r:embed="rId3" cstate="print"/>
          <a:srcRect b="1786"/>
          <a:stretch>
            <a:fillRect/>
          </a:stretch>
        </p:blipFill>
        <p:spPr bwMode="auto">
          <a:xfrm>
            <a:off x="166571" y="1749044"/>
            <a:ext cx="8839200" cy="3658746"/>
          </a:xfrm>
          <a:prstGeom prst="rect">
            <a:avLst/>
          </a:prstGeom>
          <a:noFill/>
          <a:ln w="9525">
            <a:noFill/>
            <a:miter lim="800000"/>
            <a:headEnd/>
            <a:tailEnd/>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latin typeface="Arial" pitchFamily="34" charset="0"/>
              <a:cs typeface="Arial" pitchFamily="34" charset="0"/>
            </a:endParaRPr>
          </a:p>
          <a:p>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1676400" y="380999"/>
            <a:ext cx="5862638" cy="6368923"/>
          </a:xfrm>
          <a:prstGeom prst="rect">
            <a:avLst/>
          </a:prstGeom>
          <a:noFill/>
          <a:ln w="9525">
            <a:solidFill>
              <a:schemeClr val="tx2"/>
            </a:solidFill>
            <a:miter lim="800000"/>
            <a:headEnd/>
            <a:tailEnd/>
          </a:ln>
        </p:spPr>
      </p:pic>
      <p:sp>
        <p:nvSpPr>
          <p:cNvPr id="7" name="Rectangle 6"/>
          <p:cNvSpPr/>
          <p:nvPr/>
        </p:nvSpPr>
        <p:spPr>
          <a:xfrm>
            <a:off x="228600" y="0"/>
            <a:ext cx="2886368" cy="369332"/>
          </a:xfrm>
          <a:prstGeom prst="rect">
            <a:avLst/>
          </a:prstGeom>
        </p:spPr>
        <p:txBody>
          <a:bodyPr wrap="none">
            <a:spAutoFit/>
          </a:bodyPr>
          <a:lstStyle/>
          <a:p>
            <a:r>
              <a:rPr lang="en-US" dirty="0" smtClean="0"/>
              <a:t>IPM-IT components model</a:t>
            </a:r>
            <a:endParaRPr lang="en-US" dirty="0"/>
          </a:p>
        </p:txBody>
      </p:sp>
      <p:sp>
        <p:nvSpPr>
          <p:cNvPr id="5" name="Rectangle 4"/>
          <p:cNvSpPr/>
          <p:nvPr/>
        </p:nvSpPr>
        <p:spPr>
          <a:xfrm>
            <a:off x="7239000" y="6477000"/>
            <a:ext cx="325730" cy="246221"/>
          </a:xfrm>
          <a:prstGeom prst="rect">
            <a:avLst/>
          </a:prstGeom>
        </p:spPr>
        <p:txBody>
          <a:bodyPr wrap="none">
            <a:spAutoFit/>
          </a:bodyPr>
          <a:lstStyle/>
          <a:p>
            <a:r>
              <a:rPr lang="en-US" sz="1000" dirty="0" smtClean="0"/>
              <a:t>[1]</a:t>
            </a:r>
            <a:endParaRPr lang="en-US" sz="1000" dirty="0"/>
          </a:p>
        </p:txBody>
      </p:sp>
      <p:sp>
        <p:nvSpPr>
          <p:cNvPr id="6" name="Slide Number Placeholder 5"/>
          <p:cNvSpPr>
            <a:spLocks noGrp="1"/>
          </p:cNvSpPr>
          <p:nvPr>
            <p:ph type="sldNum" sz="quarter" idx="12"/>
          </p:nvPr>
        </p:nvSpPr>
        <p:spPr/>
        <p:txBody>
          <a:bodyPr/>
          <a:lstStyle/>
          <a:p>
            <a:fld id="{6A39ABB7-D8D7-413B-9C30-690BB3F77FB2}" type="slidenum">
              <a:rPr lang="en-US" smtClean="0"/>
              <a:pPr/>
              <a:t>3</a:t>
            </a:fld>
            <a:endParaRPr lang="en-US"/>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effectLst/>
              </a:rPr>
              <a:t>VIABILITY OF WAYNE INC.</a:t>
            </a:r>
            <a:r>
              <a:rPr lang="en-US" dirty="0">
                <a:effectLst/>
              </a:rPr>
              <a:t/>
            </a:r>
            <a:br>
              <a:rPr lang="en-US" dirty="0">
                <a:effectLst/>
              </a:rPr>
            </a:b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v"/>
            </a:pPr>
            <a:r>
              <a:rPr lang="en-US" dirty="0">
                <a:latin typeface="Times New Roman" pitchFamily="18" charset="0"/>
                <a:cs typeface="Times New Roman" pitchFamily="18" charset="0"/>
              </a:rPr>
              <a:t>We are not subject to high capital cost or intellectual property barriers</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t>
            </a:r>
          </a:p>
          <a:p>
            <a:pPr>
              <a:buFont typeface="Wingdings" pitchFamily="2" charset="2"/>
              <a:buChar char="v"/>
            </a:pPr>
            <a:r>
              <a:rPr lang="en-US" dirty="0" smtClean="0">
                <a:latin typeface="Times New Roman" pitchFamily="18" charset="0"/>
                <a:cs typeface="Times New Roman" pitchFamily="18" charset="0"/>
              </a:rPr>
              <a:t>We </a:t>
            </a:r>
            <a:r>
              <a:rPr lang="en-US" dirty="0">
                <a:latin typeface="Times New Roman" pitchFamily="18" charset="0"/>
                <a:cs typeface="Times New Roman" pitchFamily="18" charset="0"/>
              </a:rPr>
              <a:t>have potential suppliers from all over the world especially the USA and China that are ready to do business with us. </a:t>
            </a: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Font typeface="Wingdings" pitchFamily="2" charset="2"/>
              <a:buChar char="v"/>
            </a:pPr>
            <a:r>
              <a:rPr lang="en-US" dirty="0" smtClean="0">
                <a:latin typeface="Times New Roman" pitchFamily="18" charset="0"/>
                <a:cs typeface="Times New Roman" pitchFamily="18" charset="0"/>
              </a:rPr>
              <a:t>We </a:t>
            </a:r>
            <a:r>
              <a:rPr lang="en-US" dirty="0">
                <a:latin typeface="Times New Roman" pitchFamily="18" charset="0"/>
                <a:cs typeface="Times New Roman" pitchFamily="18" charset="0"/>
              </a:rPr>
              <a:t>have the power to choose between different suppliers if one chooses to raise its price unreasonably. </a:t>
            </a: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A39ABB7-D8D7-413B-9C30-690BB3F77FB2}" type="slidenum">
              <a:rPr lang="en-US" smtClean="0"/>
              <a:pPr/>
              <a:t>30</a:t>
            </a:fld>
            <a:endParaRPr lang="en-US"/>
          </a:p>
        </p:txBody>
      </p:sp>
    </p:spTree>
    <p:extLst>
      <p:ext uri="{BB962C8B-B14F-4D97-AF65-F5344CB8AC3E}">
        <p14:creationId xmlns:p14="http://schemas.microsoft.com/office/powerpoint/2010/main" xmlns="" val="359122779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rPr>
              <a:t>VIABILITY OF WAYNE INC.</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en-US" sz="3000" dirty="0" smtClean="0">
                <a:latin typeface="Times New Roman" pitchFamily="18" charset="0"/>
                <a:cs typeface="Times New Roman" pitchFamily="18" charset="0"/>
              </a:rPr>
              <a:t>We have taken steps to ensure that we promote and maintain the uniqueness of our brand. </a:t>
            </a:r>
          </a:p>
          <a:p>
            <a:pPr>
              <a:buFont typeface="Wingdings" pitchFamily="2" charset="2"/>
              <a:buChar char="v"/>
            </a:pPr>
            <a:endParaRPr lang="en-US" sz="3000" dirty="0" smtClean="0">
              <a:latin typeface="Times New Roman" pitchFamily="18" charset="0"/>
              <a:cs typeface="Times New Roman" pitchFamily="18" charset="0"/>
            </a:endParaRPr>
          </a:p>
          <a:p>
            <a:pPr>
              <a:buFont typeface="Wingdings" pitchFamily="2" charset="2"/>
              <a:buChar char="v"/>
            </a:pPr>
            <a:r>
              <a:rPr lang="en-US" sz="3000" dirty="0" smtClean="0">
                <a:latin typeface="Times New Roman" pitchFamily="18" charset="0"/>
                <a:cs typeface="Times New Roman" pitchFamily="18" charset="0"/>
              </a:rPr>
              <a:t>Online shopping comfort ability</a:t>
            </a:r>
          </a:p>
          <a:p>
            <a:pPr>
              <a:buNone/>
            </a:pPr>
            <a:endParaRPr lang="en-US" sz="3000" dirty="0" smtClean="0">
              <a:latin typeface="Times New Roman" pitchFamily="18" charset="0"/>
              <a:cs typeface="Times New Roman" pitchFamily="18" charset="0"/>
            </a:endParaRPr>
          </a:p>
          <a:p>
            <a:pPr>
              <a:buFont typeface="Wingdings" pitchFamily="2" charset="2"/>
              <a:buChar char="v"/>
            </a:pPr>
            <a:r>
              <a:rPr lang="en-US" sz="3000" dirty="0" smtClean="0">
                <a:latin typeface="Times New Roman" pitchFamily="18" charset="0"/>
                <a:cs typeface="Times New Roman" pitchFamily="18" charset="0"/>
              </a:rPr>
              <a:t>Future partnership with the United States Postal Service.</a:t>
            </a:r>
          </a:p>
          <a:p>
            <a:endParaRPr lang="en-US" dirty="0"/>
          </a:p>
        </p:txBody>
      </p:sp>
      <p:sp>
        <p:nvSpPr>
          <p:cNvPr id="4" name="Slide Number Placeholder 3"/>
          <p:cNvSpPr>
            <a:spLocks noGrp="1"/>
          </p:cNvSpPr>
          <p:nvPr>
            <p:ph type="sldNum" sz="quarter" idx="12"/>
          </p:nvPr>
        </p:nvSpPr>
        <p:spPr/>
        <p:txBody>
          <a:bodyPr/>
          <a:lstStyle/>
          <a:p>
            <a:fld id="{6A39ABB7-D8D7-413B-9C30-690BB3F77FB2}" type="slidenum">
              <a:rPr lang="en-US" smtClean="0"/>
              <a:pPr/>
              <a:t>31</a:t>
            </a:fld>
            <a:endParaRPr lang="en-US"/>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latin typeface="Times New Roman" pitchFamily="18" charset="0"/>
                <a:cs typeface="Times New Roman" pitchFamily="18" charset="0"/>
              </a:rPr>
              <a:t>Our </a:t>
            </a:r>
            <a:r>
              <a:rPr lang="en-US" dirty="0">
                <a:latin typeface="Times New Roman" pitchFamily="18" charset="0"/>
                <a:cs typeface="Times New Roman" pitchFamily="18" charset="0"/>
              </a:rPr>
              <a:t>unique competencies and skills in information technology and item delivery will give us the ability to survive for a long period of time.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We </a:t>
            </a:r>
            <a:r>
              <a:rPr lang="en-US" dirty="0">
                <a:latin typeface="Times New Roman" pitchFamily="18" charset="0"/>
                <a:cs typeface="Times New Roman" pitchFamily="18" charset="0"/>
              </a:rPr>
              <a:t>are doing further research in information technology to see how we can further strengthen our firm and prepare for changes in technology and use it to our advantage.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We </a:t>
            </a:r>
            <a:r>
              <a:rPr lang="en-US" dirty="0">
                <a:latin typeface="Times New Roman" pitchFamily="18" charset="0"/>
                <a:cs typeface="Times New Roman" pitchFamily="18" charset="0"/>
              </a:rPr>
              <a:t>have the right technology to handle and sustain our e-commerce company.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We </a:t>
            </a:r>
            <a:r>
              <a:rPr lang="en-US" dirty="0">
                <a:latin typeface="Times New Roman" pitchFamily="18" charset="0"/>
                <a:cs typeface="Times New Roman" pitchFamily="18" charset="0"/>
              </a:rPr>
              <a:t>have </a:t>
            </a:r>
            <a:r>
              <a:rPr lang="en-US" dirty="0" smtClean="0">
                <a:latin typeface="Times New Roman" pitchFamily="18" charset="0"/>
                <a:cs typeface="Times New Roman" pitchFamily="18" charset="0"/>
              </a:rPr>
              <a:t>budgeted some </a:t>
            </a:r>
            <a:r>
              <a:rPr lang="en-US" dirty="0">
                <a:latin typeface="Times New Roman" pitchFamily="18" charset="0"/>
                <a:cs typeface="Times New Roman" pitchFamily="18" charset="0"/>
              </a:rPr>
              <a:t>money for further development and management of our business</a:t>
            </a:r>
            <a:r>
              <a:rPr lang="en-US" dirty="0" smtClean="0">
                <a:latin typeface="Times New Roman" pitchFamily="18" charset="0"/>
                <a:cs typeface="Times New Roman" pitchFamily="18" charset="0"/>
              </a:rPr>
              <a:t>.</a:t>
            </a:r>
          </a:p>
        </p:txBody>
      </p:sp>
      <p:sp>
        <p:nvSpPr>
          <p:cNvPr id="4" name="Slide Number Placeholder 3"/>
          <p:cNvSpPr>
            <a:spLocks noGrp="1"/>
          </p:cNvSpPr>
          <p:nvPr>
            <p:ph type="sldNum" sz="quarter" idx="12"/>
          </p:nvPr>
        </p:nvSpPr>
        <p:spPr/>
        <p:txBody>
          <a:bodyPr/>
          <a:lstStyle/>
          <a:p>
            <a:fld id="{6A39ABB7-D8D7-413B-9C30-690BB3F77FB2}" type="slidenum">
              <a:rPr lang="en-US" smtClean="0"/>
              <a:pPr/>
              <a:t>32</a:t>
            </a:fld>
            <a:endParaRPr lang="en-US"/>
          </a:p>
        </p:txBody>
      </p:sp>
      <p:sp>
        <p:nvSpPr>
          <p:cNvPr id="8" name="Title 1"/>
          <p:cNvSpPr txBox="1">
            <a:spLocks/>
          </p:cNvSpPr>
          <p:nvPr/>
        </p:nvSpPr>
        <p:spPr>
          <a:xfrm>
            <a:off x="457200" y="228600"/>
            <a:ext cx="8686800" cy="8382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a:noFill/>
                </a:ln>
                <a:solidFill>
                  <a:schemeClr val="tx2"/>
                </a:solidFill>
                <a:effectLst/>
                <a:uLnTx/>
                <a:uFillTx/>
                <a:latin typeface="+mj-lt"/>
                <a:ea typeface="+mj-ea"/>
                <a:cs typeface="+mj-cs"/>
              </a:rPr>
              <a:t>VIABILITY OF WAYNE INC.</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extLst>
      <p:ext uri="{BB962C8B-B14F-4D97-AF65-F5344CB8AC3E}">
        <p14:creationId xmlns:p14="http://schemas.microsoft.com/office/powerpoint/2010/main" xmlns="" val="17095525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rPr>
              <a:t>VIABILITY OF WAYNE INC.</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Our supply chain management system has been carefully mapped out to ensure quick delivery of our products to our prospective online customers.</a:t>
            </a:r>
          </a:p>
          <a:p>
            <a:endParaRPr lang="en-US" dirty="0" smtClean="0"/>
          </a:p>
          <a:p>
            <a:r>
              <a:rPr lang="en-US" dirty="0" smtClean="0"/>
              <a:t>We are using Hyper Text Transfer Protocol Secure(HTTPS) system to ensure customer information is safe.</a:t>
            </a:r>
          </a:p>
          <a:p>
            <a:endParaRPr lang="en-US" dirty="0" smtClean="0"/>
          </a:p>
          <a:p>
            <a:r>
              <a:rPr lang="en-US" dirty="0" smtClean="0"/>
              <a:t>Our firm is not subject to lawsuits because we sell our brand products. </a:t>
            </a:r>
          </a:p>
          <a:p>
            <a:endParaRPr lang="en-US" dirty="0" smtClean="0"/>
          </a:p>
          <a:p>
            <a:r>
              <a:rPr lang="en-US" dirty="0" smtClean="0"/>
              <a:t>Changes in Internet taxation laws or other foreseeable statutory developments will affect our company as well as our competitors. </a:t>
            </a:r>
          </a:p>
          <a:p>
            <a:endParaRPr lang="en-US" dirty="0"/>
          </a:p>
        </p:txBody>
      </p:sp>
      <p:sp>
        <p:nvSpPr>
          <p:cNvPr id="4" name="Slide Number Placeholder 3"/>
          <p:cNvSpPr>
            <a:spLocks noGrp="1"/>
          </p:cNvSpPr>
          <p:nvPr>
            <p:ph type="sldNum" sz="quarter" idx="12"/>
          </p:nvPr>
        </p:nvSpPr>
        <p:spPr/>
        <p:txBody>
          <a:bodyPr/>
          <a:lstStyle/>
          <a:p>
            <a:fld id="{6A39ABB7-D8D7-413B-9C30-690BB3F77FB2}" type="slidenum">
              <a:rPr lang="en-US" smtClean="0"/>
              <a:pPr/>
              <a:t>33</a:t>
            </a:fld>
            <a:endParaRPr lang="en-US"/>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70858300"/>
              </p:ext>
            </p:extLst>
          </p:nvPr>
        </p:nvGraphicFramePr>
        <p:xfrm>
          <a:off x="1828800" y="1752600"/>
          <a:ext cx="6019802" cy="4600523"/>
        </p:xfrm>
        <a:graphic>
          <a:graphicData uri="http://schemas.openxmlformats.org/drawingml/2006/table">
            <a:tbl>
              <a:tblPr firstRow="1" firstCol="1" bandRow="1"/>
              <a:tblGrid>
                <a:gridCol w="3170925"/>
                <a:gridCol w="557389"/>
                <a:gridCol w="557389"/>
                <a:gridCol w="619321"/>
                <a:gridCol w="557389"/>
                <a:gridCol w="557389"/>
              </a:tblGrid>
              <a:tr h="265175">
                <a:tc gridSpan="6">
                  <a:txBody>
                    <a:bodyPr/>
                    <a:lstStyle/>
                    <a:p>
                      <a:pPr marL="0" marR="0" algn="ctr">
                        <a:spcBef>
                          <a:spcPts val="0"/>
                        </a:spcBef>
                        <a:spcAft>
                          <a:spcPts val="0"/>
                        </a:spcAft>
                      </a:pPr>
                      <a:r>
                        <a:rPr lang="en-US" sz="1700" dirty="0" smtClean="0">
                          <a:effectLst/>
                          <a:latin typeface="Times New Roman"/>
                          <a:ea typeface="Calibri"/>
                          <a:cs typeface="Times New Roman"/>
                        </a:rPr>
                        <a:t> </a:t>
                      </a:r>
                      <a:r>
                        <a:rPr lang="en-US" sz="1700" dirty="0">
                          <a:effectLst/>
                          <a:latin typeface="Times New Roman"/>
                          <a:ea typeface="Calibri"/>
                          <a:cs typeface="Times New Roman"/>
                        </a:rPr>
                        <a:t>ASSESMENT</a:t>
                      </a:r>
                      <a:endParaRPr lang="en-US" sz="1200" dirty="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5175">
                <a:tc>
                  <a:txBody>
                    <a:bodyPr/>
                    <a:lstStyle/>
                    <a:p>
                      <a:pPr marL="228600" marR="0">
                        <a:spcBef>
                          <a:spcPts val="0"/>
                        </a:spcBef>
                        <a:spcAft>
                          <a:spcPts val="0"/>
                        </a:spcAft>
                      </a:pPr>
                      <a:r>
                        <a:rPr lang="en-US" sz="1700" dirty="0">
                          <a:effectLst/>
                          <a:latin typeface="Times New Roman"/>
                          <a:ea typeface="Calibri"/>
                          <a:cs typeface="Times New Roman"/>
                        </a:rPr>
                        <a:t> </a:t>
                      </a:r>
                      <a:endParaRPr lang="en-US" sz="1200" dirty="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a:effectLst/>
                          <a:latin typeface="Times New Roman"/>
                          <a:ea typeface="Calibri"/>
                          <a:cs typeface="Times New Roman"/>
                        </a:rPr>
                        <a:t>1</a:t>
                      </a:r>
                      <a:endParaRPr lang="en-US" sz="1200" dirty="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a:effectLst/>
                          <a:latin typeface="Times New Roman"/>
                          <a:ea typeface="Calibri"/>
                          <a:cs typeface="Times New Roman"/>
                        </a:rPr>
                        <a:t>2</a:t>
                      </a:r>
                      <a:endParaRPr lang="en-US" sz="1200" dirty="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a:effectLst/>
                          <a:latin typeface="Times New Roman"/>
                          <a:ea typeface="Calibri"/>
                          <a:cs typeface="Times New Roman"/>
                        </a:rPr>
                        <a:t>3</a:t>
                      </a:r>
                      <a:endParaRPr lang="en-US" sz="1200" dirty="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a:effectLst/>
                          <a:latin typeface="Times New Roman"/>
                          <a:ea typeface="Calibri"/>
                          <a:cs typeface="Times New Roman"/>
                        </a:rPr>
                        <a:t>4</a:t>
                      </a:r>
                      <a:endParaRPr lang="en-US" sz="1200" dirty="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5</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725">
                <a:tc>
                  <a:txBody>
                    <a:bodyPr/>
                    <a:lstStyle/>
                    <a:p>
                      <a:pPr marL="342900" marR="0" lvl="0" indent="-342900">
                        <a:spcBef>
                          <a:spcPts val="0"/>
                        </a:spcBef>
                        <a:spcAft>
                          <a:spcPts val="0"/>
                        </a:spcAft>
                        <a:buFont typeface="+mj-lt"/>
                        <a:buAutoNum type="arabicPeriod"/>
                      </a:pPr>
                      <a:r>
                        <a:rPr lang="en-US" sz="1700" dirty="0">
                          <a:effectLst/>
                          <a:latin typeface="Times New Roman"/>
                          <a:ea typeface="Calibri"/>
                          <a:cs typeface="Times New Roman"/>
                        </a:rPr>
                        <a:t>Key Industry Strategic Factors</a:t>
                      </a:r>
                      <a:endParaRPr lang="en-US" sz="1200" dirty="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gridSpan="5">
                  <a:txBody>
                    <a:bodyPr/>
                    <a:lstStyle/>
                    <a:p>
                      <a:pPr marL="0" marR="0">
                        <a:spcBef>
                          <a:spcPts val="0"/>
                        </a:spcBef>
                        <a:spcAft>
                          <a:spcPts val="0"/>
                        </a:spcAft>
                      </a:pPr>
                      <a:r>
                        <a:rPr lang="en-US" sz="1700" dirty="0">
                          <a:effectLst/>
                          <a:latin typeface="Times New Roman"/>
                          <a:ea typeface="Calibri"/>
                          <a:cs typeface="Times New Roman"/>
                        </a:rPr>
                        <a:t> </a:t>
                      </a:r>
                      <a:endParaRPr lang="en-US" sz="1200" dirty="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5175">
                <a:tc>
                  <a:txBody>
                    <a:bodyPr/>
                    <a:lstStyle/>
                    <a:p>
                      <a:pPr marL="342900" marR="0" lvl="0" indent="-342900">
                        <a:spcBef>
                          <a:spcPts val="0"/>
                        </a:spcBef>
                        <a:spcAft>
                          <a:spcPts val="0"/>
                        </a:spcAft>
                        <a:buFont typeface="Symbol"/>
                        <a:buChar char=""/>
                      </a:pPr>
                      <a:r>
                        <a:rPr lang="en-US" sz="1700" dirty="0">
                          <a:effectLst/>
                          <a:latin typeface="Times New Roman"/>
                          <a:ea typeface="Calibri"/>
                          <a:cs typeface="Times New Roman"/>
                        </a:rPr>
                        <a:t>Barrier to entry</a:t>
                      </a:r>
                      <a:endParaRPr lang="en-US" sz="1200" dirty="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a:effectLst/>
                          <a:latin typeface="Times New Roman"/>
                          <a:ea typeface="Calibri"/>
                          <a:cs typeface="Times New Roman"/>
                        </a:rPr>
                        <a:t>X</a:t>
                      </a:r>
                      <a:endParaRPr lang="en-US" sz="1200" dirty="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5">
                <a:tc>
                  <a:txBody>
                    <a:bodyPr/>
                    <a:lstStyle/>
                    <a:p>
                      <a:pPr marL="342900" marR="0" lvl="0" indent="-342900">
                        <a:spcBef>
                          <a:spcPts val="0"/>
                        </a:spcBef>
                        <a:spcAft>
                          <a:spcPts val="0"/>
                        </a:spcAft>
                        <a:buFont typeface="Symbol"/>
                        <a:buChar char=""/>
                      </a:pPr>
                      <a:r>
                        <a:rPr lang="en-US" sz="1700">
                          <a:effectLst/>
                          <a:latin typeface="Times New Roman"/>
                          <a:ea typeface="Calibri"/>
                          <a:cs typeface="Times New Roman"/>
                        </a:rPr>
                        <a:t>Power of Suppliers</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X</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5">
                <a:tc>
                  <a:txBody>
                    <a:bodyPr/>
                    <a:lstStyle/>
                    <a:p>
                      <a:pPr marL="342900" marR="0" lvl="0" indent="-342900">
                        <a:spcBef>
                          <a:spcPts val="0"/>
                        </a:spcBef>
                        <a:spcAft>
                          <a:spcPts val="0"/>
                        </a:spcAft>
                        <a:buFont typeface="Symbol"/>
                        <a:buChar char=""/>
                      </a:pPr>
                      <a:r>
                        <a:rPr lang="en-US" sz="1700">
                          <a:effectLst/>
                          <a:latin typeface="Times New Roman"/>
                          <a:ea typeface="Calibri"/>
                          <a:cs typeface="Times New Roman"/>
                        </a:rPr>
                        <a:t>Power of customers</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X</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349">
                <a:tc>
                  <a:txBody>
                    <a:bodyPr/>
                    <a:lstStyle/>
                    <a:p>
                      <a:pPr marL="342900" marR="0" lvl="0" indent="-342900">
                        <a:spcBef>
                          <a:spcPts val="0"/>
                        </a:spcBef>
                        <a:spcAft>
                          <a:spcPts val="0"/>
                        </a:spcAft>
                        <a:buFont typeface="Symbol"/>
                        <a:buChar char=""/>
                      </a:pPr>
                      <a:r>
                        <a:rPr lang="en-US" sz="1700">
                          <a:effectLst/>
                          <a:latin typeface="Times New Roman"/>
                          <a:ea typeface="Calibri"/>
                          <a:cs typeface="Times New Roman"/>
                        </a:rPr>
                        <a:t>Existence of substitute products</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X</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5">
                <a:tc>
                  <a:txBody>
                    <a:bodyPr/>
                    <a:lstStyle/>
                    <a:p>
                      <a:pPr marL="342900" marR="0" lvl="0" indent="-342900">
                        <a:spcBef>
                          <a:spcPts val="0"/>
                        </a:spcBef>
                        <a:spcAft>
                          <a:spcPts val="0"/>
                        </a:spcAft>
                        <a:buFont typeface="Symbol"/>
                        <a:buChar char=""/>
                      </a:pPr>
                      <a:r>
                        <a:rPr lang="en-US" sz="1700">
                          <a:effectLst/>
                          <a:latin typeface="Times New Roman"/>
                          <a:ea typeface="Calibri"/>
                          <a:cs typeface="Times New Roman"/>
                        </a:rPr>
                        <a:t>Industry value chain</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X</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349">
                <a:tc>
                  <a:txBody>
                    <a:bodyPr/>
                    <a:lstStyle/>
                    <a:p>
                      <a:pPr marL="342900" marR="0" lvl="0" indent="-342900">
                        <a:spcBef>
                          <a:spcPts val="0"/>
                        </a:spcBef>
                        <a:spcAft>
                          <a:spcPts val="0"/>
                        </a:spcAft>
                        <a:buFont typeface="Symbol"/>
                        <a:buChar char=""/>
                      </a:pPr>
                      <a:r>
                        <a:rPr lang="en-US" sz="1700">
                          <a:effectLst/>
                          <a:latin typeface="Times New Roman"/>
                          <a:ea typeface="Calibri"/>
                          <a:cs typeface="Times New Roman"/>
                        </a:rPr>
                        <a:t>Nature of intra-industry competition</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X</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5">
                <a:tc>
                  <a:txBody>
                    <a:bodyPr/>
                    <a:lstStyle/>
                    <a:p>
                      <a:pPr marL="342900" marR="0" lvl="0" indent="-342900">
                        <a:spcBef>
                          <a:spcPts val="0"/>
                        </a:spcBef>
                        <a:spcAft>
                          <a:spcPts val="0"/>
                        </a:spcAft>
                        <a:buFont typeface="+mj-lt"/>
                        <a:buAutoNum type="arabicPeriod"/>
                      </a:pPr>
                      <a:r>
                        <a:rPr lang="en-US" sz="1700">
                          <a:effectLst/>
                          <a:latin typeface="Times New Roman"/>
                          <a:ea typeface="Calibri"/>
                          <a:cs typeface="Times New Roman"/>
                        </a:rPr>
                        <a:t>Firm Related Factors</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gridSpan="5">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5175">
                <a:tc>
                  <a:txBody>
                    <a:bodyPr/>
                    <a:lstStyle/>
                    <a:p>
                      <a:pPr marL="342900" marR="0" lvl="0" indent="-342900">
                        <a:spcBef>
                          <a:spcPts val="0"/>
                        </a:spcBef>
                        <a:spcAft>
                          <a:spcPts val="0"/>
                        </a:spcAft>
                        <a:buFont typeface="Symbol"/>
                        <a:buChar char=""/>
                      </a:pPr>
                      <a:r>
                        <a:rPr lang="en-US" sz="1700">
                          <a:effectLst/>
                          <a:latin typeface="Times New Roman"/>
                          <a:ea typeface="Calibri"/>
                          <a:cs typeface="Times New Roman"/>
                        </a:rPr>
                        <a:t>Firm value chain</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X</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5">
                <a:tc>
                  <a:txBody>
                    <a:bodyPr/>
                    <a:lstStyle/>
                    <a:p>
                      <a:pPr marL="342900" marR="0" lvl="0" indent="-342900">
                        <a:spcBef>
                          <a:spcPts val="0"/>
                        </a:spcBef>
                        <a:spcAft>
                          <a:spcPts val="0"/>
                        </a:spcAft>
                        <a:buFont typeface="Symbol"/>
                        <a:buChar char=""/>
                      </a:pPr>
                      <a:r>
                        <a:rPr lang="en-US" sz="1700">
                          <a:effectLst/>
                          <a:latin typeface="Times New Roman"/>
                          <a:ea typeface="Calibri"/>
                          <a:cs typeface="Times New Roman"/>
                        </a:rPr>
                        <a:t>Core competencies</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X</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5">
                <a:tc>
                  <a:txBody>
                    <a:bodyPr/>
                    <a:lstStyle/>
                    <a:p>
                      <a:pPr marL="342900" marR="0" lvl="0" indent="-342900">
                        <a:spcBef>
                          <a:spcPts val="0"/>
                        </a:spcBef>
                        <a:spcAft>
                          <a:spcPts val="0"/>
                        </a:spcAft>
                        <a:buFont typeface="Symbol"/>
                        <a:buChar char=""/>
                      </a:pPr>
                      <a:r>
                        <a:rPr lang="en-US" sz="1700">
                          <a:effectLst/>
                          <a:latin typeface="Times New Roman"/>
                          <a:ea typeface="Calibri"/>
                          <a:cs typeface="Times New Roman"/>
                        </a:rPr>
                        <a:t>Synergies</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X</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5">
                <a:tc>
                  <a:txBody>
                    <a:bodyPr/>
                    <a:lstStyle/>
                    <a:p>
                      <a:pPr marL="342900" marR="0" lvl="0" indent="-342900">
                        <a:spcBef>
                          <a:spcPts val="0"/>
                        </a:spcBef>
                        <a:spcAft>
                          <a:spcPts val="0"/>
                        </a:spcAft>
                        <a:buFont typeface="Symbol"/>
                        <a:buChar char=""/>
                      </a:pPr>
                      <a:r>
                        <a:rPr lang="en-US" sz="1700">
                          <a:effectLst/>
                          <a:latin typeface="Times New Roman"/>
                          <a:ea typeface="Calibri"/>
                          <a:cs typeface="Times New Roman"/>
                        </a:rPr>
                        <a:t>Technology</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X</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5">
                <a:tc>
                  <a:txBody>
                    <a:bodyPr/>
                    <a:lstStyle/>
                    <a:p>
                      <a:pPr marL="342900" marR="0" lvl="0" indent="-342900">
                        <a:spcBef>
                          <a:spcPts val="0"/>
                        </a:spcBef>
                        <a:spcAft>
                          <a:spcPts val="0"/>
                        </a:spcAft>
                        <a:buFont typeface="Symbol"/>
                        <a:buChar char=""/>
                      </a:pPr>
                      <a:r>
                        <a:rPr lang="en-US" sz="1700" dirty="0">
                          <a:effectLst/>
                          <a:latin typeface="Times New Roman"/>
                          <a:ea typeface="Calibri"/>
                          <a:cs typeface="Times New Roman"/>
                        </a:rPr>
                        <a:t>Social and Legal challenges</a:t>
                      </a:r>
                      <a:endParaRPr lang="en-US" sz="1200" dirty="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X</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Times New Roman"/>
                          <a:ea typeface="Calibri"/>
                          <a:cs typeface="Times New Roman"/>
                        </a:rPr>
                        <a:t> </a:t>
                      </a:r>
                      <a:endParaRPr lang="en-US" sz="120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a:effectLst/>
                          <a:latin typeface="Times New Roman"/>
                          <a:ea typeface="Calibri"/>
                          <a:cs typeface="Times New Roman"/>
                        </a:rPr>
                        <a:t> </a:t>
                      </a:r>
                      <a:endParaRPr lang="en-US" sz="1200" dirty="0">
                        <a:effectLst/>
                        <a:latin typeface="Calibri"/>
                        <a:ea typeface="Calibri"/>
                        <a:cs typeface="Times New Roman"/>
                      </a:endParaRPr>
                    </a:p>
                  </a:txBody>
                  <a:tcPr marL="75537" marR="75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6A39ABB7-D8D7-413B-9C30-690BB3F77FB2}" type="slidenum">
              <a:rPr lang="en-US" smtClean="0"/>
              <a:pPr/>
              <a:t>34</a:t>
            </a:fld>
            <a:endParaRPr lang="en-US"/>
          </a:p>
        </p:txBody>
      </p:sp>
      <p:sp>
        <p:nvSpPr>
          <p:cNvPr id="7" name="Title 1"/>
          <p:cNvSpPr txBox="1">
            <a:spLocks/>
          </p:cNvSpPr>
          <p:nvPr/>
        </p:nvSpPr>
        <p:spPr>
          <a:xfrm>
            <a:off x="457200" y="457200"/>
            <a:ext cx="8686800" cy="609600"/>
          </a:xfrm>
          <a:prstGeom prst="rect">
            <a:avLst/>
          </a:prstGeom>
        </p:spPr>
        <p:txBody>
          <a:bodyPr vert="horz" anchor="ctr">
            <a:normAutofit lnSpcReduction="1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dirty="0" smtClean="0"/>
              <a:t> SELF ASSESSMENT </a:t>
            </a:r>
            <a:endParaRPr lang="en-US" dirty="0"/>
          </a:p>
        </p:txBody>
      </p:sp>
      <p:sp>
        <p:nvSpPr>
          <p:cNvPr id="3" name="Title 2"/>
          <p:cNvSpPr>
            <a:spLocks noGrp="1"/>
          </p:cNvSpPr>
          <p:nvPr>
            <p:ph type="title"/>
          </p:nvPr>
        </p:nvSpPr>
        <p:spPr>
          <a:xfrm>
            <a:off x="304800" y="381000"/>
            <a:ext cx="8686800" cy="838200"/>
          </a:xfrm>
        </p:spPr>
        <p:txBody>
          <a:bodyPr/>
          <a:lstStyle/>
          <a:p>
            <a:r>
              <a:rPr lang="en-US" dirty="0" smtClean="0"/>
              <a:t>   </a:t>
            </a:r>
            <a:endParaRPr lang="en-US" dirty="0"/>
          </a:p>
        </p:txBody>
      </p:sp>
    </p:spTree>
    <p:extLst>
      <p:ext uri="{BB962C8B-B14F-4D97-AF65-F5344CB8AC3E}">
        <p14:creationId xmlns:p14="http://schemas.microsoft.com/office/powerpoint/2010/main" xmlns="" val="335796733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52400"/>
            <a:ext cx="3326616" cy="369332"/>
          </a:xfrm>
          <a:prstGeom prst="rect">
            <a:avLst/>
          </a:prstGeom>
        </p:spPr>
        <p:txBody>
          <a:bodyPr wrap="none">
            <a:spAutoFit/>
          </a:bodyPr>
          <a:lstStyle/>
          <a:p>
            <a:r>
              <a:rPr lang="en-US" dirty="0" smtClean="0">
                <a:hlinkClick r:id="rId3"/>
              </a:rPr>
              <a:t>www.wayne-incorporated.com </a:t>
            </a:r>
            <a:endParaRPr lang="en-US" dirty="0"/>
          </a:p>
        </p:txBody>
      </p:sp>
      <p:sp>
        <p:nvSpPr>
          <p:cNvPr id="4" name="Slide Number Placeholder 3"/>
          <p:cNvSpPr>
            <a:spLocks noGrp="1"/>
          </p:cNvSpPr>
          <p:nvPr>
            <p:ph type="sldNum" sz="quarter" idx="12"/>
          </p:nvPr>
        </p:nvSpPr>
        <p:spPr/>
        <p:txBody>
          <a:bodyPr/>
          <a:lstStyle/>
          <a:p>
            <a:fld id="{6A39ABB7-D8D7-413B-9C30-690BB3F77FB2}" type="slidenum">
              <a:rPr lang="en-US" smtClean="0"/>
              <a:pPr/>
              <a:t>35</a:t>
            </a:fld>
            <a:endParaRPr lang="en-US"/>
          </a:p>
        </p:txBody>
      </p:sp>
      <p:pic>
        <p:nvPicPr>
          <p:cNvPr id="78850" name="Picture 2"/>
          <p:cNvPicPr>
            <a:picLocks noChangeAspect="1" noChangeArrowheads="1"/>
          </p:cNvPicPr>
          <p:nvPr/>
        </p:nvPicPr>
        <p:blipFill>
          <a:blip r:embed="rId4" cstate="print"/>
          <a:srcRect/>
          <a:stretch>
            <a:fillRect/>
          </a:stretch>
        </p:blipFill>
        <p:spPr bwMode="auto">
          <a:xfrm>
            <a:off x="228600" y="838200"/>
            <a:ext cx="8534400" cy="530542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a:buFont typeface="+mj-lt"/>
              <a:buAutoNum type="arabicPeriod"/>
            </a:pPr>
            <a:endParaRPr lang="en-US" sz="1400" dirty="0" smtClean="0">
              <a:latin typeface="Arial" pitchFamily="34" charset="0"/>
              <a:cs typeface="Arial" pitchFamily="34" charset="0"/>
            </a:endParaRPr>
          </a:p>
          <a:p>
            <a:pPr>
              <a:buFont typeface="+mj-lt"/>
              <a:buAutoNum type="arabicPeriod"/>
            </a:pPr>
            <a:endParaRPr lang="en-US" sz="1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6A39ABB7-D8D7-413B-9C30-690BB3F77FB2}" type="slidenum">
              <a:rPr lang="en-US" smtClean="0"/>
              <a:pPr/>
              <a:t>36</a:t>
            </a:fld>
            <a:endParaRPr lang="en-US"/>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295400"/>
            <a:ext cx="86106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6A39ABB7-D8D7-413B-9C30-690BB3F77FB2}" type="slidenum">
              <a:rPr lang="en-US" smtClean="0"/>
              <a:pPr/>
              <a:t>37</a:t>
            </a:fld>
            <a:endParaRPr lang="en-US"/>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1295400"/>
            <a:ext cx="8839200"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6543056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Scope Management</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34566" y="1176669"/>
            <a:ext cx="9069710" cy="5334000"/>
          </a:xfrm>
          <a:prstGeom prst="rect">
            <a:avLst/>
          </a:prstGeom>
          <a:noFill/>
          <a:ln w="9525">
            <a:solidFill>
              <a:schemeClr val="tx2"/>
            </a:solidFill>
            <a:miter lim="800000"/>
            <a:headEnd/>
            <a:tailEnd/>
          </a:ln>
        </p:spPr>
      </p:pic>
      <p:sp>
        <p:nvSpPr>
          <p:cNvPr id="4" name="Rectangle 3"/>
          <p:cNvSpPr/>
          <p:nvPr/>
        </p:nvSpPr>
        <p:spPr>
          <a:xfrm>
            <a:off x="8686800" y="6248400"/>
            <a:ext cx="325730" cy="246221"/>
          </a:xfrm>
          <a:prstGeom prst="rect">
            <a:avLst/>
          </a:prstGeom>
        </p:spPr>
        <p:txBody>
          <a:bodyPr wrap="none">
            <a:spAutoFit/>
          </a:bodyPr>
          <a:lstStyle/>
          <a:p>
            <a:r>
              <a:rPr lang="en-US" sz="1000" dirty="0" smtClean="0"/>
              <a:t>[1]</a:t>
            </a:r>
            <a:endParaRPr lang="en-US" sz="1000" dirty="0"/>
          </a:p>
        </p:txBody>
      </p:sp>
      <p:sp>
        <p:nvSpPr>
          <p:cNvPr id="5" name="Slide Number Placeholder 4"/>
          <p:cNvSpPr>
            <a:spLocks noGrp="1"/>
          </p:cNvSpPr>
          <p:nvPr>
            <p:ph type="sldNum" sz="quarter" idx="12"/>
          </p:nvPr>
        </p:nvSpPr>
        <p:spPr/>
        <p:txBody>
          <a:bodyPr/>
          <a:lstStyle/>
          <a:p>
            <a:fld id="{6A39ABB7-D8D7-413B-9C30-690BB3F77FB2}" type="slidenum">
              <a:rPr lang="en-US" smtClean="0"/>
              <a:pPr/>
              <a:t>4</a:t>
            </a:fld>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Scope Management</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838200" y="1524000"/>
            <a:ext cx="4333875" cy="3467100"/>
          </a:xfrm>
          <a:prstGeom prst="rect">
            <a:avLst/>
          </a:prstGeom>
          <a:noFill/>
          <a:ln w="9525">
            <a:solidFill>
              <a:schemeClr val="tx2"/>
            </a:solidFill>
            <a:miter lim="800000"/>
            <a:headEnd/>
            <a:tailEnd/>
          </a:ln>
        </p:spPr>
      </p:pic>
      <p:sp>
        <p:nvSpPr>
          <p:cNvPr id="5" name="Rectangle 4"/>
          <p:cNvSpPr/>
          <p:nvPr/>
        </p:nvSpPr>
        <p:spPr>
          <a:xfrm>
            <a:off x="1905000" y="5181600"/>
            <a:ext cx="1569660" cy="369332"/>
          </a:xfrm>
          <a:prstGeom prst="rect">
            <a:avLst/>
          </a:prstGeom>
        </p:spPr>
        <p:txBody>
          <a:bodyPr wrap="none">
            <a:spAutoFit/>
          </a:bodyPr>
          <a:lstStyle/>
          <a:p>
            <a:r>
              <a:rPr lang="en-US" dirty="0" smtClean="0"/>
              <a:t>WBS solution</a:t>
            </a:r>
            <a:endParaRPr lang="en-US" dirty="0"/>
          </a:p>
        </p:txBody>
      </p:sp>
      <p:pic>
        <p:nvPicPr>
          <p:cNvPr id="3075" name="Picture 3"/>
          <p:cNvPicPr>
            <a:picLocks noChangeAspect="1" noChangeArrowheads="1"/>
          </p:cNvPicPr>
          <p:nvPr/>
        </p:nvPicPr>
        <p:blipFill>
          <a:blip r:embed="rId4" cstate="print"/>
          <a:srcRect/>
          <a:stretch>
            <a:fillRect/>
          </a:stretch>
        </p:blipFill>
        <p:spPr bwMode="auto">
          <a:xfrm>
            <a:off x="6477000" y="1447800"/>
            <a:ext cx="1762125" cy="3981450"/>
          </a:xfrm>
          <a:prstGeom prst="rect">
            <a:avLst/>
          </a:prstGeom>
          <a:noFill/>
          <a:ln w="9525">
            <a:solidFill>
              <a:schemeClr val="tx2"/>
            </a:solidFill>
            <a:miter lim="800000"/>
            <a:headEnd/>
            <a:tailEnd/>
          </a:ln>
        </p:spPr>
      </p:pic>
      <p:sp>
        <p:nvSpPr>
          <p:cNvPr id="7" name="Rectangle 6"/>
          <p:cNvSpPr/>
          <p:nvPr/>
        </p:nvSpPr>
        <p:spPr>
          <a:xfrm>
            <a:off x="6477000" y="5638800"/>
            <a:ext cx="1723549" cy="369332"/>
          </a:xfrm>
          <a:prstGeom prst="rect">
            <a:avLst/>
          </a:prstGeom>
        </p:spPr>
        <p:txBody>
          <a:bodyPr wrap="none">
            <a:spAutoFit/>
          </a:bodyPr>
          <a:lstStyle/>
          <a:p>
            <a:r>
              <a:rPr lang="en-US" dirty="0" smtClean="0"/>
              <a:t>WBS hierarchy</a:t>
            </a:r>
            <a:endParaRPr lang="en-US" dirty="0"/>
          </a:p>
        </p:txBody>
      </p:sp>
      <p:sp>
        <p:nvSpPr>
          <p:cNvPr id="8" name="Rectangle 7"/>
          <p:cNvSpPr/>
          <p:nvPr/>
        </p:nvSpPr>
        <p:spPr>
          <a:xfrm>
            <a:off x="8305800" y="5181600"/>
            <a:ext cx="325730" cy="246221"/>
          </a:xfrm>
          <a:prstGeom prst="rect">
            <a:avLst/>
          </a:prstGeom>
        </p:spPr>
        <p:txBody>
          <a:bodyPr wrap="none">
            <a:spAutoFit/>
          </a:bodyPr>
          <a:lstStyle/>
          <a:p>
            <a:r>
              <a:rPr lang="en-US" sz="1000" dirty="0" smtClean="0"/>
              <a:t>[1]</a:t>
            </a:r>
            <a:endParaRPr lang="en-US" sz="1000" dirty="0"/>
          </a:p>
        </p:txBody>
      </p:sp>
      <p:sp>
        <p:nvSpPr>
          <p:cNvPr id="9" name="Slide Number Placeholder 8"/>
          <p:cNvSpPr>
            <a:spLocks noGrp="1"/>
          </p:cNvSpPr>
          <p:nvPr>
            <p:ph type="sldNum" sz="quarter" idx="12"/>
          </p:nvPr>
        </p:nvSpPr>
        <p:spPr/>
        <p:txBody>
          <a:bodyPr/>
          <a:lstStyle/>
          <a:p>
            <a:fld id="{6A39ABB7-D8D7-413B-9C30-690BB3F77FB2}" type="slidenum">
              <a:rPr lang="en-US" smtClean="0"/>
              <a:pPr/>
              <a:t>5</a:t>
            </a:fld>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4648200" cy="841248"/>
          </a:xfrm>
        </p:spPr>
        <p:txBody>
          <a:bodyPr>
            <a:normAutofit fontScale="90000"/>
          </a:bodyPr>
          <a:lstStyle/>
          <a:p>
            <a:r>
              <a:rPr lang="en-US" dirty="0" smtClean="0"/>
              <a:t>Project Scope Management</a:t>
            </a:r>
            <a:endParaRPr lang="en-US" dirty="0"/>
          </a:p>
        </p:txBody>
      </p:sp>
      <p:sp>
        <p:nvSpPr>
          <p:cNvPr id="4" name="Content Placeholder 3"/>
          <p:cNvSpPr>
            <a:spLocks noGrp="1"/>
          </p:cNvSpPr>
          <p:nvPr>
            <p:ph sz="half" idx="1"/>
          </p:nvPr>
        </p:nvSpPr>
        <p:spPr>
          <a:xfrm>
            <a:off x="304800" y="1295400"/>
            <a:ext cx="4191000" cy="4724400"/>
          </a:xfrm>
        </p:spPr>
        <p:txBody>
          <a:bodyPr>
            <a:noAutofit/>
          </a:bodyPr>
          <a:lstStyle/>
          <a:p>
            <a:r>
              <a:rPr lang="en-US" sz="1400" dirty="0" smtClean="0">
                <a:latin typeface="Arial" pitchFamily="34" charset="0"/>
                <a:cs typeface="Arial" pitchFamily="34" charset="0"/>
              </a:rPr>
              <a:t>1. WBS for Web Design Project</a:t>
            </a:r>
          </a:p>
          <a:p>
            <a:r>
              <a:rPr lang="en-US" sz="1400" dirty="0" smtClean="0">
                <a:latin typeface="Arial" pitchFamily="34" charset="0"/>
                <a:cs typeface="Arial" pitchFamily="34" charset="0"/>
              </a:rPr>
              <a:t>1.1 Planning</a:t>
            </a:r>
          </a:p>
          <a:p>
            <a:r>
              <a:rPr lang="en-US" sz="1400" dirty="0" smtClean="0">
                <a:latin typeface="Arial" pitchFamily="34" charset="0"/>
                <a:cs typeface="Arial" pitchFamily="34" charset="0"/>
              </a:rPr>
              <a:t>1.1.1 Product Definition</a:t>
            </a:r>
          </a:p>
          <a:p>
            <a:r>
              <a:rPr lang="en-US" sz="1400" dirty="0" smtClean="0">
                <a:latin typeface="Arial" pitchFamily="34" charset="0"/>
                <a:cs typeface="Arial" pitchFamily="34" charset="0"/>
              </a:rPr>
              <a:t>1.1.2 Stakeholder Approval</a:t>
            </a:r>
          </a:p>
          <a:p>
            <a:r>
              <a:rPr lang="en-US" sz="1400" dirty="0" smtClean="0">
                <a:latin typeface="Arial" pitchFamily="34" charset="0"/>
                <a:cs typeface="Arial" pitchFamily="34" charset="0"/>
              </a:rPr>
              <a:t>1.2 Definition</a:t>
            </a:r>
          </a:p>
          <a:p>
            <a:r>
              <a:rPr lang="en-US" sz="1400" dirty="0" smtClean="0">
                <a:latin typeface="Arial" pitchFamily="34" charset="0"/>
                <a:cs typeface="Arial" pitchFamily="34" charset="0"/>
              </a:rPr>
              <a:t>1.2.1 Requirements Development</a:t>
            </a:r>
          </a:p>
          <a:p>
            <a:r>
              <a:rPr lang="en-US" sz="1400" dirty="0" smtClean="0">
                <a:latin typeface="Arial" pitchFamily="34" charset="0"/>
                <a:cs typeface="Arial" pitchFamily="34" charset="0"/>
              </a:rPr>
              <a:t>1.2.1.1 Business Requirements Development</a:t>
            </a:r>
          </a:p>
          <a:p>
            <a:r>
              <a:rPr lang="en-US" sz="1400" dirty="0" smtClean="0">
                <a:latin typeface="Arial" pitchFamily="34" charset="0"/>
                <a:cs typeface="Arial" pitchFamily="34" charset="0"/>
              </a:rPr>
              <a:t>1.2.1.2 System Requirements Development</a:t>
            </a:r>
          </a:p>
          <a:p>
            <a:r>
              <a:rPr lang="en-US" sz="1400" dirty="0" smtClean="0">
                <a:latin typeface="Arial" pitchFamily="34" charset="0"/>
                <a:cs typeface="Arial" pitchFamily="34" charset="0"/>
              </a:rPr>
              <a:t>1.2.2 Conceptual Design Development</a:t>
            </a:r>
          </a:p>
          <a:p>
            <a:r>
              <a:rPr lang="en-US" sz="1400" dirty="0" smtClean="0">
                <a:latin typeface="Arial" pitchFamily="34" charset="0"/>
                <a:cs typeface="Arial" pitchFamily="34" charset="0"/>
              </a:rPr>
              <a:t>1.2.2.1 Conceptual Data Design</a:t>
            </a:r>
          </a:p>
          <a:p>
            <a:r>
              <a:rPr lang="en-US" sz="1400" dirty="0" smtClean="0">
                <a:latin typeface="Arial" pitchFamily="34" charset="0"/>
                <a:cs typeface="Arial" pitchFamily="34" charset="0"/>
              </a:rPr>
              <a:t>1.2.2.2 Conceptual Process Design</a:t>
            </a:r>
          </a:p>
          <a:p>
            <a:r>
              <a:rPr lang="en-US" sz="1400" dirty="0" smtClean="0">
                <a:latin typeface="Arial" pitchFamily="34" charset="0"/>
                <a:cs typeface="Arial" pitchFamily="34" charset="0"/>
              </a:rPr>
              <a:t>1.2.3 Architectural Design Development</a:t>
            </a:r>
          </a:p>
          <a:p>
            <a:r>
              <a:rPr lang="en-US" sz="1400" dirty="0" smtClean="0">
                <a:latin typeface="Arial" pitchFamily="34" charset="0"/>
                <a:cs typeface="Arial" pitchFamily="34" charset="0"/>
              </a:rPr>
              <a:t>1.2.3.1 Web Design Methods Evaluation</a:t>
            </a:r>
          </a:p>
          <a:p>
            <a:r>
              <a:rPr lang="en-US" sz="1400" dirty="0" smtClean="0">
                <a:latin typeface="Arial" pitchFamily="34" charset="0"/>
                <a:cs typeface="Arial" pitchFamily="34" charset="0"/>
              </a:rPr>
              <a:t>1.2.3.2 Web Design Method Selection</a:t>
            </a:r>
          </a:p>
          <a:p>
            <a:r>
              <a:rPr lang="en-US" sz="1400" dirty="0" smtClean="0">
                <a:latin typeface="Arial" pitchFamily="34" charset="0"/>
                <a:cs typeface="Arial" pitchFamily="34" charset="0"/>
              </a:rPr>
              <a:t>1.2.4 Bill of Materials (</a:t>
            </a:r>
            <a:r>
              <a:rPr lang="en-US" sz="1400" dirty="0" err="1" smtClean="0">
                <a:latin typeface="Arial" pitchFamily="34" charset="0"/>
                <a:cs typeface="Arial" pitchFamily="34" charset="0"/>
              </a:rPr>
              <a:t>BoM</a:t>
            </a:r>
            <a:r>
              <a:rPr lang="en-US" sz="1400" dirty="0" smtClean="0">
                <a:latin typeface="Arial" pitchFamily="34" charset="0"/>
                <a:cs typeface="Arial" pitchFamily="34" charset="0"/>
              </a:rPr>
              <a:t>) Creation</a:t>
            </a:r>
          </a:p>
          <a:p>
            <a:r>
              <a:rPr lang="en-US" sz="1400" dirty="0" smtClean="0">
                <a:latin typeface="Arial" pitchFamily="34" charset="0"/>
                <a:cs typeface="Arial" pitchFamily="34" charset="0"/>
              </a:rPr>
              <a:t>1.2.5 Resource Procurement</a:t>
            </a:r>
          </a:p>
          <a:p>
            <a:r>
              <a:rPr lang="en-US" sz="1400" dirty="0" smtClean="0">
                <a:latin typeface="Arial" pitchFamily="34" charset="0"/>
                <a:cs typeface="Arial" pitchFamily="34" charset="0"/>
              </a:rPr>
              <a:t>1.2.5.1 Human Resources Procurement</a:t>
            </a:r>
          </a:p>
          <a:p>
            <a:r>
              <a:rPr lang="en-US" sz="1400" dirty="0" smtClean="0">
                <a:latin typeface="Arial" pitchFamily="34" charset="0"/>
                <a:cs typeface="Arial" pitchFamily="34" charset="0"/>
              </a:rPr>
              <a:t>1.2.5.2 Hardware Procurement</a:t>
            </a:r>
          </a:p>
          <a:p>
            <a:r>
              <a:rPr lang="en-US" sz="1400" dirty="0" smtClean="0">
                <a:latin typeface="Arial" pitchFamily="34" charset="0"/>
                <a:cs typeface="Arial" pitchFamily="34" charset="0"/>
              </a:rPr>
              <a:t>1.2.5.3 Software Procurement</a:t>
            </a:r>
          </a:p>
          <a:p>
            <a:r>
              <a:rPr lang="en-US" sz="1400" dirty="0" smtClean="0">
                <a:latin typeface="Arial" pitchFamily="34" charset="0"/>
                <a:cs typeface="Arial" pitchFamily="34" charset="0"/>
              </a:rPr>
              <a:t>1.2.5.4 Telecommunications Procurement</a:t>
            </a:r>
            <a:endParaRPr lang="en-US" sz="1400" dirty="0">
              <a:latin typeface="Arial" pitchFamily="34" charset="0"/>
              <a:cs typeface="Arial" pitchFamily="34" charset="0"/>
            </a:endParaRPr>
          </a:p>
        </p:txBody>
      </p:sp>
      <p:sp>
        <p:nvSpPr>
          <p:cNvPr id="5" name="Content Placeholder 4"/>
          <p:cNvSpPr>
            <a:spLocks noGrp="1"/>
          </p:cNvSpPr>
          <p:nvPr>
            <p:ph sz="half" idx="2"/>
          </p:nvPr>
        </p:nvSpPr>
        <p:spPr>
          <a:xfrm>
            <a:off x="4800600" y="152400"/>
            <a:ext cx="4343400" cy="4724400"/>
          </a:xfrm>
        </p:spPr>
        <p:txBody>
          <a:bodyPr>
            <a:noAutofit/>
          </a:bodyPr>
          <a:lstStyle/>
          <a:p>
            <a:r>
              <a:rPr lang="en-US" sz="1200" dirty="0" smtClean="0">
                <a:latin typeface="Arial" pitchFamily="34" charset="0"/>
                <a:cs typeface="Arial" pitchFamily="34" charset="0"/>
              </a:rPr>
              <a:t>1.3 Construction</a:t>
            </a:r>
          </a:p>
          <a:p>
            <a:r>
              <a:rPr lang="en-US" sz="1200" dirty="0" smtClean="0">
                <a:latin typeface="Arial" pitchFamily="34" charset="0"/>
                <a:cs typeface="Arial" pitchFamily="34" charset="0"/>
              </a:rPr>
              <a:t>1.3.1 Detailed Design Development</a:t>
            </a:r>
          </a:p>
          <a:p>
            <a:r>
              <a:rPr lang="en-US" sz="1200" dirty="0" smtClean="0">
                <a:latin typeface="Arial" pitchFamily="34" charset="0"/>
                <a:cs typeface="Arial" pitchFamily="34" charset="0"/>
              </a:rPr>
              <a:t>1.3.1.1 Data Design</a:t>
            </a:r>
          </a:p>
          <a:p>
            <a:r>
              <a:rPr lang="en-US" sz="1200" dirty="0" smtClean="0">
                <a:latin typeface="Arial" pitchFamily="34" charset="0"/>
                <a:cs typeface="Arial" pitchFamily="34" charset="0"/>
              </a:rPr>
              <a:t>1.3.1.2 Business Logic Design</a:t>
            </a:r>
          </a:p>
          <a:p>
            <a:r>
              <a:rPr lang="en-US" sz="1200" dirty="0" smtClean="0">
                <a:latin typeface="Arial" pitchFamily="34" charset="0"/>
                <a:cs typeface="Arial" pitchFamily="34" charset="0"/>
              </a:rPr>
              <a:t>1.3.1.3 User Interface Design</a:t>
            </a:r>
          </a:p>
          <a:p>
            <a:r>
              <a:rPr lang="en-US" sz="1200" dirty="0" smtClean="0">
                <a:latin typeface="Arial" pitchFamily="34" charset="0"/>
                <a:cs typeface="Arial" pitchFamily="34" charset="0"/>
              </a:rPr>
              <a:t>1.3.1.4 Internal Design Standards Consultation</a:t>
            </a:r>
          </a:p>
          <a:p>
            <a:r>
              <a:rPr lang="en-US" sz="1200" dirty="0" smtClean="0">
                <a:latin typeface="Arial" pitchFamily="34" charset="0"/>
                <a:cs typeface="Arial" pitchFamily="34" charset="0"/>
              </a:rPr>
              <a:t>1.3.1.5 Industry Design Standards Consultation</a:t>
            </a:r>
          </a:p>
          <a:p>
            <a:r>
              <a:rPr lang="en-US" sz="1200" dirty="0" smtClean="0">
                <a:latin typeface="Arial" pitchFamily="34" charset="0"/>
                <a:cs typeface="Arial" pitchFamily="34" charset="0"/>
              </a:rPr>
              <a:t>1.3.2 High-Level Test Plan Development</a:t>
            </a:r>
          </a:p>
          <a:p>
            <a:r>
              <a:rPr lang="en-US" sz="1200" dirty="0" smtClean="0">
                <a:latin typeface="Arial" pitchFamily="34" charset="0"/>
                <a:cs typeface="Arial" pitchFamily="34" charset="0"/>
              </a:rPr>
              <a:t>1.3.3 System Components—Code, Unit Test</a:t>
            </a:r>
          </a:p>
          <a:p>
            <a:r>
              <a:rPr lang="en-US" sz="1200" dirty="0" smtClean="0">
                <a:latin typeface="Arial" pitchFamily="34" charset="0"/>
                <a:cs typeface="Arial" pitchFamily="34" charset="0"/>
              </a:rPr>
              <a:t>1.3.3.1 Database Components</a:t>
            </a:r>
          </a:p>
          <a:p>
            <a:r>
              <a:rPr lang="en-US" sz="1200" dirty="0" smtClean="0">
                <a:latin typeface="Arial" pitchFamily="34" charset="0"/>
                <a:cs typeface="Arial" pitchFamily="34" charset="0"/>
              </a:rPr>
              <a:t>1.3.3.2 Code/Logic Components</a:t>
            </a:r>
          </a:p>
          <a:p>
            <a:r>
              <a:rPr lang="en-US" sz="1200" dirty="0" smtClean="0">
                <a:latin typeface="Arial" pitchFamily="34" charset="0"/>
                <a:cs typeface="Arial" pitchFamily="34" charset="0"/>
              </a:rPr>
              <a:t>1.3.3.3 Web GUI Interface Components</a:t>
            </a:r>
          </a:p>
          <a:p>
            <a:r>
              <a:rPr lang="en-US" sz="1200" dirty="0" smtClean="0">
                <a:latin typeface="Arial" pitchFamily="34" charset="0"/>
                <a:cs typeface="Arial" pitchFamily="34" charset="0"/>
              </a:rPr>
              <a:t>1.3.4 System Installation (Configure)</a:t>
            </a:r>
          </a:p>
          <a:p>
            <a:r>
              <a:rPr lang="en-US" sz="1200" dirty="0" smtClean="0">
                <a:latin typeface="Arial" pitchFamily="34" charset="0"/>
                <a:cs typeface="Arial" pitchFamily="34" charset="0"/>
              </a:rPr>
              <a:t>1.4 Testing</a:t>
            </a:r>
          </a:p>
          <a:p>
            <a:r>
              <a:rPr lang="en-US" sz="1200" dirty="0" smtClean="0">
                <a:latin typeface="Arial" pitchFamily="34" charset="0"/>
                <a:cs typeface="Arial" pitchFamily="34" charset="0"/>
              </a:rPr>
              <a:t>1.4.1 Testing Execution</a:t>
            </a:r>
          </a:p>
          <a:p>
            <a:r>
              <a:rPr lang="en-US" sz="1200" dirty="0" smtClean="0">
                <a:latin typeface="Arial" pitchFamily="34" charset="0"/>
                <a:cs typeface="Arial" pitchFamily="34" charset="0"/>
              </a:rPr>
              <a:t>1.4.1.1 System Test</a:t>
            </a:r>
          </a:p>
          <a:p>
            <a:r>
              <a:rPr lang="en-US" sz="1200" dirty="0" smtClean="0">
                <a:latin typeface="Arial" pitchFamily="34" charset="0"/>
                <a:cs typeface="Arial" pitchFamily="34" charset="0"/>
              </a:rPr>
              <a:t>1.4.1.2 User Acceptance Test</a:t>
            </a:r>
          </a:p>
          <a:p>
            <a:r>
              <a:rPr lang="en-US" sz="1200" dirty="0" smtClean="0">
                <a:latin typeface="Arial" pitchFamily="34" charset="0"/>
                <a:cs typeface="Arial" pitchFamily="34" charset="0"/>
              </a:rPr>
              <a:t>1.4.1.3 Performance Test</a:t>
            </a:r>
          </a:p>
          <a:p>
            <a:r>
              <a:rPr lang="en-US" sz="1400" dirty="0" smtClean="0">
                <a:latin typeface="Arial" pitchFamily="34" charset="0"/>
                <a:cs typeface="Arial" pitchFamily="34" charset="0"/>
              </a:rPr>
              <a:t>1.4.2 Analyze Defects/Correct</a:t>
            </a:r>
          </a:p>
          <a:p>
            <a:r>
              <a:rPr lang="en-US" sz="1400" dirty="0" smtClean="0">
                <a:latin typeface="Arial" pitchFamily="34" charset="0"/>
                <a:cs typeface="Arial" pitchFamily="34" charset="0"/>
              </a:rPr>
              <a:t>1.4.3 Production Readiness Verification</a:t>
            </a:r>
          </a:p>
          <a:p>
            <a:r>
              <a:rPr lang="en-US" sz="1400" dirty="0" smtClean="0">
                <a:latin typeface="Arial" pitchFamily="34" charset="0"/>
                <a:cs typeface="Arial" pitchFamily="34" charset="0"/>
              </a:rPr>
              <a:t>1.5 Deployment</a:t>
            </a:r>
          </a:p>
          <a:p>
            <a:r>
              <a:rPr lang="en-US" sz="1400" dirty="0" smtClean="0">
                <a:latin typeface="Arial" pitchFamily="34" charset="0"/>
                <a:cs typeface="Arial" pitchFamily="34" charset="0"/>
              </a:rPr>
              <a:t>1.5.1 Transition</a:t>
            </a:r>
          </a:p>
          <a:p>
            <a:r>
              <a:rPr lang="en-US" sz="1400" dirty="0" smtClean="0">
                <a:latin typeface="Arial" pitchFamily="34" charset="0"/>
                <a:cs typeface="Arial" pitchFamily="34" charset="0"/>
              </a:rPr>
              <a:t>1.5.1.1 Support Personnel Training</a:t>
            </a:r>
          </a:p>
          <a:p>
            <a:r>
              <a:rPr lang="en-US" sz="1400" dirty="0" smtClean="0">
                <a:latin typeface="Arial" pitchFamily="34" charset="0"/>
                <a:cs typeface="Arial" pitchFamily="34" charset="0"/>
              </a:rPr>
              <a:t>1.5.1.2 Support Procedures Documentation</a:t>
            </a:r>
          </a:p>
          <a:p>
            <a:r>
              <a:rPr lang="en-US" sz="1400" dirty="0" smtClean="0">
                <a:latin typeface="Arial" pitchFamily="34" charset="0"/>
                <a:cs typeface="Arial" pitchFamily="34" charset="0"/>
              </a:rPr>
              <a:t>1.5.1.3 Software</a:t>
            </a:r>
          </a:p>
          <a:p>
            <a:r>
              <a:rPr lang="en-US" sz="1400" dirty="0" smtClean="0">
                <a:latin typeface="Arial" pitchFamily="34" charset="0"/>
                <a:cs typeface="Arial" pitchFamily="34" charset="0"/>
              </a:rPr>
              <a:t>1.5.1.4 Hardware</a:t>
            </a:r>
          </a:p>
          <a:p>
            <a:r>
              <a:rPr lang="en-US" sz="1400" dirty="0" smtClean="0">
                <a:latin typeface="Arial" pitchFamily="34" charset="0"/>
                <a:cs typeface="Arial" pitchFamily="34" charset="0"/>
              </a:rPr>
              <a:t>1.5.2 Legacy System Decommissioning</a:t>
            </a:r>
          </a:p>
          <a:p>
            <a:r>
              <a:rPr lang="en-US" sz="1400" dirty="0" smtClean="0">
                <a:latin typeface="Arial" pitchFamily="34" charset="0"/>
                <a:cs typeface="Arial" pitchFamily="34" charset="0"/>
              </a:rPr>
              <a:t>1.6 Project Management</a:t>
            </a:r>
            <a:endParaRPr lang="en-US" sz="14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6A39ABB7-D8D7-413B-9C30-690BB3F77FB2}" type="slidenum">
              <a:rPr lang="en-US" smtClean="0"/>
              <a:pPr/>
              <a:t>6</a:t>
            </a:fld>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Scope Management</a:t>
            </a:r>
            <a:endParaRPr lang="en-US" dirty="0"/>
          </a:p>
        </p:txBody>
      </p:sp>
      <p:pic>
        <p:nvPicPr>
          <p:cNvPr id="1029" name="Picture 5" descr="Click to collapse"/>
          <p:cNvPicPr>
            <a:picLocks noChangeAspect="1" noChangeArrowheads="1"/>
          </p:cNvPicPr>
          <p:nvPr/>
        </p:nvPicPr>
        <p:blipFill>
          <a:blip r:embed="rId3" cstate="print"/>
          <a:srcRect/>
          <a:stretch>
            <a:fillRect/>
          </a:stretch>
        </p:blipFill>
        <p:spPr bwMode="auto">
          <a:xfrm>
            <a:off x="0" y="1203382"/>
            <a:ext cx="9144000" cy="5257800"/>
          </a:xfrm>
          <a:prstGeom prst="rect">
            <a:avLst/>
          </a:prstGeom>
          <a:noFill/>
          <a:ln>
            <a:solidFill>
              <a:schemeClr val="tx2"/>
            </a:solidFill>
          </a:ln>
        </p:spPr>
      </p:pic>
      <p:sp>
        <p:nvSpPr>
          <p:cNvPr id="4" name="Slide Number Placeholder 3"/>
          <p:cNvSpPr>
            <a:spLocks noGrp="1"/>
          </p:cNvSpPr>
          <p:nvPr>
            <p:ph type="sldNum" sz="quarter" idx="12"/>
          </p:nvPr>
        </p:nvSpPr>
        <p:spPr/>
        <p:txBody>
          <a:bodyPr/>
          <a:lstStyle/>
          <a:p>
            <a:fld id="{6A39ABB7-D8D7-413B-9C30-690BB3F77FB2}" type="slidenum">
              <a:rPr lang="en-US" smtClean="0"/>
              <a:pPr/>
              <a:t>7</a:t>
            </a:fld>
            <a:endParaRPr lang="en-US" dirty="0"/>
          </a:p>
        </p:txBody>
      </p:sp>
      <p:sp>
        <p:nvSpPr>
          <p:cNvPr id="5" name="Rectangle 4"/>
          <p:cNvSpPr/>
          <p:nvPr/>
        </p:nvSpPr>
        <p:spPr>
          <a:xfrm>
            <a:off x="8702854" y="6019800"/>
            <a:ext cx="325730" cy="246221"/>
          </a:xfrm>
          <a:prstGeom prst="rect">
            <a:avLst/>
          </a:prstGeom>
        </p:spPr>
        <p:txBody>
          <a:bodyPr wrap="none">
            <a:spAutoFit/>
          </a:bodyPr>
          <a:lstStyle/>
          <a:p>
            <a:r>
              <a:rPr lang="en-US" sz="1000" dirty="0" smtClean="0"/>
              <a:t>[2]</a:t>
            </a:r>
            <a:endParaRPr lang="en-US" sz="10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 management</a:t>
            </a:r>
            <a:endParaRPr lang="en-US" dirty="0"/>
          </a:p>
        </p:txBody>
      </p:sp>
      <p:pic>
        <p:nvPicPr>
          <p:cNvPr id="6" name="Picture 5"/>
          <p:cNvPicPr/>
          <p:nvPr/>
        </p:nvPicPr>
        <p:blipFill>
          <a:blip r:embed="rId3" cstate="print"/>
          <a:stretch>
            <a:fillRect/>
          </a:stretch>
        </p:blipFill>
        <p:spPr>
          <a:xfrm>
            <a:off x="304800" y="1295400"/>
            <a:ext cx="8686800" cy="4876800"/>
          </a:xfrm>
          <a:prstGeom prst="rect">
            <a:avLst/>
          </a:prstGeom>
        </p:spPr>
      </p:pic>
      <p:sp>
        <p:nvSpPr>
          <p:cNvPr id="4" name="Slide Number Placeholder 3"/>
          <p:cNvSpPr>
            <a:spLocks noGrp="1"/>
          </p:cNvSpPr>
          <p:nvPr>
            <p:ph type="sldNum" sz="quarter" idx="12"/>
          </p:nvPr>
        </p:nvSpPr>
        <p:spPr/>
        <p:txBody>
          <a:bodyPr/>
          <a:lstStyle/>
          <a:p>
            <a:fld id="{6A39ABB7-D8D7-413B-9C30-690BB3F77FB2}" type="slidenum">
              <a:rPr lang="en-US" smtClean="0"/>
              <a:pPr/>
              <a:t>8</a:t>
            </a:fld>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srcRect/>
          <a:stretch>
            <a:fillRect/>
          </a:stretch>
        </p:blipFill>
        <p:spPr bwMode="auto">
          <a:xfrm>
            <a:off x="152400" y="533400"/>
            <a:ext cx="8839200" cy="6189821"/>
          </a:xfrm>
          <a:prstGeom prst="rect">
            <a:avLst/>
          </a:prstGeom>
          <a:noFill/>
          <a:ln w="9525">
            <a:solidFill>
              <a:schemeClr val="tx2"/>
            </a:solidFill>
            <a:miter lim="800000"/>
            <a:headEnd/>
            <a:tailEnd/>
          </a:ln>
        </p:spPr>
      </p:pic>
      <p:sp>
        <p:nvSpPr>
          <p:cNvPr id="7" name="Rectangle 6"/>
          <p:cNvSpPr/>
          <p:nvPr/>
        </p:nvSpPr>
        <p:spPr>
          <a:xfrm>
            <a:off x="0" y="0"/>
            <a:ext cx="5032211" cy="369332"/>
          </a:xfrm>
          <a:prstGeom prst="rect">
            <a:avLst/>
          </a:prstGeom>
        </p:spPr>
        <p:txBody>
          <a:bodyPr wrap="none">
            <a:spAutoFit/>
          </a:bodyPr>
          <a:lstStyle/>
          <a:p>
            <a:r>
              <a:rPr lang="en-US" dirty="0" smtClean="0"/>
              <a:t>Project Cost Management PBEA process—flow</a:t>
            </a:r>
            <a:endParaRPr lang="en-US" dirty="0"/>
          </a:p>
        </p:txBody>
      </p:sp>
      <p:sp>
        <p:nvSpPr>
          <p:cNvPr id="4" name="Slide Number Placeholder 3"/>
          <p:cNvSpPr>
            <a:spLocks noGrp="1"/>
          </p:cNvSpPr>
          <p:nvPr>
            <p:ph type="sldNum" sz="quarter" idx="12"/>
          </p:nvPr>
        </p:nvSpPr>
        <p:spPr/>
        <p:txBody>
          <a:bodyPr/>
          <a:lstStyle/>
          <a:p>
            <a:fld id="{6A39ABB7-D8D7-413B-9C30-690BB3F77FB2}" type="slidenum">
              <a:rPr lang="en-US" smtClean="0"/>
              <a:pPr/>
              <a:t>9</a:t>
            </a:fld>
            <a:endParaRPr lang="en-US"/>
          </a:p>
        </p:txBody>
      </p:sp>
      <p:sp>
        <p:nvSpPr>
          <p:cNvPr id="6" name="Rectangle 5"/>
          <p:cNvSpPr/>
          <p:nvPr/>
        </p:nvSpPr>
        <p:spPr>
          <a:xfrm>
            <a:off x="7162800" y="6477000"/>
            <a:ext cx="325730" cy="246221"/>
          </a:xfrm>
          <a:prstGeom prst="rect">
            <a:avLst/>
          </a:prstGeom>
        </p:spPr>
        <p:txBody>
          <a:bodyPr wrap="none">
            <a:spAutoFit/>
          </a:bodyPr>
          <a:lstStyle/>
          <a:p>
            <a:r>
              <a:rPr lang="en-US" sz="1000" dirty="0" smtClean="0"/>
              <a:t>[3]</a:t>
            </a:r>
            <a:endParaRPr lang="en-US" sz="1000" dirty="0"/>
          </a:p>
        </p:txBody>
      </p:sp>
    </p:spTree>
  </p:cSld>
  <p:clrMapOvr>
    <a:masterClrMapping/>
  </p:clrMapOvr>
  <p:transition>
    <p:fad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TS010286747">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0C8349B-7BD4-4EAF-84F0-BBA39D6AFC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TS010286747</Template>
  <TotalTime>3099</TotalTime>
  <Words>3032</Words>
  <Application>Microsoft Office PowerPoint</Application>
  <PresentationFormat>On-screen Show (4:3)</PresentationFormat>
  <Paragraphs>531</Paragraphs>
  <Slides>37</Slides>
  <Notes>25</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41" baseType="lpstr">
      <vt:lpstr>TS010286747</vt:lpstr>
      <vt:lpstr>White with Courier font for code slides</vt:lpstr>
      <vt:lpstr>Trek</vt:lpstr>
      <vt:lpstr>Visio</vt:lpstr>
      <vt:lpstr>Wayne Incorporated; An E-Commerce Project </vt:lpstr>
      <vt:lpstr>Integrated IT Project Management Model (Framework)</vt:lpstr>
      <vt:lpstr>Slide 3</vt:lpstr>
      <vt:lpstr>Project Scope Management</vt:lpstr>
      <vt:lpstr>Project Scope Management</vt:lpstr>
      <vt:lpstr>Project Scope Management</vt:lpstr>
      <vt:lpstr>Project Scope Management</vt:lpstr>
      <vt:lpstr>Project time management</vt:lpstr>
      <vt:lpstr>Slide 9</vt:lpstr>
      <vt:lpstr>Slide 10</vt:lpstr>
      <vt:lpstr>Project Quality Management</vt:lpstr>
      <vt:lpstr>Project Risk Management</vt:lpstr>
      <vt:lpstr>Risk Management PLAN</vt:lpstr>
      <vt:lpstr> </vt:lpstr>
      <vt:lpstr>RISK ASSESMENT</vt:lpstr>
      <vt:lpstr> </vt:lpstr>
      <vt:lpstr>PROJECT MATURITY VS RISKS</vt:lpstr>
      <vt:lpstr>Slide 18</vt:lpstr>
      <vt:lpstr> </vt:lpstr>
      <vt:lpstr>Slide 20</vt:lpstr>
      <vt:lpstr>Slide 21</vt:lpstr>
      <vt:lpstr>Internet Marketing Plan for Wayne, Inc. </vt:lpstr>
      <vt:lpstr>  </vt:lpstr>
      <vt:lpstr>  </vt:lpstr>
      <vt:lpstr>  </vt:lpstr>
      <vt:lpstr> </vt:lpstr>
      <vt:lpstr>MARKETING METHODS  </vt:lpstr>
      <vt:lpstr>Slide 28</vt:lpstr>
      <vt:lpstr>RETURN-ON-INVESTMENT MODEL </vt:lpstr>
      <vt:lpstr>VIABILITY OF WAYNE INC. </vt:lpstr>
      <vt:lpstr>VIABILITY OF WAYNE INC.</vt:lpstr>
      <vt:lpstr> </vt:lpstr>
      <vt:lpstr>VIABILITY OF WAYNE INC.</vt:lpstr>
      <vt:lpstr>   </vt:lpstr>
      <vt:lpstr>Slide 35</vt:lpstr>
      <vt:lpstr>References</vt:lpstr>
      <vt:lpstr> </vt:lpstr>
    </vt:vector>
  </TitlesOfParts>
  <Company>Raytheon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Plug-in Hybrid Electric Vehicles in the Smart Grid Environment W. Shireen, Senior Member, IEEE, and S. Patel</dc:title>
  <dc:creator>Vicky Hogge</dc:creator>
  <cp:lastModifiedBy>1078455</cp:lastModifiedBy>
  <cp:revision>272</cp:revision>
  <dcterms:created xsi:type="dcterms:W3CDTF">2011-04-28T01:57:52Z</dcterms:created>
  <dcterms:modified xsi:type="dcterms:W3CDTF">2012-05-01T18:46:48Z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TC102867479990</vt:lpwstr>
  </property>
</Properties>
</file>