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77" r:id="rId4"/>
    <p:sldId id="259" r:id="rId5"/>
    <p:sldId id="258" r:id="rId6"/>
    <p:sldId id="278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5" r:id="rId17"/>
    <p:sldId id="276" r:id="rId18"/>
    <p:sldId id="279" r:id="rId19"/>
    <p:sldId id="280" r:id="rId20"/>
    <p:sldId id="281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5" d="100"/>
          <a:sy n="85" d="100"/>
        </p:scale>
        <p:origin x="-56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0E057-0E55-4D25-992D-81968A8A672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1726-C514-4DB3-988B-EDE2457B7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41726-C514-4DB3-988B-EDE2457B73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F73B-1471-4B01-A487-08D6CDF6A804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7403-2102-4F4F-AE71-7E3140DC687E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6C8E-2683-4496-9B6B-CEC9D3506DE0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39B8-BE5B-4B79-9B42-B6FBB52E189B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B99-BAFE-4029-B322-7FE642D8EBA4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FB1-44C5-461D-BA38-0D2CBC90B8D8}" type="datetime1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68B7-D63A-418B-B4CB-AEC5B4F06175}" type="datetime1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9424-4C8B-4970-BF8B-95DF54F3EEE0}" type="datetime1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3AA-DFAF-4268-B877-4CB8BB2FC158}" type="datetime1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03BC-51F8-4FD0-8E2D-AA0140238A50}" type="datetime1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5FB5-B3FD-4B17-9BA5-9DC14D0A0C2A}" type="datetime1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49D668-B57B-4C58-B35A-B2F4E51D4394}" type="datetime1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7F9CBF-460E-4C86-9250-E6E93F97DA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078182"/>
            <a:ext cx="7175351" cy="2847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HRJ Farmer’s </a:t>
            </a:r>
            <a:r>
              <a:rPr lang="en-US" dirty="0">
                <a:solidFill>
                  <a:schemeClr val="tx1"/>
                </a:solidFill>
              </a:rPr>
              <a:t>Inc.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Hemchand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Lallad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Ryan Van De </a:t>
            </a:r>
            <a:r>
              <a:rPr lang="en-US" sz="2000" dirty="0" err="1" smtClean="0">
                <a:solidFill>
                  <a:schemeClr val="tx1"/>
                </a:solidFill>
              </a:rPr>
              <a:t>Weg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Joseph </a:t>
            </a:r>
            <a:r>
              <a:rPr lang="en-US" sz="2000" dirty="0" err="1" smtClean="0">
                <a:solidFill>
                  <a:schemeClr val="tx1"/>
                </a:solidFill>
              </a:rPr>
              <a:t>Ko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800601"/>
            <a:ext cx="5637010" cy="113406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chemeClr val="tx1"/>
                </a:solidFill>
              </a:rPr>
              <a:t>Indiana University Purdue </a:t>
            </a:r>
            <a:r>
              <a:rPr lang="en-US" sz="6400" dirty="0" smtClean="0">
                <a:solidFill>
                  <a:schemeClr val="tx1"/>
                </a:solidFill>
              </a:rPr>
              <a:t>University Fort Wayne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CPET </a:t>
            </a:r>
            <a:r>
              <a:rPr lang="en-US" sz="6400" dirty="0" smtClean="0">
                <a:solidFill>
                  <a:schemeClr val="tx1"/>
                </a:solidFill>
              </a:rPr>
              <a:t>581 E-Commerce &amp; Business technology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Professor </a:t>
            </a:r>
            <a:r>
              <a:rPr lang="en-US" sz="6400" dirty="0" smtClean="0">
                <a:solidFill>
                  <a:schemeClr val="tx1"/>
                </a:solidFill>
              </a:rPr>
              <a:t>Paul </a:t>
            </a:r>
            <a:r>
              <a:rPr lang="en-US" sz="6400" dirty="0">
                <a:solidFill>
                  <a:schemeClr val="tx1"/>
                </a:solidFill>
              </a:rPr>
              <a:t>Lin</a:t>
            </a:r>
          </a:p>
          <a:p>
            <a:r>
              <a:rPr lang="en-US" sz="6400" dirty="0" smtClean="0">
                <a:solidFill>
                  <a:schemeClr val="tx1"/>
                </a:solidFill>
              </a:rPr>
              <a:t> April 24, 2012</a:t>
            </a:r>
            <a:endParaRPr lang="en-US" sz="6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28804"/>
              </p:ext>
            </p:extLst>
          </p:nvPr>
        </p:nvGraphicFramePr>
        <p:xfrm>
          <a:off x="228600" y="457200"/>
          <a:ext cx="8686800" cy="612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Visio" r:id="rId3" imgW="10197286" imgH="8316114" progId="Visio.Drawing.11">
                  <p:embed/>
                </p:oleObj>
              </mc:Choice>
              <mc:Fallback>
                <p:oleObj name="Visio" r:id="rId3" imgW="10197286" imgH="831611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86800" cy="6125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HJR FARMERS RISK ANALYSIS MATIX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743200"/>
            <a:ext cx="8839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latin typeface="Book Antiqua" pitchFamily="18" charset="0"/>
              </a:rPr>
              <a:t>Customer credential alter/destroy</a:t>
            </a:r>
          </a:p>
          <a:p>
            <a:pPr eaLnBrk="1" hangingPunct="1"/>
            <a:r>
              <a:rPr lang="en-US" dirty="0" smtClean="0">
                <a:latin typeface="Book Antiqua" pitchFamily="18" charset="0"/>
              </a:rPr>
              <a:t>Shopping cart information alter/destroy </a:t>
            </a:r>
          </a:p>
          <a:p>
            <a:pPr eaLnBrk="1" hangingPunct="1"/>
            <a:r>
              <a:rPr lang="en-US" dirty="0" smtClean="0">
                <a:latin typeface="Book Antiqua" pitchFamily="18" charset="0"/>
              </a:rPr>
              <a:t>Alter/Modification of order data</a:t>
            </a:r>
          </a:p>
          <a:p>
            <a:pPr eaLnBrk="1" hangingPunct="1"/>
            <a:r>
              <a:rPr lang="en-US" dirty="0" smtClean="0">
                <a:latin typeface="Book Antiqua" pitchFamily="18" charset="0"/>
              </a:rPr>
              <a:t>Alter/Modification/destroy of Payment information </a:t>
            </a:r>
          </a:p>
          <a:p>
            <a:r>
              <a:rPr lang="en-US" dirty="0">
                <a:latin typeface="Book Antiqua" pitchFamily="18" charset="0"/>
              </a:rPr>
              <a:t>Theft of customer’s personal information</a:t>
            </a:r>
          </a:p>
          <a:p>
            <a:r>
              <a:rPr lang="en-US" dirty="0">
                <a:latin typeface="Book Antiqua" pitchFamily="18" charset="0"/>
              </a:rPr>
              <a:t> Unauthorized access to website</a:t>
            </a:r>
          </a:p>
          <a:p>
            <a:r>
              <a:rPr lang="en-US" dirty="0">
                <a:latin typeface="Book Antiqua" pitchFamily="18" charset="0"/>
              </a:rPr>
              <a:t> Fictitious emails to individuals from HRJ website</a:t>
            </a:r>
          </a:p>
          <a:p>
            <a:r>
              <a:rPr lang="en-US" dirty="0">
                <a:latin typeface="Book Antiqua" pitchFamily="18" charset="0"/>
              </a:rPr>
              <a:t> Transmit user to other website</a:t>
            </a:r>
          </a:p>
          <a:p>
            <a:r>
              <a:rPr lang="en-US" dirty="0">
                <a:latin typeface="Book Antiqua" pitchFamily="18" charset="0"/>
              </a:rPr>
              <a:t> Virus attack on HRJ Farmers website</a:t>
            </a:r>
          </a:p>
          <a:p>
            <a:r>
              <a:rPr lang="en-US" dirty="0">
                <a:latin typeface="Book Antiqua" pitchFamily="18" charset="0"/>
              </a:rPr>
              <a:t> Spread heavy traffic to HRJ website to make </a:t>
            </a:r>
            <a:r>
              <a:rPr lang="en-US" dirty="0" smtClean="0">
                <a:latin typeface="Book Antiqua" pitchFamily="18" charset="0"/>
              </a:rPr>
              <a:t>website     operation </a:t>
            </a:r>
            <a:r>
              <a:rPr lang="en-US" dirty="0">
                <a:latin typeface="Book Antiqua" pitchFamily="18" charset="0"/>
              </a:rPr>
              <a:t>slow or unusable </a:t>
            </a:r>
          </a:p>
          <a:p>
            <a:pPr eaLnBrk="1" hangingPunct="1"/>
            <a:endParaRPr lang="en-US" dirty="0" smtClean="0">
              <a:latin typeface="Book Antiqua" pitchFamily="18" charset="0"/>
            </a:endParaRPr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Security 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1"/>
          </p:nvPr>
        </p:nvSpPr>
        <p:spPr>
          <a:xfrm>
            <a:off x="838200" y="2634913"/>
            <a:ext cx="7319433" cy="3450696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Theft of customer’s personal information</a:t>
            </a:r>
          </a:p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Unauthorized access to website</a:t>
            </a:r>
          </a:p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Fictitious emails to individuals from HRJ website</a:t>
            </a:r>
          </a:p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Transmit user to other website</a:t>
            </a:r>
          </a:p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Virus attack on HRJ Farmers website</a:t>
            </a:r>
          </a:p>
          <a:p>
            <a:pPr marL="0" indent="0" eaLnBrk="1" hangingPunct="1"/>
            <a:r>
              <a:rPr lang="en-US" dirty="0" smtClean="0">
                <a:latin typeface="Book Antiqua" pitchFamily="18" charset="0"/>
              </a:rPr>
              <a:t> Spread heavy traffic to HRJ website to make     website operation slow or unusable </a:t>
            </a:r>
          </a:p>
        </p:txBody>
      </p:sp>
      <p:sp>
        <p:nvSpPr>
          <p:cNvPr id="11266" name="Title 2"/>
          <p:cNvSpPr>
            <a:spLocks/>
          </p:cNvSpPr>
          <p:nvPr/>
        </p:nvSpPr>
        <p:spPr bwMode="auto">
          <a:xfrm>
            <a:off x="838200" y="30480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>
                <a:solidFill>
                  <a:schemeClr val="tx2"/>
                </a:solidFill>
                <a:latin typeface="Book Antiqua" pitchFamily="18" charset="0"/>
              </a:rPr>
              <a:t>Security Threats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042500"/>
            <a:ext cx="823335" cy="7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8445500" cy="46101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smtClean="0">
                <a:latin typeface="Book Antiqua" pitchFamily="18" charset="0"/>
              </a:rPr>
              <a:t>Virus protection tool at server and client side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Access control and authentication protection with appropriate firewall and proxy server setting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Cryptography technology to convert client information to cipher text format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Enable secure socket layer for payment process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Monitoring tool for abnormal behavior on the website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Regular data backup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Educational information for first time and regular customer to access website</a:t>
            </a:r>
          </a:p>
          <a:p>
            <a:pPr marL="0" indent="0" eaLnBrk="1" hangingPunct="1"/>
            <a:r>
              <a:rPr lang="en-US" smtClean="0">
                <a:latin typeface="Book Antiqua" pitchFamily="18" charset="0"/>
              </a:rPr>
              <a:t>Enabling digital certificate for the website</a:t>
            </a:r>
          </a:p>
        </p:txBody>
      </p:sp>
      <p:sp>
        <p:nvSpPr>
          <p:cNvPr id="12290" name="Title 2"/>
          <p:cNvSpPr>
            <a:spLocks/>
          </p:cNvSpPr>
          <p:nvPr/>
        </p:nvSpPr>
        <p:spPr bwMode="auto">
          <a:xfrm>
            <a:off x="838200" y="30480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Book Antiqua" pitchFamily="18" charset="0"/>
              </a:rPr>
              <a:t>Plan to Defeat Security 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Unlimited Free Reissues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2048-bit SSL Secure Sockets Layer with TLS Encryption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Compatible with all major browsers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Solid vetting to ensure strong Authentication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Secure Site Seal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Phone, Email, and Chat Support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Compatible with Apache, IIS, Tomcat, Exchange Server, and other servers</a:t>
            </a:r>
          </a:p>
          <a:p>
            <a:pPr marL="457200" indent="-457200" eaLnBrk="1" hangingPunct="1"/>
            <a:r>
              <a:rPr lang="en-US" smtClean="0">
                <a:latin typeface="Book Antiqua" pitchFamily="18" charset="0"/>
              </a:rPr>
              <a:t>Compatible with Linux, Windows, and other operating systems</a:t>
            </a:r>
          </a:p>
        </p:txBody>
      </p:sp>
      <p:sp>
        <p:nvSpPr>
          <p:cNvPr id="25603" name="Title 2"/>
          <p:cNvSpPr>
            <a:spLocks/>
          </p:cNvSpPr>
          <p:nvPr/>
        </p:nvSpPr>
        <p:spPr bwMode="auto">
          <a:xfrm>
            <a:off x="838200" y="30480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Book Antiqua" pitchFamily="18" charset="0"/>
              </a:rPr>
              <a:t>DigiCert Advantages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/>
          </p:cNvSpPr>
          <p:nvPr/>
        </p:nvSpPr>
        <p:spPr bwMode="auto">
          <a:xfrm>
            <a:off x="838200" y="152400"/>
            <a:ext cx="7756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Payment Process</a:t>
            </a:r>
            <a:endParaRPr lang="en-US" sz="4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9248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Leveraging</a:t>
            </a:r>
          </a:p>
          <a:p>
            <a:r>
              <a:rPr lang="en-US" dirty="0" smtClean="0"/>
              <a:t>Permission Marketing</a:t>
            </a:r>
          </a:p>
          <a:p>
            <a:r>
              <a:rPr lang="en-US" dirty="0" smtClean="0"/>
              <a:t>Affiliate Marketing</a:t>
            </a:r>
          </a:p>
          <a:p>
            <a:r>
              <a:rPr lang="en-US" dirty="0" smtClean="0"/>
              <a:t>Viral Marketing</a:t>
            </a:r>
          </a:p>
          <a:p>
            <a:r>
              <a:rPr lang="en-US" dirty="0" smtClean="0"/>
              <a:t>Social Network Marketing</a:t>
            </a:r>
          </a:p>
          <a:p>
            <a:r>
              <a:rPr lang="en-US" dirty="0" smtClean="0"/>
              <a:t>Mobil Marketing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580233" cy="16361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 value chain</a:t>
            </a:r>
          </a:p>
          <a:p>
            <a:r>
              <a:rPr lang="en-US" dirty="0" smtClean="0"/>
              <a:t>Core </a:t>
            </a:r>
            <a:r>
              <a:rPr lang="en-US" dirty="0"/>
              <a:t>competences</a:t>
            </a:r>
          </a:p>
          <a:p>
            <a:r>
              <a:rPr lang="en-US" dirty="0" smtClean="0"/>
              <a:t>Synergies</a:t>
            </a:r>
            <a:endParaRPr lang="en-US" dirty="0"/>
          </a:p>
          <a:p>
            <a:r>
              <a:rPr lang="en-US" dirty="0" smtClean="0"/>
              <a:t>Technology</a:t>
            </a:r>
            <a:endParaRPr lang="en-US" dirty="0"/>
          </a:p>
          <a:p>
            <a:r>
              <a:rPr lang="en-US" dirty="0" smtClean="0"/>
              <a:t>Social </a:t>
            </a:r>
            <a:r>
              <a:rPr lang="en-US" dirty="0"/>
              <a:t>and legal challenges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Related Factors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2590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 </a:t>
            </a:r>
            <a:r>
              <a:rPr lang="en-US" dirty="0"/>
              <a:t>Domain Name </a:t>
            </a:r>
          </a:p>
          <a:p>
            <a:r>
              <a:rPr lang="en-US" dirty="0" smtClean="0"/>
              <a:t>Design </a:t>
            </a:r>
            <a:r>
              <a:rPr lang="en-US" dirty="0"/>
              <a:t>and develop the website</a:t>
            </a:r>
          </a:p>
          <a:p>
            <a:r>
              <a:rPr lang="en-US" dirty="0" smtClean="0"/>
              <a:t>Host </a:t>
            </a:r>
            <a:r>
              <a:rPr lang="en-US" dirty="0"/>
              <a:t>website</a:t>
            </a:r>
          </a:p>
          <a:p>
            <a:r>
              <a:rPr lang="en-US" dirty="0" smtClean="0"/>
              <a:t>Promote </a:t>
            </a:r>
            <a:r>
              <a:rPr lang="en-US" dirty="0"/>
              <a:t>website to potential customers</a:t>
            </a:r>
          </a:p>
          <a:p>
            <a:r>
              <a:rPr lang="en-US" dirty="0" smtClean="0"/>
              <a:t>Accept </a:t>
            </a:r>
            <a:r>
              <a:rPr lang="en-US" dirty="0"/>
              <a:t>Payments through website</a:t>
            </a:r>
          </a:p>
          <a:p>
            <a:r>
              <a:rPr lang="en-US" dirty="0" smtClean="0"/>
              <a:t>Maintain </a:t>
            </a:r>
            <a:r>
              <a:rPr lang="en-US" dirty="0"/>
              <a:t>website</a:t>
            </a:r>
          </a:p>
          <a:p>
            <a:r>
              <a:rPr lang="en-US" dirty="0" smtClean="0"/>
              <a:t>Update </a:t>
            </a:r>
            <a:r>
              <a:rPr lang="en-US" dirty="0"/>
              <a:t>website and technology as and when required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Purpose, Scope, and Objectives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28059"/>
            <a:ext cx="2466109" cy="184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 to entry</a:t>
            </a:r>
          </a:p>
          <a:p>
            <a:r>
              <a:rPr lang="en-US" dirty="0" smtClean="0"/>
              <a:t>Power </a:t>
            </a:r>
            <a:r>
              <a:rPr lang="en-US" dirty="0"/>
              <a:t>of suppliers</a:t>
            </a:r>
          </a:p>
          <a:p>
            <a:r>
              <a:rPr lang="en-US" dirty="0" smtClean="0"/>
              <a:t>Power </a:t>
            </a:r>
            <a:r>
              <a:rPr lang="en-US" dirty="0"/>
              <a:t>of customers</a:t>
            </a:r>
          </a:p>
          <a:p>
            <a:r>
              <a:rPr lang="en-US" dirty="0" smtClean="0"/>
              <a:t>Existence </a:t>
            </a:r>
            <a:r>
              <a:rPr lang="en-US" dirty="0"/>
              <a:t>of substitute products</a:t>
            </a:r>
          </a:p>
          <a:p>
            <a:r>
              <a:rPr lang="en-US" dirty="0" smtClean="0"/>
              <a:t>Industry </a:t>
            </a:r>
            <a:r>
              <a:rPr lang="en-US" dirty="0"/>
              <a:t>value chain</a:t>
            </a:r>
          </a:p>
          <a:p>
            <a:r>
              <a:rPr lang="en-US" dirty="0" smtClean="0"/>
              <a:t>Nature </a:t>
            </a:r>
            <a:r>
              <a:rPr lang="en-US" dirty="0"/>
              <a:t>of intra‐industry competition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Related Factors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80931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7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  <a:p>
            <a:endParaRPr lang="en-US" dirty="0"/>
          </a:p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and </a:t>
            </a:r>
            <a:r>
              <a:rPr lang="en-US" dirty="0"/>
              <a:t>F</a:t>
            </a:r>
            <a:r>
              <a:rPr lang="en-US" dirty="0" smtClean="0"/>
              <a:t>uture Plan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095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Shopping Cart and Purchase </a:t>
            </a:r>
          </a:p>
          <a:p>
            <a:r>
              <a:rPr lang="en-US" dirty="0" smtClean="0"/>
              <a:t>Contact Us</a:t>
            </a:r>
          </a:p>
          <a:p>
            <a:r>
              <a:rPr lang="en-US" dirty="0" smtClean="0"/>
              <a:t>Product Search</a:t>
            </a:r>
          </a:p>
          <a:p>
            <a:r>
              <a:rPr lang="en-US" dirty="0" smtClean="0"/>
              <a:t>Sort Product</a:t>
            </a:r>
          </a:p>
          <a:p>
            <a:r>
              <a:rPr lang="en-US" dirty="0" smtClean="0"/>
              <a:t>Send Recommendation to Friend</a:t>
            </a:r>
          </a:p>
          <a:p>
            <a:r>
              <a:rPr lang="en-US" dirty="0" smtClean="0"/>
              <a:t>Site Map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User Accounts login and see order history</a:t>
            </a:r>
          </a:p>
          <a:p>
            <a:r>
              <a:rPr lang="en-US" dirty="0" smtClean="0"/>
              <a:t>Product Return Feature</a:t>
            </a:r>
          </a:p>
          <a:p>
            <a:r>
              <a:rPr lang="en-US" dirty="0" smtClean="0"/>
              <a:t>Email notification for order confirmation</a:t>
            </a:r>
          </a:p>
          <a:p>
            <a:r>
              <a:rPr lang="en-US" dirty="0" smtClean="0"/>
              <a:t>Access HRJ Farmers Inc. from order confirmation link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www.hrjfarmers.com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an online platform the connect all entities in the fresh produce market value chain a place to connect, communicate, provide quotation, buy and sell their products. </a:t>
            </a:r>
            <a:endParaRPr lang="en-US" dirty="0" smtClean="0"/>
          </a:p>
          <a:p>
            <a:r>
              <a:rPr lang="en-US" dirty="0" smtClean="0"/>
              <a:t>All-inclusive </a:t>
            </a:r>
            <a:r>
              <a:rPr lang="en-US" dirty="0"/>
              <a:t>site that offers these parties a place to connect with each other allowing them to lower overhead, decrease cost, expand their market, increase sales and profits,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</a:t>
            </a:r>
            <a:r>
              <a:rPr lang="en-US" dirty="0"/>
              <a:t>information flow between each party with the value chain.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Facilitate </a:t>
            </a:r>
            <a:r>
              <a:rPr lang="en-US" dirty="0"/>
              <a:t>market coordination between each party within the value </a:t>
            </a:r>
            <a:r>
              <a:rPr lang="en-US" dirty="0" smtClean="0"/>
              <a:t>chain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Reduce </a:t>
            </a:r>
            <a:r>
              <a:rPr lang="en-US" dirty="0"/>
              <a:t>and eliminate unnecessary transaction costs.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generate a profit by providing an online platform that allows all enterprises in the fresh produce value chain a place to connect, communicate, provide quotations to buy and sell their products in an expanded market”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99264"/>
            <a:ext cx="2540000" cy="1905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Perishability</a:t>
            </a:r>
          </a:p>
          <a:p>
            <a:endParaRPr lang="en-US" dirty="0"/>
          </a:p>
          <a:p>
            <a:r>
              <a:rPr lang="en-US" dirty="0" smtClean="0"/>
              <a:t>Seasonality</a:t>
            </a:r>
          </a:p>
          <a:p>
            <a:endParaRPr lang="en-US" dirty="0"/>
          </a:p>
          <a:p>
            <a:r>
              <a:rPr lang="en-US" dirty="0" smtClean="0"/>
              <a:t>Weather variability</a:t>
            </a:r>
          </a:p>
          <a:p>
            <a:endParaRPr lang="en-US" dirty="0"/>
          </a:p>
          <a:p>
            <a:r>
              <a:rPr lang="en-US" dirty="0" smtClean="0"/>
              <a:t>Traditional distribution channels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67200"/>
            <a:ext cx="1981200" cy="2057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5" y="304800"/>
            <a:ext cx="829019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83202"/>
              </p:ext>
            </p:extLst>
          </p:nvPr>
        </p:nvGraphicFramePr>
        <p:xfrm>
          <a:off x="0" y="228600"/>
          <a:ext cx="8839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Visio" r:id="rId3" imgW="7613440" imgH="9075252" progId="Visio.Drawing.11">
                  <p:embed/>
                </p:oleObj>
              </mc:Choice>
              <mc:Fallback>
                <p:oleObj name="Visio" r:id="rId3" imgW="7613440" imgH="90752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839200" cy="609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79876"/>
              </p:ext>
            </p:extLst>
          </p:nvPr>
        </p:nvGraphicFramePr>
        <p:xfrm>
          <a:off x="381000" y="457200"/>
          <a:ext cx="8458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Visio" r:id="rId3" imgW="9937867" imgH="7022073" progId="Visio.Drawing.11">
                  <p:embed/>
                </p:oleObj>
              </mc:Choice>
              <mc:Fallback>
                <p:oleObj name="Visio" r:id="rId3" imgW="9937867" imgH="7022073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8458200" cy="60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CBF-460E-4C86-9250-E6E93F97D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435</TotalTime>
  <Words>574</Words>
  <Application>Microsoft Office PowerPoint</Application>
  <PresentationFormat>On-screen Show (4:3)</PresentationFormat>
  <Paragraphs>129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Waveform</vt:lpstr>
      <vt:lpstr>Visio</vt:lpstr>
      <vt:lpstr>HRJ Farmer’s Inc.   Hemchand Lallad Ryan Van De Weg Joseph Ko </vt:lpstr>
      <vt:lpstr>Purpose, Scope, and Objectives</vt:lpstr>
      <vt:lpstr>Executive Summary</vt:lpstr>
      <vt:lpstr>Keys to Success</vt:lpstr>
      <vt:lpstr>Mission Statement</vt:lpstr>
      <vt:lpstr>Market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HJR FARMERS RISK ANALYSIS MATIX</vt:lpstr>
      <vt:lpstr>Security Threats</vt:lpstr>
      <vt:lpstr>PowerPoint Presentation</vt:lpstr>
      <vt:lpstr>PowerPoint Presentation</vt:lpstr>
      <vt:lpstr>PowerPoint Presentation</vt:lpstr>
      <vt:lpstr>PowerPoint Presentation</vt:lpstr>
      <vt:lpstr>Marketing Strategy</vt:lpstr>
      <vt:lpstr>Firm Related Factors</vt:lpstr>
      <vt:lpstr>Industry Related Factors</vt:lpstr>
      <vt:lpstr>Achievements and Future Plan</vt:lpstr>
      <vt:lpstr>www.hrjfarmers.com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HRJ Farmer’s Inc.   Indiana University Purdue University CPET 581 HM3 Professor Dr. Paul Lin January 27, 2012</dc:title>
  <dc:creator>R</dc:creator>
  <cp:lastModifiedBy>Lin</cp:lastModifiedBy>
  <cp:revision>40</cp:revision>
  <dcterms:created xsi:type="dcterms:W3CDTF">2012-03-15T23:29:40Z</dcterms:created>
  <dcterms:modified xsi:type="dcterms:W3CDTF">2012-04-24T18:20:56Z</dcterms:modified>
</cp:coreProperties>
</file>