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3" r:id="rId1"/>
  </p:sldMasterIdLst>
  <p:notesMasterIdLst>
    <p:notesMasterId r:id="rId43"/>
  </p:notesMasterIdLst>
  <p:sldIdLst>
    <p:sldId id="256" r:id="rId2"/>
    <p:sldId id="259" r:id="rId3"/>
    <p:sldId id="257" r:id="rId4"/>
    <p:sldId id="262" r:id="rId5"/>
    <p:sldId id="258" r:id="rId6"/>
    <p:sldId id="263" r:id="rId7"/>
    <p:sldId id="264" r:id="rId8"/>
    <p:sldId id="265" r:id="rId9"/>
    <p:sldId id="266" r:id="rId10"/>
    <p:sldId id="268" r:id="rId11"/>
    <p:sldId id="270" r:id="rId12"/>
    <p:sldId id="267" r:id="rId13"/>
    <p:sldId id="269" r:id="rId14"/>
    <p:sldId id="271" r:id="rId15"/>
    <p:sldId id="272" r:id="rId16"/>
    <p:sldId id="273" r:id="rId17"/>
    <p:sldId id="282" r:id="rId18"/>
    <p:sldId id="260" r:id="rId19"/>
    <p:sldId id="291" r:id="rId20"/>
    <p:sldId id="292" r:id="rId21"/>
    <p:sldId id="275" r:id="rId22"/>
    <p:sldId id="276" r:id="rId23"/>
    <p:sldId id="261" r:id="rId24"/>
    <p:sldId id="277" r:id="rId25"/>
    <p:sldId id="274" r:id="rId26"/>
    <p:sldId id="293" r:id="rId27"/>
    <p:sldId id="294" r:id="rId28"/>
    <p:sldId id="295" r:id="rId29"/>
    <p:sldId id="296" r:id="rId30"/>
    <p:sldId id="297" r:id="rId31"/>
    <p:sldId id="280" r:id="rId32"/>
    <p:sldId id="278" r:id="rId33"/>
    <p:sldId id="283" r:id="rId34"/>
    <p:sldId id="284" r:id="rId35"/>
    <p:sldId id="279" r:id="rId36"/>
    <p:sldId id="286" r:id="rId37"/>
    <p:sldId id="285" r:id="rId38"/>
    <p:sldId id="287" r:id="rId39"/>
    <p:sldId id="289" r:id="rId40"/>
    <p:sldId id="290" r:id="rId41"/>
    <p:sldId id="28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A8BAD-3BA0-4C88-BD67-2C91D9E55511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01D95-A1F9-4FA4-8449-E8CB819D4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4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01D95-A1F9-4FA4-8449-E8CB819D4D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8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1950C-BB38-4F0B-A48A-B279F8D0043D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24374" y="6398948"/>
            <a:ext cx="512638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52D18182-6A79-460B-AE9C-60A49FDB01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1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A2B9-28F6-4BE4-AE76-A5F1BCF5C6EC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4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47CA-B0BE-45F3-8DEA-D0CF1080D3DF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0442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164EE-989D-4AA0-9349-16E774A34186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52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4290-9DD1-471A-B071-4B2D04A03EC2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2050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848A-BCD3-42D7-B857-24BF6B366328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46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E7828-9E05-4885-B169-543C4E9A7675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1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76AA-C48C-4C50-BE9F-1AC0B337CC76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2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031E-665A-4379-AB56-37A8C7B8AEE1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9010" y="6395243"/>
            <a:ext cx="512638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fld id="{52D18182-6A79-460B-AE9C-60A49FDB01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2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04D4-EC51-49A5-88AF-E771FF0E1F45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9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66A6-297E-49E9-AEE3-2B249F5F2FD2}" type="datetime1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8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E65C-8268-4F8E-B260-62101B1D18BA}" type="datetime1">
              <a:rPr lang="en-US" smtClean="0"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4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AB2F-B5BC-41D9-A086-8926770B9A3B}" type="datetime1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6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3E3A6-204F-44C4-B90E-EE81A1743295}" type="datetime1">
              <a:rPr lang="en-US" smtClean="0"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1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0F16-7C93-45EF-ABF5-45AAD16F09CF}" type="datetime1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BCDF-577A-48EA-AEBF-11F394471C93}" type="datetime1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2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F4104-940B-4163-98E6-810FC83E4D9E}" type="datetime1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D18182-6A79-460B-AE9C-60A49FDB0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  <p:sldLayoutId id="2147483955" r:id="rId12"/>
    <p:sldLayoutId id="2147483956" r:id="rId13"/>
    <p:sldLayoutId id="2147483957" r:id="rId14"/>
    <p:sldLayoutId id="2147483958" r:id="rId15"/>
    <p:sldLayoutId id="21474839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ite.com/registe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54.213.46.161:900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3125" y="1447402"/>
            <a:ext cx="5826719" cy="164630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Q&amp;A Web Application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125" y="3093701"/>
            <a:ext cx="5826719" cy="2649071"/>
          </a:xfrm>
        </p:spPr>
        <p:txBody>
          <a:bodyPr/>
          <a:lstStyle/>
          <a:p>
            <a:r>
              <a:rPr lang="en-US" dirty="0" smtClean="0"/>
              <a:t>Adam Frisby</a:t>
            </a:r>
          </a:p>
          <a:p>
            <a:endParaRPr lang="en-US" dirty="0"/>
          </a:p>
          <a:p>
            <a:r>
              <a:rPr lang="en-US" dirty="0" smtClean="0"/>
              <a:t>December 13, 2013</a:t>
            </a:r>
          </a:p>
          <a:p>
            <a:endParaRPr lang="en-US" dirty="0" smtClean="0"/>
          </a:p>
          <a:p>
            <a:r>
              <a:rPr lang="en-US" dirty="0" smtClean="0"/>
              <a:t>Advisor: Hongli Lou</a:t>
            </a:r>
          </a:p>
          <a:p>
            <a:r>
              <a:rPr lang="en-US" dirty="0" smtClean="0"/>
              <a:t>CPET 491 Instructor: Paul Lin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Controllers &amp;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14" y="1930400"/>
            <a:ext cx="7278172" cy="4530221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Each controller in the application contains several actions</a:t>
            </a:r>
          </a:p>
          <a:p>
            <a:r>
              <a:rPr lang="en-US" sz="2200" dirty="0" smtClean="0"/>
              <a:t>Examples:</a:t>
            </a:r>
          </a:p>
          <a:p>
            <a:pPr lvl="1"/>
            <a:r>
              <a:rPr lang="en-US" sz="2200" dirty="0" smtClean="0"/>
              <a:t>“</a:t>
            </a:r>
            <a:r>
              <a:rPr lang="en-US" sz="2200" dirty="0" err="1" smtClean="0"/>
              <a:t>Register.Submit</a:t>
            </a:r>
            <a:r>
              <a:rPr lang="en-US" sz="2200" dirty="0" smtClean="0"/>
              <a:t>” – Validates the user’s input and creates a new user account if user input is valid</a:t>
            </a:r>
          </a:p>
          <a:p>
            <a:pPr lvl="1"/>
            <a:r>
              <a:rPr lang="en-US" sz="2200" dirty="0" smtClean="0"/>
              <a:t>“</a:t>
            </a:r>
            <a:r>
              <a:rPr lang="en-US" sz="2200" dirty="0" err="1" smtClean="0"/>
              <a:t>Interviews.View</a:t>
            </a:r>
            <a:r>
              <a:rPr lang="en-US" sz="2200" dirty="0" smtClean="0"/>
              <a:t>” – Pulls interview data from database and returns a view of the to the user</a:t>
            </a:r>
          </a:p>
          <a:p>
            <a:r>
              <a:rPr lang="en-US" sz="2200" dirty="0" smtClean="0"/>
              <a:t>Most actions return views, but some actions return data objects (in JSON format)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An interceptor is a function which is called before or after a controller action is invocated.</a:t>
            </a:r>
          </a:p>
          <a:p>
            <a:r>
              <a:rPr lang="en-US" sz="2200" dirty="0" smtClean="0"/>
              <a:t>There are four times at which interceptors can be registered to run: BEFORE, AFTER, PANIC, FINALLY</a:t>
            </a:r>
          </a:p>
          <a:p>
            <a:r>
              <a:rPr lang="en-US" sz="2200" dirty="0" smtClean="0"/>
              <a:t>Interceptors are used to being/committing/rolling back database transactions and enforcing user permissions.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>
                <a:cs typeface="Courier New" panose="02070309020205020404" pitchFamily="49" charset="0"/>
              </a:rPr>
              <a:t>URL Router routes certain URLs to certain controller actions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For example </a:t>
            </a:r>
            <a:r>
              <a:rPr lang="en-US" sz="2400" dirty="0" smtClean="0">
                <a:cs typeface="Courier New" panose="02070309020205020404" pitchFamily="49" charset="0"/>
                <a:hlinkClick r:id="rId2"/>
              </a:rPr>
              <a:t>http://site.com/register</a:t>
            </a:r>
            <a:r>
              <a:rPr lang="en-US" sz="2400" dirty="0" smtClean="0">
                <a:cs typeface="Courier New" panose="02070309020205020404" pitchFamily="49" charset="0"/>
              </a:rPr>
              <a:t> routes to the “</a:t>
            </a:r>
            <a:r>
              <a:rPr lang="en-US" sz="2400" dirty="0" err="1" smtClean="0">
                <a:cs typeface="Courier New" panose="02070309020205020404" pitchFamily="49" charset="0"/>
              </a:rPr>
              <a:t>Register.Index</a:t>
            </a:r>
            <a:r>
              <a:rPr lang="en-US" sz="2400" dirty="0" smtClean="0">
                <a:cs typeface="Courier New" panose="02070309020205020404" pitchFamily="49" charset="0"/>
              </a:rPr>
              <a:t>” </a:t>
            </a:r>
          </a:p>
          <a:p>
            <a:endParaRPr lang="en-US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logout  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Logout.Index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   /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register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Register.Index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  /register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Register.Submit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Models handle the interaction with the database.</a:t>
            </a:r>
          </a:p>
          <a:p>
            <a:r>
              <a:rPr lang="en-US" sz="2400" dirty="0" err="1" smtClean="0"/>
              <a:t>InsertUser</a:t>
            </a:r>
            <a:r>
              <a:rPr lang="en-US" sz="2400" dirty="0" smtClean="0"/>
              <a:t>(</a:t>
            </a:r>
            <a:r>
              <a:rPr lang="en-US" sz="2400" dirty="0" err="1" smtClean="0"/>
              <a:t>tx</a:t>
            </a:r>
            <a:r>
              <a:rPr lang="en-US" sz="2400" dirty="0" smtClean="0"/>
              <a:t> </a:t>
            </a:r>
            <a:r>
              <a:rPr lang="en-US" sz="2400" dirty="0"/>
              <a:t>*</a:t>
            </a:r>
            <a:r>
              <a:rPr lang="en-US" sz="2400" dirty="0" err="1"/>
              <a:t>jet.Tx</a:t>
            </a:r>
            <a:r>
              <a:rPr lang="en-US" sz="2400" dirty="0"/>
              <a:t>, username string, password string, email string, </a:t>
            </a:r>
            <a:r>
              <a:rPr lang="en-US" sz="2400" dirty="0" err="1"/>
              <a:t>ipAddress</a:t>
            </a:r>
            <a:r>
              <a:rPr lang="en-US" sz="2400" dirty="0"/>
              <a:t> string)</a:t>
            </a:r>
            <a:endParaRPr lang="en-US" sz="2400" dirty="0" smtClean="0"/>
          </a:p>
          <a:p>
            <a:r>
              <a:rPr lang="en-US" sz="2400" dirty="0" smtClean="0"/>
              <a:t>When a row is requested from the database through the model it is returned as a struct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the context of the web application, views are the web pages which are displayed in the user’s web </a:t>
            </a:r>
            <a:r>
              <a:rPr lang="en-US" sz="2400" dirty="0" smtClean="0"/>
              <a:t>browser.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application makes use of Go’s built in template </a:t>
            </a:r>
            <a:r>
              <a:rPr lang="en-US" sz="2400" dirty="0" smtClean="0"/>
              <a:t>library.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AJAX - Asynchronous JavaScript and XML</a:t>
            </a:r>
          </a:p>
          <a:p>
            <a:r>
              <a:rPr lang="en-US" sz="2400" dirty="0" smtClean="0"/>
              <a:t>XML is not required, JSON is used instead</a:t>
            </a:r>
          </a:p>
          <a:p>
            <a:r>
              <a:rPr lang="en-US" sz="2400" dirty="0" smtClean="0"/>
              <a:t>A request is made from the web browser in the background. The </a:t>
            </a:r>
            <a:r>
              <a:rPr lang="en-US" sz="2400" dirty="0"/>
              <a:t>server will respond with a response and </a:t>
            </a:r>
            <a:r>
              <a:rPr lang="en-US" sz="2400" dirty="0" smtClean="0"/>
              <a:t>the page (view) is updated to reflect the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15" y="167382"/>
            <a:ext cx="6383709" cy="653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Passwords are stored as cryptographic hashes using the bcrypt hash function</a:t>
            </a:r>
          </a:p>
          <a:p>
            <a:r>
              <a:rPr lang="en-US" sz="2400" dirty="0" smtClean="0"/>
              <a:t>Bcrypt has a “cost” which will increase the execution time of the function as well as using random salts</a:t>
            </a:r>
          </a:p>
          <a:p>
            <a:pPr lvl="1"/>
            <a:r>
              <a:rPr lang="en-US" sz="2400" dirty="0" smtClean="0"/>
              <a:t>Longer time to brute force</a:t>
            </a:r>
          </a:p>
          <a:p>
            <a:pPr lvl="1"/>
            <a:r>
              <a:rPr lang="en-US" sz="2400" dirty="0" smtClean="0"/>
              <a:t>Protected against rainbow tables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5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97907"/>
          </a:xfrm>
        </p:spPr>
        <p:txBody>
          <a:bodyPr/>
          <a:lstStyle/>
          <a:p>
            <a:r>
              <a:rPr lang="en-US" dirty="0" smtClean="0"/>
              <a:t>Ranking Algorithms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76444" y="1914258"/>
                <a:ext cx="6981484" cy="213644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𝒓𝒂𝒏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𝒉𝒐𝒕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num>
                                    <m:den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unc>
                                <m:func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𝒍𝒐𝒈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num>
                                    <m:den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𝟏𝟎</m:t>
                                          </m:r>
                                        </m:e>
                                        <m:sup>
                                          <m:d>
                                            <m:dPr>
                                              <m:ctrlPr>
                                                <a:rPr lang="en-US" sz="2400" b="1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sz="2400" b="1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d>
                                                    <m:dPr>
                                                      <m:begChr m:val="|"/>
                                                      <m:endChr m:val="|"/>
                                                      <m:ctrlPr>
                                                        <a:rPr lang="en-US" sz="2400" b="1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sz="2400" b="1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</m:t>
                                                      </m:r>
                                                    </m:e>
                                                  </m:d>
                                                </m:num>
                                                <m:den>
                                                  <m:r>
                                                    <a:rPr lang="en-US" sz="24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𝟏𝟎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sup>
                                      </m:sSup>
                                    </m:e>
                                  </m:d>
                                </m:num>
                                <m:den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6444" y="1914258"/>
                <a:ext cx="6981484" cy="213644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769121" y="4657458"/>
            <a:ext cx="63751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 err="1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Δt</a:t>
            </a:r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Number of seconds between Jan 1, 2013 and </a:t>
            </a:r>
          </a:p>
          <a:p>
            <a:r>
              <a:rPr lang="en-US" sz="2200" i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interview creation </a:t>
            </a:r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[0, ∞)</a:t>
            </a:r>
          </a:p>
          <a:p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= 201570.0</a:t>
            </a:r>
          </a:p>
          <a:p>
            <a:pPr>
              <a:spcAft>
                <a:spcPts val="800"/>
              </a:spcAft>
            </a:pPr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= Score [-∞,∞]</a:t>
            </a:r>
            <a:endParaRPr lang="en-US" sz="2200" i="1" dirty="0">
              <a:effectLst/>
              <a:latin typeface="Cambria Math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8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560" y="284792"/>
            <a:ext cx="7836494" cy="1320800"/>
          </a:xfrm>
        </p:spPr>
        <p:txBody>
          <a:bodyPr/>
          <a:lstStyle/>
          <a:p>
            <a:r>
              <a:rPr lang="en-US" dirty="0" smtClean="0"/>
              <a:t>Ranking Algorithms – Time Component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605592"/>
            <a:ext cx="6520561" cy="47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45" y="1666430"/>
            <a:ext cx="6347714" cy="4720267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Problem Statement and Solution</a:t>
            </a:r>
          </a:p>
          <a:p>
            <a:r>
              <a:rPr lang="en-US" sz="2400" dirty="0" smtClean="0"/>
              <a:t>Application Overview</a:t>
            </a:r>
          </a:p>
          <a:p>
            <a:r>
              <a:rPr lang="en-US" sz="2400" dirty="0" smtClean="0"/>
              <a:t>Programming Language and Software</a:t>
            </a:r>
          </a:p>
          <a:p>
            <a:r>
              <a:rPr lang="en-US" sz="2400" dirty="0" smtClean="0"/>
              <a:t>Application Infrastructure</a:t>
            </a:r>
          </a:p>
          <a:p>
            <a:r>
              <a:rPr lang="en-US" sz="2400" dirty="0" smtClean="0"/>
              <a:t>Software Architecture</a:t>
            </a:r>
          </a:p>
          <a:p>
            <a:r>
              <a:rPr lang="en-US" sz="2400" dirty="0" smtClean="0"/>
              <a:t>Security Concerns</a:t>
            </a:r>
          </a:p>
          <a:p>
            <a:r>
              <a:rPr lang="en-US" sz="2400" dirty="0" smtClean="0"/>
              <a:t>Ranking Algorithms</a:t>
            </a:r>
            <a:endParaRPr lang="en-US" sz="2400" dirty="0"/>
          </a:p>
          <a:p>
            <a:r>
              <a:rPr lang="en-US" sz="2400" dirty="0" smtClean="0"/>
              <a:t>Testing</a:t>
            </a:r>
          </a:p>
          <a:p>
            <a:r>
              <a:rPr lang="en-US" sz="2400" dirty="0" smtClean="0"/>
              <a:t>Conclusion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7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92" y="273602"/>
            <a:ext cx="6347713" cy="1320800"/>
          </a:xfrm>
        </p:spPr>
        <p:txBody>
          <a:bodyPr/>
          <a:lstStyle/>
          <a:p>
            <a:r>
              <a:rPr lang="en-US" dirty="0" smtClean="0"/>
              <a:t>Ranking Algorithms – Positive Score Component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594402"/>
            <a:ext cx="6644113" cy="480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6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63" y="276314"/>
            <a:ext cx="6347713" cy="1320800"/>
          </a:xfrm>
        </p:spPr>
        <p:txBody>
          <a:bodyPr/>
          <a:lstStyle/>
          <a:p>
            <a:r>
              <a:rPr lang="en-US" dirty="0" smtClean="0"/>
              <a:t>Ranking Algorithms – Negative Score Component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01" y="1657886"/>
            <a:ext cx="6696058" cy="4819828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Algorithms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462" y="2162086"/>
                <a:ext cx="7357929" cy="423315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/>
                  <a:t>Deriving k</a:t>
                </a:r>
              </a:p>
              <a:p>
                <a:pPr lvl="1"/>
                <a:r>
                  <a:rPr lang="en-US" sz="2400" dirty="0"/>
                  <a:t>I</a:t>
                </a:r>
                <a:r>
                  <a:rPr lang="en-US" sz="2400" dirty="0" smtClean="0"/>
                  <a:t>nterview 1 week old with 1000 post is equivalent to a newly created interview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1+1000</m:t>
                            </m:r>
                          </m:e>
                        </m:d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604800 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log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1+0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1001</m:t>
                            </m:r>
                          </m:e>
                        </m:d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604800 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en-US" sz="24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604800 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1001</m:t>
                                </m:r>
                              </m:e>
                            </m:d>
                          </m:e>
                        </m:func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=201570.8342 ≈201570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462" y="2162086"/>
                <a:ext cx="7357929" cy="4233156"/>
              </a:xfrm>
              <a:blipFill rotWithShape="0">
                <a:blip r:embed="rId2"/>
                <a:stretch>
                  <a:fillRect l="-663" t="-1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Algorithms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00" y="1777526"/>
            <a:ext cx="7079067" cy="473032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Algorithms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231165" y="1914258"/>
                <a:ext cx="6639653" cy="23244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3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𝒓𝒂𝒏</m:t>
                      </m:r>
                      <m:sSub>
                        <m:sSub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𝒔𝒐𝒐𝒏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num>
                                    <m:den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𝒍𝒐𝒈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num>
                                    <m:den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𝟏𝟎</m:t>
                                          </m:r>
                                        </m:e>
                                        <m:sup>
                                          <m:d>
                                            <m:dPr>
                                              <m:ctrlPr>
                                                <a:rPr lang="en-US" sz="2400" b="1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sz="2400" b="1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d>
                                                    <m:dPr>
                                                      <m:begChr m:val="|"/>
                                                      <m:endChr m:val="|"/>
                                                      <m:ctrlPr>
                                                        <a:rPr lang="en-US" sz="2400" b="1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sz="2400" b="1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𝒔</m:t>
                                                      </m:r>
                                                    </m:e>
                                                  </m:d>
                                                </m:num>
                                                <m:den>
                                                  <m:r>
                                                    <a:rPr lang="en-US" sz="2400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𝟏𝟎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sup>
                                      </m:sSup>
                                    </m:e>
                                  </m:d>
                                </m:num>
                                <m:den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b="1" dirty="0" smtClean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65" y="1914258"/>
                <a:ext cx="6639653" cy="23244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138531" y="4540128"/>
            <a:ext cx="663814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 err="1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Δt</a:t>
            </a:r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Number of seconds between Jan 1, 2013 and </a:t>
            </a:r>
          </a:p>
          <a:p>
            <a:r>
              <a:rPr lang="en-US" sz="2200" i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scheduled time </a:t>
            </a:r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[0, ∞)</a:t>
            </a:r>
          </a:p>
          <a:p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= 201570.0</a:t>
            </a:r>
          </a:p>
          <a:p>
            <a:pPr>
              <a:spcAft>
                <a:spcPts val="800"/>
              </a:spcAft>
            </a:pPr>
            <a:r>
              <a:rPr lang="en-US" sz="22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= Score [-∞,∞]</a:t>
            </a:r>
            <a:endParaRPr lang="en-US" sz="2200" i="1" dirty="0">
              <a:effectLst/>
              <a:latin typeface="Cambria Math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599" y="134168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5688"/>
              </p:ext>
            </p:extLst>
          </p:nvPr>
        </p:nvGraphicFramePr>
        <p:xfrm>
          <a:off x="609599" y="1341689"/>
          <a:ext cx="6762750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Visio" r:id="rId3" imgW="8756753" imgH="7233745" progId="Visio.Drawing.11">
                  <p:embed/>
                </p:oleObj>
              </mc:Choice>
              <mc:Fallback>
                <p:oleObj name="Visio" r:id="rId3" imgW="8756753" imgH="723374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1341689"/>
                        <a:ext cx="6762750" cy="529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2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Database Schema - Users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607" y="1612133"/>
            <a:ext cx="3429717" cy="478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901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</a:t>
            </a:r>
            <a:r>
              <a:rPr lang="en-US" dirty="0" smtClean="0"/>
              <a:t>Schema - Interviews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707716"/>
            <a:ext cx="7172359" cy="461617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 - Questions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19" y="2153541"/>
            <a:ext cx="7208908" cy="31533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4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 -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272" y="1930400"/>
            <a:ext cx="3970409" cy="4684045"/>
          </a:xfrm>
        </p:spPr>
      </p:pic>
    </p:spTree>
    <p:extLst>
      <p:ext uri="{BB962C8B-B14F-4D97-AF65-F5344CB8AC3E}">
        <p14:creationId xmlns:p14="http://schemas.microsoft.com/office/powerpoint/2010/main" val="42767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and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756876" cy="414620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Problem: When </a:t>
            </a:r>
            <a:r>
              <a:rPr lang="en-US" sz="2400" dirty="0">
                <a:solidFill>
                  <a:schemeClr val="tx2"/>
                </a:solidFill>
              </a:rPr>
              <a:t>large amounts of users are involved, contributions by users are </a:t>
            </a:r>
            <a:r>
              <a:rPr lang="en-US" sz="2400" dirty="0" smtClean="0">
                <a:solidFill>
                  <a:schemeClr val="tx2"/>
                </a:solidFill>
              </a:rPr>
              <a:t>disorganized. With </a:t>
            </a:r>
            <a:r>
              <a:rPr lang="en-US" sz="2400" dirty="0">
                <a:solidFill>
                  <a:schemeClr val="tx2"/>
                </a:solidFill>
              </a:rPr>
              <a:t>most social media platforms, it is difficult to gauge the general vibe of the audience.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Solution: </a:t>
            </a:r>
            <a:r>
              <a:rPr lang="en-US" sz="2400" dirty="0" smtClean="0">
                <a:solidFill>
                  <a:schemeClr val="tx2"/>
                </a:solidFill>
              </a:rPr>
              <a:t>New platform which allows ranked communication. Users </a:t>
            </a:r>
            <a:r>
              <a:rPr lang="en-US" sz="2400" dirty="0">
                <a:solidFill>
                  <a:schemeClr val="tx2"/>
                </a:solidFill>
              </a:rPr>
              <a:t>will voluntarily host </a:t>
            </a:r>
            <a:r>
              <a:rPr lang="en-US" sz="2400" dirty="0" smtClean="0">
                <a:solidFill>
                  <a:schemeClr val="tx2"/>
                </a:solidFill>
              </a:rPr>
              <a:t>Interviews. Other users </a:t>
            </a:r>
            <a:r>
              <a:rPr lang="en-US" sz="2400" dirty="0">
                <a:solidFill>
                  <a:schemeClr val="tx2"/>
                </a:solidFill>
              </a:rPr>
              <a:t>of the application will have the ability to vote up or down on questions and questions </a:t>
            </a:r>
            <a:r>
              <a:rPr lang="en-US" sz="2400" dirty="0" smtClean="0">
                <a:solidFill>
                  <a:schemeClr val="tx2"/>
                </a:solidFill>
              </a:rPr>
              <a:t>submitted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 - Messages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785" y="2027249"/>
            <a:ext cx="2637340" cy="466213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1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691" y="131036"/>
            <a:ext cx="6347713" cy="791910"/>
          </a:xfrm>
        </p:spPr>
        <p:txBody>
          <a:bodyPr/>
          <a:lstStyle/>
          <a:p>
            <a:r>
              <a:rPr lang="en-US" dirty="0" smtClean="0"/>
              <a:t>Select Requirements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998997"/>
              </p:ext>
            </p:extLst>
          </p:nvPr>
        </p:nvGraphicFramePr>
        <p:xfrm>
          <a:off x="196553" y="922944"/>
          <a:ext cx="8750893" cy="5472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100"/>
                <a:gridCol w="6195789"/>
                <a:gridCol w="1007055"/>
                <a:gridCol w="920949"/>
              </a:tblGrid>
              <a:tr h="3755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466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F8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shall allow visitors to register user accounts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Demo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Pass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5532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F9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Users shall have profile with questions/answer/comment history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466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F10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shall allow user to schedule a Q&amp;A session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5532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F18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shall allow user to submit questions before &amp; during Q&amp;A session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466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F21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Comments shall allow children comments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466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F23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shall rank Q&amp;A sessions by votes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5532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F24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shall allow user to vote up or down on questions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466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F26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should allow certain users to be moderators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5532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F31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should allow users to private message each other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  <a:tr h="5532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F32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Application should allow users to block members from messaging them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Demo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Pass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17" marR="43417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361772"/>
            <a:ext cx="6347713" cy="963436"/>
          </a:xfrm>
        </p:spPr>
        <p:txBody>
          <a:bodyPr/>
          <a:lstStyle/>
          <a:p>
            <a:r>
              <a:rPr lang="en-US" dirty="0" smtClean="0"/>
              <a:t>Running Web Server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8" y="1573036"/>
            <a:ext cx="7658797" cy="482220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9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44" y="1803164"/>
            <a:ext cx="7588665" cy="489674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Loading </a:t>
            </a:r>
            <a:r>
              <a:rPr lang="en-US" sz="2400" dirty="0" smtClean="0"/>
              <a:t>Home Page Performance Test</a:t>
            </a:r>
          </a:p>
          <a:p>
            <a:pPr lvl="1"/>
            <a:r>
              <a:rPr lang="en-US" sz="2400" dirty="0" smtClean="0"/>
              <a:t>Script was used to open 5 instances of Firefox and load the homepage, delay 5 seconds, and repeat</a:t>
            </a:r>
          </a:p>
          <a:p>
            <a:pPr lvl="1"/>
            <a:r>
              <a:rPr lang="en-US" sz="2400" dirty="0" smtClean="0"/>
              <a:t>Ran for 10 minutes</a:t>
            </a:r>
          </a:p>
          <a:p>
            <a:pPr lvl="1"/>
            <a:r>
              <a:rPr lang="en-US" sz="2400" dirty="0" smtClean="0"/>
              <a:t>Analyze: Application should handle about 40 concurrent users reloading every 5 seconds.</a:t>
            </a:r>
          </a:p>
          <a:p>
            <a:pPr lvl="1"/>
            <a:r>
              <a:rPr lang="en-US" sz="2400" dirty="0" smtClean="0"/>
              <a:t>Limiting factor: Web Server CPU usage.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28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68" y="1598064"/>
            <a:ext cx="7477570" cy="490528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Scheduling Interview Performance</a:t>
            </a:r>
            <a:endParaRPr lang="en-US" sz="2800" dirty="0"/>
          </a:p>
          <a:p>
            <a:pPr lvl="1"/>
            <a:r>
              <a:rPr lang="en-US" sz="2400" dirty="0"/>
              <a:t>Script was used to open 5 instances of Firefox and load the </a:t>
            </a:r>
            <a:r>
              <a:rPr lang="en-US" sz="2400" dirty="0" smtClean="0"/>
              <a:t>“Schedule an Interview” page, fill the form with valid data, submit the form, delay 5 second, and repeat</a:t>
            </a:r>
          </a:p>
          <a:p>
            <a:pPr lvl="1"/>
            <a:r>
              <a:rPr lang="en-US" sz="2400" dirty="0" smtClean="0"/>
              <a:t>Ran </a:t>
            </a:r>
            <a:r>
              <a:rPr lang="en-US" sz="2400" dirty="0"/>
              <a:t>for 10 minutes</a:t>
            </a:r>
          </a:p>
          <a:p>
            <a:pPr lvl="1"/>
            <a:r>
              <a:rPr lang="en-US" sz="2400" dirty="0"/>
              <a:t>Analyze: Application should handle about </a:t>
            </a:r>
            <a:r>
              <a:rPr lang="en-US" sz="2400" dirty="0" smtClean="0"/>
              <a:t>20 concurrent users scheduling interviews every 5 seconds.</a:t>
            </a:r>
          </a:p>
          <a:p>
            <a:pPr lvl="1"/>
            <a:r>
              <a:rPr lang="en-US" sz="2400" dirty="0" smtClean="0"/>
              <a:t>Limiting factor: Database </a:t>
            </a:r>
            <a:r>
              <a:rPr lang="en-US" sz="2400" dirty="0"/>
              <a:t>CPU usage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br>
              <a:rPr lang="en-US" dirty="0" smtClean="0"/>
            </a:b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904613"/>
              </p:ext>
            </p:extLst>
          </p:nvPr>
        </p:nvGraphicFramePr>
        <p:xfrm>
          <a:off x="481410" y="4040571"/>
          <a:ext cx="6836635" cy="176098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928076"/>
                <a:gridCol w="1908559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9310" algn="l"/>
                        </a:tabLst>
                      </a:pPr>
                      <a:r>
                        <a:rPr lang="en-US" sz="1800" dirty="0">
                          <a:effectLst/>
                        </a:rPr>
                        <a:t>Item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Price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29310" algn="l"/>
                        </a:tabLst>
                      </a:pPr>
                      <a:r>
                        <a:rPr lang="en-US" sz="1800" b="0" dirty="0">
                          <a:effectLst/>
                        </a:rPr>
                        <a:t>t1.micro EC2 Instance </a:t>
                      </a:r>
                      <a:r>
                        <a:rPr lang="en-US" sz="1800" b="0" dirty="0" smtClean="0">
                          <a:effectLst/>
                        </a:rPr>
                        <a:t>[2]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$23.00/year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Elastic IP </a:t>
                      </a:r>
                      <a:r>
                        <a:rPr lang="en-US" sz="1800" b="0" dirty="0" smtClean="0">
                          <a:effectLst/>
                        </a:rPr>
                        <a:t>[3]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$0.00/year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Micro Standard Deployment RDS PostgreSQL Instance </a:t>
                      </a:r>
                      <a:r>
                        <a:rPr lang="en-US" sz="1800" b="0" dirty="0" smtClean="0">
                          <a:effectLst/>
                        </a:rPr>
                        <a:t>[4]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$23.00/year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Cost: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$46.00/year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883506"/>
              </p:ext>
            </p:extLst>
          </p:nvPr>
        </p:nvGraphicFramePr>
        <p:xfrm>
          <a:off x="465197" y="2084998"/>
          <a:ext cx="6842334" cy="1173988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953713"/>
                <a:gridCol w="1888621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Item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Software Tools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$0.00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Software Libraries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$0.00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Cost: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$0.00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0196" y="3469589"/>
            <a:ext cx="262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Reoccurring Costs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10196" y="1553908"/>
            <a:ext cx="2332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One-Time Costs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Gained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Go - Learned </a:t>
            </a:r>
            <a:r>
              <a:rPr lang="en-US" sz="2400" dirty="0"/>
              <a:t>much about the language including the </a:t>
            </a:r>
            <a:r>
              <a:rPr lang="en-US" sz="2400" dirty="0" smtClean="0"/>
              <a:t>syntax, </a:t>
            </a:r>
            <a:r>
              <a:rPr lang="en-US" sz="2400" dirty="0"/>
              <a:t>common design patterns of </a:t>
            </a:r>
            <a:r>
              <a:rPr lang="en-US" sz="2400" dirty="0" smtClean="0"/>
              <a:t>Go, and development environment.</a:t>
            </a:r>
          </a:p>
          <a:p>
            <a:r>
              <a:rPr lang="en-US" sz="2400" dirty="0" smtClean="0"/>
              <a:t>Git - </a:t>
            </a:r>
            <a:r>
              <a:rPr lang="en-US" sz="2400" dirty="0" smtClean="0"/>
              <a:t>Use of command line Git to initiate, clone, pull, and commit as well as the use of Go’s get command to clone </a:t>
            </a:r>
            <a:r>
              <a:rPr lang="en-US" sz="2400" dirty="0" err="1" smtClean="0"/>
              <a:t>Github</a:t>
            </a:r>
            <a:r>
              <a:rPr lang="en-US" sz="2400" dirty="0" smtClean="0"/>
              <a:t> repositories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Time Management</a:t>
            </a:r>
          </a:p>
          <a:p>
            <a:pPr lvl="1"/>
            <a:r>
              <a:rPr lang="en-US" sz="2400" dirty="0" smtClean="0"/>
              <a:t>Project </a:t>
            </a:r>
            <a:r>
              <a:rPr lang="en-US" sz="2400" dirty="0"/>
              <a:t>encompassed a wide range of </a:t>
            </a:r>
            <a:r>
              <a:rPr lang="en-US" sz="2400" dirty="0" smtClean="0"/>
              <a:t>activities</a:t>
            </a:r>
          </a:p>
          <a:p>
            <a:pPr lvl="1"/>
            <a:r>
              <a:rPr lang="en-US" sz="2400" dirty="0" smtClean="0"/>
              <a:t>Begin early</a:t>
            </a:r>
            <a:endParaRPr lang="en-US" sz="2400" dirty="0"/>
          </a:p>
          <a:p>
            <a:pPr lvl="1"/>
            <a:r>
              <a:rPr lang="en-US" sz="2400" dirty="0" smtClean="0"/>
              <a:t>Keep at it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Project meets all requirements set in Phase I of Senior Design</a:t>
            </a:r>
          </a:p>
          <a:p>
            <a:r>
              <a:rPr lang="en-US" sz="2400" dirty="0" smtClean="0"/>
              <a:t>Possible Future Improvements</a:t>
            </a:r>
          </a:p>
          <a:p>
            <a:pPr lvl="1"/>
            <a:r>
              <a:rPr lang="en-US" sz="2400" dirty="0" smtClean="0"/>
              <a:t>Caching</a:t>
            </a:r>
          </a:p>
          <a:p>
            <a:pPr lvl="1"/>
            <a:r>
              <a:rPr lang="en-US" sz="2400" dirty="0" smtClean="0"/>
              <a:t>Social Media Integration</a:t>
            </a:r>
          </a:p>
          <a:p>
            <a:pPr lvl="1"/>
            <a:r>
              <a:rPr lang="en-US" sz="2400" dirty="0" smtClean="0"/>
              <a:t>Spam Protection &amp; Email Verification</a:t>
            </a:r>
          </a:p>
          <a:p>
            <a:pPr lvl="1"/>
            <a:r>
              <a:rPr lang="en-US" sz="2400" dirty="0" smtClean="0"/>
              <a:t>Private &amp; Group Interviews</a:t>
            </a:r>
          </a:p>
          <a:p>
            <a:pPr lvl="1"/>
            <a:r>
              <a:rPr lang="en-US" sz="2400" dirty="0" smtClean="0"/>
              <a:t>Notifications and Alerts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4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[1</a:t>
            </a:r>
            <a:r>
              <a:rPr lang="en-US" dirty="0"/>
              <a:t>] "AWS Free Usage Tier," Amazon, [Online]. Available: http://aws.amazon.com/free/. [Accessed </a:t>
            </a:r>
            <a:r>
              <a:rPr lang="en-US" dirty="0" smtClean="0"/>
              <a:t>4 </a:t>
            </a:r>
            <a:r>
              <a:rPr lang="en-US" dirty="0"/>
              <a:t>December 2013</a:t>
            </a:r>
            <a:r>
              <a:rPr lang="en-US" dirty="0" smtClean="0"/>
              <a:t>].</a:t>
            </a:r>
          </a:p>
          <a:p>
            <a:r>
              <a:rPr lang="en-US" dirty="0" smtClean="0"/>
              <a:t>[</a:t>
            </a:r>
            <a:r>
              <a:rPr lang="en-US" dirty="0"/>
              <a:t>2] "Amazon EC2 Pricing," Amazon, [Online]. Available: http://aws.amazon.com/ec2/pricing/#reserved. [Accessed 1 December 2013].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3] "Amazon EC2 Pricing - Elastic IP Addresses," Amazon, [Online]. Available: http://aws.amazon.com/ec2/pricing/#elastic-ip. [Accessed 1 December 2013].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4] "Amazon Relational Database Service Pricing," Amazon, [Online]. Available: http://aws.amazon.com/rds/pricing/. [Accessed 1 December 2013].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16209"/>
            <a:ext cx="6347714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User System</a:t>
            </a:r>
          </a:p>
          <a:p>
            <a:pPr lvl="1"/>
            <a:r>
              <a:rPr lang="en-US" sz="2400" dirty="0" smtClean="0"/>
              <a:t>Profiles</a:t>
            </a:r>
          </a:p>
          <a:p>
            <a:pPr lvl="1"/>
            <a:r>
              <a:rPr lang="en-US" sz="2400" dirty="0" smtClean="0"/>
              <a:t>Moderators</a:t>
            </a:r>
          </a:p>
          <a:p>
            <a:r>
              <a:rPr lang="en-US" sz="2400" dirty="0" smtClean="0"/>
              <a:t>Interview System</a:t>
            </a:r>
          </a:p>
          <a:p>
            <a:pPr lvl="1"/>
            <a:r>
              <a:rPr lang="en-US" sz="2400" dirty="0" smtClean="0"/>
              <a:t>Questions &amp; Answers</a:t>
            </a:r>
          </a:p>
          <a:p>
            <a:pPr lvl="1"/>
            <a:r>
              <a:rPr lang="en-US" sz="2400" dirty="0" smtClean="0"/>
              <a:t>Comments</a:t>
            </a:r>
          </a:p>
          <a:p>
            <a:r>
              <a:rPr lang="en-US" sz="2400" dirty="0" smtClean="0"/>
              <a:t>Voting Systems</a:t>
            </a:r>
          </a:p>
          <a:p>
            <a:r>
              <a:rPr lang="en-US" sz="2400" dirty="0" smtClean="0"/>
              <a:t>Interview Categories</a:t>
            </a:r>
          </a:p>
          <a:p>
            <a:r>
              <a:rPr lang="en-US" sz="2400" dirty="0" smtClean="0"/>
              <a:t>Messaging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5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044" y="2896312"/>
            <a:ext cx="4176046" cy="1065376"/>
          </a:xfrm>
        </p:spPr>
        <p:txBody>
          <a:bodyPr>
            <a:noAutofit/>
          </a:bodyPr>
          <a:lstStyle/>
          <a:p>
            <a:r>
              <a:rPr lang="en-US" sz="6600" dirty="0" smtClean="0"/>
              <a:t>Questions?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9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5682953"/>
            <a:ext cx="6347714" cy="53787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URL: 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54.213.46.161:9000/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8"/>
          <a:stretch/>
        </p:blipFill>
        <p:spPr>
          <a:xfrm>
            <a:off x="609599" y="1449021"/>
            <a:ext cx="7554483" cy="40458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691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99" y="956930"/>
            <a:ext cx="8747581" cy="5412675"/>
          </a:xfrm>
          <a:ln>
            <a:solidFill>
              <a:schemeClr val="tx1"/>
            </a:solidFill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584" y="159801"/>
            <a:ext cx="6347713" cy="711871"/>
          </a:xfrm>
        </p:spPr>
        <p:txBody>
          <a:bodyPr/>
          <a:lstStyle/>
          <a:p>
            <a:r>
              <a:rPr lang="en-US" dirty="0" smtClean="0"/>
              <a:t>Application Overview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6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 and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876517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Server</a:t>
            </a:r>
          </a:p>
          <a:p>
            <a:pPr lvl="1"/>
            <a:r>
              <a:rPr lang="en-US" sz="2400" dirty="0" smtClean="0"/>
              <a:t>Go (</a:t>
            </a:r>
            <a:r>
              <a:rPr lang="en-US" sz="2400" dirty="0" err="1" smtClean="0"/>
              <a:t>golang</a:t>
            </a:r>
            <a:r>
              <a:rPr lang="en-US" sz="2400" dirty="0" smtClean="0"/>
              <a:t>) – Garbage collected</a:t>
            </a:r>
            <a:r>
              <a:rPr lang="en-US" sz="2400" dirty="0"/>
              <a:t>, compiled </a:t>
            </a:r>
            <a:r>
              <a:rPr lang="en-US" sz="2400" dirty="0" smtClean="0"/>
              <a:t>language developed at Google</a:t>
            </a:r>
          </a:p>
          <a:p>
            <a:pPr lvl="1"/>
            <a:r>
              <a:rPr lang="en-US" sz="2400" dirty="0" smtClean="0"/>
              <a:t>Revel – Go web framework</a:t>
            </a:r>
          </a:p>
          <a:p>
            <a:pPr lvl="1"/>
            <a:r>
              <a:rPr lang="en-US" sz="2400" dirty="0" smtClean="0"/>
              <a:t>PostgreSQL – Open Source Database Management System</a:t>
            </a:r>
          </a:p>
          <a:p>
            <a:r>
              <a:rPr lang="en-US" sz="2400" dirty="0" smtClean="0"/>
              <a:t>Frontend</a:t>
            </a:r>
          </a:p>
          <a:p>
            <a:pPr lvl="1"/>
            <a:r>
              <a:rPr lang="en-US" sz="2400" dirty="0" smtClean="0"/>
              <a:t>jQuery – JavaScript library used to simplify JavaScript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3468" flipH="1">
            <a:off x="7727717" y="1691520"/>
            <a:ext cx="1582585" cy="158258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15594"/>
            <a:ext cx="6347713" cy="1320800"/>
          </a:xfrm>
        </p:spPr>
        <p:txBody>
          <a:bodyPr/>
          <a:lstStyle/>
          <a:p>
            <a:r>
              <a:rPr lang="en-US" dirty="0" smtClean="0"/>
              <a:t>Cloud-Based Application Infrastructure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955" y="1887124"/>
            <a:ext cx="7534543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Amazon EC2 t1.micro (free tier) instance [1]</a:t>
            </a:r>
          </a:p>
          <a:p>
            <a:pPr lvl="1"/>
            <a:r>
              <a:rPr lang="en-US" sz="2400" dirty="0" smtClean="0"/>
              <a:t>OS: 64 bit Linux (Amazon Linux AMI)</a:t>
            </a:r>
          </a:p>
          <a:p>
            <a:pPr lvl="1"/>
            <a:r>
              <a:rPr lang="en-US" sz="2400" dirty="0" smtClean="0"/>
              <a:t>Memory: 613 MB</a:t>
            </a:r>
          </a:p>
          <a:p>
            <a:r>
              <a:rPr lang="en-US" sz="2400" dirty="0" smtClean="0"/>
              <a:t>Amazon RDS db.t1.micro (free tier) instance [1]</a:t>
            </a:r>
          </a:p>
          <a:p>
            <a:pPr lvl="1"/>
            <a:r>
              <a:rPr lang="en-US" sz="2400" dirty="0" smtClean="0"/>
              <a:t>Engine: PostgreSQL 9.3.1</a:t>
            </a:r>
          </a:p>
          <a:p>
            <a:pPr lvl="1"/>
            <a:r>
              <a:rPr lang="en-US" sz="2400" dirty="0" smtClean="0"/>
              <a:t>Storage: 5 GB</a:t>
            </a:r>
          </a:p>
          <a:p>
            <a:pPr lvl="1"/>
            <a:r>
              <a:rPr lang="en-US" sz="2400" dirty="0" smtClean="0"/>
              <a:t>Memory: 613 MB</a:t>
            </a:r>
          </a:p>
          <a:p>
            <a:r>
              <a:rPr lang="en-US" sz="2600" dirty="0" smtClean="0"/>
              <a:t>Shared Bandwidth</a:t>
            </a:r>
            <a:r>
              <a:rPr lang="en-US" sz="2600" dirty="0"/>
              <a:t>: 15 GB/Month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4" y="267768"/>
            <a:ext cx="6347713" cy="1320800"/>
          </a:xfrm>
        </p:spPr>
        <p:txBody>
          <a:bodyPr/>
          <a:lstStyle/>
          <a:p>
            <a:r>
              <a:rPr lang="en-US" dirty="0" smtClean="0"/>
              <a:t>Network Diagram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14" y="1324985"/>
            <a:ext cx="7463057" cy="542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5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22" y="276410"/>
            <a:ext cx="6347713" cy="1320800"/>
          </a:xfrm>
        </p:spPr>
        <p:txBody>
          <a:bodyPr/>
          <a:lstStyle/>
          <a:p>
            <a:r>
              <a:rPr lang="en-US" dirty="0" smtClean="0"/>
              <a:t>Software Architecture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18182-6A79-460B-AE9C-60A49FDB0140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3689" t="-10964" r="-6919" b="-9046"/>
          <a:stretch/>
        </p:blipFill>
        <p:spPr>
          <a:xfrm>
            <a:off x="451222" y="1384419"/>
            <a:ext cx="8190290" cy="50932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534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615</TotalTime>
  <Words>1235</Words>
  <Application>Microsoft Office PowerPoint</Application>
  <PresentationFormat>On-screen Show (4:3)</PresentationFormat>
  <Paragraphs>255</Paragraphs>
  <Slides>41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Cambria Math</vt:lpstr>
      <vt:lpstr>Courier New</vt:lpstr>
      <vt:lpstr>Times New Roman</vt:lpstr>
      <vt:lpstr>Trebuchet MS</vt:lpstr>
      <vt:lpstr>Wingdings 3</vt:lpstr>
      <vt:lpstr>Facet</vt:lpstr>
      <vt:lpstr>Visio</vt:lpstr>
      <vt:lpstr>Q&amp;A Web Application</vt:lpstr>
      <vt:lpstr>Project Outline</vt:lpstr>
      <vt:lpstr>Problem Statement and Solution</vt:lpstr>
      <vt:lpstr>Application Overview</vt:lpstr>
      <vt:lpstr>Application Overview</vt:lpstr>
      <vt:lpstr>Programming Language and Software</vt:lpstr>
      <vt:lpstr>Cloud-Based Application Infrastructure</vt:lpstr>
      <vt:lpstr>Network Diagram</vt:lpstr>
      <vt:lpstr>Software Architecture</vt:lpstr>
      <vt:lpstr>Controllers &amp; Actions</vt:lpstr>
      <vt:lpstr>Interceptors</vt:lpstr>
      <vt:lpstr>URL Router</vt:lpstr>
      <vt:lpstr>Models</vt:lpstr>
      <vt:lpstr>Views</vt:lpstr>
      <vt:lpstr>AJAX</vt:lpstr>
      <vt:lpstr>PowerPoint Presentation</vt:lpstr>
      <vt:lpstr>Security Considerations</vt:lpstr>
      <vt:lpstr>Ranking Algorithms</vt:lpstr>
      <vt:lpstr>Ranking Algorithms – Time Component</vt:lpstr>
      <vt:lpstr>Ranking Algorithms – Positive Score Component</vt:lpstr>
      <vt:lpstr>Ranking Algorithms – Negative Score Component</vt:lpstr>
      <vt:lpstr>Ranking Algorithms</vt:lpstr>
      <vt:lpstr>Ranking Algorithms</vt:lpstr>
      <vt:lpstr>Ranking Algorithms</vt:lpstr>
      <vt:lpstr>Database Schema</vt:lpstr>
      <vt:lpstr>PowerPoint Presentation</vt:lpstr>
      <vt:lpstr>Database Schema - Interviews </vt:lpstr>
      <vt:lpstr>Database Schema - Questions</vt:lpstr>
      <vt:lpstr>Database Schema - Comments</vt:lpstr>
      <vt:lpstr>Database Schema - Messages</vt:lpstr>
      <vt:lpstr>Select Requirements</vt:lpstr>
      <vt:lpstr>Running Web Server</vt:lpstr>
      <vt:lpstr>Performance Testing</vt:lpstr>
      <vt:lpstr>Performance Testing</vt:lpstr>
      <vt:lpstr>Cost </vt:lpstr>
      <vt:lpstr>Knowledge Gained</vt:lpstr>
      <vt:lpstr>Lessons Learned</vt:lpstr>
      <vt:lpstr>Conclusion</vt:lpstr>
      <vt:lpstr>References</vt:lpstr>
      <vt:lpstr>Questions?</vt:lpstr>
      <vt:lpstr>Demonstration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Frisby</dc:creator>
  <cp:lastModifiedBy>Adam Frisby</cp:lastModifiedBy>
  <cp:revision>56</cp:revision>
  <dcterms:created xsi:type="dcterms:W3CDTF">2013-12-08T17:54:11Z</dcterms:created>
  <dcterms:modified xsi:type="dcterms:W3CDTF">2013-12-12T05:30:04Z</dcterms:modified>
</cp:coreProperties>
</file>