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71" r:id="rId3"/>
    <p:sldId id="256" r:id="rId4"/>
    <p:sldId id="263" r:id="rId5"/>
    <p:sldId id="264" r:id="rId6"/>
    <p:sldId id="265" r:id="rId7"/>
    <p:sldId id="266" r:id="rId8"/>
    <p:sldId id="260" r:id="rId9"/>
    <p:sldId id="273" r:id="rId10"/>
    <p:sldId id="274" r:id="rId11"/>
    <p:sldId id="262" r:id="rId12"/>
    <p:sldId id="267" r:id="rId13"/>
    <p:sldId id="268" r:id="rId14"/>
    <p:sldId id="272" r:id="rId15"/>
    <p:sldId id="259" r:id="rId16"/>
    <p:sldId id="258" r:id="rId17"/>
    <p:sldId id="275" r:id="rId18"/>
    <p:sldId id="276" r:id="rId19"/>
    <p:sldId id="269" r:id="rId20"/>
    <p:sldId id="270" r:id="rId21"/>
    <p:sldId id="26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97" d="100"/>
          <a:sy n="97" d="100"/>
        </p:scale>
        <p:origin x="24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2F71B1-86E2-48EE-B976-676229578620}" type="datetimeFigureOut">
              <a:rPr lang="en-US" smtClean="0"/>
              <a:t>5/2/2014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345D61-45BD-4AF5-A9FE-C4285A4D89F1}" type="slidenum">
              <a:rPr lang="en-US" smtClean="0"/>
              <a:t>‹#›</a:t>
            </a:fld>
            <a:endParaRPr lang="en-US"/>
          </a:p>
        </p:txBody>
      </p:sp>
    </p:spTree>
    <p:extLst>
      <p:ext uri="{BB962C8B-B14F-4D97-AF65-F5344CB8AC3E}">
        <p14:creationId xmlns:p14="http://schemas.microsoft.com/office/powerpoint/2010/main" val="202596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345D61-45BD-4AF5-A9FE-C4285A4D89F1}" type="slidenum">
              <a:rPr lang="en-US" smtClean="0"/>
              <a:t>1</a:t>
            </a:fld>
            <a:endParaRPr lang="en-US"/>
          </a:p>
        </p:txBody>
      </p:sp>
    </p:spTree>
    <p:extLst>
      <p:ext uri="{BB962C8B-B14F-4D97-AF65-F5344CB8AC3E}">
        <p14:creationId xmlns:p14="http://schemas.microsoft.com/office/powerpoint/2010/main" val="3347954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345D61-45BD-4AF5-A9FE-C4285A4D89F1}" type="slidenum">
              <a:rPr lang="en-US" smtClean="0"/>
              <a:t>4</a:t>
            </a:fld>
            <a:endParaRPr lang="en-US"/>
          </a:p>
        </p:txBody>
      </p:sp>
    </p:spTree>
    <p:extLst>
      <p:ext uri="{BB962C8B-B14F-4D97-AF65-F5344CB8AC3E}">
        <p14:creationId xmlns:p14="http://schemas.microsoft.com/office/powerpoint/2010/main" val="18650808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B5F06E-C9EE-4433-8BC3-A869FF1540E0}" type="datetime1">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997210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99AF4F-E8AA-420C-9743-0A2B419C56A3}" type="datetime1">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4237340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FEBBF5-349D-45F9-857D-40E2790504AC}" type="datetime1">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2309071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BD159-08F3-45C2-8614-0FDE8B00954F}" type="datetime1">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223EEF-AB21-4D01-977B-9060BE432D86}"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503736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D1852E-34C3-4A1D-A4CF-1476407DE72E}" type="datetime1">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1449752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7B9652DC-5F2D-4B9F-B459-6E3F876EE112}" type="datetime1">
              <a:rPr lang="en-US" smtClean="0"/>
              <a:t>5/2/2014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19301459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DE6318B-E5A0-4F87-B79D-7C366707C7D7}" type="datetime1">
              <a:rPr lang="en-US" smtClean="0"/>
              <a:t>5/2/2014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250945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E28C87-9F0D-43AE-95F0-66E01B32A08D}" type="datetime1">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7201903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9B0E3D-BD3B-4836-902C-27214878C0EE}" type="datetime1">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526061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5BF9A2-7C31-4B1E-B1DF-CB275E6B3E47}" type="datetime1">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90170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FE609B-079F-4D66-B380-B493C1A83024}" type="datetime1">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3755156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F48BF4-017B-4CAF-AE84-AA55DF28EFE6}" type="datetime1">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4105291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CAED0B-51FA-452E-B90F-C8EC189F37AF}" type="datetime1">
              <a:rPr lang="en-US" smtClean="0"/>
              <a:t>5/2/2014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289675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6FD61A-F12B-4F11-9DA7-5C14066F23D3}" type="datetime1">
              <a:rPr lang="en-US" smtClean="0"/>
              <a:t>5/2/2014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3712335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6C9D798-4A00-4016-AD28-3B86F41DF0EB}" type="datetime1">
              <a:rPr lang="en-US" smtClean="0"/>
              <a:t>5/2/2014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3639462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0E44-0E14-45A6-89BB-5233402477C7}" type="datetime1">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77690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27270E-3997-4023-A0DA-2C62B32D73D2}" type="datetime1">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223EEF-AB21-4D01-977B-9060BE432D86}" type="slidenum">
              <a:rPr lang="en-US" smtClean="0"/>
              <a:t>‹#›</a:t>
            </a:fld>
            <a:endParaRPr lang="en-US"/>
          </a:p>
        </p:txBody>
      </p:sp>
    </p:spTree>
    <p:extLst>
      <p:ext uri="{BB962C8B-B14F-4D97-AF65-F5344CB8AC3E}">
        <p14:creationId xmlns:p14="http://schemas.microsoft.com/office/powerpoint/2010/main" val="1247183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1840332-5154-4A8B-8D1D-24C5DC951961}" type="datetime1">
              <a:rPr lang="en-US" smtClean="0"/>
              <a:t>5/2/2014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96223EEF-AB21-4D01-977B-9060BE432D86}" type="slidenum">
              <a:rPr lang="en-US" smtClean="0"/>
              <a:t>‹#›</a:t>
            </a:fld>
            <a:endParaRPr lang="en-US"/>
          </a:p>
        </p:txBody>
      </p:sp>
    </p:spTree>
    <p:extLst>
      <p:ext uri="{BB962C8B-B14F-4D97-AF65-F5344CB8AC3E}">
        <p14:creationId xmlns:p14="http://schemas.microsoft.com/office/powerpoint/2010/main" val="2655552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9161" y="513610"/>
            <a:ext cx="8074850" cy="526284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3" name="TextBox 2"/>
          <p:cNvSpPr txBox="1"/>
          <p:nvPr/>
        </p:nvSpPr>
        <p:spPr>
          <a:xfrm>
            <a:off x="2638372" y="513610"/>
            <a:ext cx="7875639" cy="800219"/>
          </a:xfrm>
          <a:prstGeom prst="rect">
            <a:avLst/>
          </a:prstGeom>
          <a:noFill/>
        </p:spPr>
        <p:txBody>
          <a:bodyPr wrap="square" rtlCol="0">
            <a:spAutoFit/>
          </a:bodyPr>
          <a:lstStyle/>
          <a:p>
            <a:r>
              <a:rPr lang="en-US" sz="2800" dirty="0">
                <a:solidFill>
                  <a:schemeClr val="tx1">
                    <a:lumMod val="95000"/>
                    <a:lumOff val="5000"/>
                  </a:schemeClr>
                </a:solidFill>
                <a:latin typeface="Bookman Old Style" panose="02050604050505020204" pitchFamily="18" charset="0"/>
              </a:rPr>
              <a:t>Topic: </a:t>
            </a:r>
            <a:r>
              <a:rPr lang="en-US" sz="2800" dirty="0" smtClean="0">
                <a:solidFill>
                  <a:schemeClr val="tx1">
                    <a:lumMod val="95000"/>
                    <a:lumOff val="5000"/>
                  </a:schemeClr>
                </a:solidFill>
                <a:latin typeface="Bookman Old Style" panose="02050604050505020204" pitchFamily="18" charset="0"/>
              </a:rPr>
              <a:t>Adhesive- </a:t>
            </a:r>
            <a:r>
              <a:rPr lang="en-US" sz="2800" dirty="0">
                <a:solidFill>
                  <a:schemeClr val="tx1">
                    <a:lumMod val="95000"/>
                    <a:lumOff val="5000"/>
                  </a:schemeClr>
                </a:solidFill>
                <a:latin typeface="Bookman Old Style" panose="02050604050505020204" pitchFamily="18" charset="0"/>
              </a:rPr>
              <a:t>Social Media Aggregator</a:t>
            </a:r>
          </a:p>
          <a:p>
            <a:endParaRPr lang="en-US" dirty="0" smtClean="0">
              <a:solidFill>
                <a:schemeClr val="tx1">
                  <a:lumMod val="95000"/>
                  <a:lumOff val="5000"/>
                </a:schemeClr>
              </a:solidFill>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fld id="{96223EEF-AB21-4D01-977B-9060BE432D86}" type="slidenum">
              <a:rPr lang="en-US" smtClean="0"/>
              <a:t>1</a:t>
            </a:fld>
            <a:endParaRPr lang="en-US" dirty="0"/>
          </a:p>
        </p:txBody>
      </p:sp>
      <p:sp>
        <p:nvSpPr>
          <p:cNvPr id="5" name="TextBox 4"/>
          <p:cNvSpPr txBox="1"/>
          <p:nvPr/>
        </p:nvSpPr>
        <p:spPr>
          <a:xfrm>
            <a:off x="62320" y="3006463"/>
            <a:ext cx="6843253" cy="2862322"/>
          </a:xfrm>
          <a:prstGeom prst="rect">
            <a:avLst/>
          </a:prstGeom>
          <a:noFill/>
        </p:spPr>
        <p:txBody>
          <a:bodyPr wrap="square" rtlCol="0">
            <a:spAutoFit/>
          </a:bodyPr>
          <a:lstStyle/>
          <a:p>
            <a:r>
              <a:rPr lang="en-US" sz="2400" dirty="0">
                <a:solidFill>
                  <a:schemeClr val="tx1">
                    <a:lumMod val="95000"/>
                    <a:lumOff val="5000"/>
                  </a:schemeClr>
                </a:solidFill>
                <a:latin typeface="Bookman Old Style" panose="02050604050505020204" pitchFamily="18" charset="0"/>
              </a:rPr>
              <a:t>ECET </a:t>
            </a:r>
            <a:r>
              <a:rPr lang="en-US" sz="2400" dirty="0" smtClean="0">
                <a:solidFill>
                  <a:schemeClr val="tx1">
                    <a:lumMod val="95000"/>
                    <a:lumOff val="5000"/>
                  </a:schemeClr>
                </a:solidFill>
                <a:latin typeface="Bookman Old Style" panose="02050604050505020204" pitchFamily="18" charset="0"/>
              </a:rPr>
              <a:t>491: </a:t>
            </a:r>
            <a:r>
              <a:rPr lang="en-US" sz="2400" dirty="0">
                <a:solidFill>
                  <a:schemeClr val="tx1">
                    <a:lumMod val="95000"/>
                    <a:lumOff val="5000"/>
                  </a:schemeClr>
                </a:solidFill>
                <a:latin typeface="Bookman Old Style" panose="02050604050505020204" pitchFamily="18" charset="0"/>
              </a:rPr>
              <a:t>Senior </a:t>
            </a:r>
            <a:r>
              <a:rPr lang="en-US" sz="2400" dirty="0" smtClean="0">
                <a:solidFill>
                  <a:schemeClr val="tx1">
                    <a:lumMod val="95000"/>
                    <a:lumOff val="5000"/>
                  </a:schemeClr>
                </a:solidFill>
                <a:latin typeface="Bookman Old Style" panose="02050604050505020204" pitchFamily="18" charset="0"/>
              </a:rPr>
              <a:t>Project Phase II</a:t>
            </a:r>
          </a:p>
          <a:p>
            <a:endParaRPr lang="en-US" sz="2400" dirty="0">
              <a:solidFill>
                <a:schemeClr val="tx1">
                  <a:lumMod val="95000"/>
                  <a:lumOff val="5000"/>
                </a:schemeClr>
              </a:solidFill>
              <a:latin typeface="Bookman Old Style" panose="02050604050505020204" pitchFamily="18" charset="0"/>
            </a:endParaRPr>
          </a:p>
          <a:p>
            <a:r>
              <a:rPr lang="en-US" sz="2400" dirty="0" smtClean="0">
                <a:solidFill>
                  <a:schemeClr val="tx1">
                    <a:lumMod val="95000"/>
                    <a:lumOff val="5000"/>
                  </a:schemeClr>
                </a:solidFill>
                <a:latin typeface="Bookman Old Style" panose="02050604050505020204" pitchFamily="18" charset="0"/>
              </a:rPr>
              <a:t>Monday</a:t>
            </a:r>
            <a:r>
              <a:rPr lang="en-US" sz="2400" dirty="0">
                <a:solidFill>
                  <a:schemeClr val="tx1">
                    <a:lumMod val="95000"/>
                    <a:lumOff val="5000"/>
                  </a:schemeClr>
                </a:solidFill>
                <a:latin typeface="Bookman Old Style" panose="02050604050505020204" pitchFamily="18" charset="0"/>
              </a:rPr>
              <a:t>, April 21, </a:t>
            </a:r>
            <a:r>
              <a:rPr lang="en-US" sz="2400" dirty="0" smtClean="0">
                <a:solidFill>
                  <a:schemeClr val="tx1">
                    <a:lumMod val="95000"/>
                    <a:lumOff val="5000"/>
                  </a:schemeClr>
                </a:solidFill>
                <a:latin typeface="Bookman Old Style" panose="02050604050505020204" pitchFamily="18" charset="0"/>
              </a:rPr>
              <a:t>2014</a:t>
            </a:r>
            <a:endParaRPr lang="en-US" dirty="0">
              <a:solidFill>
                <a:schemeClr val="tx1">
                  <a:lumMod val="95000"/>
                  <a:lumOff val="5000"/>
                </a:schemeClr>
              </a:solidFill>
              <a:latin typeface="Bookman Old Style" panose="02050604050505020204" pitchFamily="18" charset="0"/>
            </a:endParaRPr>
          </a:p>
          <a:p>
            <a:endParaRPr lang="en-US" dirty="0">
              <a:solidFill>
                <a:schemeClr val="tx1">
                  <a:lumMod val="95000"/>
                  <a:lumOff val="5000"/>
                </a:schemeClr>
              </a:solidFill>
              <a:latin typeface="Bookman Old Style" panose="02050604050505020204" pitchFamily="18" charset="0"/>
            </a:endParaRPr>
          </a:p>
          <a:p>
            <a:r>
              <a:rPr lang="en-US" sz="2400" dirty="0">
                <a:solidFill>
                  <a:schemeClr val="tx1">
                    <a:lumMod val="95000"/>
                    <a:lumOff val="5000"/>
                  </a:schemeClr>
                </a:solidFill>
                <a:latin typeface="Bookman Old Style" panose="02050604050505020204" pitchFamily="18" charset="0"/>
              </a:rPr>
              <a:t>A presentation </a:t>
            </a:r>
            <a:r>
              <a:rPr lang="en-US" sz="2400" dirty="0" smtClean="0">
                <a:solidFill>
                  <a:schemeClr val="tx1">
                    <a:lumMod val="95000"/>
                    <a:lumOff val="5000"/>
                  </a:schemeClr>
                </a:solidFill>
                <a:latin typeface="Bookman Old Style" panose="02050604050505020204" pitchFamily="18" charset="0"/>
              </a:rPr>
              <a:t>by Ekenedilichukwu Oduah</a:t>
            </a:r>
          </a:p>
          <a:p>
            <a:endParaRPr lang="en-US" sz="2400" dirty="0">
              <a:solidFill>
                <a:schemeClr val="tx1">
                  <a:lumMod val="95000"/>
                  <a:lumOff val="5000"/>
                </a:schemeClr>
              </a:solidFill>
              <a:latin typeface="Bookman Old Style" panose="02050604050505020204" pitchFamily="18" charset="0"/>
            </a:endParaRPr>
          </a:p>
          <a:p>
            <a:r>
              <a:rPr lang="en-US" sz="2400" dirty="0">
                <a:solidFill>
                  <a:schemeClr val="tx1">
                    <a:lumMod val="95000"/>
                    <a:lumOff val="5000"/>
                  </a:schemeClr>
                </a:solidFill>
                <a:latin typeface="Bookman Old Style" panose="02050604050505020204" pitchFamily="18" charset="0"/>
              </a:rPr>
              <a:t>Project Coordinator: Paul Lin</a:t>
            </a:r>
          </a:p>
          <a:p>
            <a:endParaRPr lang="en-US" dirty="0"/>
          </a:p>
        </p:txBody>
      </p:sp>
    </p:spTree>
    <p:extLst>
      <p:ext uri="{BB962C8B-B14F-4D97-AF65-F5344CB8AC3E}">
        <p14:creationId xmlns:p14="http://schemas.microsoft.com/office/powerpoint/2010/main" val="1516690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96223EEF-AB21-4D01-977B-9060BE432D86}" type="slidenum">
              <a:rPr lang="en-US" smtClean="0"/>
              <a:t>10</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125650958"/>
              </p:ext>
            </p:extLst>
          </p:nvPr>
        </p:nvGraphicFramePr>
        <p:xfrm>
          <a:off x="2477728" y="1668873"/>
          <a:ext cx="7561007" cy="2839212"/>
        </p:xfrm>
        <a:graphic>
          <a:graphicData uri="http://schemas.openxmlformats.org/drawingml/2006/table">
            <a:tbl>
              <a:tblPr firstRow="1" firstCol="1" bandRow="1">
                <a:tableStyleId>{5C22544A-7EE6-4342-B048-85BDC9FD1C3A}</a:tableStyleId>
              </a:tblPr>
              <a:tblGrid>
                <a:gridCol w="4024115"/>
                <a:gridCol w="3536892"/>
              </a:tblGrid>
              <a:tr h="161036">
                <a:tc>
                  <a:txBody>
                    <a:bodyPr/>
                    <a:lstStyle/>
                    <a:p>
                      <a:pPr marL="0" marR="0">
                        <a:lnSpc>
                          <a:spcPct val="115000"/>
                        </a:lnSpc>
                        <a:spcBef>
                          <a:spcPts val="0"/>
                        </a:spcBef>
                        <a:spcAft>
                          <a:spcPts val="0"/>
                        </a:spcAft>
                      </a:pPr>
                      <a:r>
                        <a:rPr lang="en-US" sz="1800" dirty="0">
                          <a:effectLst/>
                        </a:rPr>
                        <a:t>   Rough draft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dirty="0">
                          <a:effectLst/>
                        </a:rPr>
                        <a:t>   Update first draft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dirty="0">
                          <a:effectLst/>
                        </a:rPr>
                        <a:t>   Rewrite final report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dirty="0">
                          <a:effectLst/>
                        </a:rPr>
                        <a:t>   Final report complete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dirty="0">
                          <a:effectLst/>
                        </a:rPr>
                        <a:t>   write rough presentation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dirty="0">
                          <a:effectLst/>
                        </a:rPr>
                        <a:t>   update presentation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dirty="0">
                          <a:effectLst/>
                        </a:rPr>
                        <a:t>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dirty="0">
                          <a:effectLst/>
                        </a:rPr>
                        <a:t>   rewrite the presentation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dirty="0">
                          <a:effectLst/>
                        </a:rPr>
                        <a:t>   presentation complete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dirty="0">
                          <a:effectLst/>
                        </a:rPr>
                        <a:t>Total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dirty="0">
                          <a:effectLst/>
                        </a:rPr>
                        <a:t>125 days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bl>
          </a:graphicData>
        </a:graphic>
      </p:graphicFrame>
    </p:spTree>
    <p:extLst>
      <p:ext uri="{BB962C8B-B14F-4D97-AF65-F5344CB8AC3E}">
        <p14:creationId xmlns:p14="http://schemas.microsoft.com/office/powerpoint/2010/main" val="2117133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management</a:t>
            </a:r>
            <a:r>
              <a:rPr lang="en-US" dirty="0" smtClean="0"/>
              <a:t>: cost</a:t>
            </a:r>
            <a:endParaRPr lang="en-US" dirty="0"/>
          </a:p>
        </p:txBody>
      </p:sp>
      <p:sp>
        <p:nvSpPr>
          <p:cNvPr id="3" name="Slide Number Placeholder 2"/>
          <p:cNvSpPr>
            <a:spLocks noGrp="1"/>
          </p:cNvSpPr>
          <p:nvPr>
            <p:ph type="sldNum" sz="quarter" idx="12"/>
          </p:nvPr>
        </p:nvSpPr>
        <p:spPr/>
        <p:txBody>
          <a:bodyPr/>
          <a:lstStyle/>
          <a:p>
            <a:fld id="{96223EEF-AB21-4D01-977B-9060BE432D86}" type="slidenum">
              <a:rPr lang="en-US" smtClean="0"/>
              <a:t>11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718541060"/>
              </p:ext>
            </p:extLst>
          </p:nvPr>
        </p:nvGraphicFramePr>
        <p:xfrm>
          <a:off x="3117543" y="2546554"/>
          <a:ext cx="5937250" cy="2805143"/>
        </p:xfrm>
        <a:graphic>
          <a:graphicData uri="http://schemas.openxmlformats.org/drawingml/2006/table">
            <a:tbl>
              <a:tblPr firstRow="1" firstCol="1" bandRow="1">
                <a:tableStyleId>{5C22544A-7EE6-4342-B048-85BDC9FD1C3A}</a:tableStyleId>
              </a:tblPr>
              <a:tblGrid>
                <a:gridCol w="2968625"/>
                <a:gridCol w="2968625"/>
              </a:tblGrid>
              <a:tr h="866395">
                <a:tc>
                  <a:txBody>
                    <a:bodyPr/>
                    <a:lstStyle/>
                    <a:p>
                      <a:pPr marL="0" marR="0">
                        <a:lnSpc>
                          <a:spcPct val="115000"/>
                        </a:lnSpc>
                        <a:spcBef>
                          <a:spcPts val="0"/>
                        </a:spcBef>
                        <a:spcAft>
                          <a:spcPts val="0"/>
                        </a:spcAft>
                      </a:pPr>
                      <a:r>
                        <a:rPr lang="en-US" sz="2000" dirty="0">
                          <a:effectLst/>
                        </a:rPr>
                        <a:t>Parts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a:effectLst/>
                        </a:rPr>
                        <a:t>Dollar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8854">
                <a:tc>
                  <a:txBody>
                    <a:bodyPr/>
                    <a:lstStyle/>
                    <a:p>
                      <a:pPr marL="0" marR="0">
                        <a:lnSpc>
                          <a:spcPct val="115000"/>
                        </a:lnSpc>
                        <a:spcBef>
                          <a:spcPts val="0"/>
                        </a:spcBef>
                        <a:spcAft>
                          <a:spcPts val="0"/>
                        </a:spcAft>
                      </a:pPr>
                      <a:r>
                        <a:rPr lang="en-US" sz="2000" dirty="0">
                          <a:effectLst/>
                        </a:rPr>
                        <a:t>Dedicated Server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a:effectLst/>
                        </a:rPr>
                        <a:t>900 (150/ month for 6 month period)</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8854">
                <a:tc>
                  <a:txBody>
                    <a:bodyPr/>
                    <a:lstStyle/>
                    <a:p>
                      <a:pPr marL="0" marR="0">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Domain Name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75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8854">
                <a:tc>
                  <a:txBody>
                    <a:bodyPr/>
                    <a:lstStyle/>
                    <a:p>
                      <a:pPr marL="0" marR="0">
                        <a:lnSpc>
                          <a:spcPct val="115000"/>
                        </a:lnSpc>
                        <a:spcBef>
                          <a:spcPts val="0"/>
                        </a:spcBef>
                        <a:spcAft>
                          <a:spcPts val="0"/>
                        </a:spcAft>
                      </a:pPr>
                      <a:r>
                        <a:rPr lang="en-US" sz="2000">
                          <a:effectLst/>
                        </a:rPr>
                        <a:t>Total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dirty="0">
                          <a:effectLst/>
                        </a:rPr>
                        <a:t>$</a:t>
                      </a:r>
                      <a:r>
                        <a:rPr lang="en-US" sz="2000" dirty="0" smtClean="0">
                          <a:effectLst/>
                        </a:rPr>
                        <a:t>975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000775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Brainstorming and considerations</a:t>
            </a:r>
            <a:endParaRPr lang="en-US" dirty="0"/>
          </a:p>
        </p:txBody>
      </p:sp>
      <p:sp>
        <p:nvSpPr>
          <p:cNvPr id="3" name="Slide Number Placeholder 2"/>
          <p:cNvSpPr>
            <a:spLocks noGrp="1"/>
          </p:cNvSpPr>
          <p:nvPr>
            <p:ph type="sldNum" sz="quarter" idx="12"/>
          </p:nvPr>
        </p:nvSpPr>
        <p:spPr/>
        <p:txBody>
          <a:bodyPr/>
          <a:lstStyle/>
          <a:p>
            <a:fld id="{96223EEF-AB21-4D01-977B-9060BE432D86}" type="slidenum">
              <a:rPr lang="en-US" smtClean="0"/>
              <a:t>12</a:t>
            </a:fld>
            <a:endParaRPr lang="en-US"/>
          </a:p>
        </p:txBody>
      </p:sp>
      <p:sp>
        <p:nvSpPr>
          <p:cNvPr id="4" name="TextBox 3"/>
          <p:cNvSpPr txBox="1"/>
          <p:nvPr/>
        </p:nvSpPr>
        <p:spPr>
          <a:xfrm>
            <a:off x="2261419" y="2733368"/>
            <a:ext cx="8367252" cy="461665"/>
          </a:xfrm>
          <a:prstGeom prst="rect">
            <a:avLst/>
          </a:prstGeom>
          <a:noFill/>
        </p:spPr>
        <p:txBody>
          <a:bodyPr wrap="square" rtlCol="0">
            <a:spAutoFit/>
          </a:bodyPr>
          <a:lstStyle/>
          <a:p>
            <a:r>
              <a:rPr lang="en-US" sz="2400" dirty="0" smtClean="0"/>
              <a:t>*Initial Approach*</a:t>
            </a:r>
            <a:endParaRPr lang="en-US" sz="2400" dirty="0"/>
          </a:p>
        </p:txBody>
      </p:sp>
    </p:spTree>
    <p:extLst>
      <p:ext uri="{BB962C8B-B14F-4D97-AF65-F5344CB8AC3E}">
        <p14:creationId xmlns:p14="http://schemas.microsoft.com/office/powerpoint/2010/main" val="42243552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96223EEF-AB21-4D01-977B-9060BE432D86}" type="slidenum">
              <a:rPr lang="en-US" smtClean="0"/>
              <a:t>13</a:t>
            </a:fld>
            <a:endParaRPr lang="en-US"/>
          </a:p>
        </p:txBody>
      </p:sp>
      <p:sp>
        <p:nvSpPr>
          <p:cNvPr id="4" name="Rectangle 2"/>
          <p:cNvSpPr>
            <a:spLocks noChangeArrowheads="1"/>
          </p:cNvSpPr>
          <p:nvPr/>
        </p:nvSpPr>
        <p:spPr bwMode="auto">
          <a:xfrm>
            <a:off x="1095085" y="1376516"/>
            <a:ext cx="1519696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273161416"/>
              </p:ext>
            </p:extLst>
          </p:nvPr>
        </p:nvGraphicFramePr>
        <p:xfrm>
          <a:off x="1936955" y="983226"/>
          <a:ext cx="7059561" cy="4900049"/>
        </p:xfrm>
        <a:graphic>
          <a:graphicData uri="http://schemas.openxmlformats.org/presentationml/2006/ole">
            <mc:AlternateContent xmlns:mc="http://schemas.openxmlformats.org/markup-compatibility/2006">
              <mc:Choice xmlns:v="urn:schemas-microsoft-com:vml" Requires="v">
                <p:oleObj spid="_x0000_s1031" name="Visio" r:id="rId3" imgW="4200575" imgH="3876853" progId="Visio.Drawing.15">
                  <p:embed/>
                </p:oleObj>
              </mc:Choice>
              <mc:Fallback>
                <p:oleObj name="Visio" r:id="rId3" imgW="4200575" imgH="3876853"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6955" y="983226"/>
                        <a:ext cx="7059561" cy="4900049"/>
                      </a:xfrm>
                      <a:prstGeom prst="rect">
                        <a:avLst/>
                      </a:prstGeom>
                      <a:noFill/>
                    </p:spPr>
                  </p:pic>
                </p:oleObj>
              </mc:Fallback>
            </mc:AlternateContent>
          </a:graphicData>
        </a:graphic>
      </p:graphicFrame>
    </p:spTree>
    <p:extLst>
      <p:ext uri="{BB962C8B-B14F-4D97-AF65-F5344CB8AC3E}">
        <p14:creationId xmlns:p14="http://schemas.microsoft.com/office/powerpoint/2010/main" val="3819223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logic</a:t>
            </a:r>
            <a:endParaRPr lang="en-US" dirty="0"/>
          </a:p>
        </p:txBody>
      </p:sp>
      <p:sp>
        <p:nvSpPr>
          <p:cNvPr id="3" name="Slide Number Placeholder 2"/>
          <p:cNvSpPr>
            <a:spLocks noGrp="1"/>
          </p:cNvSpPr>
          <p:nvPr>
            <p:ph type="sldNum" sz="quarter" idx="12"/>
          </p:nvPr>
        </p:nvSpPr>
        <p:spPr>
          <a:noFill/>
          <a:ln>
            <a:noFill/>
          </a:ln>
        </p:spPr>
        <p:style>
          <a:lnRef idx="2">
            <a:schemeClr val="accent3">
              <a:shade val="50000"/>
            </a:schemeClr>
          </a:lnRef>
          <a:fillRef idx="1">
            <a:schemeClr val="accent3"/>
          </a:fillRef>
          <a:effectRef idx="0">
            <a:schemeClr val="accent3"/>
          </a:effectRef>
          <a:fontRef idx="minor">
            <a:schemeClr val="lt1"/>
          </a:fontRef>
        </p:style>
        <p:txBody>
          <a:bodyPr/>
          <a:lstStyle/>
          <a:p>
            <a:fld id="{96223EEF-AB21-4D01-977B-9060BE432D86}" type="slidenum">
              <a:rPr lang="en-US" smtClean="0"/>
              <a:t>14</a:t>
            </a:fld>
            <a:endParaRPr lang="en-US" dirty="0"/>
          </a:p>
        </p:txBody>
      </p:sp>
    </p:spTree>
    <p:extLst>
      <p:ext uri="{BB962C8B-B14F-4D97-AF65-F5344CB8AC3E}">
        <p14:creationId xmlns:p14="http://schemas.microsoft.com/office/powerpoint/2010/main" val="29306085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flowcharts</a:t>
            </a:r>
            <a:endParaRPr lang="en-US" dirty="0"/>
          </a:p>
        </p:txBody>
      </p:sp>
      <p:sp>
        <p:nvSpPr>
          <p:cNvPr id="4" name="Slide Number Placeholder 3"/>
          <p:cNvSpPr>
            <a:spLocks noGrp="1"/>
          </p:cNvSpPr>
          <p:nvPr>
            <p:ph type="sldNum" sz="quarter" idx="12"/>
          </p:nvPr>
        </p:nvSpPr>
        <p:spPr/>
        <p:txBody>
          <a:bodyPr/>
          <a:lstStyle/>
          <a:p>
            <a:fld id="{96223EEF-AB21-4D01-977B-9060BE432D86}" type="slidenum">
              <a:rPr lang="en-US" smtClean="0"/>
              <a:t>15</a:t>
            </a:fld>
            <a:endParaRPr lang="en-US"/>
          </a:p>
        </p:txBody>
      </p:sp>
      <p:sp>
        <p:nvSpPr>
          <p:cNvPr id="3" name="TextBox 2"/>
          <p:cNvSpPr txBox="1"/>
          <p:nvPr/>
        </p:nvSpPr>
        <p:spPr>
          <a:xfrm>
            <a:off x="2143432" y="2576052"/>
            <a:ext cx="7167716" cy="1200329"/>
          </a:xfrm>
          <a:prstGeom prst="rect">
            <a:avLst/>
          </a:prstGeom>
          <a:noFill/>
        </p:spPr>
        <p:txBody>
          <a:bodyPr wrap="square" rtlCol="0">
            <a:spAutoFit/>
          </a:bodyPr>
          <a:lstStyle/>
          <a:p>
            <a:r>
              <a:rPr lang="en-US" sz="2400" dirty="0" smtClean="0"/>
              <a:t>On Load Event</a:t>
            </a:r>
          </a:p>
          <a:p>
            <a:endParaRPr lang="en-US" sz="2400" dirty="0"/>
          </a:p>
          <a:p>
            <a:r>
              <a:rPr lang="en-US" sz="2400" dirty="0" smtClean="0"/>
              <a:t>Connection Event</a:t>
            </a:r>
            <a:endParaRPr lang="en-US" sz="2400" dirty="0"/>
          </a:p>
        </p:txBody>
      </p:sp>
    </p:spTree>
    <p:extLst>
      <p:ext uri="{BB962C8B-B14F-4D97-AF65-F5344CB8AC3E}">
        <p14:creationId xmlns:p14="http://schemas.microsoft.com/office/powerpoint/2010/main" val="42162990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605549" y="580103"/>
            <a:ext cx="5995598" cy="5581922"/>
          </a:xfrm>
          <a:prstGeom prst="rect">
            <a:avLst/>
          </a:prstGeom>
        </p:spPr>
      </p:pic>
      <p:sp>
        <p:nvSpPr>
          <p:cNvPr id="4" name="Slide Number Placeholder 3"/>
          <p:cNvSpPr>
            <a:spLocks noGrp="1"/>
          </p:cNvSpPr>
          <p:nvPr>
            <p:ph type="sldNum" sz="quarter" idx="12"/>
          </p:nvPr>
        </p:nvSpPr>
        <p:spPr/>
        <p:txBody>
          <a:bodyPr/>
          <a:lstStyle/>
          <a:p>
            <a:fld id="{96223EEF-AB21-4D01-977B-9060BE432D86}" type="slidenum">
              <a:rPr lang="en-US" smtClean="0"/>
              <a:t>16</a:t>
            </a:fld>
            <a:endParaRPr lang="en-US"/>
          </a:p>
        </p:txBody>
      </p:sp>
    </p:spTree>
    <p:extLst>
      <p:ext uri="{BB962C8B-B14F-4D97-AF65-F5344CB8AC3E}">
        <p14:creationId xmlns:p14="http://schemas.microsoft.com/office/powerpoint/2010/main" val="632157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96223EEF-AB21-4D01-977B-9060BE432D86}" type="slidenum">
              <a:rPr lang="en-US" smtClean="0"/>
              <a:t>17</a:t>
            </a:fld>
            <a:endParaRPr lang="en-US"/>
          </a:p>
        </p:txBody>
      </p:sp>
      <p:pic>
        <p:nvPicPr>
          <p:cNvPr id="4" name="Picture 3"/>
          <p:cNvPicPr>
            <a:picLocks noChangeAspect="1"/>
          </p:cNvPicPr>
          <p:nvPr/>
        </p:nvPicPr>
        <p:blipFill>
          <a:blip r:embed="rId2"/>
          <a:stretch>
            <a:fillRect/>
          </a:stretch>
        </p:blipFill>
        <p:spPr>
          <a:xfrm>
            <a:off x="2772698" y="796413"/>
            <a:ext cx="5949076" cy="5451987"/>
          </a:xfrm>
          <a:prstGeom prst="rect">
            <a:avLst/>
          </a:prstGeom>
        </p:spPr>
      </p:pic>
    </p:spTree>
    <p:extLst>
      <p:ext uri="{BB962C8B-B14F-4D97-AF65-F5344CB8AC3E}">
        <p14:creationId xmlns:p14="http://schemas.microsoft.com/office/powerpoint/2010/main" val="71627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 and testing</a:t>
            </a:r>
            <a:endParaRPr lang="en-US" dirty="0"/>
          </a:p>
        </p:txBody>
      </p:sp>
      <p:sp>
        <p:nvSpPr>
          <p:cNvPr id="3" name="Slide Number Placeholder 2"/>
          <p:cNvSpPr>
            <a:spLocks noGrp="1"/>
          </p:cNvSpPr>
          <p:nvPr>
            <p:ph type="sldNum" sz="quarter" idx="12"/>
          </p:nvPr>
        </p:nvSpPr>
        <p:spPr/>
        <p:txBody>
          <a:bodyPr/>
          <a:lstStyle/>
          <a:p>
            <a:fld id="{96223EEF-AB21-4D01-977B-9060BE432D86}" type="slidenum">
              <a:rPr lang="en-US" smtClean="0"/>
              <a:t>18</a:t>
            </a:fld>
            <a:endParaRPr lang="en-US"/>
          </a:p>
        </p:txBody>
      </p:sp>
    </p:spTree>
    <p:extLst>
      <p:ext uri="{BB962C8B-B14F-4D97-AF65-F5344CB8AC3E}">
        <p14:creationId xmlns:p14="http://schemas.microsoft.com/office/powerpoint/2010/main" val="1616128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Slide Number Placeholder 2"/>
          <p:cNvSpPr>
            <a:spLocks noGrp="1"/>
          </p:cNvSpPr>
          <p:nvPr>
            <p:ph type="sldNum" sz="quarter" idx="12"/>
          </p:nvPr>
        </p:nvSpPr>
        <p:spPr/>
        <p:txBody>
          <a:bodyPr/>
          <a:lstStyle/>
          <a:p>
            <a:fld id="{96223EEF-AB21-4D01-977B-9060BE432D86}" type="slidenum">
              <a:rPr lang="en-US" smtClean="0"/>
              <a:t>19</a:t>
            </a:fld>
            <a:endParaRPr lang="en-US"/>
          </a:p>
        </p:txBody>
      </p:sp>
      <p:sp>
        <p:nvSpPr>
          <p:cNvPr id="4" name="TextBox 3"/>
          <p:cNvSpPr txBox="1"/>
          <p:nvPr/>
        </p:nvSpPr>
        <p:spPr>
          <a:xfrm>
            <a:off x="1125793" y="2647575"/>
            <a:ext cx="9940413" cy="2802819"/>
          </a:xfrm>
          <a:prstGeom prst="rect">
            <a:avLst/>
          </a:prstGeom>
          <a:noFill/>
        </p:spPr>
        <p:txBody>
          <a:bodyPr wrap="square" rtlCol="0">
            <a:spAutoFit/>
          </a:bodyPr>
          <a:lstStyle/>
          <a:p>
            <a:pPr>
              <a:lnSpc>
                <a:spcPct val="150000"/>
              </a:lnSpc>
            </a:pPr>
            <a:r>
              <a:rPr lang="en-US" sz="2400" dirty="0"/>
              <a:t>As of now, all websites and online resources alike, all act independent of one another and truly they are independent. However this project aims to bridge that gap, so that sharing an Instagram picture to your Facebook friends becomes as easy as a simple drag and drop action or sharing a CNN article to your blog followers becomes easy and virtually connected.</a:t>
            </a:r>
          </a:p>
        </p:txBody>
      </p:sp>
    </p:spTree>
    <p:extLst>
      <p:ext uri="{BB962C8B-B14F-4D97-AF65-F5344CB8AC3E}">
        <p14:creationId xmlns:p14="http://schemas.microsoft.com/office/powerpoint/2010/main" val="1649389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Slide Number Placeholder 2"/>
          <p:cNvSpPr>
            <a:spLocks noGrp="1"/>
          </p:cNvSpPr>
          <p:nvPr>
            <p:ph type="sldNum" sz="quarter" idx="12"/>
          </p:nvPr>
        </p:nvSpPr>
        <p:spPr/>
        <p:txBody>
          <a:bodyPr/>
          <a:lstStyle/>
          <a:p>
            <a:fld id="{96223EEF-AB21-4D01-977B-9060BE432D86}" type="slidenum">
              <a:rPr lang="en-US" smtClean="0"/>
              <a:t>2</a:t>
            </a:fld>
            <a:endParaRPr lang="en-US"/>
          </a:p>
        </p:txBody>
      </p:sp>
      <p:sp>
        <p:nvSpPr>
          <p:cNvPr id="4" name="TextBox 3"/>
          <p:cNvSpPr txBox="1"/>
          <p:nvPr/>
        </p:nvSpPr>
        <p:spPr>
          <a:xfrm>
            <a:off x="1465006" y="2359742"/>
            <a:ext cx="4041059" cy="3231654"/>
          </a:xfrm>
          <a:prstGeom prst="rect">
            <a:avLst/>
          </a:prstGeom>
          <a:noFill/>
        </p:spPr>
        <p:txBody>
          <a:bodyPr wrap="square" rtlCol="0">
            <a:spAutoFit/>
          </a:bodyPr>
          <a:lstStyle/>
          <a:p>
            <a:r>
              <a:rPr lang="en-US" sz="2400" dirty="0" smtClean="0"/>
              <a:t>Problem Statement</a:t>
            </a:r>
          </a:p>
          <a:p>
            <a:r>
              <a:rPr lang="en-US" sz="2400" dirty="0" smtClean="0"/>
              <a:t>				</a:t>
            </a:r>
            <a:endParaRPr lang="en-US" sz="2400" dirty="0"/>
          </a:p>
          <a:p>
            <a:r>
              <a:rPr lang="en-US" sz="2400" dirty="0" smtClean="0"/>
              <a:t>Options Considered</a:t>
            </a:r>
          </a:p>
          <a:p>
            <a:endParaRPr lang="en-US" sz="2400" dirty="0"/>
          </a:p>
          <a:p>
            <a:r>
              <a:rPr lang="en-US" sz="2400" dirty="0" smtClean="0"/>
              <a:t>Node.js</a:t>
            </a:r>
          </a:p>
          <a:p>
            <a:endParaRPr lang="en-US" sz="2400" dirty="0"/>
          </a:p>
          <a:p>
            <a:r>
              <a:rPr lang="en-US" sz="2400" dirty="0" smtClean="0"/>
              <a:t>Project Management</a:t>
            </a:r>
          </a:p>
          <a:p>
            <a:endParaRPr lang="en-US" dirty="0"/>
          </a:p>
          <a:p>
            <a:endParaRPr lang="en-US" dirty="0"/>
          </a:p>
        </p:txBody>
      </p:sp>
      <p:sp>
        <p:nvSpPr>
          <p:cNvPr id="5" name="TextBox 4"/>
          <p:cNvSpPr txBox="1"/>
          <p:nvPr/>
        </p:nvSpPr>
        <p:spPr>
          <a:xfrm>
            <a:off x="5991173" y="2359742"/>
            <a:ext cx="4254040" cy="3231654"/>
          </a:xfrm>
          <a:prstGeom prst="rect">
            <a:avLst/>
          </a:prstGeom>
          <a:noFill/>
        </p:spPr>
        <p:txBody>
          <a:bodyPr wrap="square" rtlCol="0">
            <a:spAutoFit/>
          </a:bodyPr>
          <a:lstStyle/>
          <a:p>
            <a:r>
              <a:rPr lang="en-US" sz="2400" dirty="0" smtClean="0"/>
              <a:t>Brainstorming and Considerations</a:t>
            </a:r>
          </a:p>
          <a:p>
            <a:endParaRPr lang="en-US" sz="2400" dirty="0"/>
          </a:p>
          <a:p>
            <a:r>
              <a:rPr lang="en-US" sz="2400" dirty="0" smtClean="0"/>
              <a:t>Program Logic</a:t>
            </a:r>
          </a:p>
          <a:p>
            <a:endParaRPr lang="en-US" sz="2400" dirty="0"/>
          </a:p>
          <a:p>
            <a:r>
              <a:rPr lang="en-US" sz="2400" dirty="0" smtClean="0"/>
              <a:t>Troubleshooting and Testing</a:t>
            </a:r>
          </a:p>
          <a:p>
            <a:endParaRPr lang="en-US" sz="2400" dirty="0"/>
          </a:p>
          <a:p>
            <a:r>
              <a:rPr lang="en-US" sz="2400" dirty="0" smtClean="0"/>
              <a:t>Benefits and Improvements</a:t>
            </a:r>
          </a:p>
          <a:p>
            <a:endParaRPr lang="en-US" dirty="0"/>
          </a:p>
          <a:p>
            <a:endParaRPr lang="en-US" dirty="0"/>
          </a:p>
        </p:txBody>
      </p:sp>
    </p:spTree>
    <p:extLst>
      <p:ext uri="{BB962C8B-B14F-4D97-AF65-F5344CB8AC3E}">
        <p14:creationId xmlns:p14="http://schemas.microsoft.com/office/powerpoint/2010/main" val="33600883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Improvements </a:t>
            </a:r>
            <a:endParaRPr lang="en-US" dirty="0"/>
          </a:p>
        </p:txBody>
      </p:sp>
      <p:sp>
        <p:nvSpPr>
          <p:cNvPr id="3" name="Slide Number Placeholder 2"/>
          <p:cNvSpPr>
            <a:spLocks noGrp="1"/>
          </p:cNvSpPr>
          <p:nvPr>
            <p:ph type="sldNum" sz="quarter" idx="12"/>
          </p:nvPr>
        </p:nvSpPr>
        <p:spPr/>
        <p:txBody>
          <a:bodyPr/>
          <a:lstStyle/>
          <a:p>
            <a:fld id="{96223EEF-AB21-4D01-977B-9060BE432D86}" type="slidenum">
              <a:rPr lang="en-US" smtClean="0"/>
              <a:t>20</a:t>
            </a:fld>
            <a:endParaRPr lang="en-US"/>
          </a:p>
        </p:txBody>
      </p:sp>
      <p:sp>
        <p:nvSpPr>
          <p:cNvPr id="4" name="TextBox 3"/>
          <p:cNvSpPr txBox="1"/>
          <p:nvPr/>
        </p:nvSpPr>
        <p:spPr>
          <a:xfrm>
            <a:off x="1371600" y="2320414"/>
            <a:ext cx="9448800" cy="2308324"/>
          </a:xfrm>
          <a:prstGeom prst="rect">
            <a:avLst/>
          </a:prstGeom>
          <a:noFill/>
        </p:spPr>
        <p:txBody>
          <a:bodyPr wrap="square" rtlCol="0">
            <a:spAutoFit/>
          </a:bodyPr>
          <a:lstStyle/>
          <a:p>
            <a:pPr>
              <a:lnSpc>
                <a:spcPct val="150000"/>
              </a:lnSpc>
            </a:pPr>
            <a:r>
              <a:rPr lang="en-US" sz="2400" dirty="0" smtClean="0"/>
              <a:t>Better connection </a:t>
            </a:r>
            <a:r>
              <a:rPr lang="en-US" sz="2400" dirty="0"/>
              <a:t>m</a:t>
            </a:r>
            <a:r>
              <a:rPr lang="en-US" sz="2400" dirty="0" smtClean="0"/>
              <a:t>anagement</a:t>
            </a:r>
          </a:p>
          <a:p>
            <a:pPr>
              <a:lnSpc>
                <a:spcPct val="150000"/>
              </a:lnSpc>
            </a:pPr>
            <a:r>
              <a:rPr lang="en-US" sz="2400" dirty="0" smtClean="0"/>
              <a:t>Improved user interface</a:t>
            </a:r>
          </a:p>
          <a:p>
            <a:pPr>
              <a:lnSpc>
                <a:spcPct val="150000"/>
              </a:lnSpc>
            </a:pPr>
            <a:r>
              <a:rPr lang="en-US" sz="2400" dirty="0" smtClean="0"/>
              <a:t>Semantic data application and utilization</a:t>
            </a:r>
          </a:p>
          <a:p>
            <a:pPr>
              <a:lnSpc>
                <a:spcPct val="150000"/>
              </a:lnSpc>
            </a:pPr>
            <a:r>
              <a:rPr lang="en-US" sz="2400" dirty="0" smtClean="0"/>
              <a:t>Possible contacts management and </a:t>
            </a:r>
            <a:r>
              <a:rPr lang="en-US" sz="2400" smtClean="0"/>
              <a:t>Hub application</a:t>
            </a:r>
            <a:endParaRPr lang="en-US" sz="2400" dirty="0"/>
          </a:p>
        </p:txBody>
      </p:sp>
    </p:spTree>
    <p:extLst>
      <p:ext uri="{BB962C8B-B14F-4D97-AF65-F5344CB8AC3E}">
        <p14:creationId xmlns:p14="http://schemas.microsoft.com/office/powerpoint/2010/main" val="24532830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demonstration</a:t>
            </a:r>
            <a:endParaRPr lang="en-US" dirty="0"/>
          </a:p>
        </p:txBody>
      </p:sp>
      <p:sp>
        <p:nvSpPr>
          <p:cNvPr id="3" name="Slide Number Placeholder 2"/>
          <p:cNvSpPr>
            <a:spLocks noGrp="1"/>
          </p:cNvSpPr>
          <p:nvPr>
            <p:ph type="sldNum" sz="quarter" idx="12"/>
          </p:nvPr>
        </p:nvSpPr>
        <p:spPr/>
        <p:txBody>
          <a:bodyPr/>
          <a:lstStyle/>
          <a:p>
            <a:fld id="{96223EEF-AB21-4D01-977B-9060BE432D86}" type="slidenum">
              <a:rPr lang="en-US" smtClean="0"/>
              <a:t>21</a:t>
            </a:fld>
            <a:endParaRPr lang="en-US" dirty="0"/>
          </a:p>
        </p:txBody>
      </p:sp>
    </p:spTree>
    <p:extLst>
      <p:ext uri="{BB962C8B-B14F-4D97-AF65-F5344CB8AC3E}">
        <p14:creationId xmlns:p14="http://schemas.microsoft.com/office/powerpoint/2010/main" val="3060481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Problem statement</a:t>
            </a:r>
            <a:endParaRPr lang="en-US" dirty="0"/>
          </a:p>
        </p:txBody>
      </p:sp>
      <p:sp>
        <p:nvSpPr>
          <p:cNvPr id="7" name="Slide Number Placeholder 6"/>
          <p:cNvSpPr>
            <a:spLocks noGrp="1"/>
          </p:cNvSpPr>
          <p:nvPr>
            <p:ph type="sldNum" sz="quarter" idx="12"/>
          </p:nvPr>
        </p:nvSpPr>
        <p:spPr/>
        <p:txBody>
          <a:bodyPr/>
          <a:lstStyle/>
          <a:p>
            <a:fld id="{96223EEF-AB21-4D01-977B-9060BE432D86}" type="slidenum">
              <a:rPr lang="en-US" smtClean="0"/>
              <a:t>3</a:t>
            </a:fld>
            <a:endParaRPr lang="en-US"/>
          </a:p>
        </p:txBody>
      </p:sp>
      <p:sp>
        <p:nvSpPr>
          <p:cNvPr id="6" name="TextBox 5"/>
          <p:cNvSpPr txBox="1"/>
          <p:nvPr/>
        </p:nvSpPr>
        <p:spPr>
          <a:xfrm>
            <a:off x="1450258" y="2370576"/>
            <a:ext cx="9291484" cy="3356816"/>
          </a:xfrm>
          <a:prstGeom prst="rect">
            <a:avLst/>
          </a:prstGeom>
          <a:noFill/>
        </p:spPr>
        <p:txBody>
          <a:bodyPr wrap="square" rtlCol="0">
            <a:spAutoFit/>
          </a:bodyPr>
          <a:lstStyle/>
          <a:p>
            <a:pPr>
              <a:lnSpc>
                <a:spcPct val="150000"/>
              </a:lnSpc>
            </a:pPr>
            <a:r>
              <a:rPr lang="en-US" sz="2400" dirty="0" smtClean="0"/>
              <a:t>In today’s world, the need to stay ever so connected is constantly there and so therefore new social media ideas and solutions keep sprouting; each idea more versatile and different from its counterparts. The problem therefore is how a user manages to constantly keep up and manage all his/her existing profiles while navigating through the different profiles in the easiest manner.</a:t>
            </a:r>
            <a:endParaRPr lang="en-US" sz="2400" dirty="0"/>
          </a:p>
        </p:txBody>
      </p:sp>
    </p:spTree>
    <p:extLst>
      <p:ext uri="{BB962C8B-B14F-4D97-AF65-F5344CB8AC3E}">
        <p14:creationId xmlns:p14="http://schemas.microsoft.com/office/powerpoint/2010/main" val="3716510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Programming language tools</a:t>
            </a:r>
            <a:endParaRPr lang="en-US" dirty="0"/>
          </a:p>
        </p:txBody>
      </p:sp>
      <p:sp>
        <p:nvSpPr>
          <p:cNvPr id="3" name="Slide Number Placeholder 2"/>
          <p:cNvSpPr>
            <a:spLocks noGrp="1"/>
          </p:cNvSpPr>
          <p:nvPr>
            <p:ph type="sldNum" sz="quarter" idx="12"/>
          </p:nvPr>
        </p:nvSpPr>
        <p:spPr/>
        <p:txBody>
          <a:bodyPr/>
          <a:lstStyle/>
          <a:p>
            <a:fld id="{96223EEF-AB21-4D01-977B-9060BE432D86}" type="slidenum">
              <a:rPr lang="en-US" smtClean="0"/>
              <a:t>4</a:t>
            </a:fld>
            <a:endParaRPr lang="en-US"/>
          </a:p>
        </p:txBody>
      </p:sp>
      <p:sp>
        <p:nvSpPr>
          <p:cNvPr id="4" name="TextBox 3"/>
          <p:cNvSpPr txBox="1"/>
          <p:nvPr/>
        </p:nvSpPr>
        <p:spPr>
          <a:xfrm>
            <a:off x="1927122" y="2654709"/>
            <a:ext cx="9271819" cy="1938992"/>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t>ASP.NET with C#</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r>
              <a:rPr lang="en-US" sz="2400" dirty="0" smtClean="0"/>
              <a:t>PHP</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r>
              <a:rPr lang="en-US" sz="2400" dirty="0" smtClean="0"/>
              <a:t>Node.js</a:t>
            </a:r>
            <a:endParaRPr lang="en-US" sz="2400" dirty="0"/>
          </a:p>
        </p:txBody>
      </p:sp>
    </p:spTree>
    <p:extLst>
      <p:ext uri="{BB962C8B-B14F-4D97-AF65-F5344CB8AC3E}">
        <p14:creationId xmlns:p14="http://schemas.microsoft.com/office/powerpoint/2010/main" val="1880259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Node.js</a:t>
            </a:r>
            <a:endParaRPr lang="en-US" dirty="0"/>
          </a:p>
        </p:txBody>
      </p:sp>
      <p:sp>
        <p:nvSpPr>
          <p:cNvPr id="3" name="Slide Number Placeholder 2"/>
          <p:cNvSpPr>
            <a:spLocks noGrp="1"/>
          </p:cNvSpPr>
          <p:nvPr>
            <p:ph type="sldNum" sz="quarter" idx="12"/>
          </p:nvPr>
        </p:nvSpPr>
        <p:spPr/>
        <p:txBody>
          <a:bodyPr/>
          <a:lstStyle/>
          <a:p>
            <a:fld id="{96223EEF-AB21-4D01-977B-9060BE432D86}" type="slidenum">
              <a:rPr lang="en-US" smtClean="0"/>
              <a:t>5</a:t>
            </a:fld>
            <a:endParaRPr lang="en-US"/>
          </a:p>
        </p:txBody>
      </p:sp>
      <p:sp>
        <p:nvSpPr>
          <p:cNvPr id="4" name="TextBox 3"/>
          <p:cNvSpPr txBox="1"/>
          <p:nvPr/>
        </p:nvSpPr>
        <p:spPr>
          <a:xfrm>
            <a:off x="1995948" y="2458065"/>
            <a:ext cx="9173497" cy="2802819"/>
          </a:xfrm>
          <a:prstGeom prst="rect">
            <a:avLst/>
          </a:prstGeom>
          <a:noFill/>
        </p:spPr>
        <p:txBody>
          <a:bodyPr wrap="square" rtlCol="0">
            <a:spAutoFit/>
          </a:bodyPr>
          <a:lstStyle/>
          <a:p>
            <a:pPr>
              <a:lnSpc>
                <a:spcPct val="150000"/>
              </a:lnSpc>
            </a:pPr>
            <a:r>
              <a:rPr lang="en-US" sz="2400" dirty="0"/>
              <a:t>Node.js is a platform built on Chrome's JavaScript runtime for easily building fast, scalable network applications. Node.js uses an event-driven, non-blocking I/O model that makes it lightweight and efficient, perfect for data-intensive real-time applications that run across distributed devices.</a:t>
            </a:r>
          </a:p>
        </p:txBody>
      </p:sp>
    </p:spTree>
    <p:extLst>
      <p:ext uri="{BB962C8B-B14F-4D97-AF65-F5344CB8AC3E}">
        <p14:creationId xmlns:p14="http://schemas.microsoft.com/office/powerpoint/2010/main" val="2088915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Chrome's JavaScript </a:t>
            </a:r>
            <a:r>
              <a:rPr lang="en-US" dirty="0" smtClean="0"/>
              <a:t>runtime: V8</a:t>
            </a:r>
            <a:endParaRPr lang="en-US" dirty="0"/>
          </a:p>
        </p:txBody>
      </p:sp>
      <p:sp>
        <p:nvSpPr>
          <p:cNvPr id="3" name="Slide Number Placeholder 2"/>
          <p:cNvSpPr>
            <a:spLocks noGrp="1"/>
          </p:cNvSpPr>
          <p:nvPr>
            <p:ph type="sldNum" sz="quarter" idx="12"/>
          </p:nvPr>
        </p:nvSpPr>
        <p:spPr/>
        <p:txBody>
          <a:bodyPr/>
          <a:lstStyle/>
          <a:p>
            <a:fld id="{96223EEF-AB21-4D01-977B-9060BE432D86}" type="slidenum">
              <a:rPr lang="en-US" smtClean="0"/>
              <a:t>6</a:t>
            </a:fld>
            <a:endParaRPr lang="en-US"/>
          </a:p>
        </p:txBody>
      </p:sp>
      <p:sp>
        <p:nvSpPr>
          <p:cNvPr id="4" name="TextBox 3"/>
          <p:cNvSpPr txBox="1"/>
          <p:nvPr/>
        </p:nvSpPr>
        <p:spPr>
          <a:xfrm>
            <a:off x="2054942" y="2733368"/>
            <a:ext cx="8711381" cy="2862322"/>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sz="2400" dirty="0"/>
              <a:t>V8 is Google's open source JavaScript engine.</a:t>
            </a:r>
          </a:p>
          <a:p>
            <a:pPr marL="285750" indent="-285750">
              <a:lnSpc>
                <a:spcPct val="150000"/>
              </a:lnSpc>
              <a:buFont typeface="Wingdings" panose="05000000000000000000" pitchFamily="2" charset="2"/>
              <a:buChar char="Ø"/>
            </a:pPr>
            <a:r>
              <a:rPr lang="en-US" sz="2400" dirty="0"/>
              <a:t>V8 is written in C++ and is used in Google Chrome, the open source browser from Google.</a:t>
            </a:r>
          </a:p>
          <a:p>
            <a:pPr marL="285750" indent="-285750">
              <a:lnSpc>
                <a:spcPct val="150000"/>
              </a:lnSpc>
              <a:buFont typeface="Wingdings" panose="05000000000000000000" pitchFamily="2" charset="2"/>
              <a:buChar char="Ø"/>
            </a:pPr>
            <a:r>
              <a:rPr lang="en-US" sz="2400" dirty="0" smtClean="0"/>
              <a:t>V8 </a:t>
            </a:r>
            <a:r>
              <a:rPr lang="en-US" sz="2400" dirty="0"/>
              <a:t>can run standalone, or can be embedded into any C++ application.</a:t>
            </a:r>
          </a:p>
        </p:txBody>
      </p:sp>
    </p:spTree>
    <p:extLst>
      <p:ext uri="{BB962C8B-B14F-4D97-AF65-F5344CB8AC3E}">
        <p14:creationId xmlns:p14="http://schemas.microsoft.com/office/powerpoint/2010/main" val="3289462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Chrome's JavaScript runtime: V8</a:t>
            </a:r>
          </a:p>
        </p:txBody>
      </p:sp>
      <p:sp>
        <p:nvSpPr>
          <p:cNvPr id="3" name="Slide Number Placeholder 2"/>
          <p:cNvSpPr>
            <a:spLocks noGrp="1"/>
          </p:cNvSpPr>
          <p:nvPr>
            <p:ph type="sldNum" sz="quarter" idx="12"/>
          </p:nvPr>
        </p:nvSpPr>
        <p:spPr/>
        <p:txBody>
          <a:bodyPr/>
          <a:lstStyle/>
          <a:p>
            <a:fld id="{96223EEF-AB21-4D01-977B-9060BE432D86}" type="slidenum">
              <a:rPr lang="en-US" smtClean="0"/>
              <a:t>7</a:t>
            </a:fld>
            <a:endParaRPr lang="en-US"/>
          </a:p>
        </p:txBody>
      </p:sp>
      <p:sp>
        <p:nvSpPr>
          <p:cNvPr id="4" name="TextBox 3"/>
          <p:cNvSpPr txBox="1"/>
          <p:nvPr/>
        </p:nvSpPr>
        <p:spPr>
          <a:xfrm>
            <a:off x="1730477" y="2889880"/>
            <a:ext cx="8534400" cy="1754326"/>
          </a:xfrm>
          <a:prstGeom prst="rect">
            <a:avLst/>
          </a:prstGeom>
          <a:noFill/>
        </p:spPr>
        <p:txBody>
          <a:bodyPr wrap="square" rtlCol="0">
            <a:spAutoFit/>
          </a:bodyPr>
          <a:lstStyle/>
          <a:p>
            <a:pPr>
              <a:lnSpc>
                <a:spcPct val="150000"/>
              </a:lnSpc>
            </a:pPr>
            <a:r>
              <a:rPr lang="en-US" sz="2400" dirty="0"/>
              <a:t>V8 gives a huge boost in performance because it cuts out the middleman, preferring straight compilation into native machine code over executing byte code or using an interpreter.</a:t>
            </a:r>
          </a:p>
        </p:txBody>
      </p:sp>
    </p:spTree>
    <p:extLst>
      <p:ext uri="{BB962C8B-B14F-4D97-AF65-F5344CB8AC3E}">
        <p14:creationId xmlns:p14="http://schemas.microsoft.com/office/powerpoint/2010/main" val="3010585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labor</a:t>
            </a:r>
            <a:endParaRPr lang="en-US" dirty="0"/>
          </a:p>
        </p:txBody>
      </p:sp>
      <p:sp>
        <p:nvSpPr>
          <p:cNvPr id="5" name="Slide Number Placeholder 4"/>
          <p:cNvSpPr>
            <a:spLocks noGrp="1"/>
          </p:cNvSpPr>
          <p:nvPr>
            <p:ph type="sldNum" sz="quarter" idx="12"/>
          </p:nvPr>
        </p:nvSpPr>
        <p:spPr/>
        <p:txBody>
          <a:bodyPr/>
          <a:lstStyle/>
          <a:p>
            <a:fld id="{96223EEF-AB21-4D01-977B-9060BE432D86}" type="slidenum">
              <a:rPr lang="en-US" smtClean="0"/>
              <a:t>8</a:t>
            </a:fld>
            <a:endParaRPr lang="en-US"/>
          </a:p>
        </p:txBody>
      </p:sp>
    </p:spTree>
    <p:extLst>
      <p:ext uri="{BB962C8B-B14F-4D97-AF65-F5344CB8AC3E}">
        <p14:creationId xmlns:p14="http://schemas.microsoft.com/office/powerpoint/2010/main" val="489563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6223EEF-AB21-4D01-977B-9060BE432D86}" type="slidenum">
              <a:rPr lang="en-US" smtClean="0"/>
              <a:t>9</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007344162"/>
              </p:ext>
            </p:extLst>
          </p:nvPr>
        </p:nvGraphicFramePr>
        <p:xfrm>
          <a:off x="2812025" y="618517"/>
          <a:ext cx="7561007" cy="5047488"/>
        </p:xfrm>
        <a:graphic>
          <a:graphicData uri="http://schemas.openxmlformats.org/drawingml/2006/table">
            <a:tbl>
              <a:tblPr firstRow="1" firstCol="1" bandRow="1">
                <a:tableStyleId>{5C22544A-7EE6-4342-B048-85BDC9FD1C3A}</a:tableStyleId>
              </a:tblPr>
              <a:tblGrid>
                <a:gridCol w="4024115"/>
                <a:gridCol w="3536892"/>
              </a:tblGrid>
              <a:tr h="193243">
                <a:tc>
                  <a:txBody>
                    <a:bodyPr/>
                    <a:lstStyle/>
                    <a:p>
                      <a:pPr marL="0" marR="0">
                        <a:lnSpc>
                          <a:spcPct val="115000"/>
                        </a:lnSpc>
                        <a:spcBef>
                          <a:spcPts val="0"/>
                        </a:spcBef>
                        <a:spcAft>
                          <a:spcPts val="0"/>
                        </a:spcAft>
                      </a:pPr>
                      <a:r>
                        <a:rPr lang="en-US" sz="1800" dirty="0">
                          <a:effectLst/>
                        </a:rPr>
                        <a:t>Activity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Days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a:effectLst/>
                        </a:rPr>
                        <a:t>      Review and update Requirements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dirty="0">
                          <a:effectLst/>
                        </a:rPr>
                        <a:t>10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a:effectLst/>
                        </a:rPr>
                        <a:t>      Create state diagrams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a:effectLst/>
                        </a:rPr>
                        <a:t>      Create algorithms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a:effectLst/>
                        </a:rPr>
                        <a:t>      Procure suitable server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a:effectLst/>
                        </a:rPr>
                        <a:t>      Test server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7454">
                <a:tc>
                  <a:txBody>
                    <a:bodyPr/>
                    <a:lstStyle/>
                    <a:p>
                      <a:pPr marL="0" marR="0">
                        <a:lnSpc>
                          <a:spcPct val="115000"/>
                        </a:lnSpc>
                        <a:spcBef>
                          <a:spcPts val="0"/>
                        </a:spcBef>
                        <a:spcAft>
                          <a:spcPts val="0"/>
                        </a:spcAft>
                      </a:pPr>
                      <a:r>
                        <a:rPr lang="en-US" sz="1800">
                          <a:effectLst/>
                        </a:rPr>
                        <a:t>      Build registration and login modules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dirty="0">
                          <a:effectLst/>
                        </a:rPr>
                        <a:t>10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a:effectLst/>
                        </a:rPr>
                        <a:t>      build system logic and design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77957">
                <a:tc>
                  <a:txBody>
                    <a:bodyPr/>
                    <a:lstStyle/>
                    <a:p>
                      <a:pPr marL="0" marR="0">
                        <a:lnSpc>
                          <a:spcPct val="115000"/>
                        </a:lnSpc>
                        <a:spcBef>
                          <a:spcPts val="0"/>
                        </a:spcBef>
                        <a:spcAft>
                          <a:spcPts val="0"/>
                        </a:spcAft>
                      </a:pPr>
                      <a:r>
                        <a:rPr lang="en-US" sz="1800">
                          <a:effectLst/>
                        </a:rPr>
                        <a:t>     Setup and design storage technology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a:effectLst/>
                        </a:rPr>
                        <a:t>      System integration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a:effectLst/>
                        </a:rPr>
                        <a:t>      Troubleshoot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88460">
                <a:tc>
                  <a:txBody>
                    <a:bodyPr/>
                    <a:lstStyle/>
                    <a:p>
                      <a:pPr marL="0" marR="0">
                        <a:lnSpc>
                          <a:spcPct val="115000"/>
                        </a:lnSpc>
                        <a:spcBef>
                          <a:spcPts val="0"/>
                        </a:spcBef>
                        <a:spcAft>
                          <a:spcPts val="0"/>
                        </a:spcAft>
                      </a:pPr>
                      <a:r>
                        <a:rPr lang="en-US" sz="1800">
                          <a:effectLst/>
                        </a:rPr>
                        <a:t>      Modifications and code deployment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a:effectLst/>
                        </a:rPr>
                        <a:t>      Design update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a:effectLst/>
                        </a:rPr>
                        <a:t>      Data validation and testing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a:effectLst/>
                        </a:rPr>
                        <a:t>      Code Testing and implementation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r h="161036">
                <a:tc>
                  <a:txBody>
                    <a:bodyPr/>
                    <a:lstStyle/>
                    <a:p>
                      <a:pPr marL="0" marR="0">
                        <a:lnSpc>
                          <a:spcPct val="115000"/>
                        </a:lnSpc>
                        <a:spcBef>
                          <a:spcPts val="0"/>
                        </a:spcBef>
                        <a:spcAft>
                          <a:spcPts val="0"/>
                        </a:spcAft>
                      </a:pPr>
                      <a:r>
                        <a:rPr lang="en-US" sz="1800">
                          <a:effectLst/>
                        </a:rPr>
                        <a:t>      Verify system testing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c>
                  <a:txBody>
                    <a:bodyPr/>
                    <a:lstStyle/>
                    <a:p>
                      <a:pPr marL="0" marR="0">
                        <a:lnSpc>
                          <a:spcPct val="115000"/>
                        </a:lnSpc>
                        <a:spcBef>
                          <a:spcPts val="0"/>
                        </a:spcBef>
                        <a:spcAft>
                          <a:spcPts val="0"/>
                        </a:spcAft>
                      </a:pPr>
                      <a:r>
                        <a:rPr lang="en-US" sz="1800" dirty="0">
                          <a:effectLst/>
                        </a:rPr>
                        <a:t>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918" marR="50918" marT="0" marB="0"/>
                </a:tc>
              </a:tr>
            </a:tbl>
          </a:graphicData>
        </a:graphic>
      </p:graphicFrame>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157603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413</TotalTime>
  <Words>485</Words>
  <Application>Microsoft Office PowerPoint</Application>
  <PresentationFormat>Widescreen</PresentationFormat>
  <Paragraphs>138</Paragraphs>
  <Slides>21</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Bookman Old Style</vt:lpstr>
      <vt:lpstr>Calibri</vt:lpstr>
      <vt:lpstr>Times New Roman</vt:lpstr>
      <vt:lpstr>Tw Cen MT</vt:lpstr>
      <vt:lpstr>Wingdings</vt:lpstr>
      <vt:lpstr>Droplet</vt:lpstr>
      <vt:lpstr>Visio</vt:lpstr>
      <vt:lpstr>PowerPoint Presentation</vt:lpstr>
      <vt:lpstr>Topics to be covered</vt:lpstr>
      <vt:lpstr>Problem statement</vt:lpstr>
      <vt:lpstr>Options: Programming language tools</vt:lpstr>
      <vt:lpstr>Node.js</vt:lpstr>
      <vt:lpstr>Chrome's JavaScript runtime: V8</vt:lpstr>
      <vt:lpstr>Chrome's JavaScript runtime: V8</vt:lpstr>
      <vt:lpstr>Project management: labor</vt:lpstr>
      <vt:lpstr>PowerPoint Presentation</vt:lpstr>
      <vt:lpstr>PowerPoint Presentation</vt:lpstr>
      <vt:lpstr>Project management: cost</vt:lpstr>
      <vt:lpstr>Brainstorming and considerations</vt:lpstr>
      <vt:lpstr>PowerPoint Presentation</vt:lpstr>
      <vt:lpstr>Program logic</vt:lpstr>
      <vt:lpstr>flowcharts</vt:lpstr>
      <vt:lpstr>PowerPoint Presentation</vt:lpstr>
      <vt:lpstr>PowerPoint Presentation</vt:lpstr>
      <vt:lpstr>Troubleshooting and testing</vt:lpstr>
      <vt:lpstr>Benefits</vt:lpstr>
      <vt:lpstr>Improvements </vt:lpstr>
      <vt:lpstr>demonstration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oduah</dc:creator>
  <cp:lastModifiedBy>ken oduah</cp:lastModifiedBy>
  <cp:revision>18</cp:revision>
  <dcterms:created xsi:type="dcterms:W3CDTF">2014-04-21T19:18:28Z</dcterms:created>
  <dcterms:modified xsi:type="dcterms:W3CDTF">2014-05-02T10:40:18Z</dcterms:modified>
</cp:coreProperties>
</file>