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5"/>
  </p:notesMasterIdLst>
  <p:handoutMasterIdLst>
    <p:handoutMasterId r:id="rId36"/>
  </p:handoutMasterIdLst>
  <p:sldIdLst>
    <p:sldId id="287" r:id="rId2"/>
    <p:sldId id="566" r:id="rId3"/>
    <p:sldId id="620" r:id="rId4"/>
    <p:sldId id="612" r:id="rId5"/>
    <p:sldId id="634" r:id="rId6"/>
    <p:sldId id="647" r:id="rId7"/>
    <p:sldId id="644" r:id="rId8"/>
    <p:sldId id="649" r:id="rId9"/>
    <p:sldId id="645" r:id="rId10"/>
    <p:sldId id="650" r:id="rId11"/>
    <p:sldId id="646" r:id="rId12"/>
    <p:sldId id="643" r:id="rId13"/>
    <p:sldId id="622" r:id="rId14"/>
    <p:sldId id="636" r:id="rId15"/>
    <p:sldId id="637" r:id="rId16"/>
    <p:sldId id="638" r:id="rId17"/>
    <p:sldId id="635" r:id="rId18"/>
    <p:sldId id="640" r:id="rId19"/>
    <p:sldId id="641" r:id="rId20"/>
    <p:sldId id="642" r:id="rId21"/>
    <p:sldId id="639" r:id="rId22"/>
    <p:sldId id="621" r:id="rId23"/>
    <p:sldId id="648" r:id="rId24"/>
    <p:sldId id="623" r:id="rId25"/>
    <p:sldId id="633" r:id="rId26"/>
    <p:sldId id="627" r:id="rId27"/>
    <p:sldId id="624" r:id="rId28"/>
    <p:sldId id="614" r:id="rId29"/>
    <p:sldId id="625" r:id="rId30"/>
    <p:sldId id="628" r:id="rId31"/>
    <p:sldId id="631" r:id="rId32"/>
    <p:sldId id="632" r:id="rId33"/>
    <p:sldId id="630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6549" autoAdjust="0"/>
  </p:normalViewPr>
  <p:slideViewPr>
    <p:cSldViewPr>
      <p:cViewPr>
        <p:scale>
          <a:sx n="66" d="100"/>
          <a:sy n="66" d="100"/>
        </p:scale>
        <p:origin x="-109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e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062A5E-12DC-4AFE-965A-A02DA0FDD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A3198B-3572-480B-BBFD-30A33137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052E717-B007-46AC-8F91-F4389A9387A1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A03D4-8739-4AC0-9C03-E285EDAE84E4}" type="slidenum">
              <a:rPr lang="en-US"/>
              <a:pPr/>
              <a:t>23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AF343-4D90-409A-A9AF-39D4828AB717}" type="slidenum">
              <a:rPr lang="en-US"/>
              <a:pPr/>
              <a:t>10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A5E-2086-4D04-8418-2E72673F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330A-82AF-40B1-8DAD-64F9FE9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0262-6516-4949-9421-8DAB45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15188" y="644207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2625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99313" y="6148388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80B53862-4CB4-4F5A-BA10-04A65704407E}" type="slidenum">
              <a:rPr lang="en-US"/>
              <a:pPr lvl="1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37365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DF6-2497-4157-8F49-ACB630D0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8CBE-0B35-46ED-A07D-28867324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F77-49AC-4708-8D84-CC7AC93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35-4BE8-4F55-AC46-FE726B97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02B4-A3DB-4896-9630-534C46E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155-3572-4F05-BB78-88CEB124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3B1F-0429-41F4-B266-ECB20E6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25B2-A17D-4A54-8151-7F81BD53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FE99EF1-5D93-488F-AFA7-936E5EAA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nn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ann.org/en/registries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newgtlds.icann.org/en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gtlds.icann.org/en/announcements-and-media/video/overview-en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CPET </a:t>
            </a:r>
            <a:r>
              <a:rPr lang="en-US" sz="3200" b="1" dirty="0" smtClean="0">
                <a:solidFill>
                  <a:schemeClr val="folHlink"/>
                </a:solidFill>
              </a:rPr>
              <a:t>499/ITC 250 Web Systems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endParaRPr lang="en-US" sz="2800" b="1" dirty="0" smtClean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folHlink"/>
                </a:solidFill>
                <a:latin typeface="Arial" charset="0"/>
              </a:rPr>
              <a:t>Web System </a:t>
            </a:r>
            <a:r>
              <a:rPr lang="en-US" sz="2800" b="1" dirty="0" smtClean="0">
                <a:solidFill>
                  <a:schemeClr val="folHlink"/>
                </a:solidFill>
                <a:latin typeface="Arial" charset="0"/>
              </a:rPr>
              <a:t>Infrastructure </a:t>
            </a:r>
            <a:r>
              <a:rPr lang="en-US" sz="2800" b="1" dirty="0" smtClean="0">
                <a:solidFill>
                  <a:schemeClr val="folHlink"/>
                </a:solidFill>
                <a:latin typeface="Arial" charset="0"/>
              </a:rPr>
              <a:t>and Protocols</a:t>
            </a:r>
            <a:endParaRPr lang="en-US" sz="2800" b="1" dirty="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latin typeface="Arial" charset="0"/>
              </a:rPr>
              <a:t>Lecture Note 1 of 2</a:t>
            </a:r>
            <a:endParaRPr lang="en-US" sz="1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Paul I-</a:t>
            </a:r>
            <a:r>
              <a:rPr lang="en-US" sz="2000" b="1" dirty="0" err="1" smtClean="0">
                <a:latin typeface="Arial" charset="0"/>
              </a:rPr>
              <a:t>Hai</a:t>
            </a:r>
            <a:r>
              <a:rPr lang="en-US" sz="2000" b="1" dirty="0" smtClean="0">
                <a:latin typeface="Arial" charset="0"/>
              </a:rPr>
              <a:t> Lin, Professor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  <a:hlinkClick r:id="rId3"/>
              </a:rPr>
              <a:t>http://www.etcs.ipfw.edu/~lin</a:t>
            </a:r>
            <a:r>
              <a:rPr lang="en-US" sz="2000" b="1" dirty="0" smtClean="0">
                <a:latin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BC44-0B92-4DB5-A8A9-B6AD12C32F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C000"/>
                </a:solidFill>
              </a:rPr>
              <a:t>Multipoint Line Configuration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>
                <a:latin typeface="Arial" charset="0"/>
              </a:rPr>
              <a:t>Multi-drops </a:t>
            </a:r>
          </a:p>
          <a:p>
            <a:r>
              <a:rPr lang="en-US" sz="2800" b="1" dirty="0">
                <a:latin typeface="Arial" charset="0"/>
              </a:rPr>
              <a:t>Sharing a single link:</a:t>
            </a:r>
          </a:p>
          <a:p>
            <a:pPr lvl="1"/>
            <a:r>
              <a:rPr lang="en-US" dirty="0">
                <a:latin typeface="Arial" charset="0"/>
              </a:rPr>
              <a:t>Spatially </a:t>
            </a:r>
          </a:p>
          <a:p>
            <a:pPr lvl="1"/>
            <a:r>
              <a:rPr lang="en-US" dirty="0">
                <a:latin typeface="Arial" charset="0"/>
              </a:rPr>
              <a:t>Time sharing</a:t>
            </a: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367082"/>
              </p:ext>
            </p:extLst>
          </p:nvPr>
        </p:nvGraphicFramePr>
        <p:xfrm>
          <a:off x="3505200" y="3886200"/>
          <a:ext cx="2895600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VISIO" r:id="rId4" imgW="2273040" imgH="2013120" progId="Visio.Drawing.5">
                  <p:embed/>
                </p:oleObj>
              </mc:Choice>
              <mc:Fallback>
                <p:oleObj name="VISIO" r:id="rId4" imgW="2273040" imgH="201312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86200"/>
                        <a:ext cx="2895600" cy="229393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6019800" y="1600200"/>
          <a:ext cx="2590800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VISIO" r:id="rId6" imgW="1987200" imgH="1727640" progId="Visio.Drawing.5">
                  <p:embed/>
                </p:oleObj>
              </mc:Choice>
              <mc:Fallback>
                <p:oleObj name="VISIO" r:id="rId6" imgW="1987200" imgH="172764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600200"/>
                        <a:ext cx="2590800" cy="22510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8FDF6-2497-4157-8F49-ACB630D0E7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Wide Area Networks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343360"/>
              </p:ext>
            </p:extLst>
          </p:nvPr>
        </p:nvGraphicFramePr>
        <p:xfrm>
          <a:off x="2590800" y="1371600"/>
          <a:ext cx="4398962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Visio" r:id="rId4" imgW="4143474" imgH="3524269" progId="Visio.Drawing.11">
                  <p:embed/>
                </p:oleObj>
              </mc:Choice>
              <mc:Fallback>
                <p:oleObj name="Visio" r:id="rId4" imgW="4143474" imgH="352426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371600"/>
                        <a:ext cx="4398962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3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Protocol Suite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>
                <a:latin typeface="Arial" charset="0"/>
              </a:rPr>
              <a:t>TCP/IP </a:t>
            </a:r>
            <a:r>
              <a:rPr lang="en-US" sz="2400" b="1" dirty="0" smtClean="0">
                <a:latin typeface="Arial" charset="0"/>
              </a:rPr>
              <a:t>(Transmission Control Protocol/Internetworking Protocol) Layering Model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>
                <a:latin typeface="Arial" charset="0"/>
              </a:rPr>
              <a:t>TCP/IP Applications</a:t>
            </a:r>
          </a:p>
          <a:p>
            <a:r>
              <a:rPr lang="en-US" sz="2400" b="1" dirty="0">
                <a:latin typeface="Arial" charset="0"/>
              </a:rPr>
              <a:t>Domain Names</a:t>
            </a:r>
          </a:p>
          <a:p>
            <a:r>
              <a:rPr lang="en-US" sz="2400" b="1" dirty="0">
                <a:latin typeface="Arial" charset="0"/>
              </a:rPr>
              <a:t>TELNET</a:t>
            </a:r>
          </a:p>
          <a:p>
            <a:r>
              <a:rPr lang="en-US" sz="2400" b="1" dirty="0" smtClean="0">
                <a:latin typeface="Arial" charset="0"/>
              </a:rPr>
              <a:t>FTP (File Transfer Protocol)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 smtClean="0">
                <a:latin typeface="Arial" charset="0"/>
              </a:rPr>
              <a:t>HTTP (</a:t>
            </a:r>
            <a:r>
              <a:rPr lang="en-US" sz="2400" b="1" dirty="0" err="1" smtClean="0">
                <a:latin typeface="Arial" charset="0"/>
              </a:rPr>
              <a:t>HyperText</a:t>
            </a:r>
            <a:r>
              <a:rPr lang="en-US" sz="2400" b="1" dirty="0" smtClean="0">
                <a:latin typeface="Arial" charset="0"/>
              </a:rPr>
              <a:t> Transfer Protocol)</a:t>
            </a:r>
            <a:endParaRPr lang="en-US" sz="2400" b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Applications and Addressing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Email addressing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Web server addressing (domain name, IP address)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TELNET addressing (Web)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FTP address</a:t>
            </a: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Content/File Types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000" dirty="0">
                <a:solidFill>
                  <a:srgbClr val="FFFF00"/>
                </a:solidFill>
                <a:latin typeface="Arial" charset="0"/>
                <a:cs typeface="Arial" charset="0"/>
              </a:rPr>
              <a:t>Email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text</a:t>
            </a:r>
            <a:endParaRPr lang="en-US" sz="2000" dirty="0">
              <a:solidFill>
                <a:srgbClr val="FFFF00"/>
              </a:solidFill>
              <a:latin typeface="Arial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HTML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(Hypertext Markup Language) document </a:t>
            </a:r>
            <a:endParaRPr lang="en-US" sz="2000" dirty="0">
              <a:latin typeface="Arial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Arial" charset="0"/>
                <a:cs typeface="Arial" charset="0"/>
              </a:rPr>
              <a:t>Hypertext</a:t>
            </a:r>
            <a:r>
              <a:rPr lang="en-US" sz="2000" dirty="0">
                <a:latin typeface="Arial" charset="0"/>
                <a:cs typeface="Arial" charset="0"/>
              </a:rPr>
              <a:t> -- a technique used to link one word or phrase to another word or phrase in a virtual digital publishing </a:t>
            </a:r>
            <a:r>
              <a:rPr lang="en-US" sz="2000" dirty="0" smtClean="0">
                <a:latin typeface="Arial" charset="0"/>
                <a:cs typeface="Arial" charset="0"/>
              </a:rPr>
              <a:t>system</a:t>
            </a:r>
          </a:p>
          <a:p>
            <a:r>
              <a:rPr lang="en-US" sz="2000" dirty="0">
                <a:solidFill>
                  <a:srgbClr val="FFFF00"/>
                </a:solidFill>
                <a:latin typeface="Arial" charset="0"/>
                <a:cs typeface="Arial" charset="0"/>
              </a:rPr>
              <a:t>Hypermedia</a:t>
            </a:r>
            <a:r>
              <a:rPr lang="en-US" sz="2000" dirty="0">
                <a:latin typeface="Arial" charset="0"/>
                <a:cs typeface="Arial" charset="0"/>
              </a:rPr>
              <a:t> -- a technique used in the Web documents to link one media to another media in the forms of words, color graphics, video clip, </a:t>
            </a:r>
            <a:r>
              <a:rPr lang="en-US" sz="2000" dirty="0" err="1">
                <a:latin typeface="Arial" charset="0"/>
                <a:cs typeface="Arial" charset="0"/>
              </a:rPr>
              <a:t>etc</a:t>
            </a:r>
            <a:endParaRPr lang="en-US" sz="2000" dirty="0">
              <a:latin typeface="Arial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Arial" charset="0"/>
                <a:cs typeface="Arial" charset="0"/>
              </a:rPr>
              <a:t>RTF</a:t>
            </a:r>
            <a:r>
              <a:rPr lang="en-US" sz="2000" dirty="0">
                <a:latin typeface="Arial" charset="0"/>
                <a:cs typeface="Arial" charset="0"/>
              </a:rPr>
              <a:t> (Rich Text) - a super ASCII format established by Microsoft in 1980, can be imported to many other systems such as all Windows word processors, and Macs. 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Arial" charset="0"/>
                <a:cs typeface="Arial" charset="0"/>
              </a:rPr>
              <a:t>Postscript</a:t>
            </a:r>
            <a:r>
              <a:rPr lang="en-US" sz="2000" dirty="0">
                <a:latin typeface="Arial" charset="0"/>
                <a:cs typeface="Arial" charset="0"/>
              </a:rPr>
              <a:t> - a highly sophisticated and precise page description language that is used for formatting and typesetting the print media. It is a proprietary format owned by Adobes</a:t>
            </a:r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Content/File Types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MIME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(Multipurpose Internet Mail Extension) for sending binary </a:t>
            </a:r>
            <a:r>
              <a:rPr lang="en-US" sz="2400" dirty="0" smtClean="0">
                <a:latin typeface="Arial" charset="0"/>
                <a:cs typeface="Arial" charset="0"/>
              </a:rPr>
              <a:t>data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Color Graphics File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GIF</a:t>
            </a:r>
            <a:r>
              <a:rPr lang="en-US" sz="2400" dirty="0" smtClean="0">
                <a:latin typeface="Arial" charset="0"/>
                <a:cs typeface="Arial" charset="0"/>
              </a:rPr>
              <a:t> – Graphics Interchange Format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JPEG</a:t>
            </a:r>
            <a:r>
              <a:rPr lang="en-US" sz="2400" dirty="0" smtClean="0">
                <a:latin typeface="Arial" charset="0"/>
                <a:cs typeface="Arial" charset="0"/>
              </a:rPr>
              <a:t> – Joint Photographic Experts Group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Video</a:t>
            </a:r>
            <a:r>
              <a:rPr lang="en-US" sz="2400" dirty="0" smtClean="0">
                <a:latin typeface="Arial" charset="0"/>
                <a:cs typeface="Arial" charset="0"/>
              </a:rPr>
              <a:t> – Digital motion video</a:t>
            </a: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.</a:t>
            </a:r>
            <a:r>
              <a:rPr lang="en-US" sz="2400" dirty="0" err="1">
                <a:latin typeface="Arial" charset="0"/>
                <a:cs typeface="Arial" charset="0"/>
              </a:rPr>
              <a:t>mov</a:t>
            </a:r>
            <a:r>
              <a:rPr lang="en-US" sz="2400" dirty="0">
                <a:latin typeface="Arial" charset="0"/>
                <a:cs typeface="Arial" charset="0"/>
              </a:rPr>
              <a:t> – QuickTime Movie (plug-in player)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.</a:t>
            </a:r>
            <a:r>
              <a:rPr lang="en-US" sz="2400" dirty="0" err="1">
                <a:latin typeface="Arial" charset="0"/>
                <a:cs typeface="Arial" charset="0"/>
              </a:rPr>
              <a:t>avi</a:t>
            </a:r>
            <a:r>
              <a:rPr lang="en-US" sz="2400" dirty="0">
                <a:latin typeface="Arial" charset="0"/>
                <a:cs typeface="Arial" charset="0"/>
              </a:rPr>
              <a:t> – Audio/Video Interleaved (1992, Microsoft)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.mpg – a multimedia standard supporting video, audio, and streaming by Moving Picture Expert Group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Embedded Programs: JavaScript, </a:t>
            </a:r>
            <a:r>
              <a:rPr lang="en-US" sz="2400" dirty="0" err="1">
                <a:latin typeface="Arial" charset="0"/>
                <a:cs typeface="Arial" charset="0"/>
              </a:rPr>
              <a:t>JScript</a:t>
            </a:r>
            <a:r>
              <a:rPr lang="en-US" sz="2400" dirty="0">
                <a:latin typeface="Arial" charset="0"/>
                <a:cs typeface="Arial" charset="0"/>
              </a:rPr>
              <a:t>, Java Applet</a:t>
            </a:r>
            <a:endParaRPr lang="en-US" sz="2400" dirty="0">
              <a:latin typeface="Arial" charset="0"/>
            </a:endParaRPr>
          </a:p>
          <a:p>
            <a:pPr marL="457200" lvl="1" indent="0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lvl="1"/>
            <a:endParaRPr lang="en-US" sz="16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Content/File Types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pPr>
              <a:buClr>
                <a:schemeClr val="tx1"/>
              </a:buClr>
              <a:buNone/>
            </a:pPr>
            <a:r>
              <a:rPr lang="en-US" sz="2400" dirty="0">
                <a:latin typeface="Arial" charset="0"/>
                <a:cs typeface="Arial" charset="0"/>
              </a:rPr>
              <a:t>Audio File formats: 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latin typeface="Arial" charset="0"/>
                <a:cs typeface="Arial" charset="0"/>
              </a:rPr>
              <a:t>w</a:t>
            </a:r>
            <a:r>
              <a:rPr lang="en-US" sz="2400" dirty="0" smtClean="0">
                <a:latin typeface="Arial" charset="0"/>
                <a:cs typeface="Arial" charset="0"/>
              </a:rPr>
              <a:t>av </a:t>
            </a:r>
            <a:r>
              <a:rPr lang="en-US" sz="2400" dirty="0">
                <a:latin typeface="Arial" charset="0"/>
                <a:cs typeface="Arial" charset="0"/>
              </a:rPr>
              <a:t>– Waveform Audio File for </a:t>
            </a:r>
            <a:r>
              <a:rPr lang="en-US" sz="2400" dirty="0" smtClean="0">
                <a:latin typeface="Arial" charset="0"/>
                <a:cs typeface="Arial" charset="0"/>
              </a:rPr>
              <a:t>PC (uncompressed, CD-quality sound file)</a:t>
            </a:r>
            <a:endParaRPr lang="en-US" sz="2400" dirty="0">
              <a:latin typeface="Arial" charset="0"/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Arial" charset="0"/>
                <a:cs typeface="Arial" charset="0"/>
              </a:rPr>
              <a:t>mp3 – the MPEG Layer 3 format (Moving Picture Experts Group)</a:t>
            </a:r>
            <a:endParaRPr lang="en-US" sz="2400" dirty="0">
              <a:latin typeface="Arial" charset="0"/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US" sz="2400" dirty="0" err="1" smtClean="0">
                <a:latin typeface="Arial" charset="0"/>
                <a:cs typeface="Arial" charset="0"/>
              </a:rPr>
              <a:t>aiff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– Audio Interchange File Format for the MAC</a:t>
            </a:r>
          </a:p>
          <a:p>
            <a:pPr>
              <a:buClr>
                <a:schemeClr val="tx1"/>
              </a:buClr>
            </a:pPr>
            <a:r>
              <a:rPr lang="en-US" sz="2400" dirty="0" err="1" smtClean="0">
                <a:latin typeface="Arial" charset="0"/>
                <a:cs typeface="Arial" charset="0"/>
              </a:rPr>
              <a:t>avi</a:t>
            </a:r>
            <a:r>
              <a:rPr lang="en-US" sz="2400" dirty="0" smtClean="0">
                <a:latin typeface="Arial" charset="0"/>
                <a:cs typeface="Arial" charset="0"/>
              </a:rPr>
              <a:t> – Audio, Video Interleaved</a:t>
            </a:r>
            <a:endParaRPr lang="en-US" sz="2400" dirty="0">
              <a:latin typeface="Arial" charset="0"/>
            </a:endParaRP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Arial" charset="0"/>
                <a:cs typeface="Arial" charset="0"/>
              </a:rPr>
              <a:t>au – standard audio file format used by Sun, Unix and Java</a:t>
            </a: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Arial" charset="0"/>
                <a:cs typeface="Arial" charset="0"/>
              </a:rPr>
              <a:t>midi: Music </a:t>
            </a:r>
            <a:r>
              <a:rPr lang="en-US" sz="2400" dirty="0">
                <a:latin typeface="Arial" charset="0"/>
                <a:cs typeface="Arial" charset="0"/>
              </a:rPr>
              <a:t>Instrument Digital </a:t>
            </a:r>
            <a:r>
              <a:rPr lang="en-US" sz="2400" dirty="0" smtClean="0">
                <a:latin typeface="Arial" charset="0"/>
                <a:cs typeface="Arial" charset="0"/>
              </a:rPr>
              <a:t>Interface, </a:t>
            </a:r>
            <a:r>
              <a:rPr lang="en-US" sz="2400" dirty="0">
                <a:latin typeface="Arial" charset="0"/>
                <a:cs typeface="Arial" charset="0"/>
              </a:rPr>
              <a:t>non-streaming audio file</a:t>
            </a:r>
            <a:endParaRPr lang="en-US" sz="2400" dirty="0">
              <a:latin typeface="Arial" charset="0"/>
            </a:endParaRP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Arial" charset="0"/>
                <a:cs typeface="Arial" charset="0"/>
              </a:rPr>
              <a:t>Real </a:t>
            </a:r>
            <a:r>
              <a:rPr lang="en-US" sz="2400" dirty="0">
                <a:latin typeface="Arial" charset="0"/>
                <a:cs typeface="Arial" charset="0"/>
              </a:rPr>
              <a:t>Audio/Video (not-in-real-time audio/ video) - steaming audio/video</a:t>
            </a:r>
            <a:endParaRPr lang="en-US" sz="2400" dirty="0">
              <a:latin typeface="Arial" charset="0"/>
            </a:endParaRP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pPr lvl="1"/>
            <a:endParaRPr lang="en-US" sz="16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Enterprise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E-commerce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high availability and security</a:t>
            </a:r>
            <a:endParaRPr lang="en-US" sz="2000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Messaging/Groupware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Content monitoring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Security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Network Management </a:t>
            </a:r>
          </a:p>
          <a:p>
            <a:r>
              <a:rPr lang="en-US" sz="2400" dirty="0" smtClean="0">
                <a:latin typeface="Arial" charset="0"/>
                <a:cs typeface="Times New Roman" pitchFamily="18" charset="0"/>
              </a:rPr>
              <a:t>Servers</a:t>
            </a:r>
            <a:r>
              <a:rPr lang="en-US" sz="2400" dirty="0">
                <a:latin typeface="Arial" charset="0"/>
                <a:cs typeface="Times New Roman" pitchFamily="18" charset="0"/>
              </a:rPr>
              <a:t>: </a:t>
            </a:r>
            <a:endParaRPr lang="en-US" sz="2400" dirty="0" smtClean="0">
              <a:latin typeface="Arial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Arial" charset="0"/>
                <a:cs typeface="Times New Roman" pitchFamily="18" charset="0"/>
              </a:rPr>
              <a:t>Web server </a:t>
            </a:r>
          </a:p>
          <a:p>
            <a:pPr lvl="1"/>
            <a:r>
              <a:rPr lang="en-US" sz="2000" dirty="0" smtClean="0">
                <a:latin typeface="Arial" charset="0"/>
                <a:cs typeface="Times New Roman" pitchFamily="18" charset="0"/>
              </a:rPr>
              <a:t>File </a:t>
            </a:r>
            <a:r>
              <a:rPr lang="en-US" sz="2000" dirty="0">
                <a:latin typeface="Arial" charset="0"/>
                <a:cs typeface="Times New Roman" pitchFamily="18" charset="0"/>
              </a:rPr>
              <a:t>and Print 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server</a:t>
            </a:r>
          </a:p>
          <a:p>
            <a:pPr lvl="1"/>
            <a:r>
              <a:rPr lang="en-US" sz="2000" dirty="0" smtClean="0">
                <a:latin typeface="Arial" charset="0"/>
                <a:cs typeface="Times New Roman" pitchFamily="18" charset="0"/>
              </a:rPr>
              <a:t>Database server</a:t>
            </a:r>
          </a:p>
          <a:p>
            <a:pPr lvl="1"/>
            <a:r>
              <a:rPr lang="en-US" sz="2000" dirty="0" smtClean="0">
                <a:latin typeface="Arial" charset="0"/>
                <a:cs typeface="Times New Roman" pitchFamily="18" charset="0"/>
              </a:rPr>
              <a:t>Mail </a:t>
            </a:r>
            <a:r>
              <a:rPr lang="en-US" sz="2000" dirty="0">
                <a:latin typeface="Arial" charset="0"/>
                <a:cs typeface="Times New Roman" pitchFamily="18" charset="0"/>
              </a:rPr>
              <a:t>server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Enterprise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Intranet: 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000" dirty="0" smtClean="0">
                <a:latin typeface="Arial" charset="0"/>
                <a:cs typeface="Times New Roman" pitchFamily="18" charset="0"/>
              </a:rPr>
              <a:t>A </a:t>
            </a:r>
            <a:r>
              <a:rPr lang="en-US" sz="2000" dirty="0">
                <a:latin typeface="Arial" charset="0"/>
                <a:cs typeface="Times New Roman" pitchFamily="18" charset="0"/>
              </a:rPr>
              <a:t>network within an enterprise uses TCP/IP, HTTP, and other Internet protocols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Extranet: 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A </a:t>
            </a:r>
            <a:r>
              <a:rPr lang="en-US" sz="2000" dirty="0">
                <a:latin typeface="Arial" charset="0"/>
                <a:cs typeface="Arial" charset="0"/>
              </a:rPr>
              <a:t>private secure extension of an enterprise via a corporate intranet that allows you and your customer, vendors, and other business partners to communicate and do business using standard Internet technology</a:t>
            </a:r>
            <a:r>
              <a:rPr lang="en-US" sz="2000" dirty="0" smtClean="0">
                <a:latin typeface="Arial" charset="0"/>
                <a:cs typeface="Arial" charset="0"/>
              </a:rPr>
              <a:t>.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Virtual Private Network</a:t>
            </a:r>
            <a:endParaRPr lang="en-US" sz="2400" dirty="0">
              <a:latin typeface="Arial" charset="0"/>
              <a:cs typeface="Times New Roman" pitchFamily="18" charset="0"/>
            </a:endParaRP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A private network uses public telecommunication infrastructure. Privacy is maintained by the use of tunneling protocol, encryption, and other security procedures.</a:t>
            </a:r>
            <a:endParaRPr lang="en-US" sz="20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Web-Enabled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E-Commerce: B2C (Business to Customer), B2B (Business to Business)</a:t>
            </a:r>
            <a:endParaRPr lang="en-US" sz="2400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E-Health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Smart Power Grid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Electronics </a:t>
            </a:r>
            <a:r>
              <a:rPr lang="en-US" sz="2400" dirty="0">
                <a:latin typeface="Arial" charset="0"/>
                <a:cs typeface="Arial" charset="0"/>
              </a:rPr>
              <a:t>publishing with multimedia technology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Database applications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Application Service Provider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Customer Relationship Management (</a:t>
            </a:r>
            <a:r>
              <a:rPr lang="en-US" sz="2400" dirty="0" smtClean="0">
                <a:latin typeface="Arial" charset="0"/>
                <a:cs typeface="Arial" charset="0"/>
              </a:rPr>
              <a:t>CRM)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Supply </a:t>
            </a:r>
            <a:r>
              <a:rPr lang="en-US" sz="2400" dirty="0">
                <a:latin typeface="Arial" charset="0"/>
                <a:cs typeface="Arial" charset="0"/>
              </a:rPr>
              <a:t>Chain Management (</a:t>
            </a:r>
            <a:r>
              <a:rPr lang="en-US" sz="2400" dirty="0" smtClean="0">
                <a:latin typeface="Arial" charset="0"/>
                <a:cs typeface="Arial" charset="0"/>
              </a:rPr>
              <a:t>SCM)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Enterprise </a:t>
            </a:r>
            <a:r>
              <a:rPr lang="en-US" sz="2400" dirty="0">
                <a:latin typeface="Arial" charset="0"/>
                <a:cs typeface="Arial" charset="0"/>
              </a:rPr>
              <a:t>Management (ERP)</a:t>
            </a: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The </a:t>
            </a:r>
            <a:r>
              <a:rPr lang="en-US" sz="2400" dirty="0" smtClean="0">
                <a:latin typeface="Arial" charset="0"/>
              </a:rPr>
              <a:t>Internet: Technology Background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Internet, Web, Packet Switching, TCP/IP Architecture, IP Addresses; Domain Names, DNS, and URLs; Client/Server Computing</a:t>
            </a:r>
          </a:p>
          <a:p>
            <a:pPr eaLnBrk="1" hangingPunct="1">
              <a:defRPr/>
            </a:pPr>
            <a:r>
              <a:rPr lang="en-US" sz="2400" dirty="0">
                <a:latin typeface="Arial" charset="0"/>
              </a:rPr>
              <a:t>TCP/IP Protocols and </a:t>
            </a:r>
            <a:r>
              <a:rPr lang="en-US" sz="2400" dirty="0" smtClean="0">
                <a:latin typeface="Arial" charset="0"/>
              </a:rPr>
              <a:t>Application </a:t>
            </a:r>
            <a:r>
              <a:rPr lang="en-US" sz="2400" dirty="0">
                <a:latin typeface="Arial" charset="0"/>
              </a:rPr>
              <a:t>Programs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The New Client: Mobile Platforms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Cloud Computing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Internet Network Architecture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Internet Service Providers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Internets, Extranet, Wi-Fi, Wireless, Internet 2, etc.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Web-Enabled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Distance </a:t>
            </a:r>
            <a:r>
              <a:rPr lang="en-US" sz="2400" dirty="0">
                <a:latin typeface="Arial" charset="0"/>
                <a:cs typeface="Arial" charset="0"/>
              </a:rPr>
              <a:t>Education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Email/Messaging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Teleconferencing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Entertainment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Content delivery/advertisement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Machine Control and Monitoring</a:t>
            </a: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Layer Model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Five Layers (Encapsulation of data units)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Layer 5: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Application Layer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Message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Layer 4: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Transport Layer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Segment or User Datagram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Layer 3: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Network Layer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Datagram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Layer 2: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Frame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Data Link Layer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Layer 1: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Physical Layer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Bits</a:t>
            </a:r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506433"/>
              </p:ext>
            </p:extLst>
          </p:nvPr>
        </p:nvGraphicFramePr>
        <p:xfrm>
          <a:off x="5767387" y="1600200"/>
          <a:ext cx="20050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Visio" r:id="rId4" imgW="2188780" imgH="6827640" progId="Visio.Drawing.11">
                  <p:embed/>
                </p:oleObj>
              </mc:Choice>
              <mc:Fallback>
                <p:oleObj name="Visio" r:id="rId4" imgW="2188780" imgH="682764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387" y="1600200"/>
                        <a:ext cx="20050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25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and Internet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  <a:latin typeface="Arial" charset="0"/>
              </a:rPr>
              <a:t>Internet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 lvl="1"/>
            <a:r>
              <a:rPr lang="en-US" sz="2000" dirty="0" smtClean="0">
                <a:latin typeface="Arial" charset="0"/>
              </a:rPr>
              <a:t>A </a:t>
            </a:r>
            <a:r>
              <a:rPr lang="en-US" sz="2000" dirty="0">
                <a:latin typeface="Arial" charset="0"/>
              </a:rPr>
              <a:t>virtual network system that is formed by using routers to connect physical networks around the </a:t>
            </a:r>
            <a:r>
              <a:rPr lang="en-US" sz="2000" dirty="0" smtClean="0">
                <a:latin typeface="Arial" charset="0"/>
              </a:rPr>
              <a:t>world</a:t>
            </a:r>
            <a:endParaRPr lang="en-US" sz="2000" dirty="0">
              <a:latin typeface="Arial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Routers</a:t>
            </a:r>
          </a:p>
          <a:p>
            <a:pPr lvl="1"/>
            <a:r>
              <a:rPr lang="en-US" sz="2000" dirty="0" smtClean="0">
                <a:latin typeface="Arial" charset="0"/>
              </a:rPr>
              <a:t>Special </a:t>
            </a:r>
            <a:r>
              <a:rPr lang="en-US" sz="2000" dirty="0">
                <a:latin typeface="Arial" charset="0"/>
              </a:rPr>
              <a:t>purpose computers dedicated to interconnecting heterogeneous </a:t>
            </a:r>
            <a:r>
              <a:rPr lang="en-US" sz="2000" dirty="0" smtClean="0">
                <a:latin typeface="Arial" charset="0"/>
              </a:rPr>
              <a:t>networks</a:t>
            </a:r>
          </a:p>
          <a:p>
            <a:r>
              <a:rPr lang="en-US" sz="2400" dirty="0">
                <a:latin typeface="Arial" charset="0"/>
              </a:rPr>
              <a:t>Internet Activities Board (IAB)</a:t>
            </a:r>
          </a:p>
          <a:p>
            <a:pPr lvl="1"/>
            <a:r>
              <a:rPr lang="en-US" sz="2000" dirty="0">
                <a:latin typeface="Arial" charset="0"/>
              </a:rPr>
              <a:t>The Internet Engineering Task Force (IETF)</a:t>
            </a:r>
          </a:p>
          <a:p>
            <a:pPr lvl="1"/>
            <a:r>
              <a:rPr lang="en-US" sz="2000" dirty="0">
                <a:latin typeface="Arial" charset="0"/>
              </a:rPr>
              <a:t>The Internet Research Task Force (IRTF)</a:t>
            </a:r>
          </a:p>
          <a:p>
            <a:pPr lvl="1"/>
            <a:r>
              <a:rPr lang="en-US" sz="2000" dirty="0">
                <a:latin typeface="Arial" charset="0"/>
              </a:rPr>
              <a:t>Request For Comments (RFC) process</a:t>
            </a:r>
          </a:p>
          <a:p>
            <a:pPr lvl="1"/>
            <a:r>
              <a:rPr lang="en-US" sz="2000" dirty="0">
                <a:latin typeface="Arial" charset="0"/>
              </a:rPr>
              <a:t>Proposed Standard - Draft Standard - Full-fledged Standard</a:t>
            </a:r>
          </a:p>
          <a:p>
            <a:pPr lvl="1"/>
            <a:r>
              <a:rPr lang="en-US" sz="2000" dirty="0">
                <a:latin typeface="Arial" charset="0"/>
              </a:rPr>
              <a:t>http://www.w3.org</a:t>
            </a: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C000"/>
                </a:solidFill>
              </a:rPr>
              <a:t>Layered Tasks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>
                <a:latin typeface="Arial" charset="0"/>
              </a:rPr>
              <a:t>Sender, Receiver, and Carrier</a:t>
            </a:r>
          </a:p>
          <a:p>
            <a:pPr>
              <a:lnSpc>
                <a:spcPct val="80000"/>
              </a:lnSpc>
            </a:pPr>
            <a:endParaRPr lang="en-US" sz="2400" b="1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latin typeface="Arial" charset="0"/>
              </a:rPr>
              <a:t>Hierarchy</a:t>
            </a:r>
          </a:p>
          <a:p>
            <a:pPr lvl="1">
              <a:lnSpc>
                <a:spcPct val="90000"/>
              </a:lnSpc>
            </a:pPr>
            <a:r>
              <a:rPr lang="en-US" sz="2000" b="1">
                <a:latin typeface="Arial" charset="0"/>
              </a:rPr>
              <a:t>Preparation</a:t>
            </a:r>
          </a:p>
          <a:p>
            <a:pPr lvl="1">
              <a:lnSpc>
                <a:spcPct val="90000"/>
              </a:lnSpc>
            </a:pPr>
            <a:r>
              <a:rPr lang="en-US" sz="2000" b="1">
                <a:latin typeface="Arial" charset="0"/>
              </a:rPr>
              <a:t>Sending</a:t>
            </a:r>
          </a:p>
          <a:p>
            <a:pPr lvl="1">
              <a:lnSpc>
                <a:spcPct val="90000"/>
              </a:lnSpc>
            </a:pPr>
            <a:r>
              <a:rPr lang="en-US" sz="2000" b="1">
                <a:latin typeface="Arial" charset="0"/>
              </a:rPr>
              <a:t>Delivering</a:t>
            </a:r>
          </a:p>
          <a:p>
            <a:pPr>
              <a:lnSpc>
                <a:spcPct val="80000"/>
              </a:lnSpc>
            </a:pPr>
            <a:endParaRPr lang="en-US" sz="2400" b="1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latin typeface="Arial" charset="0"/>
              </a:rPr>
              <a:t>Services</a:t>
            </a:r>
          </a:p>
          <a:p>
            <a:pPr lvl="1">
              <a:lnSpc>
                <a:spcPct val="90000"/>
              </a:lnSpc>
            </a:pPr>
            <a:r>
              <a:rPr lang="en-US" sz="2000" b="1">
                <a:latin typeface="Arial" charset="0"/>
              </a:rPr>
              <a:t>Higher layer uses lower layer service</a:t>
            </a:r>
          </a:p>
          <a:p>
            <a:pPr>
              <a:lnSpc>
                <a:spcPct val="80000"/>
              </a:lnSpc>
            </a:pPr>
            <a:endParaRPr lang="en-US" sz="2000" b="1">
              <a:latin typeface="Arial" charset="0"/>
            </a:endParaRPr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5025" y="2514600"/>
          <a:ext cx="3810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Visio" r:id="rId4" imgW="4424161" imgH="3540485" progId="Visio.Drawing.11">
                  <p:embed/>
                </p:oleObj>
              </mc:Choice>
              <mc:Fallback>
                <p:oleObj name="Visio" r:id="rId4" imgW="4424161" imgH="35404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2514600"/>
                        <a:ext cx="3810000" cy="30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1905000" cy="381000"/>
          </a:xfrm>
        </p:spPr>
        <p:txBody>
          <a:bodyPr/>
          <a:lstStyle/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590800" y="6248400"/>
            <a:ext cx="4267200" cy="457200"/>
          </a:xfrm>
        </p:spPr>
        <p:txBody>
          <a:bodyPr/>
          <a:lstStyle/>
          <a:p>
            <a:r>
              <a:rPr lang="en-US" smtClean="0"/>
              <a:t>Web Systems, Paul I. Lin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543800" y="6148388"/>
            <a:ext cx="990600" cy="381000"/>
          </a:xfrm>
        </p:spPr>
        <p:txBody>
          <a:bodyPr/>
          <a:lstStyle/>
          <a:p>
            <a:pPr lvl="1"/>
            <a:fld id="{80B53862-4CB4-4F5A-BA10-04A65704407E}" type="slidenum">
              <a:rPr lang="en-US" sz="1000" b="0" smtClean="0"/>
              <a:pPr lvl="1"/>
              <a:t>23</a:t>
            </a:fld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884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Ping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(echo service)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Telnet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(RFC 854)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Remote Login terminal </a:t>
            </a:r>
            <a:r>
              <a:rPr lang="en-US" sz="2000" dirty="0">
                <a:latin typeface="Arial" charset="0"/>
              </a:rPr>
              <a:t>emulation protocol that enable clients to log on to remote hosts on the </a:t>
            </a:r>
            <a:r>
              <a:rPr lang="en-US" sz="2000" dirty="0" smtClean="0">
                <a:latin typeface="Arial" charset="0"/>
              </a:rPr>
              <a:t>network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Provide access to a computer connected to the network</a:t>
            </a: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FTP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– File Transfer Protocol, (RFC 959)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RFC 959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File </a:t>
            </a:r>
            <a:r>
              <a:rPr lang="en-US" sz="2000" dirty="0">
                <a:latin typeface="Arial" charset="0"/>
              </a:rPr>
              <a:t>transfer applications that enables users to transfer files between </a:t>
            </a:r>
            <a:r>
              <a:rPr lang="en-US" sz="2000" dirty="0" smtClean="0">
                <a:latin typeface="Arial" charset="0"/>
              </a:rPr>
              <a:t>hosts across network</a:t>
            </a:r>
          </a:p>
          <a:p>
            <a:pPr lvl="1"/>
            <a:r>
              <a:rPr lang="en-US" sz="2000" dirty="0">
                <a:latin typeface="Arial" charset="0"/>
              </a:rPr>
              <a:t>Provides two virtual connections:</a:t>
            </a:r>
          </a:p>
          <a:p>
            <a:pPr lvl="2"/>
            <a:r>
              <a:rPr lang="en-US" sz="2000" dirty="0">
                <a:latin typeface="Arial" charset="0"/>
              </a:rPr>
              <a:t>Data transfer or exchange (port 20, TCP)</a:t>
            </a:r>
          </a:p>
          <a:p>
            <a:pPr lvl="2"/>
            <a:r>
              <a:rPr lang="en-US" sz="2000" dirty="0">
                <a:latin typeface="Arial" charset="0"/>
              </a:rPr>
              <a:t>Control (commands, replies, process updates; port 21, TCP)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SMTP</a:t>
            </a:r>
            <a:r>
              <a:rPr lang="en-US" sz="2400" dirty="0" smtClean="0">
                <a:latin typeface="Arial" charset="0"/>
              </a:rPr>
              <a:t> (Simple Mail Transfer Protocol, RFC 821) </a:t>
            </a:r>
          </a:p>
          <a:p>
            <a:pPr lvl="1"/>
            <a:r>
              <a:rPr lang="en-US" sz="2000" dirty="0" smtClean="0">
                <a:latin typeface="Arial" charset="0"/>
              </a:rPr>
              <a:t>Mail service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SNMP</a:t>
            </a:r>
            <a:r>
              <a:rPr lang="en-US" sz="2400" dirty="0" smtClean="0">
                <a:latin typeface="Arial" charset="0"/>
              </a:rPr>
              <a:t> (Simple Network Management Protocol)</a:t>
            </a:r>
          </a:p>
          <a:p>
            <a:pPr lvl="1"/>
            <a:r>
              <a:rPr lang="en-US" sz="2000" dirty="0" smtClean="0">
                <a:latin typeface="Arial" charset="0"/>
              </a:rPr>
              <a:t>RFC 821</a:t>
            </a:r>
          </a:p>
          <a:p>
            <a:pPr lvl="1"/>
            <a:r>
              <a:rPr lang="en-US" sz="2000" dirty="0" smtClean="0">
                <a:latin typeface="Arial" charset="0"/>
              </a:rPr>
              <a:t>Simple </a:t>
            </a:r>
            <a:r>
              <a:rPr lang="en-US" sz="2000" dirty="0">
                <a:latin typeface="Arial" charset="0"/>
              </a:rPr>
              <a:t>Network Management Protocol) - used to remotely manage and monitor network devices</a:t>
            </a:r>
          </a:p>
          <a:p>
            <a:r>
              <a:rPr lang="en-US" sz="2400" dirty="0">
                <a:solidFill>
                  <a:srgbClr val="FFFF00"/>
                </a:solidFill>
                <a:latin typeface="Arial" charset="0"/>
              </a:rPr>
              <a:t>DNS</a:t>
            </a:r>
            <a:r>
              <a:rPr lang="en-US" sz="2400" dirty="0">
                <a:latin typeface="Arial" charset="0"/>
              </a:rPr>
              <a:t> (Domain Name Services) - domain names to IP address translation</a:t>
            </a:r>
          </a:p>
          <a:p>
            <a:pPr lvl="1"/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HTTP </a:t>
            </a:r>
            <a:r>
              <a:rPr lang="en-US" sz="2400" dirty="0" smtClean="0">
                <a:latin typeface="Arial" charset="0"/>
              </a:rPr>
              <a:t>(</a:t>
            </a:r>
            <a:r>
              <a:rPr lang="en-US" sz="2400" dirty="0" err="1" smtClean="0">
                <a:latin typeface="Arial" charset="0"/>
              </a:rPr>
              <a:t>HyperText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Transfer Protocol) </a:t>
            </a:r>
            <a:endParaRPr lang="en-US" sz="2400" dirty="0" smtClean="0">
              <a:latin typeface="Arial" charset="0"/>
            </a:endParaRPr>
          </a:p>
          <a:p>
            <a:pPr lvl="1"/>
            <a:r>
              <a:rPr lang="en-US" sz="2000" dirty="0">
                <a:latin typeface="Arial" charset="0"/>
              </a:rPr>
              <a:t>Establish a connection between the client and server</a:t>
            </a:r>
          </a:p>
          <a:p>
            <a:pPr lvl="1"/>
            <a:r>
              <a:rPr lang="en-US" sz="2000" dirty="0" smtClean="0">
                <a:latin typeface="Arial" charset="0"/>
              </a:rPr>
              <a:t>For </a:t>
            </a:r>
            <a:r>
              <a:rPr lang="en-US" sz="2000" dirty="0">
                <a:latin typeface="Arial" charset="0"/>
              </a:rPr>
              <a:t>transferring hypertext (mixed media) documents through WWW </a:t>
            </a:r>
            <a:endParaRPr lang="en-US" sz="2000" dirty="0" smtClean="0">
              <a:latin typeface="Arial" charset="0"/>
            </a:endParaRPr>
          </a:p>
          <a:p>
            <a:pPr lvl="1"/>
            <a:r>
              <a:rPr lang="en-US" sz="2000" dirty="0">
                <a:latin typeface="Arial" charset="0"/>
              </a:rPr>
              <a:t>Use TCP/IP to support communications between Web servers and Web clients</a:t>
            </a:r>
          </a:p>
          <a:p>
            <a:pPr lvl="1"/>
            <a:r>
              <a:rPr lang="en-US" sz="2000" dirty="0" smtClean="0">
                <a:latin typeface="Arial" charset="0"/>
              </a:rPr>
              <a:t>HTTP Communications:</a:t>
            </a:r>
            <a:endParaRPr lang="en-US" sz="2000" dirty="0"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A Request  from a Web client (client </a:t>
            </a:r>
            <a:r>
              <a:rPr lang="en-US" sz="2000" noProof="1">
                <a:latin typeface="Arial" charset="0"/>
                <a:sym typeface="Wingdings" pitchFamily="2" charset="2"/>
              </a:rPr>
              <a:t></a:t>
            </a:r>
            <a:r>
              <a:rPr lang="en-US" sz="2000" dirty="0">
                <a:latin typeface="Arial" charset="0"/>
              </a:rPr>
              <a:t> Server)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A Response from the Web server (server </a:t>
            </a:r>
            <a:r>
              <a:rPr lang="en-US" sz="2000" noProof="1">
                <a:latin typeface="Arial" charset="0"/>
                <a:sym typeface="Wingdings" pitchFamily="2" charset="2"/>
              </a:rPr>
              <a:t></a:t>
            </a:r>
            <a:r>
              <a:rPr lang="en-US" sz="2000" dirty="0">
                <a:latin typeface="Arial" charset="0"/>
              </a:rPr>
              <a:t> client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Close or terminate the connection</a:t>
            </a:r>
            <a:endParaRPr lang="en-US" sz="2000" dirty="0">
              <a:latin typeface="Arial" charset="0"/>
            </a:endParaRPr>
          </a:p>
          <a:p>
            <a:pPr lvl="1"/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NFS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(Network File System) - File Access Protocol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POP</a:t>
            </a:r>
            <a:r>
              <a:rPr lang="en-US" sz="2400" dirty="0" smtClean="0">
                <a:latin typeface="Arial" charset="0"/>
              </a:rPr>
              <a:t> (Post </a:t>
            </a:r>
            <a:r>
              <a:rPr lang="en-US" sz="2400" dirty="0">
                <a:latin typeface="Arial" charset="0"/>
              </a:rPr>
              <a:t>Office </a:t>
            </a:r>
            <a:r>
              <a:rPr lang="en-US" sz="2400" dirty="0" smtClean="0">
                <a:latin typeface="Arial" charset="0"/>
              </a:rPr>
              <a:t>Protocol)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Network News Transfer </a:t>
            </a:r>
            <a:r>
              <a:rPr lang="en-US" sz="2400" dirty="0" smtClean="0">
                <a:latin typeface="Arial" charset="0"/>
              </a:rPr>
              <a:t>Protocol</a:t>
            </a:r>
          </a:p>
          <a:p>
            <a:r>
              <a:rPr lang="en-US" sz="2400" dirty="0">
                <a:solidFill>
                  <a:srgbClr val="FFFF00"/>
                </a:solidFill>
                <a:latin typeface="Arial" charset="0"/>
              </a:rPr>
              <a:t>RPC</a:t>
            </a:r>
            <a:r>
              <a:rPr lang="en-US" sz="2400" dirty="0">
                <a:latin typeface="Arial" charset="0"/>
              </a:rPr>
              <a:t> (Remote Procedure Call) - Transfer Procedure (function) Call to another machine</a:t>
            </a:r>
          </a:p>
          <a:p>
            <a:r>
              <a:rPr lang="en-US" sz="2400" dirty="0">
                <a:solidFill>
                  <a:srgbClr val="FFFF00"/>
                </a:solidFill>
                <a:latin typeface="Arial" charset="0"/>
              </a:rPr>
              <a:t>TFTP</a:t>
            </a:r>
            <a:r>
              <a:rPr lang="en-US" sz="2400" dirty="0">
                <a:latin typeface="Arial" charset="0"/>
              </a:rPr>
              <a:t> (Trivial File Transfer Protocol))</a:t>
            </a:r>
          </a:p>
          <a:p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Transport Layer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  <a:latin typeface="Arial" charset="0"/>
              </a:rPr>
              <a:t>Transport Layer</a:t>
            </a:r>
          </a:p>
          <a:p>
            <a:pPr lvl="1"/>
            <a:r>
              <a:rPr lang="en-US" sz="2400" dirty="0">
                <a:latin typeface="Arial" charset="0"/>
              </a:rPr>
              <a:t>Specify how to ensure reliable </a:t>
            </a:r>
            <a:r>
              <a:rPr lang="en-US" sz="2400" dirty="0" smtClean="0">
                <a:latin typeface="Arial" charset="0"/>
              </a:rPr>
              <a:t>transfer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Defines two protocols</a:t>
            </a:r>
          </a:p>
          <a:p>
            <a:pPr lvl="2"/>
            <a:r>
              <a:rPr lang="en-US" dirty="0">
                <a:latin typeface="Arial" charset="0"/>
              </a:rPr>
              <a:t>Transmission Control Protocol (connection oriented, reliable)</a:t>
            </a:r>
          </a:p>
          <a:p>
            <a:pPr lvl="2"/>
            <a:r>
              <a:rPr lang="en-US" dirty="0">
                <a:latin typeface="Arial" charset="0"/>
              </a:rPr>
              <a:t>User Datagram Protocol (connectionless, not reliable)</a:t>
            </a: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Domain Names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400" dirty="0">
                <a:latin typeface="Arial" charset="0"/>
              </a:rPr>
              <a:t>Human-friendly reference names associated with IP address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Arial" charset="0"/>
              </a:rPr>
              <a:t>For TCP/IP based network system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Arial" charset="0"/>
              </a:rPr>
              <a:t>Standardized in hierarchical fashion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Arial" charset="0"/>
              </a:rPr>
              <a:t>An example:</a:t>
            </a:r>
          </a:p>
          <a:p>
            <a:pPr lvl="1">
              <a:buFontTx/>
              <a:buNone/>
            </a:pPr>
            <a:r>
              <a:rPr lang="en-US" sz="2400" dirty="0">
                <a:latin typeface="Arial" charset="0"/>
              </a:rPr>
              <a:t>www.purdue.edu</a:t>
            </a:r>
          </a:p>
          <a:p>
            <a:pPr lvl="1">
              <a:buFontTx/>
              <a:buNone/>
            </a:pPr>
            <a:r>
              <a:rPr lang="en-US" sz="2400" dirty="0" err="1">
                <a:latin typeface="Arial" charset="0"/>
              </a:rPr>
              <a:t>edu</a:t>
            </a:r>
            <a:r>
              <a:rPr lang="en-US" sz="2400" dirty="0">
                <a:latin typeface="Arial" charset="0"/>
              </a:rPr>
              <a:t> 	- Top level domain name</a:t>
            </a:r>
          </a:p>
          <a:p>
            <a:pPr lvl="1">
              <a:buFontTx/>
              <a:buNone/>
            </a:pPr>
            <a:r>
              <a:rPr lang="en-US" sz="2400" dirty="0" err="1">
                <a:latin typeface="Arial" charset="0"/>
              </a:rPr>
              <a:t>purdue</a:t>
            </a:r>
            <a:r>
              <a:rPr lang="en-US" sz="2400" dirty="0">
                <a:latin typeface="Arial" charset="0"/>
              </a:rPr>
              <a:t> 	- main or network specific domain name</a:t>
            </a:r>
          </a:p>
          <a:p>
            <a:pPr lvl="1">
              <a:buFontTx/>
              <a:buNone/>
            </a:pPr>
            <a:r>
              <a:rPr lang="en-US" sz="2400" dirty="0">
                <a:latin typeface="Arial" charset="0"/>
              </a:rPr>
              <a:t>www 	- Web server</a:t>
            </a: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The Development of Web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Markup Languages: HTML, XML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E-mail, Instant Messaging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Search Engine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Online Forums and Chat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Streaming Media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Cookies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Web 2.0 and Services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Podcasting, Wikis, Music and Video Services, VoIP, IPTV, Online software, Web Services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Mobile Apps</a:t>
            </a:r>
          </a:p>
          <a:p>
            <a:pPr eaLnBrk="1" hangingPunct="1">
              <a:defRPr/>
            </a:pPr>
            <a:endParaRPr lang="en-US" dirty="0" smtClean="0"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Domain Name System (DNS)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DNS identifies each host on the Internet</a:t>
            </a:r>
          </a:p>
          <a:p>
            <a:r>
              <a:rPr lang="en-US" sz="2400" dirty="0">
                <a:latin typeface="Arial" charset="0"/>
              </a:rPr>
              <a:t>Similar to the Telephone Number System (country code, area code, number)</a:t>
            </a:r>
          </a:p>
          <a:p>
            <a:r>
              <a:rPr lang="en-US" sz="2400" dirty="0" smtClean="0">
                <a:latin typeface="Arial" charset="0"/>
              </a:rPr>
              <a:t>A </a:t>
            </a:r>
            <a:r>
              <a:rPr lang="en-US" sz="2400" dirty="0">
                <a:latin typeface="Arial" charset="0"/>
              </a:rPr>
              <a:t>Name Server using Client-Server model</a:t>
            </a:r>
          </a:p>
          <a:p>
            <a:r>
              <a:rPr lang="en-US" sz="2400" dirty="0">
                <a:latin typeface="Arial" charset="0"/>
              </a:rPr>
              <a:t>Tree Structure (Root, Leaves): </a:t>
            </a:r>
          </a:p>
          <a:p>
            <a:pPr lvl="1"/>
            <a:r>
              <a:rPr lang="en-US" sz="2400" dirty="0">
                <a:latin typeface="Arial" charset="0"/>
              </a:rPr>
              <a:t>Organization (Generic) domain</a:t>
            </a:r>
          </a:p>
          <a:p>
            <a:pPr lvl="1"/>
            <a:r>
              <a:rPr lang="en-US" sz="2400" dirty="0">
                <a:latin typeface="Arial" charset="0"/>
              </a:rPr>
              <a:t>Country domain</a:t>
            </a:r>
          </a:p>
          <a:p>
            <a:pPr lvl="1"/>
            <a:r>
              <a:rPr lang="en-US" sz="2400" dirty="0">
                <a:latin typeface="Arial" charset="0"/>
              </a:rPr>
              <a:t>Reverse</a:t>
            </a:r>
          </a:p>
          <a:p>
            <a:r>
              <a:rPr lang="en-US" sz="2400" dirty="0" smtClean="0">
                <a:latin typeface="Arial" charset="0"/>
              </a:rPr>
              <a:t>Unique </a:t>
            </a:r>
            <a:r>
              <a:rPr lang="en-US" sz="2400" dirty="0">
                <a:latin typeface="Arial" charset="0"/>
              </a:rPr>
              <a:t>Domain Name </a:t>
            </a:r>
            <a:r>
              <a:rPr lang="en-US" sz="2400" noProof="1">
                <a:latin typeface="Arial" charset="0"/>
                <a:sym typeface="Wingdings" pitchFamily="2" charset="2"/>
              </a:rPr>
              <a:t></a:t>
            </a:r>
            <a:r>
              <a:rPr lang="en-US" sz="2400" dirty="0">
                <a:latin typeface="Arial" charset="0"/>
              </a:rPr>
              <a:t> Unique IP address</a:t>
            </a: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Domain Organization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ICANN (Internet Corporation for Assigned Names and </a:t>
            </a:r>
            <a:r>
              <a:rPr lang="en-US" sz="2400" dirty="0">
                <a:latin typeface="Arial" charset="0"/>
              </a:rPr>
              <a:t>Numbers), </a:t>
            </a:r>
            <a:r>
              <a:rPr lang="en-US" sz="2400" dirty="0">
                <a:latin typeface="Arial" charset="0"/>
                <a:hlinkClick r:id="rId3"/>
              </a:rPr>
              <a:t>http://www.icann.org</a:t>
            </a:r>
            <a:r>
              <a:rPr lang="en-US" sz="2400" dirty="0" smtClean="0">
                <a:latin typeface="Arial" charset="0"/>
                <a:hlinkClick r:id="rId3"/>
              </a:rPr>
              <a:t>/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 lvl="1"/>
            <a:r>
              <a:rPr lang="en-US" sz="2000" dirty="0" smtClean="0">
                <a:latin typeface="Arial" charset="0"/>
              </a:rPr>
              <a:t>The authority governs global Internet domain name system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com	Commercial Organization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Arial" charset="0"/>
              </a:rPr>
              <a:t>edu</a:t>
            </a:r>
            <a:r>
              <a:rPr lang="en-US" sz="2400" dirty="0">
                <a:latin typeface="Arial" charset="0"/>
              </a:rPr>
              <a:t> 	Educational Institution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Arial" charset="0"/>
              </a:rPr>
              <a:t>gov</a:t>
            </a:r>
            <a:r>
              <a:rPr lang="en-US" sz="2400" dirty="0">
                <a:latin typeface="Arial" charset="0"/>
              </a:rPr>
              <a:t>	Government Institution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Arial" charset="0"/>
              </a:rPr>
              <a:t>int</a:t>
            </a:r>
            <a:r>
              <a:rPr lang="en-US" sz="2400" dirty="0">
                <a:latin typeface="Arial" charset="0"/>
              </a:rPr>
              <a:t>		International Organization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mil		Military Groups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net	</a:t>
            </a:r>
            <a:r>
              <a:rPr lang="en-US" sz="2400" dirty="0" smtClean="0">
                <a:latin typeface="Arial" charset="0"/>
              </a:rPr>
              <a:t>	Network </a:t>
            </a:r>
            <a:r>
              <a:rPr lang="en-US" sz="2400" dirty="0">
                <a:latin typeface="Arial" charset="0"/>
              </a:rPr>
              <a:t>Support Center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org	</a:t>
            </a:r>
            <a:r>
              <a:rPr lang="en-US" sz="2400" dirty="0" smtClean="0">
                <a:latin typeface="Arial" charset="0"/>
              </a:rPr>
              <a:t>	Non-profit Organizations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latin typeface="Arial" charset="0"/>
              </a:rPr>
              <a:t>gTLD</a:t>
            </a:r>
            <a:r>
              <a:rPr lang="en-US" sz="2400" dirty="0" smtClean="0">
                <a:latin typeface="Arial" charset="0"/>
              </a:rPr>
              <a:t> (Generic Top-Level Domain</a:t>
            </a:r>
            <a:r>
              <a:rPr lang="en-US" sz="2400" dirty="0">
                <a:latin typeface="Arial" charset="0"/>
              </a:rPr>
              <a:t>) Program, </a:t>
            </a:r>
            <a:r>
              <a:rPr lang="en-US" sz="2400" dirty="0">
                <a:latin typeface="Arial" charset="0"/>
                <a:hlinkClick r:id="rId4"/>
              </a:rPr>
              <a:t>http://www.icann.org/en/registries</a:t>
            </a:r>
            <a:r>
              <a:rPr lang="en-US" sz="2400" dirty="0" smtClean="0">
                <a:latin typeface="Arial" charset="0"/>
                <a:hlinkClick r:id="rId4"/>
              </a:rPr>
              <a:t>/</a:t>
            </a:r>
            <a:r>
              <a:rPr lang="en-US" sz="2400" dirty="0" smtClean="0"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Domain Organization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November 16, 2000: ICANN, the authority that governs global Internet domain name system, has approved seven new domains extensions, in addition to .com, </a:t>
            </a:r>
            <a:r>
              <a:rPr lang="en-US" sz="2400" dirty="0" err="1">
                <a:latin typeface="Arial" charset="0"/>
              </a:rPr>
              <a:t>.net</a:t>
            </a:r>
            <a:r>
              <a:rPr lang="en-US" sz="2400" dirty="0">
                <a:latin typeface="Arial" charset="0"/>
              </a:rPr>
              <a:t> and .org:  </a:t>
            </a:r>
          </a:p>
          <a:p>
            <a:pPr>
              <a:buNone/>
            </a:pPr>
            <a:r>
              <a:rPr lang="en-US" sz="2400" dirty="0" smtClean="0">
                <a:latin typeface="Arial" charset="0"/>
              </a:rPr>
              <a:t>	biz</a:t>
            </a:r>
            <a:r>
              <a:rPr lang="en-US" sz="2400" dirty="0">
                <a:latin typeface="Arial" charset="0"/>
              </a:rPr>
              <a:t>, info, name, pro, aero, coop, museum</a:t>
            </a:r>
          </a:p>
          <a:p>
            <a:r>
              <a:rPr lang="en-US" sz="2400" dirty="0" smtClean="0">
                <a:latin typeface="Arial" charset="0"/>
              </a:rPr>
              <a:t>New </a:t>
            </a:r>
            <a:r>
              <a:rPr lang="en-US" sz="2400" dirty="0" err="1" smtClean="0">
                <a:latin typeface="Arial" charset="0"/>
              </a:rPr>
              <a:t>gTLD</a:t>
            </a:r>
            <a:r>
              <a:rPr lang="en-US" sz="2400" dirty="0" smtClean="0">
                <a:latin typeface="Arial" charset="0"/>
              </a:rPr>
              <a:t> (Generic Top-Level Domains), </a:t>
            </a:r>
            <a:r>
              <a:rPr lang="en-US" sz="2400" dirty="0">
                <a:latin typeface="Arial" charset="0"/>
                <a:hlinkClick r:id="rId3"/>
              </a:rPr>
              <a:t>http://newgtlds.icann.org/en</a:t>
            </a:r>
            <a:r>
              <a:rPr lang="en-US" sz="2400" dirty="0" smtClean="0">
                <a:latin typeface="Arial" charset="0"/>
                <a:hlinkClick r:id="rId3"/>
              </a:rPr>
              <a:t>/</a:t>
            </a:r>
            <a:r>
              <a:rPr lang="en-US" sz="2400" dirty="0" smtClean="0">
                <a:latin typeface="Arial" charset="0"/>
              </a:rPr>
              <a:t>  </a:t>
            </a:r>
          </a:p>
          <a:p>
            <a:pPr lvl="1"/>
            <a:r>
              <a:rPr lang="en-US" sz="2000" dirty="0" smtClean="0">
                <a:latin typeface="Arial" charset="0"/>
              </a:rPr>
              <a:t>Overview (Video), </a:t>
            </a:r>
            <a:r>
              <a:rPr lang="en-US" sz="2000" dirty="0">
                <a:latin typeface="Arial" charset="0"/>
                <a:hlinkClick r:id="rId4"/>
              </a:rPr>
              <a:t>http://</a:t>
            </a:r>
            <a:r>
              <a:rPr lang="en-US" sz="2000" dirty="0" smtClean="0">
                <a:latin typeface="Arial" charset="0"/>
                <a:hlinkClick r:id="rId4"/>
              </a:rPr>
              <a:t>newgtlds.icann.org/en/announcements-and-media/video/overview-en</a:t>
            </a:r>
            <a:r>
              <a:rPr lang="en-US" sz="2000" dirty="0" smtClean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Summary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Internet</a:t>
            </a:r>
            <a:r>
              <a:rPr lang="en-US" sz="2400" dirty="0">
                <a:latin typeface="Arial" charset="0"/>
                <a:cs typeface="Times New Roman" pitchFamily="18" charset="0"/>
              </a:rPr>
              <a:t> </a:t>
            </a:r>
            <a:endParaRPr lang="en-US" sz="2400" dirty="0" smtClean="0">
              <a:latin typeface="Arial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Arial" charset="0"/>
                <a:cs typeface="Times New Roman" pitchFamily="18" charset="0"/>
              </a:rPr>
              <a:t>A </a:t>
            </a:r>
            <a:r>
              <a:rPr lang="en-US" sz="2400" dirty="0">
                <a:latin typeface="Arial" charset="0"/>
                <a:cs typeface="Times New Roman" pitchFamily="18" charset="0"/>
              </a:rPr>
              <a:t>TCP/IP networked, distributed information 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system</a:t>
            </a:r>
            <a:endParaRPr lang="en-US" sz="2400" dirty="0">
              <a:latin typeface="Arial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Times New Roman" pitchFamily="18" charset="0"/>
              </a:rPr>
              <a:t>A collection of computer networks spread around the world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charset="0"/>
                <a:cs typeface="Times New Roman" pitchFamily="18" charset="0"/>
              </a:rPr>
              <a:t>The </a:t>
            </a:r>
            <a:r>
              <a:rPr lang="en-US" sz="2400" dirty="0">
                <a:latin typeface="Arial" charset="0"/>
                <a:cs typeface="Times New Roman" pitchFamily="18" charset="0"/>
              </a:rPr>
              <a:t>name for a group of worldwide client/server-based information system for sharing resources and for communications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Times New Roman" pitchFamily="18" charset="0"/>
              </a:rPr>
              <a:t>A global, interactive, dynamic, cross-platform, distributed, hypertext and hypermedia information 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system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Examples of Internet-enabled Services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 </a:t>
            </a:r>
            <a:endParaRPr lang="en-US" sz="2400" dirty="0">
              <a:latin typeface="Arial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Arial" charset="0"/>
                <a:cs typeface="Times New Roman" pitchFamily="18" charset="0"/>
              </a:rPr>
              <a:t>Email, File </a:t>
            </a:r>
            <a:r>
              <a:rPr lang="en-US" sz="2400" dirty="0">
                <a:latin typeface="Arial" charset="0"/>
                <a:cs typeface="Times New Roman" pitchFamily="18" charset="0"/>
              </a:rPr>
              <a:t>downloading and 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uploading, WWW </a:t>
            </a:r>
            <a:r>
              <a:rPr lang="en-US" sz="2400" dirty="0">
                <a:latin typeface="Arial" charset="0"/>
                <a:cs typeface="Times New Roman" pitchFamily="18" charset="0"/>
              </a:rPr>
              <a:t>Client/Server applications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dirty="0">
              <a:latin typeface="Arial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Computer Networking &amp; Communications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3886200" cy="5064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Examples of </a:t>
            </a:r>
            <a:r>
              <a:rPr lang="en-US" sz="2400" dirty="0" smtClean="0">
                <a:latin typeface="Arial" charset="0"/>
              </a:rPr>
              <a:t>Data and Information:</a:t>
            </a:r>
            <a:endParaRPr lang="en-US" sz="2400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Voice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Multimedia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Video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Medical </a:t>
            </a:r>
            <a:r>
              <a:rPr lang="en-US" sz="2400" dirty="0">
                <a:latin typeface="Arial" charset="0"/>
              </a:rPr>
              <a:t>record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Images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Web pages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Document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latin typeface="Arial" charset="0"/>
              </a:rPr>
              <a:t>etc</a:t>
            </a: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714500"/>
            <a:ext cx="3133725" cy="3429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0945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1"/>
            <a:ext cx="38862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A Collection of LANs and WANs Systems and Devices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Standard Protocols and Applications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43400" y="1752600"/>
          <a:ext cx="4114800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Visio" r:id="rId4" imgW="2641058" imgH="2376179" progId="Visio.Drawing.11">
                  <p:embed/>
                </p:oleObj>
              </mc:Choice>
              <mc:Fallback>
                <p:oleObj name="Visio" r:id="rId4" imgW="2641058" imgH="237617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752600"/>
                        <a:ext cx="4114800" cy="370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0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Networking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3886200" cy="5064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Involves</a:t>
            </a:r>
            <a:endParaRPr lang="en-US" sz="2800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Applications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Connections </a:t>
            </a:r>
            <a:r>
              <a:rPr lang="en-US" sz="2400" dirty="0">
                <a:latin typeface="Arial" charset="0"/>
              </a:rPr>
              <a:t>of Computers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Networking Protocols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Transmission Media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Networking Devices</a:t>
            </a: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114800" y="1219200"/>
            <a:ext cx="4143375" cy="4291013"/>
            <a:chOff x="4648200" y="1219200"/>
            <a:chExt cx="4143375" cy="4291013"/>
          </a:xfrm>
        </p:grpSpPr>
        <p:graphicFrame>
          <p:nvGraphicFramePr>
            <p:cNvPr id="1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9722655"/>
                </p:ext>
              </p:extLst>
            </p:nvPr>
          </p:nvGraphicFramePr>
          <p:xfrm>
            <a:off x="4648200" y="1371600"/>
            <a:ext cx="1905000" cy="157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Visio" r:id="rId4" imgW="2319632" imgH="1907010" progId="Visio.Drawing.11">
                    <p:embed/>
                  </p:oleObj>
                </mc:Choice>
                <mc:Fallback>
                  <p:oleObj name="Visio" r:id="rId4" imgW="2319632" imgH="190701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1371600"/>
                          <a:ext cx="1905000" cy="157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7178964"/>
                </p:ext>
              </p:extLst>
            </p:nvPr>
          </p:nvGraphicFramePr>
          <p:xfrm>
            <a:off x="7086600" y="1219200"/>
            <a:ext cx="1379538" cy="2046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Visio" r:id="rId6" imgW="1738440" imgH="2580480" progId="Visio.Drawing.11">
                    <p:embed/>
                  </p:oleObj>
                </mc:Choice>
                <mc:Fallback>
                  <p:oleObj name="Visio" r:id="rId6" imgW="1738440" imgH="258048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1219200"/>
                          <a:ext cx="1379538" cy="2046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3731436"/>
                </p:ext>
              </p:extLst>
            </p:nvPr>
          </p:nvGraphicFramePr>
          <p:xfrm>
            <a:off x="4724400" y="3352800"/>
            <a:ext cx="1951038" cy="1265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Visio" r:id="rId8" imgW="1951200" imgH="1265760" progId="Visio.Drawing.11">
                    <p:embed/>
                  </p:oleObj>
                </mc:Choice>
                <mc:Fallback>
                  <p:oleObj name="Visio" r:id="rId8" imgW="1951200" imgH="126576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3352800"/>
                          <a:ext cx="1951038" cy="1265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0704866"/>
                </p:ext>
              </p:extLst>
            </p:nvPr>
          </p:nvGraphicFramePr>
          <p:xfrm>
            <a:off x="7315200" y="3581400"/>
            <a:ext cx="1476375" cy="192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Visio" r:id="rId10" imgW="3228120" imgH="4215600" progId="Visio.Drawing.11">
                    <p:embed/>
                  </p:oleObj>
                </mc:Choice>
                <mc:Fallback>
                  <p:oleObj name="Visio" r:id="rId10" imgW="3228120" imgH="42156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200" y="3581400"/>
                          <a:ext cx="1476375" cy="1928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428893"/>
              </p:ext>
            </p:extLst>
          </p:nvPr>
        </p:nvGraphicFramePr>
        <p:xfrm>
          <a:off x="4572000" y="5334000"/>
          <a:ext cx="34829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Visio" r:id="rId12" imgW="3483360" imgH="731880" progId="Visio.Drawing.11">
                  <p:embed/>
                </p:oleObj>
              </mc:Choice>
              <mc:Fallback>
                <p:oleObj name="Visio" r:id="rId12" imgW="3483360" imgH="7318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34000"/>
                        <a:ext cx="348297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2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762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folHlink"/>
                </a:solidFill>
              </a:rPr>
              <a:t>Computer Networks &amp; Distributed Computer Systems</a:t>
            </a:r>
            <a:endParaRPr lang="en-US" sz="32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Distributed Processing</a:t>
            </a:r>
          </a:p>
          <a:p>
            <a:pPr lvl="1"/>
            <a:r>
              <a:rPr lang="en-US" sz="2400" b="1" dirty="0">
                <a:latin typeface="Arial" charset="0"/>
              </a:rPr>
              <a:t>Loosely connected computer networks</a:t>
            </a:r>
          </a:p>
          <a:p>
            <a:pPr lvl="1"/>
            <a:r>
              <a:rPr lang="en-US" sz="2400" b="1" dirty="0">
                <a:latin typeface="Arial" charset="0"/>
              </a:rPr>
              <a:t>Many computers collaborating with each other</a:t>
            </a:r>
          </a:p>
          <a:p>
            <a:pPr lvl="1"/>
            <a:r>
              <a:rPr lang="en-US" sz="2400" b="1" dirty="0">
                <a:latin typeface="Arial" charset="0"/>
              </a:rPr>
              <a:t>Client-Server</a:t>
            </a:r>
          </a:p>
        </p:txBody>
      </p:sp>
      <p:graphicFrame>
        <p:nvGraphicFramePr>
          <p:cNvPr id="3379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191000" y="1371600"/>
          <a:ext cx="4648200" cy="410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Visio" r:id="rId3" imgW="4031849" imgH="3555980" progId="Visio.Drawing.11">
                  <p:embed/>
                </p:oleObj>
              </mc:Choice>
              <mc:Fallback>
                <p:oleObj name="Visio" r:id="rId3" imgW="4031849" imgH="35559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371600"/>
                        <a:ext cx="4648200" cy="410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80B53862-4CB4-4F5A-BA10-04A65704407E}" type="slidenum">
              <a:rPr lang="en-US" smtClean="0"/>
              <a:pPr lvl="1"/>
              <a:t>8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5736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Local Area Networks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516852"/>
              </p:ext>
            </p:extLst>
          </p:nvPr>
        </p:nvGraphicFramePr>
        <p:xfrm>
          <a:off x="2209800" y="1339850"/>
          <a:ext cx="4572000" cy="418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Visio" r:id="rId4" imgW="3129822" imgH="2865180" progId="Visio.Drawing.11">
                  <p:embed/>
                </p:oleObj>
              </mc:Choice>
              <mc:Fallback>
                <p:oleObj name="Visio" r:id="rId4" imgW="3129822" imgH="2865180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339850"/>
                        <a:ext cx="4572000" cy="418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2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13398</TotalTime>
  <Words>1681</Words>
  <Application>Microsoft Office PowerPoint</Application>
  <PresentationFormat>On-screen Show (4:3)</PresentationFormat>
  <Paragraphs>398</Paragraphs>
  <Slides>33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Globe</vt:lpstr>
      <vt:lpstr>Visio</vt:lpstr>
      <vt:lpstr>VISIO</vt:lpstr>
      <vt:lpstr>CPET 499/ITC 250 Web Systems</vt:lpstr>
      <vt:lpstr>Topics</vt:lpstr>
      <vt:lpstr>Topics</vt:lpstr>
      <vt:lpstr>Internet</vt:lpstr>
      <vt:lpstr>Computer Networking &amp; Communications</vt:lpstr>
      <vt:lpstr>Internet </vt:lpstr>
      <vt:lpstr>Networking </vt:lpstr>
      <vt:lpstr>Computer Networks &amp; Distributed Computer Systems</vt:lpstr>
      <vt:lpstr>Local Area Networks </vt:lpstr>
      <vt:lpstr>Multipoint Line Configuration</vt:lpstr>
      <vt:lpstr>Wide Area Networks </vt:lpstr>
      <vt:lpstr>TCP/IP Protocol Suite</vt:lpstr>
      <vt:lpstr>Internet Applications and Addressing</vt:lpstr>
      <vt:lpstr>Internet Content/File Types</vt:lpstr>
      <vt:lpstr>Internet Content/File Types</vt:lpstr>
      <vt:lpstr>Internet Content/File Types</vt:lpstr>
      <vt:lpstr>Enterprise Applications</vt:lpstr>
      <vt:lpstr>Enterprise Applications</vt:lpstr>
      <vt:lpstr>Internet Web-Enabled Applications</vt:lpstr>
      <vt:lpstr>Internet Web-Enabled Applications</vt:lpstr>
      <vt:lpstr>TCP/IP Layer Model</vt:lpstr>
      <vt:lpstr>TCP/IP and Internet</vt:lpstr>
      <vt:lpstr>Layered Tasks</vt:lpstr>
      <vt:lpstr>TCP/IP Applications</vt:lpstr>
      <vt:lpstr>TCP/IP Applications</vt:lpstr>
      <vt:lpstr>TCP/IP Applications</vt:lpstr>
      <vt:lpstr>TCP/IP Applications</vt:lpstr>
      <vt:lpstr>Transport Layer</vt:lpstr>
      <vt:lpstr>Domain Names</vt:lpstr>
      <vt:lpstr>Domain Name System (DNS)</vt:lpstr>
      <vt:lpstr>Domain Organization</vt:lpstr>
      <vt:lpstr>Domain Organization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513</cp:revision>
  <cp:lastPrinted>2011-11-28T20:02:42Z</cp:lastPrinted>
  <dcterms:created xsi:type="dcterms:W3CDTF">2000-01-10T19:04:23Z</dcterms:created>
  <dcterms:modified xsi:type="dcterms:W3CDTF">2013-09-10T18:21:10Z</dcterms:modified>
</cp:coreProperties>
</file>