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87" r:id="rId2"/>
    <p:sldId id="566" r:id="rId3"/>
    <p:sldId id="568" r:id="rId4"/>
    <p:sldId id="569" r:id="rId5"/>
    <p:sldId id="570" r:id="rId6"/>
    <p:sldId id="602" r:id="rId7"/>
    <p:sldId id="601" r:id="rId8"/>
    <p:sldId id="600" r:id="rId9"/>
    <p:sldId id="576" r:id="rId10"/>
    <p:sldId id="577" r:id="rId11"/>
    <p:sldId id="578" r:id="rId12"/>
    <p:sldId id="603" r:id="rId13"/>
    <p:sldId id="580" r:id="rId14"/>
    <p:sldId id="583" r:id="rId15"/>
    <p:sldId id="584" r:id="rId16"/>
    <p:sldId id="592" r:id="rId17"/>
    <p:sldId id="589" r:id="rId18"/>
    <p:sldId id="590" r:id="rId19"/>
    <p:sldId id="591" r:id="rId20"/>
    <p:sldId id="588" r:id="rId21"/>
    <p:sldId id="581" r:id="rId22"/>
    <p:sldId id="582" r:id="rId23"/>
    <p:sldId id="585" r:id="rId24"/>
    <p:sldId id="586" r:id="rId25"/>
    <p:sldId id="604" r:id="rId26"/>
    <p:sldId id="571" r:id="rId27"/>
    <p:sldId id="599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76549" autoAdjust="0"/>
  </p:normalViewPr>
  <p:slideViewPr>
    <p:cSldViewPr>
      <p:cViewPr varScale="1">
        <p:scale>
          <a:sx n="61" d="100"/>
          <a:sy n="61" d="100"/>
        </p:scale>
        <p:origin x="45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-140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3840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How has Facebook changed</a:t>
            </a:r>
            <a:r>
              <a:rPr lang="en-US" sz="1200" dirty="0" smtClean="0">
                <a:latin typeface="Arial" charset="0"/>
              </a:rPr>
              <a:t>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when it comes to trying to make money?</a:t>
            </a:r>
            <a:r>
              <a:rPr lang="en-US" sz="1200" dirty="0" smtClean="0">
                <a:latin typeface="Arial" charset="0"/>
              </a:rPr>
              <a:t> (built it as a product, not initially as a company)</a:t>
            </a:r>
          </a:p>
          <a:p>
            <a:pPr eaLnBrk="1" hangingPunct="1"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How does that work?</a:t>
            </a:r>
            <a:r>
              <a:rPr lang="en-US" sz="1200" dirty="0" smtClean="0">
                <a:latin typeface="Arial" charset="0"/>
              </a:rPr>
              <a:t> (mission: getting people to connect; need to build a really strong business: marketing side; attract, grow, keep attract)</a:t>
            </a:r>
          </a:p>
          <a:p>
            <a:pPr eaLnBrk="1" hangingPunct="1"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What do you say to those who suggest Facebook can’t grow revenue without alienating users?</a:t>
            </a:r>
            <a:r>
              <a:rPr lang="en-US" sz="1200" dirty="0" smtClean="0">
                <a:latin typeface="Arial" charset="0"/>
              </a:rPr>
              <a:t> (not mutually exclusive: serving more people, increasing customer base, making them more deeply engaged =&gt; good business) 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41465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What’s the company’s first focus, business or product? </a:t>
            </a:r>
            <a:r>
              <a:rPr lang="en-US" sz="1200" dirty="0" smtClean="0">
                <a:latin typeface="Arial" charset="0"/>
              </a:rPr>
              <a:t>(right strategy: product first, building business for the long term)</a:t>
            </a:r>
          </a:p>
          <a:p>
            <a:pPr eaLnBrk="1" hangingPunct="1"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What companies do you admire?</a:t>
            </a:r>
            <a:r>
              <a:rPr lang="en-US" sz="1200" dirty="0" smtClean="0">
                <a:latin typeface="Arial" charset="0"/>
              </a:rPr>
              <a:t> (Amazon: focusing on the long term and accepting shorter margins on the short term; Apple: quality of stuff that they do; Google too for the same thing)</a:t>
            </a:r>
          </a:p>
          <a:p>
            <a:pPr eaLnBrk="1" hangingPunct="1"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Do you place Facebook in the same category as those businesses?</a:t>
            </a:r>
            <a:r>
              <a:rPr lang="en-US" sz="1200" dirty="0" smtClean="0">
                <a:latin typeface="Arial" charset="0"/>
              </a:rPr>
              <a:t> (focused on building things for the past 5 or 6 years, have lasting value for people, have a good shot at that)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8347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What steps does Facebook still need to take to solidify its position?</a:t>
            </a:r>
            <a:r>
              <a:rPr lang="en-US" sz="1200" dirty="0" smtClean="0">
                <a:latin typeface="Arial" charset="0"/>
              </a:rPr>
              <a:t>(Ms. Sandberg: want to see sharing increase, users continue to grow)</a:t>
            </a:r>
          </a:p>
          <a:p>
            <a:pPr eaLnBrk="1" hangingPunct="1"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How does that help Facebook make money? </a:t>
            </a:r>
            <a:r>
              <a:rPr lang="en-US" sz="1200" dirty="0" smtClean="0">
                <a:latin typeface="Arial" charset="0"/>
              </a:rPr>
              <a:t>(Ms. Sandberg: sharing activity drives advertising revenue; advertisings for both big &amp; small businesses; driving users and driving engagement)</a:t>
            </a:r>
          </a:p>
          <a:p>
            <a:pPr marL="0" indent="0" eaLnBrk="1" hangingPunct="1">
              <a:buNone/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1200" dirty="0" smtClean="0">
                <a:latin typeface="Arial" charset="0"/>
              </a:rPr>
              <a:t>WSJ: </a:t>
            </a:r>
            <a:r>
              <a:rPr lang="en-US" sz="1200" dirty="0" smtClean="0">
                <a:solidFill>
                  <a:srgbClr val="FFFF00"/>
                </a:solidFill>
                <a:latin typeface="Arial" charset="0"/>
              </a:rPr>
              <a:t>What is the long-term vision for Facebook?</a:t>
            </a:r>
            <a:r>
              <a:rPr lang="en-US" sz="1200" dirty="0" smtClean="0">
                <a:latin typeface="Arial" charset="0"/>
              </a:rPr>
              <a:t> (Ms. Sandberg: like everyone who builds products to use Facebook, vision: industries get disrupted and rebuilt with people at the center)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4812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2273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9381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29089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3463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08075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1218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1397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77107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6386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1433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79550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4784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7076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92168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17019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9643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188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190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8801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0786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0515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0069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39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nvestor.fb.com/results.cf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sinessinsider.com/facebook-q4-2013-earnings-2014-1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.gov/econ/estats/definitions.html#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winternet.org/Static-Pages/Trend-Data/Online-Activites-Total.asp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.gov/econ/estats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econ/estats/2011/all2011table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BreakingNew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late.com/articles/health_and_science/science/2014/06/facebook_unethical_experiment_it_made_news_feeds_happier_or_sadder_to_manipulate.html" TargetMode="External"/><Relationship Id="rId5" Type="http://schemas.openxmlformats.org/officeDocument/2006/relationships/hyperlink" Target="http://www.cnet.com/news/why-teens-are-tiring-of-facebook/" TargetMode="External"/><Relationship Id="rId4" Type="http://schemas.openxmlformats.org/officeDocument/2006/relationships/hyperlink" Target="https://www.facebook.com/help/327131014036297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ocketpopmedia.com/discover/2011/09/23/5-new-facebook-innovation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3/01/15/facebook-graph-search-grea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nonprofittimes.com/news-articles/3-recent-facebook-innovations-nonprofits-need-to-know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wsj.com/itp/20120114/us/businessandfinanc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nline.wsj.com/articles/SB10001424052970204879004577110780078310366" TargetMode="External"/><Relationship Id="rId5" Type="http://schemas.openxmlformats.org/officeDocument/2006/relationships/hyperlink" Target="http://online.wsj.com/public/page/0_0_WP_3001.html?currentPlayingLocation=61&amp;currentlyPlayingCollection=Business&amp;currentlyPlayingVideoId=%7b71A84669-04E2-49F5-A0B1-64104636F94D%7d" TargetMode="External"/><Relationship Id="rId4" Type="http://schemas.openxmlformats.org/officeDocument/2006/relationships/hyperlink" Target="http://online.wsj.com/article/SB10001424052970204542404577157113178985408.html?mod=ITP_businessandfinance_0&amp;_nocache=1326735887079&amp;user=welcome&amp;mg=id-wsj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ITC 250/CPET 499 Web Systems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en-US" sz="2800" b="1" dirty="0" smtClean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E-Commerce &amp; Business: an Introduction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*Chapter 1 of  the text book: </a:t>
            </a:r>
            <a:r>
              <a:rPr lang="en-US" sz="1800" b="1" i="1" dirty="0" smtClean="0">
                <a:latin typeface="Arial" charset="0"/>
              </a:rPr>
              <a:t>e-Commerce: Business</a:t>
            </a:r>
            <a:r>
              <a:rPr lang="en-US" sz="1800" b="1" dirty="0" smtClean="0">
                <a:latin typeface="Arial" charset="0"/>
              </a:rPr>
              <a:t>, Technology, and Society,  8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edition, 2012, by K. C. </a:t>
            </a:r>
            <a:r>
              <a:rPr lang="en-US" sz="1800" b="1" dirty="0" err="1" smtClean="0">
                <a:latin typeface="Arial" charset="0"/>
              </a:rPr>
              <a:t>Laudon</a:t>
            </a:r>
            <a:r>
              <a:rPr lang="en-US" sz="1800" b="1" dirty="0" smtClean="0">
                <a:latin typeface="Arial" charset="0"/>
              </a:rPr>
              <a:t> and C. G. </a:t>
            </a:r>
            <a:r>
              <a:rPr lang="en-US" sz="1800" b="1" dirty="0" err="1" smtClean="0">
                <a:latin typeface="Arial" charset="0"/>
              </a:rPr>
              <a:t>Traver</a:t>
            </a:r>
            <a:r>
              <a:rPr lang="en-US" sz="1800" b="1" dirty="0" smtClean="0">
                <a:latin typeface="Arial" charset="0"/>
              </a:rPr>
              <a:t>, publisher Pearson Education Inc.,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World Street Journal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U.S. Census Bureau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3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b="1" dirty="0" smtClean="0">
                <a:latin typeface="Arial" charset="0"/>
              </a:rPr>
              <a:t>A Specialty Course for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Paul I. 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– WSJ Interview </a:t>
            </a:r>
            <a:r>
              <a:rPr lang="en-US" sz="1600" b="1" dirty="0" smtClean="0">
                <a:solidFill>
                  <a:schemeClr val="folHlink"/>
                </a:solidFill>
              </a:rPr>
              <a:t>(Mark </a:t>
            </a:r>
            <a:r>
              <a:rPr lang="en-US" sz="1600" b="1" dirty="0" err="1" smtClean="0">
                <a:solidFill>
                  <a:schemeClr val="folHlink"/>
                </a:solidFill>
              </a:rPr>
              <a:t>Zuckerberg</a:t>
            </a:r>
            <a:r>
              <a:rPr lang="en-US" sz="1600" b="1" dirty="0" smtClean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WSJ: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How has Facebook changed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when it comes to trying to make money?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WSJ: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How does that work?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WSJ: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What do you say to those who suggest Facebook can’t grow revenue without alienating users?</a:t>
            </a:r>
            <a:r>
              <a:rPr lang="en-US" sz="24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– WSJ Interview </a:t>
            </a:r>
            <a:r>
              <a:rPr lang="en-US" sz="2000" b="1" dirty="0" smtClean="0">
                <a:solidFill>
                  <a:schemeClr val="folHlink"/>
                </a:solidFill>
              </a:rPr>
              <a:t>(Mark </a:t>
            </a:r>
            <a:r>
              <a:rPr lang="en-US" sz="2000" b="1" dirty="0" err="1" smtClean="0">
                <a:solidFill>
                  <a:schemeClr val="folHlink"/>
                </a:solidFill>
              </a:rPr>
              <a:t>Zuckerberg</a:t>
            </a:r>
            <a:r>
              <a:rPr lang="en-US" sz="2000" b="1" dirty="0">
                <a:solidFill>
                  <a:schemeClr val="folHlink"/>
                </a:solidFill>
              </a:rPr>
              <a:t>) </a:t>
            </a:r>
            <a:endParaRPr lang="en-US" sz="24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</a:rPr>
              <a:t>WSJ: </a:t>
            </a:r>
            <a:r>
              <a:rPr lang="en-US" sz="2400" dirty="0">
                <a:solidFill>
                  <a:srgbClr val="FFFF00"/>
                </a:solidFill>
                <a:latin typeface="Arial" charset="0"/>
              </a:rPr>
              <a:t>What’s the company’s first focus, business or product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? </a:t>
            </a:r>
          </a:p>
          <a:p>
            <a:pPr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</a:t>
            </a:r>
            <a:r>
              <a:rPr lang="en-US" sz="2400" dirty="0">
                <a:latin typeface="Arial" charset="0"/>
              </a:rPr>
              <a:t>: </a:t>
            </a:r>
            <a:r>
              <a:rPr lang="en-US" sz="2400" dirty="0">
                <a:solidFill>
                  <a:srgbClr val="FFFF00"/>
                </a:solidFill>
                <a:latin typeface="Arial" charset="0"/>
              </a:rPr>
              <a:t>What companies do you admire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?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pPr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WSJ: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Do you place Facebook in the same category as those businesses?</a:t>
            </a:r>
            <a:r>
              <a:rPr lang="en-US" sz="24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– WSJ Interview </a:t>
            </a:r>
            <a:r>
              <a:rPr lang="en-US" sz="2000" b="1" dirty="0" smtClean="0">
                <a:solidFill>
                  <a:schemeClr val="folHlink"/>
                </a:solidFill>
              </a:rPr>
              <a:t>(Sheryl Sandberg)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WSJ: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What steps does Facebook still need to take to solidify its position?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WSJ: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How does that help Facebook make money? </a:t>
            </a:r>
            <a:endParaRPr lang="en-US" sz="240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WSJ: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What is the long-term vision for Facebook?</a:t>
            </a:r>
            <a:r>
              <a:rPr lang="en-US" sz="24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– Financial Reports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Facebook – </a:t>
            </a:r>
            <a:r>
              <a:rPr lang="en-US" sz="2400" dirty="0">
                <a:latin typeface="Arial" charset="0"/>
              </a:rPr>
              <a:t>Investor Relations, </a:t>
            </a:r>
            <a:r>
              <a:rPr lang="en-US" sz="2400" dirty="0">
                <a:latin typeface="Arial" charset="0"/>
                <a:hlinkClick r:id="rId3"/>
              </a:rPr>
              <a:t>http://</a:t>
            </a:r>
            <a:r>
              <a:rPr lang="en-US" sz="2400" dirty="0" smtClean="0">
                <a:latin typeface="Arial" charset="0"/>
                <a:hlinkClick r:id="rId3"/>
              </a:rPr>
              <a:t>investor.fb.com/results.cfm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Earnings: 2012, 2013, 2014 (Third Quarter),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Facebook Shares Surge on First Ever $1 billion Mobile Ad Revenue Quarter, Jim Edwards, Jan. </a:t>
            </a:r>
            <a:r>
              <a:rPr lang="en-US" sz="2400" dirty="0">
                <a:latin typeface="Arial" charset="0"/>
              </a:rPr>
              <a:t>29, 2014, </a:t>
            </a:r>
            <a:r>
              <a:rPr lang="en-US" sz="2400" dirty="0">
                <a:latin typeface="Arial" charset="0"/>
                <a:hlinkClick r:id="rId4"/>
              </a:rPr>
              <a:t>http://</a:t>
            </a:r>
            <a:r>
              <a:rPr lang="en-US" sz="2400" dirty="0" smtClean="0">
                <a:latin typeface="Arial" charset="0"/>
                <a:hlinkClick r:id="rId4"/>
              </a:rPr>
              <a:t>www.businessinsider.com/facebook-q4-2013-earnings-2014-1</a:t>
            </a:r>
            <a:r>
              <a:rPr lang="en-US" sz="24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8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Types of Business &amp; E-Commerce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U.S. Census Bureau Definitions, </a:t>
            </a:r>
            <a:r>
              <a:rPr lang="en-US" sz="2000" u="sng" dirty="0">
                <a:effectLst/>
                <a:latin typeface="Arial" pitchFamily="34" charset="0"/>
                <a:cs typeface="Arial" pitchFamily="34" charset="0"/>
                <a:hlinkClick r:id="rId3"/>
              </a:rPr>
              <a:t>http://www.census.gov/econ/estats/definitions.html#e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E-Commerce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This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term describes transactions sold on-line whether over open networks such as the Internet or proprietary networks running systems such as Electronic Data Interchange (EDI).</a:t>
            </a:r>
          </a:p>
          <a:p>
            <a:endParaRPr lang="en-US" sz="2400" b="1" dirty="0" smtClean="0"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Brick-and-mortar retailers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effectLst/>
                <a:latin typeface="+mj-lt"/>
              </a:rPr>
              <a:t>This </a:t>
            </a:r>
            <a:r>
              <a:rPr lang="en-US" sz="2400" dirty="0">
                <a:effectLst/>
                <a:latin typeface="+mj-lt"/>
              </a:rPr>
              <a:t>is a business model by which a company integrates both offline </a:t>
            </a:r>
            <a:r>
              <a:rPr lang="en-US" sz="2400" i="1" dirty="0">
                <a:effectLst/>
                <a:latin typeface="+mj-lt"/>
              </a:rPr>
              <a:t>(bricks)</a:t>
            </a:r>
            <a:r>
              <a:rPr lang="en-US" sz="2400" dirty="0">
                <a:effectLst/>
                <a:latin typeface="+mj-lt"/>
              </a:rPr>
              <a:t> and online </a:t>
            </a:r>
            <a:r>
              <a:rPr lang="en-US" sz="2400" i="1" dirty="0">
                <a:effectLst/>
                <a:latin typeface="+mj-lt"/>
              </a:rPr>
              <a:t>(clicks)</a:t>
            </a:r>
            <a:r>
              <a:rPr lang="en-US" sz="2400" dirty="0">
                <a:effectLst/>
                <a:latin typeface="+mj-lt"/>
              </a:rPr>
              <a:t> presences. </a:t>
            </a:r>
            <a:endParaRPr lang="en-US" sz="2400" dirty="0" smtClean="0">
              <a:effectLst/>
              <a:latin typeface="+mj-lt"/>
            </a:endParaRPr>
          </a:p>
          <a:p>
            <a:endParaRPr lang="en-US" sz="2400" b="1" dirty="0" smtClean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Types of Business &amp; E-Commerce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Business-to-business (B-to-B or B2B</a:t>
            </a:r>
            <a:r>
              <a:rPr lang="en-US" sz="2400" b="1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This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term describes commerce transactions between businesses, such as between a manufacturer and a wholesaler, or between a wholesaler and a retailer. In regards to the E-Stats report, this by definition is transactions by Manufacturers and Merchant Wholesalers. </a:t>
            </a:r>
            <a:endParaRPr lang="en-US" sz="24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Business-to-consumer (B-to-C or B2C)</a:t>
            </a:r>
            <a:r>
              <a:rPr lang="en-US" sz="2400" b="1" dirty="0">
                <a:effectLst/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This term describes activities of businesses serving end consumers with products and/or services. An example of a B2C transaction would be a person buying a pair of shoes from a retailer. </a:t>
            </a:r>
          </a:p>
          <a:p>
            <a:pPr marL="0" indent="0">
              <a:buNone/>
            </a:pPr>
            <a:endParaRPr lang="en-US" sz="2400" dirty="0">
              <a:effectLst/>
              <a:latin typeface="+mj-lt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7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</a:t>
            </a:r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by Market Relationship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Business-to-Business (B2B)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Consumer-to-Consumer (C2C)</a:t>
            </a:r>
          </a:p>
          <a:p>
            <a:r>
              <a:rPr lang="en-US" sz="2400" dirty="0" smtClean="0">
                <a:effectLst/>
                <a:latin typeface="+mj-lt"/>
              </a:rPr>
              <a:t>Classified </a:t>
            </a:r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by Technology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Peer-to-Peer (P2P)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Mobile Commerce (M-commerce)</a:t>
            </a:r>
            <a:endParaRPr lang="en-US" sz="2400" dirty="0">
              <a:effectLst/>
              <a:latin typeface="+mj-lt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Business-to-Consumer</a:t>
            </a:r>
            <a:r>
              <a:rPr lang="en-US" sz="2400" dirty="0" smtClean="0">
                <a:effectLst/>
                <a:latin typeface="+mj-lt"/>
              </a:rPr>
              <a:t> (B2C)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Portals Model (with search engines)</a:t>
            </a:r>
          </a:p>
          <a:p>
            <a:pPr lvl="3"/>
            <a:r>
              <a:rPr lang="en-US" dirty="0" smtClean="0">
                <a:effectLst/>
                <a:latin typeface="+mj-lt"/>
              </a:rPr>
              <a:t>Horizontal portals (Yahoo, Google, Bing, </a:t>
            </a:r>
            <a:r>
              <a:rPr lang="en-US" dirty="0" err="1" smtClean="0">
                <a:effectLst/>
                <a:latin typeface="+mj-lt"/>
              </a:rPr>
              <a:t>Altivista</a:t>
            </a:r>
            <a:r>
              <a:rPr lang="en-US" dirty="0" smtClean="0">
                <a:effectLst/>
                <a:latin typeface="+mj-lt"/>
              </a:rPr>
              <a:t>, </a:t>
            </a:r>
            <a:r>
              <a:rPr lang="en-US" dirty="0" err="1" smtClean="0">
                <a:effectLst/>
                <a:latin typeface="+mj-lt"/>
              </a:rPr>
              <a:t>etc</a:t>
            </a:r>
            <a:r>
              <a:rPr lang="en-US" dirty="0" smtClean="0">
                <a:effectLst/>
                <a:latin typeface="+mj-lt"/>
              </a:rPr>
              <a:t>)</a:t>
            </a:r>
          </a:p>
          <a:p>
            <a:pPr lvl="3"/>
            <a:r>
              <a:rPr lang="en-US" dirty="0" smtClean="0">
                <a:effectLst/>
                <a:latin typeface="+mj-lt"/>
              </a:rPr>
              <a:t>Vertical portals (WebMD)</a:t>
            </a:r>
          </a:p>
          <a:p>
            <a:pPr lvl="2"/>
            <a:r>
              <a:rPr lang="en-US" dirty="0">
                <a:effectLst/>
              </a:rPr>
              <a:t>Online </a:t>
            </a:r>
            <a:r>
              <a:rPr lang="en-US" dirty="0" smtClean="0">
                <a:effectLst/>
              </a:rPr>
              <a:t>Retailers (</a:t>
            </a:r>
            <a:r>
              <a:rPr lang="en-US" dirty="0" smtClean="0">
                <a:effectLst/>
                <a:latin typeface="+mj-lt"/>
              </a:rPr>
              <a:t>Store-Front Model with shopping cart: Amazon.com)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Content Providers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Transaction Brokers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Market Creators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Service Providers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Community providers, …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0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Business-to-Business</a:t>
            </a:r>
            <a:r>
              <a:rPr lang="en-US" sz="2400" dirty="0" smtClean="0">
                <a:effectLst/>
                <a:latin typeface="+mj-lt"/>
              </a:rPr>
              <a:t> (B2B)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E-Distributors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E-Procurement companies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Exchanges and Industry Consortia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Industrial Networks: single firm networks, industry-wide networks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Consumer-to-Consumer (C2C)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Business-to-Business (B2B)</a:t>
            </a:r>
          </a:p>
          <a:p>
            <a:pPr lvl="1"/>
            <a:r>
              <a:rPr lang="en-US" sz="2400" dirty="0" smtClean="0">
                <a:solidFill>
                  <a:srgbClr val="FFFF00"/>
                </a:solidFill>
                <a:effectLst/>
                <a:latin typeface="+mj-lt"/>
              </a:rPr>
              <a:t>Consumer-to-Consumer</a:t>
            </a:r>
            <a:r>
              <a:rPr lang="en-US" sz="2400" dirty="0" smtClean="0">
                <a:effectLst/>
                <a:latin typeface="+mj-lt"/>
              </a:rPr>
              <a:t> (C2C)</a:t>
            </a:r>
          </a:p>
          <a:p>
            <a:pPr lvl="2"/>
            <a:r>
              <a:rPr lang="en-US" dirty="0" smtClean="0">
                <a:effectLst/>
                <a:latin typeface="+mj-lt"/>
              </a:rPr>
              <a:t>Auction Model: eBay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Facebook: IPO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PART I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Major Trend in E-Commerce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Definitions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vs. E-Business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Unique Features of E-Commerce Technology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Types of E-Commerce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Origins and Growth of E-Commerce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Technology and E-Commerce in Perspective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Insights on Technology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Major Types of E-Commerce </a:t>
            </a:r>
            <a:endParaRPr lang="en-US" sz="2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dirty="0" smtClean="0">
                <a:effectLst/>
                <a:latin typeface="+mj-lt"/>
              </a:rPr>
              <a:t>Classified by Market Relationship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Business-to-Consumer (B2C)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Business-to-Business (B2B)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Consumer-to-Consumer </a:t>
            </a:r>
            <a:r>
              <a:rPr lang="en-US" sz="2400" dirty="0" smtClean="0">
                <a:effectLst/>
                <a:latin typeface="+mj-lt"/>
              </a:rPr>
              <a:t>(C2C)</a:t>
            </a:r>
          </a:p>
          <a:p>
            <a:r>
              <a:rPr lang="en-US" sz="2400" dirty="0" smtClean="0">
                <a:solidFill>
                  <a:srgbClr val="FFC000"/>
                </a:solidFill>
                <a:effectLst/>
                <a:latin typeface="+mj-lt"/>
              </a:rPr>
              <a:t>Classified by Technology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Peer-to-Peer (P2P)</a:t>
            </a:r>
          </a:p>
          <a:p>
            <a:pPr lvl="1"/>
            <a:r>
              <a:rPr lang="en-US" sz="2400" dirty="0" smtClean="0">
                <a:effectLst/>
                <a:latin typeface="+mj-lt"/>
              </a:rPr>
              <a:t>Mobile Commerce (M-commerce)</a:t>
            </a:r>
            <a:endParaRPr lang="en-US" sz="2400" dirty="0">
              <a:effectLst/>
              <a:latin typeface="+mj-lt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E-Commerce: An Introduction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E-Commerce Statistics in 2011 (from pp. 6-7)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Online consumer sales (expected to grow 14% vs. 4% of traditional retail) 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The major source of online retail growth in the U.S. (existing buyers rather than new buyers)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Mobile commerce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Online population and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E-Commerce: Online User Activities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Online Users Activities Survey 2011, </a:t>
            </a:r>
            <a:r>
              <a:rPr lang="en-US" sz="2400" dirty="0" smtClean="0">
                <a:latin typeface="Arial" charset="0"/>
              </a:rPr>
              <a:t>Pew Internet &amp; American Life Project, May </a:t>
            </a:r>
            <a:r>
              <a:rPr lang="en-US" sz="2400" dirty="0">
                <a:latin typeface="Arial" charset="0"/>
              </a:rPr>
              <a:t>2011 Survey, </a:t>
            </a:r>
            <a:r>
              <a:rPr lang="en-US" sz="2000" dirty="0">
                <a:latin typeface="Arial" charset="0"/>
                <a:hlinkClick r:id="rId3"/>
              </a:rPr>
              <a:t>http://</a:t>
            </a:r>
            <a:r>
              <a:rPr lang="en-US" sz="2000" dirty="0" smtClean="0">
                <a:latin typeface="Arial" charset="0"/>
                <a:hlinkClick r:id="rId3"/>
              </a:rPr>
              <a:t>www.pewinternet.org/Static-Pages/Trend-Data/Online-Activites-Total.aspx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2" eaLnBrk="1" hangingPunct="1">
              <a:defRPr/>
            </a:pPr>
            <a:r>
              <a:rPr lang="en-US" sz="2000" dirty="0" smtClean="0">
                <a:latin typeface="Arial" charset="0"/>
              </a:rPr>
              <a:t>78% of  American adult (18 and older) use the Internet</a:t>
            </a:r>
          </a:p>
          <a:p>
            <a:pPr lvl="2" eaLnBrk="1" hangingPunct="1">
              <a:defRPr/>
            </a:pPr>
            <a:r>
              <a:rPr lang="en-US" sz="2000" dirty="0">
                <a:latin typeface="Arial" charset="0"/>
              </a:rPr>
              <a:t>92% send/read emails (11/1/2010)</a:t>
            </a:r>
          </a:p>
          <a:p>
            <a:pPr lvl="2" eaLnBrk="1" hangingPunct="1">
              <a:defRPr/>
            </a:pPr>
            <a:r>
              <a:rPr lang="en-US" sz="2000" dirty="0" smtClean="0">
                <a:latin typeface="Arial" charset="0"/>
              </a:rPr>
              <a:t>92</a:t>
            </a:r>
            <a:r>
              <a:rPr lang="en-US" sz="2000" dirty="0">
                <a:latin typeface="Arial" charset="0"/>
              </a:rPr>
              <a:t>% use search </a:t>
            </a:r>
            <a:r>
              <a:rPr lang="en-US" sz="2000" dirty="0" smtClean="0">
                <a:latin typeface="Arial" charset="0"/>
              </a:rPr>
              <a:t>engine (5/1/0211)</a:t>
            </a:r>
            <a:endParaRPr lang="en-US" sz="2000" dirty="0">
              <a:latin typeface="Arial" charset="0"/>
            </a:endParaRPr>
          </a:p>
          <a:p>
            <a:pPr lvl="2" eaLnBrk="1" hangingPunct="1">
              <a:defRPr/>
            </a:pPr>
            <a:r>
              <a:rPr lang="en-US" sz="2000" dirty="0" smtClean="0">
                <a:latin typeface="Arial" charset="0"/>
              </a:rPr>
              <a:t>76% </a:t>
            </a:r>
            <a:r>
              <a:rPr lang="en-US" sz="2000" dirty="0">
                <a:latin typeface="Arial" charset="0"/>
              </a:rPr>
              <a:t>get </a:t>
            </a:r>
            <a:r>
              <a:rPr lang="en-US" sz="2000" dirty="0" smtClean="0">
                <a:latin typeface="Arial" charset="0"/>
              </a:rPr>
              <a:t>news (5/1/2011)</a:t>
            </a:r>
            <a:endParaRPr lang="en-US" sz="2000" dirty="0">
              <a:latin typeface="Arial" charset="0"/>
            </a:endParaRPr>
          </a:p>
          <a:p>
            <a:pPr lvl="2" eaLnBrk="1" hangingPunct="1">
              <a:defRPr/>
            </a:pPr>
            <a:r>
              <a:rPr lang="en-US" sz="2000" dirty="0">
                <a:latin typeface="Arial" charset="0"/>
              </a:rPr>
              <a:t>61% do online banking (5/1/2011)</a:t>
            </a:r>
          </a:p>
          <a:p>
            <a:pPr lvl="2" eaLnBrk="1" hangingPunct="1">
              <a:defRPr/>
            </a:pPr>
            <a:r>
              <a:rPr lang="en-US" sz="2000" dirty="0" smtClean="0">
                <a:latin typeface="Arial" charset="0"/>
              </a:rPr>
              <a:t>65% use social network: MySpace, Facebook or LinkedIn (5/1/2011)</a:t>
            </a:r>
          </a:p>
          <a:p>
            <a:pPr lvl="2" eaLnBrk="1" hangingPunct="1">
              <a:defRPr/>
            </a:pPr>
            <a:r>
              <a:rPr lang="en-US" sz="2000" dirty="0" smtClean="0">
                <a:latin typeface="Arial" charset="0"/>
              </a:rPr>
              <a:t>71% watch an online video: YouTube or </a:t>
            </a:r>
            <a:r>
              <a:rPr lang="en-US" sz="2000" dirty="0" err="1" smtClean="0">
                <a:latin typeface="Arial" charset="0"/>
              </a:rPr>
              <a:t>Vimeo</a:t>
            </a:r>
            <a:r>
              <a:rPr lang="en-US" sz="2000" dirty="0" smtClean="0">
                <a:latin typeface="Arial" charset="0"/>
              </a:rPr>
              <a:t> (5/1/2011)</a:t>
            </a:r>
          </a:p>
          <a:p>
            <a:pPr lvl="2" eaLnBrk="1" hangingPunct="1">
              <a:defRPr/>
            </a:pPr>
            <a:r>
              <a:rPr lang="en-US" sz="2000" dirty="0" smtClean="0">
                <a:latin typeface="Arial" charset="0"/>
              </a:rPr>
              <a:t>71% buy a product (5/1/2011), …</a:t>
            </a: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E-Stats from U.S. Census Bureau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The 2009 E-commerce multi-section “E-Stats” report, released May 26</a:t>
            </a:r>
            <a:r>
              <a:rPr lang="en-US" sz="2400" dirty="0">
                <a:latin typeface="Arial" charset="0"/>
              </a:rPr>
              <a:t>, 2011, </a:t>
            </a:r>
            <a:r>
              <a:rPr lang="en-US" sz="1800" dirty="0">
                <a:latin typeface="Arial" charset="0"/>
                <a:hlinkClick r:id="rId3"/>
              </a:rPr>
              <a:t>http://www.census.gov/econ/estats</a:t>
            </a:r>
            <a:r>
              <a:rPr lang="en-US" sz="1800" dirty="0" smtClean="0">
                <a:latin typeface="Arial" charset="0"/>
                <a:hlinkClick r:id="rId3"/>
              </a:rPr>
              <a:t>/</a:t>
            </a:r>
            <a:r>
              <a:rPr lang="en-US" sz="1800" dirty="0" smtClean="0">
                <a:latin typeface="Arial" charset="0"/>
              </a:rPr>
              <a:t> </a:t>
            </a:r>
            <a:endParaRPr lang="en-US" sz="18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U.S. Shipments, Sales, Revenue and E-Commerce: 2009 and 2008 (in billions of dollars)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Sector Analysis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Manufacturing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Merchant Wholesale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Retail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Selected Services</a:t>
            </a:r>
          </a:p>
          <a:p>
            <a:pPr lvl="1" eaLnBrk="1" hangingPunct="1">
              <a:defRPr/>
            </a:pPr>
            <a:endParaRPr lang="en-US" sz="2000" dirty="0" smtClean="0">
              <a:latin typeface="Arial" charset="0"/>
            </a:endParaRPr>
          </a:p>
          <a:p>
            <a:pPr lvl="1"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U.S. Shipments, Sales, Revenues and E-Commerce: 2009 and 2008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73182"/>
            <a:ext cx="8077200" cy="560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6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U.S. Shipments, Sales, Revenues and E-Commerce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2011 E-commerce Multi-sector Data Tables </a:t>
            </a:r>
            <a:r>
              <a:rPr lang="en-US" sz="2800">
                <a:latin typeface="Arial" charset="0"/>
              </a:rPr>
              <a:t>(released May 23, 2013), </a:t>
            </a:r>
            <a:r>
              <a:rPr lang="en-US" sz="2800">
                <a:latin typeface="Arial" charset="0"/>
                <a:hlinkClick r:id="rId3"/>
              </a:rPr>
              <a:t>https://</a:t>
            </a:r>
            <a:r>
              <a:rPr lang="en-US" sz="2800" smtClean="0">
                <a:latin typeface="Arial" charset="0"/>
                <a:hlinkClick r:id="rId3"/>
              </a:rPr>
              <a:t>www.census.gov/econ/estats/2011/all2011tables.html</a:t>
            </a:r>
            <a:r>
              <a:rPr lang="en-US" sz="280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E-Commerce: </a:t>
            </a:r>
            <a:r>
              <a:rPr lang="en-US" sz="2800" b="1" dirty="0" smtClean="0">
                <a:solidFill>
                  <a:schemeClr val="folHlink"/>
                </a:solidFill>
              </a:rPr>
              <a:t>Innovation, Consolidation, and Re-innovation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E-Commerce: A Brief History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charset="0"/>
              </a:rPr>
              <a:t>E-Commerce 1995-2000: Innovation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charset="0"/>
              </a:rPr>
              <a:t>E-Commerce 2001-2006: Consolidation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charset="0"/>
              </a:rPr>
              <a:t>E-Commerce 2006-Present: Re-innovation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Insight on Business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Assessing E-Commerce: Success, Surprises, and Failure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Prediction for the Future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3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  <a:r>
              <a:rPr lang="en-US" sz="3000" b="1" dirty="0" smtClean="0">
                <a:solidFill>
                  <a:schemeClr val="folHlink"/>
                </a:solidFill>
              </a:rPr>
              <a:t> </a:t>
            </a:r>
            <a:r>
              <a:rPr lang="en-US" sz="2400" b="1" dirty="0" smtClean="0">
                <a:solidFill>
                  <a:schemeClr val="folHlink"/>
                </a:solidFill>
              </a:rPr>
              <a:t>(continue)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PART II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E-Commerce: A Brief History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1995-2000: Innovation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2001-2006: Consolidation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E-Commerce 2006-Present: Re-innovation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Insight on Business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Assessing E-Commerce: Success, Surprises, and Failure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Prediction for the Future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4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  <a:r>
              <a:rPr lang="en-US" sz="3000" b="1" dirty="0" smtClean="0">
                <a:solidFill>
                  <a:schemeClr val="folHlink"/>
                </a:solidFill>
              </a:rPr>
              <a:t> </a:t>
            </a:r>
            <a:r>
              <a:rPr lang="en-US" sz="2400" b="1" dirty="0" smtClean="0">
                <a:solidFill>
                  <a:schemeClr val="folHlink"/>
                </a:solidFill>
              </a:rPr>
              <a:t>(continue)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PART III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Understanding E-Commerce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Technology: Infrastructure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Business: Basic Concepts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Society: Taming the Juggernaut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Insight on Society</a:t>
            </a:r>
          </a:p>
          <a:p>
            <a:pPr lvl="1" eaLnBrk="1" hangingPunct="1">
              <a:defRPr/>
            </a:pPr>
            <a:r>
              <a:rPr lang="en-US" dirty="0" smtClean="0">
                <a:latin typeface="Arial" charset="0"/>
              </a:rPr>
              <a:t>Online Privacy</a:t>
            </a:r>
          </a:p>
          <a:p>
            <a:pPr eaLnBrk="1" hangingPunct="1">
              <a:defRPr/>
            </a:pPr>
            <a:r>
              <a:rPr lang="en-US" dirty="0" smtClean="0">
                <a:latin typeface="Arial" charset="0"/>
              </a:rPr>
              <a:t>Case Study: The Pirate Bay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1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-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</a:rPr>
              <a:t>Breaking news, </a:t>
            </a:r>
            <a:r>
              <a:rPr lang="en-US" sz="2400" dirty="0">
                <a:latin typeface="Arial" charset="0"/>
                <a:hlinkClick r:id="rId3"/>
              </a:rPr>
              <a:t>https://</a:t>
            </a:r>
            <a:r>
              <a:rPr lang="en-US" sz="2400" dirty="0" smtClean="0">
                <a:latin typeface="Arial" charset="0"/>
                <a:hlinkClick r:id="rId3"/>
              </a:rPr>
              <a:t>www.facebook.com/BreakingNews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How News </a:t>
            </a:r>
            <a:r>
              <a:rPr lang="en-US" sz="2400" dirty="0">
                <a:latin typeface="Arial" charset="0"/>
              </a:rPr>
              <a:t>Feed Works, </a:t>
            </a:r>
            <a:r>
              <a:rPr lang="en-US" sz="2400" dirty="0">
                <a:latin typeface="Arial" charset="0"/>
                <a:hlinkClick r:id="rId4"/>
              </a:rPr>
              <a:t>https://www.facebook.com/help/327131014036297</a:t>
            </a:r>
            <a:r>
              <a:rPr lang="en-US" sz="2400" dirty="0" smtClean="0">
                <a:latin typeface="Arial" charset="0"/>
                <a:hlinkClick r:id="rId4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Why teens are tiring of Facebook, by Jennifer Van Grove,  </a:t>
            </a:r>
            <a:r>
              <a:rPr lang="en-US" sz="2400" dirty="0">
                <a:latin typeface="Arial" charset="0"/>
              </a:rPr>
              <a:t>CNET, March 2, 2013, </a:t>
            </a:r>
            <a:r>
              <a:rPr lang="en-US" sz="2400" dirty="0">
                <a:latin typeface="Arial" charset="0"/>
                <a:hlinkClick r:id="rId5"/>
              </a:rPr>
              <a:t>http://www.cnet.com/news/why-teens-are-tiring-of-facebook</a:t>
            </a:r>
            <a:r>
              <a:rPr lang="en-US" sz="2400" dirty="0" smtClean="0">
                <a:latin typeface="Arial" charset="0"/>
                <a:hlinkClick r:id="rId5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Facebook unethical experiments: It made news feeds, June 2014, by </a:t>
            </a:r>
            <a:r>
              <a:rPr lang="en-US" sz="2400" dirty="0">
                <a:latin typeface="Arial" charset="0"/>
              </a:rPr>
              <a:t>Katy Waldman, </a:t>
            </a:r>
            <a:r>
              <a:rPr lang="en-US" sz="2400" dirty="0">
                <a:latin typeface="Arial" charset="0"/>
                <a:hlinkClick r:id="rId6"/>
              </a:rPr>
              <a:t>http://</a:t>
            </a:r>
            <a:r>
              <a:rPr lang="en-US" sz="2400" dirty="0" smtClean="0">
                <a:latin typeface="Arial" charset="0"/>
                <a:hlinkClick r:id="rId6"/>
              </a:rPr>
              <a:t>www.slate.com/articles/health_and_science/science/2014/06/facebook_unethical_experiment_it_made_news_feeds_happier_or_sadder_to_manipulate.html</a:t>
            </a:r>
            <a:r>
              <a:rPr lang="en-US" sz="2400" dirty="0" smtClean="0">
                <a:latin typeface="Arial" charset="0"/>
              </a:rPr>
              <a:t>   </a:t>
            </a:r>
            <a:endParaRPr lang="en-US" sz="2000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- Innovations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Facebook Innovations, Sept. </a:t>
            </a:r>
            <a:r>
              <a:rPr lang="en-US" sz="2400" dirty="0">
                <a:latin typeface="Arial" charset="0"/>
              </a:rPr>
              <a:t>2011, </a:t>
            </a:r>
            <a:r>
              <a:rPr lang="en-US" sz="2400" dirty="0">
                <a:latin typeface="Arial" charset="0"/>
                <a:hlinkClick r:id="rId3"/>
              </a:rPr>
              <a:t>http://rocketpopmedia.com/discover/2011/09/23/5-new-facebook-innovations</a:t>
            </a:r>
            <a:r>
              <a:rPr lang="en-US" sz="2400" dirty="0" smtClean="0">
                <a:latin typeface="Arial" charset="0"/>
                <a:hlinkClick r:id="rId3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1. Newsfeed: Top stories, Most recent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2. The Ticker: Real-time friendly activity update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3. Lists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4. Timeline: “all the stories, all your apps, a new way to express who you are.” 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5. </a:t>
            </a:r>
            <a:r>
              <a:rPr lang="en-US" sz="2000" b="1" dirty="0" err="1" smtClean="0">
                <a:latin typeface="Arial" charset="0"/>
              </a:rPr>
              <a:t>Spotify</a:t>
            </a:r>
            <a:r>
              <a:rPr lang="en-US" sz="2000" b="1" dirty="0" smtClean="0">
                <a:latin typeface="Arial" charset="0"/>
              </a:rPr>
              <a:t> and App Integration</a:t>
            </a:r>
          </a:p>
          <a:p>
            <a:pPr lvl="1" eaLnBrk="1" hangingPunct="1">
              <a:defRPr/>
            </a:pPr>
            <a:endParaRPr lang="en-US" sz="2000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5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- Innovations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Facebook Graph Search Could be Its Greatest Innovation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hlinkClick r:id="rId3"/>
              </a:rPr>
              <a:t>http://mashable.com/2013/01/15/facebook-graph-search-great</a:t>
            </a:r>
            <a:r>
              <a:rPr lang="en-US" sz="2400" dirty="0" smtClean="0">
                <a:latin typeface="Arial" charset="0"/>
                <a:hlinkClick r:id="rId3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3 Recent Facebook Innovations Nonprofits Need to Know, Jan. 29, 2014, </a:t>
            </a:r>
            <a:r>
              <a:rPr lang="en-US" sz="2400" dirty="0">
                <a:latin typeface="Arial" charset="0"/>
                <a:hlinkClick r:id="rId4"/>
              </a:rPr>
              <a:t>http://www.thenonprofittimes.com/news-articles/3-recent-facebook-innovations-nonprofits-need-to-know</a:t>
            </a:r>
            <a:r>
              <a:rPr lang="en-US" sz="2400" dirty="0" smtClean="0">
                <a:latin typeface="Arial" charset="0"/>
                <a:hlinkClick r:id="rId4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1. Mobile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2. Apps and Games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3. Post Reach</a:t>
            </a:r>
          </a:p>
          <a:p>
            <a:pPr lvl="1" eaLnBrk="1" hangingPunct="1">
              <a:defRPr/>
            </a:pPr>
            <a:endParaRPr lang="en-US" sz="2000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- IPO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  <a:hlinkClick r:id="rId3"/>
              </a:rPr>
              <a:t>Is Facebook Ready for the Big Time</a:t>
            </a:r>
            <a:r>
              <a:rPr lang="en-US" sz="2800" dirty="0" smtClean="0">
                <a:latin typeface="Arial" charset="0"/>
              </a:rPr>
              <a:t>? </a:t>
            </a:r>
            <a:r>
              <a:rPr lang="en-US" sz="2000" dirty="0" smtClean="0">
                <a:latin typeface="Arial" charset="0"/>
                <a:hlinkClick r:id="rId4"/>
              </a:rPr>
              <a:t>Interviewed by </a:t>
            </a:r>
            <a:r>
              <a:rPr lang="en-US" sz="2000" dirty="0" err="1" smtClean="0">
                <a:latin typeface="Arial" charset="0"/>
                <a:hlinkClick r:id="rId4"/>
              </a:rPr>
              <a:t>Shayndi</a:t>
            </a:r>
            <a:r>
              <a:rPr lang="en-US" sz="2000" dirty="0" smtClean="0">
                <a:latin typeface="Arial" charset="0"/>
                <a:hlinkClick r:id="rId4"/>
              </a:rPr>
              <a:t> </a:t>
            </a:r>
            <a:r>
              <a:rPr lang="en-US" sz="2000" dirty="0" err="1" smtClean="0">
                <a:latin typeface="Arial" charset="0"/>
                <a:hlinkClick r:id="rId4"/>
              </a:rPr>
              <a:t>Raice</a:t>
            </a:r>
            <a:r>
              <a:rPr lang="en-US" sz="2000" dirty="0" smtClean="0">
                <a:latin typeface="Arial" charset="0"/>
              </a:rPr>
              <a:t>, WSJ, Jan. 14-15, 2012, pp. B1+B3, 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CEO Mark </a:t>
            </a:r>
            <a:r>
              <a:rPr lang="en-US" sz="2400" dirty="0" err="1" smtClean="0">
                <a:latin typeface="Arial" charset="0"/>
              </a:rPr>
              <a:t>Zuckerberg</a:t>
            </a:r>
            <a:r>
              <a:rPr lang="en-US" sz="2400" dirty="0" smtClean="0">
                <a:latin typeface="Arial" charset="0"/>
              </a:rPr>
              <a:t>,  27, who built Facebook out of his Harvard College dorm room in 2004, and COO Sheryl </a:t>
            </a:r>
            <a:r>
              <a:rPr lang="en-US" sz="2400" dirty="0" err="1" smtClean="0">
                <a:latin typeface="Arial" charset="0"/>
              </a:rPr>
              <a:t>Sanderberg</a:t>
            </a:r>
            <a:r>
              <a:rPr lang="en-US" sz="2400" dirty="0" smtClean="0">
                <a:latin typeface="Arial" charset="0"/>
              </a:rPr>
              <a:t>, 42, a former Google </a:t>
            </a:r>
            <a:r>
              <a:rPr lang="en-US" sz="2400" dirty="0" err="1" smtClean="0">
                <a:latin typeface="Arial" charset="0"/>
              </a:rPr>
              <a:t>Inc</a:t>
            </a:r>
            <a:r>
              <a:rPr lang="en-US" sz="2400" dirty="0" smtClean="0">
                <a:latin typeface="Arial" charset="0"/>
              </a:rPr>
              <a:t>, executive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  <a:hlinkClick r:id="rId5"/>
              </a:rPr>
              <a:t>Is Facebook Ready for Its IPO</a:t>
            </a:r>
            <a:r>
              <a:rPr lang="en-US" sz="2800" dirty="0" smtClean="0">
                <a:latin typeface="Arial" charset="0"/>
              </a:rPr>
              <a:t>?, </a:t>
            </a:r>
            <a:r>
              <a:rPr lang="en-US" sz="2400" dirty="0" smtClean="0">
                <a:latin typeface="Arial" charset="0"/>
              </a:rPr>
              <a:t>San Francisco, via Skype, 4:19 minute, </a:t>
            </a:r>
            <a:r>
              <a:rPr lang="en-US" sz="2400" dirty="0" err="1" smtClean="0">
                <a:latin typeface="Arial" charset="0"/>
              </a:rPr>
              <a:t>Sheryle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Sanderberg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  <a:hlinkClick r:id="rId6"/>
              </a:rPr>
              <a:t>Facebook Sets Historic IPO</a:t>
            </a:r>
            <a:r>
              <a:rPr lang="en-US" sz="2400" dirty="0" smtClean="0">
                <a:latin typeface="Arial" charset="0"/>
              </a:rPr>
              <a:t>, by </a:t>
            </a:r>
            <a:r>
              <a:rPr lang="en-US" sz="2400" dirty="0" err="1" smtClean="0">
                <a:latin typeface="Arial" charset="0"/>
              </a:rPr>
              <a:t>Shayndi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Raice</a:t>
            </a:r>
            <a:r>
              <a:rPr lang="en-US" sz="2400" dirty="0" smtClean="0">
                <a:latin typeface="Arial" charset="0"/>
              </a:rPr>
              <a:t>, Feb. 2, 2012, </a:t>
            </a: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Facebook – IPO </a:t>
            </a:r>
            <a:r>
              <a:rPr lang="en-US" sz="2400" b="1" dirty="0" smtClean="0">
                <a:solidFill>
                  <a:schemeClr val="folHlink"/>
                </a:solidFill>
              </a:rPr>
              <a:t>(cont.)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Facebook: a social networking service, based at Menlo Park, California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Mr. </a:t>
            </a:r>
            <a:r>
              <a:rPr lang="en-US" sz="2400" dirty="0" err="1" smtClean="0">
                <a:latin typeface="Arial" charset="0"/>
              </a:rPr>
              <a:t>Zuckerberg</a:t>
            </a:r>
            <a:r>
              <a:rPr lang="en-US" sz="2400" dirty="0" smtClean="0">
                <a:latin typeface="Arial" charset="0"/>
              </a:rPr>
              <a:t> has focused on building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social features for the site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Ms. </a:t>
            </a:r>
            <a:r>
              <a:rPr lang="en-US" sz="2400" dirty="0" err="1" smtClean="0">
                <a:latin typeface="Arial" charset="0"/>
              </a:rPr>
              <a:t>Sanderberg</a:t>
            </a:r>
            <a:r>
              <a:rPr lang="en-US" sz="2400" dirty="0" smtClean="0">
                <a:latin typeface="Arial" charset="0"/>
              </a:rPr>
              <a:t> has spent the last 3 ½ years: cultivating relationships with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Global Brands</a:t>
            </a:r>
            <a:r>
              <a:rPr lang="en-US" sz="2400" dirty="0" smtClean="0">
                <a:latin typeface="Arial" charset="0"/>
              </a:rPr>
              <a:t> and developing new ways for marketers to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reach Facebook’s users</a:t>
            </a:r>
            <a:r>
              <a:rPr lang="en-US" sz="2400" dirty="0" smtClean="0">
                <a:latin typeface="Arial" charset="0"/>
              </a:rPr>
              <a:t>.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Facebook’s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advertising revenue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$264 million in 2008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$3.8 billion in 2011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Arial" charset="0"/>
              </a:rPr>
              <a:t>$6 billion by the end of 2012 (estimated by </a:t>
            </a:r>
            <a:r>
              <a:rPr lang="en-US" sz="2000" dirty="0" err="1" smtClean="0">
                <a:latin typeface="Arial" charset="0"/>
              </a:rPr>
              <a:t>eMarketer</a:t>
            </a:r>
            <a:r>
              <a:rPr lang="en-US" sz="2000" dirty="0" smtClean="0">
                <a:latin typeface="Arial" charset="0"/>
              </a:rPr>
              <a:t>)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As Facebook social network move toward an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IPO</a:t>
            </a:r>
            <a:r>
              <a:rPr lang="en-US" sz="2400" dirty="0" smtClean="0">
                <a:latin typeface="Arial" charset="0"/>
              </a:rPr>
              <a:t>, It </a:t>
            </a:r>
            <a:r>
              <a:rPr lang="en-US" sz="2400" dirty="0" smtClean="0">
                <a:solidFill>
                  <a:srgbClr val="FFFF00"/>
                </a:solidFill>
                <a:latin typeface="Arial" charset="0"/>
              </a:rPr>
              <a:t>must prove</a:t>
            </a:r>
            <a:r>
              <a:rPr lang="en-US" sz="2400" dirty="0" smtClean="0">
                <a:latin typeface="Arial" charset="0"/>
              </a:rPr>
              <a:t> to investors that it is ready for the big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12296</TotalTime>
  <Words>1782</Words>
  <Application>Microsoft Office PowerPoint</Application>
  <PresentationFormat>On-screen Show (4:3)</PresentationFormat>
  <Paragraphs>283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Verdana</vt:lpstr>
      <vt:lpstr>Wingdings</vt:lpstr>
      <vt:lpstr>Globe</vt:lpstr>
      <vt:lpstr>ITC 250/CPET 499 Web Systems</vt:lpstr>
      <vt:lpstr>Topics</vt:lpstr>
      <vt:lpstr>Topics (continue)</vt:lpstr>
      <vt:lpstr>Topics (continue)</vt:lpstr>
      <vt:lpstr>Facebook - </vt:lpstr>
      <vt:lpstr>Facebook - Innovations</vt:lpstr>
      <vt:lpstr>Facebook - Innovations</vt:lpstr>
      <vt:lpstr>Facebook - IPO</vt:lpstr>
      <vt:lpstr>Facebook – IPO (cont.)</vt:lpstr>
      <vt:lpstr>Facebook – WSJ Interview (Mark Zuckerberg)</vt:lpstr>
      <vt:lpstr>Facebook – WSJ Interview (Mark Zuckerberg) </vt:lpstr>
      <vt:lpstr>Facebook – WSJ Interview (Sheryl Sandberg)</vt:lpstr>
      <vt:lpstr>Facebook – Financial Reports</vt:lpstr>
      <vt:lpstr>Types of Business &amp; E-Commerce</vt:lpstr>
      <vt:lpstr>Types of Business &amp; E-Commerce</vt:lpstr>
      <vt:lpstr>Major Types of E-Commerce </vt:lpstr>
      <vt:lpstr>Major Types of E-Commerce </vt:lpstr>
      <vt:lpstr>Major Types of E-Commerce </vt:lpstr>
      <vt:lpstr>Major Types of E-Commerce </vt:lpstr>
      <vt:lpstr>Major Types of E-Commerce </vt:lpstr>
      <vt:lpstr>E-Commerce: An Introduction</vt:lpstr>
      <vt:lpstr>E-Commerce: Online User Activities</vt:lpstr>
      <vt:lpstr>E-Stats from U.S. Census Bureau</vt:lpstr>
      <vt:lpstr>U.S. Shipments, Sales, Revenues and E-Commerce: 2009 and 2008</vt:lpstr>
      <vt:lpstr>U.S. Shipments, Sales, Revenues and E-Commerce </vt:lpstr>
      <vt:lpstr>E-Commerce: Innovation, Consolidation, and Re-innovation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452</cp:revision>
  <cp:lastPrinted>2011-11-28T20:02:42Z</cp:lastPrinted>
  <dcterms:created xsi:type="dcterms:W3CDTF">2000-01-10T19:04:23Z</dcterms:created>
  <dcterms:modified xsi:type="dcterms:W3CDTF">2014-11-18T18:07:05Z</dcterms:modified>
</cp:coreProperties>
</file>