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87" r:id="rId2"/>
    <p:sldId id="609" r:id="rId3"/>
    <p:sldId id="605" r:id="rId4"/>
    <p:sldId id="606" r:id="rId5"/>
    <p:sldId id="607" r:id="rId6"/>
    <p:sldId id="608" r:id="rId7"/>
    <p:sldId id="566" r:id="rId8"/>
    <p:sldId id="611" r:id="rId9"/>
    <p:sldId id="610" r:id="rId10"/>
    <p:sldId id="599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76549" autoAdjust="0"/>
  </p:normalViewPr>
  <p:slideViewPr>
    <p:cSldViewPr>
      <p:cViewPr varScale="1">
        <p:scale>
          <a:sx n="57" d="100"/>
          <a:sy n="57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5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3840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9643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2367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149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413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839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257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7710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0868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384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.org/portal/web/membership/Top-10-Tech-Trends-in-201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cs.ipfw.edu/~li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.org/portal/web/membership/Top-10-Tech-Trends-in-201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ive-chat-support-software-review.toptenreview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eb-conferencing-services.toptenreview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tomeeting.com/" TargetMode="External"/><Relationship Id="rId5" Type="http://schemas.openxmlformats.org/officeDocument/2006/relationships/hyperlink" Target="http://www.webex.com/" TargetMode="External"/><Relationship Id="rId4" Type="http://schemas.openxmlformats.org/officeDocument/2006/relationships/hyperlink" Target="http://www.adobe.com/products/adobeconnect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site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ITC 250/CPET 499 Web Systems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en-US" sz="2800" b="1" dirty="0" smtClean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Computer &amp; Web Technology Trends </a:t>
            </a:r>
            <a:endParaRPr lang="en-US" sz="2800" b="1" dirty="0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*Website Magazine, November 2014, www.websitemagazine.com </a:t>
            </a:r>
            <a:r>
              <a:rPr lang="en-US" sz="1800" b="1" dirty="0" smtClean="0">
                <a:latin typeface="Arial" charset="0"/>
              </a:rPr>
              <a:t/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World Street Journal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U.S. Census </a:t>
            </a:r>
            <a:r>
              <a:rPr lang="en-US" sz="1800" b="1" dirty="0" smtClean="0">
                <a:latin typeface="Arial" charset="0"/>
              </a:rPr>
              <a:t>Bureau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 </a:t>
            </a:r>
            <a:r>
              <a:rPr lang="en-US" sz="1800" b="1" dirty="0">
                <a:latin typeface="Arial" charset="0"/>
              </a:rPr>
              <a:t>IEEE Computer, </a:t>
            </a:r>
            <a:r>
              <a:rPr lang="en-US" sz="1800" b="1" dirty="0">
                <a:latin typeface="Arial" charset="0"/>
                <a:hlinkClick r:id="rId3"/>
              </a:rPr>
              <a:t>http://</a:t>
            </a:r>
            <a:r>
              <a:rPr lang="en-US" sz="1800" b="1" dirty="0" smtClean="0">
                <a:latin typeface="Arial" charset="0"/>
                <a:hlinkClick r:id="rId3"/>
              </a:rPr>
              <a:t>www.computer.org/portal/web/membership/Top-10-Tech-Trends-in-2014</a:t>
            </a:r>
            <a:r>
              <a:rPr lang="en-US" sz="1800" b="1" dirty="0" smtClean="0">
                <a:latin typeface="Arial" charset="0"/>
              </a:rPr>
              <a:t> </a:t>
            </a: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4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A Specialty Course for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Paul I. 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534400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Top Technology </a:t>
            </a:r>
            <a:r>
              <a:rPr lang="en-US" sz="2400" dirty="0">
                <a:latin typeface="Arial" charset="0"/>
              </a:rPr>
              <a:t>Trends for 2014, </a:t>
            </a:r>
            <a:r>
              <a:rPr lang="en-US" sz="1200" dirty="0">
                <a:latin typeface="Arial" charset="0"/>
                <a:hlinkClick r:id="rId3"/>
              </a:rPr>
              <a:t>http://</a:t>
            </a:r>
            <a:r>
              <a:rPr lang="en-US" sz="1200" dirty="0" smtClean="0">
                <a:latin typeface="Arial" charset="0"/>
                <a:hlinkClick r:id="rId3"/>
              </a:rPr>
              <a:t>www.computer.org/portal/web/membership/Top-10-Tech-Trends-in-2014</a:t>
            </a:r>
            <a:endParaRPr lang="en-US" sz="1200" dirty="0" smtClean="0">
              <a:latin typeface="Arial" charset="0"/>
            </a:endParaRP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Emergence of Mobile Cloud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From Internet of Things to Web of Things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From Big Data to Extreme Data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The Revolution will be 3D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Supporting New Learning Styles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Next Generation Mobile Networks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Balancing Identity and Privacy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Smart and Connected Healthcare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E-Government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Scientific Cloud Computing 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Topics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Website Analytics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Usage statistics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Metrics</a:t>
            </a:r>
            <a:r>
              <a:rPr lang="en-US" sz="2400" dirty="0">
                <a:latin typeface="Arial" charset="0"/>
              </a:rPr>
              <a:t>, Measurement </a:t>
            </a:r>
            <a:r>
              <a:rPr lang="en-US" sz="2400" dirty="0" smtClean="0">
                <a:latin typeface="Arial" charset="0"/>
              </a:rPr>
              <a:t>KPIs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Big data and analytics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 &amp; E-commerce Technologies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</a:rPr>
              <a:t>Live Chat Support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Web Conferencing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Email marketing Solutions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Social network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Mobil </a:t>
            </a:r>
            <a:r>
              <a:rPr lang="en-US" sz="2400" dirty="0" err="1" smtClean="0">
                <a:latin typeface="Arial" charset="0"/>
              </a:rPr>
              <a:t>appa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4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Web Technologies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Live Chat Software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Live Chat Support </a:t>
            </a:r>
            <a:r>
              <a:rPr lang="en-US" sz="2800" dirty="0">
                <a:latin typeface="Arial" charset="0"/>
              </a:rPr>
              <a:t>Software Review, </a:t>
            </a:r>
            <a:r>
              <a:rPr lang="en-US" sz="2800" dirty="0">
                <a:latin typeface="Arial" charset="0"/>
                <a:hlinkClick r:id="rId3"/>
              </a:rPr>
              <a:t>http://live-chat-support-software-review.toptenreviews.com</a:t>
            </a:r>
            <a:r>
              <a:rPr lang="en-US" sz="2800" dirty="0" smtClean="0">
                <a:latin typeface="Arial" charset="0"/>
                <a:hlinkClick r:id="rId3"/>
              </a:rPr>
              <a:t>/</a:t>
            </a:r>
            <a:r>
              <a:rPr lang="en-US" sz="28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Web Conferencing/Webinar Technologies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 Conferencing Technology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Important Features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Ease-of-use: 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Meeting link, Dial-in number, Email invitation link &amp; join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Visual Feature Set: 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Web cam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video conferencing and screen sharing functionality, group video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Collaboration Functionality: 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Hosts, Presenters, Participants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Chat (every one, private) , Note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Discussion,  Content sharing, Collaboration</a:t>
            </a:r>
          </a:p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8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Web Conferencing/Webinar Technologies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 Conferencing  Platform Technology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Web </a:t>
            </a:r>
            <a:r>
              <a:rPr lang="en-US" sz="2400" dirty="0">
                <a:latin typeface="Arial" charset="0"/>
              </a:rPr>
              <a:t>Conferencing </a:t>
            </a:r>
            <a:r>
              <a:rPr lang="en-US" sz="2400" dirty="0" smtClean="0">
                <a:latin typeface="Arial" charset="0"/>
              </a:rPr>
              <a:t>Software Review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hlinkClick r:id="rId3"/>
              </a:rPr>
              <a:t>http://web-conferencing-services.toptenreviews.com</a:t>
            </a:r>
            <a:r>
              <a:rPr lang="en-US" sz="2400" dirty="0" smtClean="0">
                <a:latin typeface="Arial" charset="0"/>
                <a:hlinkClick r:id="rId3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</a:rPr>
              <a:t>Adobe Connect, </a:t>
            </a:r>
            <a:r>
              <a:rPr lang="en-US" sz="2400" dirty="0">
                <a:latin typeface="Arial" charset="0"/>
                <a:hlinkClick r:id="rId4"/>
              </a:rPr>
              <a:t>http://</a:t>
            </a:r>
            <a:r>
              <a:rPr lang="en-US" sz="2400" dirty="0" smtClean="0">
                <a:latin typeface="Arial" charset="0"/>
                <a:hlinkClick r:id="rId4"/>
              </a:rPr>
              <a:t>www.adobe.com/products/adobeconnect.html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Cisco WebEx, </a:t>
            </a:r>
            <a:r>
              <a:rPr lang="en-US" sz="2400" dirty="0">
                <a:latin typeface="Arial" charset="0"/>
                <a:hlinkClick r:id="rId5"/>
              </a:rPr>
              <a:t>http://www.webex.com</a:t>
            </a:r>
            <a:r>
              <a:rPr lang="en-US" sz="2400" dirty="0" smtClean="0">
                <a:latin typeface="Arial" charset="0"/>
                <a:hlinkClick r:id="rId5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400" dirty="0" err="1" smtClean="0">
                <a:latin typeface="Arial" charset="0"/>
              </a:rPr>
              <a:t>GoToMeeting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hlinkClick r:id="rId6"/>
              </a:rPr>
              <a:t>https://</a:t>
            </a:r>
            <a:r>
              <a:rPr lang="en-US" sz="2400" dirty="0" smtClean="0">
                <a:latin typeface="Arial" charset="0"/>
                <a:hlinkClick r:id="rId6"/>
              </a:rPr>
              <a:t>www.gotomeeting.com/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4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</a:t>
            </a:r>
            <a:r>
              <a:rPr lang="en-US" sz="3200" b="1" dirty="0" smtClean="0">
                <a:solidFill>
                  <a:schemeClr val="folHlink"/>
                </a:solidFill>
              </a:rPr>
              <a:t>E-Commerce &amp; Web Tech </a:t>
            </a: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Website Magazine, November 2014 Issue, </a:t>
            </a:r>
            <a:r>
              <a:rPr lang="en-US" sz="2400" dirty="0" smtClean="0">
                <a:latin typeface="Arial" charset="0"/>
                <a:hlinkClick r:id="rId3"/>
              </a:rPr>
              <a:t>www.websitemagazine.com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A Brighter Digital Tomorrow: The Online Store of the Future, by Peter </a:t>
            </a:r>
            <a:r>
              <a:rPr lang="en-US" sz="2400" dirty="0" err="1" smtClean="0">
                <a:latin typeface="Arial" charset="0"/>
              </a:rPr>
              <a:t>Prestipino</a:t>
            </a:r>
            <a:r>
              <a:rPr lang="en-US" sz="2400" dirty="0" smtClean="0">
                <a:latin typeface="Arial" charset="0"/>
              </a:rPr>
              <a:t>, pp. 10-11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SMART KPIs for Internet Retailers, by Peter </a:t>
            </a:r>
            <a:r>
              <a:rPr lang="en-US" sz="2400" dirty="0" err="1" smtClean="0">
                <a:latin typeface="Arial" charset="0"/>
              </a:rPr>
              <a:t>Prestipino</a:t>
            </a:r>
            <a:r>
              <a:rPr lang="en-US" sz="2400" dirty="0" smtClean="0">
                <a:latin typeface="Arial" charset="0"/>
              </a:rPr>
              <a:t>, pp. 16-17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Specific, Measurable, Achievable, Relevant, Time-bound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Web Design Trends that Impact SEO, by Derek </a:t>
            </a:r>
            <a:r>
              <a:rPr lang="en-US" sz="2400" dirty="0" err="1" smtClean="0">
                <a:latin typeface="Arial" charset="0"/>
              </a:rPr>
              <a:t>Schou</a:t>
            </a:r>
            <a:r>
              <a:rPr lang="en-US" sz="2400" dirty="0" smtClean="0">
                <a:latin typeface="Arial" charset="0"/>
              </a:rPr>
              <a:t>, page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</a:t>
            </a:r>
            <a:r>
              <a:rPr lang="en-US" sz="3200" b="1" dirty="0" smtClean="0">
                <a:solidFill>
                  <a:schemeClr val="folHlink"/>
                </a:solidFill>
              </a:rPr>
              <a:t>E-Commerce &amp; Web Tech </a:t>
            </a: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Breaking Down Website Barriers, by Allison </a:t>
            </a:r>
            <a:r>
              <a:rPr lang="en-US" sz="2400" dirty="0" err="1" smtClean="0">
                <a:latin typeface="Arial" charset="0"/>
              </a:rPr>
              <a:t>Howen</a:t>
            </a:r>
            <a:r>
              <a:rPr lang="en-US" sz="2400" dirty="0" smtClean="0">
                <a:latin typeface="Arial" charset="0"/>
              </a:rPr>
              <a:t>, pp. 20-21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Website Accessibility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Designing for your Audience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Avoiding Massive Mobile Mistakes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Equipping your Site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</a:t>
            </a:r>
            <a:r>
              <a:rPr lang="en-US" sz="3200" b="1" dirty="0" smtClean="0">
                <a:solidFill>
                  <a:schemeClr val="folHlink"/>
                </a:solidFill>
              </a:rPr>
              <a:t>E-Commerce &amp; Web Tech </a:t>
            </a: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Social Media Magic Tricks, by </a:t>
            </a:r>
            <a:r>
              <a:rPr lang="en-US" sz="2400" dirty="0" err="1" smtClean="0">
                <a:latin typeface="Arial" charset="0"/>
              </a:rPr>
              <a:t>Amberly</a:t>
            </a:r>
            <a:r>
              <a:rPr lang="en-US" sz="2400" dirty="0" smtClean="0">
                <a:latin typeface="Arial" charset="0"/>
              </a:rPr>
              <a:t> Dressler, pp. 24-29</a:t>
            </a:r>
            <a:endParaRPr lang="en-US" sz="24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Technology Enables Retailers to Ship from Any Store, by Ian Goldman, pp.30-31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Social Media Intelligence: It’s Not Big Data, It’s Precise Data, by Rich </a:t>
            </a:r>
            <a:r>
              <a:rPr lang="en-US" sz="2400" dirty="0" err="1" smtClean="0">
                <a:latin typeface="Arial" charset="0"/>
              </a:rPr>
              <a:t>Pasewark</a:t>
            </a:r>
            <a:r>
              <a:rPr lang="en-US" sz="2400" dirty="0" smtClean="0">
                <a:latin typeface="Arial" charset="0"/>
              </a:rPr>
              <a:t>, pp. 36-37.</a:t>
            </a:r>
            <a:endParaRPr lang="en-US" sz="24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Time to Remodel: A Retailer’s Guide to </a:t>
            </a:r>
            <a:r>
              <a:rPr lang="en-US" sz="2400" dirty="0" err="1" smtClean="0">
                <a:latin typeface="Arial" charset="0"/>
              </a:rPr>
              <a:t>Replatforming</a:t>
            </a:r>
            <a:r>
              <a:rPr lang="en-US" sz="2400" dirty="0" smtClean="0">
                <a:latin typeface="Arial" charset="0"/>
              </a:rPr>
              <a:t>, by Scott </a:t>
            </a:r>
            <a:r>
              <a:rPr lang="en-US" sz="2400" dirty="0" err="1" smtClean="0">
                <a:latin typeface="Arial" charset="0"/>
              </a:rPr>
              <a:t>Houchin</a:t>
            </a:r>
            <a:r>
              <a:rPr lang="en-US" sz="2400" dirty="0" smtClean="0">
                <a:latin typeface="Arial" charset="0"/>
              </a:rPr>
              <a:t>, pp. 38-39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Migration of content, data and digital assets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Platform Lifecycle</a:t>
            </a:r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12378</TotalTime>
  <Words>445</Words>
  <Application>Microsoft Office PowerPoint</Application>
  <PresentationFormat>On-screen Show (4:3)</PresentationFormat>
  <Paragraphs>108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Verdana</vt:lpstr>
      <vt:lpstr>Wingdings</vt:lpstr>
      <vt:lpstr>Globe</vt:lpstr>
      <vt:lpstr>ITC 250/CPET 499 Web Systems</vt:lpstr>
      <vt:lpstr>Topics</vt:lpstr>
      <vt:lpstr>Other Topics</vt:lpstr>
      <vt:lpstr>Web Technologies</vt:lpstr>
      <vt:lpstr>Web Conferencing/Webinar Technologies</vt:lpstr>
      <vt:lpstr>Web Conferencing/Webinar Technologies</vt:lpstr>
      <vt:lpstr>Other E-Commerce &amp; Web Tech Topics</vt:lpstr>
      <vt:lpstr>Other E-Commerce &amp; Web Tech Topics</vt:lpstr>
      <vt:lpstr>Other E-Commerce &amp; Web Tech Topics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459</cp:revision>
  <cp:lastPrinted>2011-11-28T20:02:42Z</cp:lastPrinted>
  <dcterms:created xsi:type="dcterms:W3CDTF">2000-01-10T19:04:23Z</dcterms:created>
  <dcterms:modified xsi:type="dcterms:W3CDTF">2014-11-13T19:20:57Z</dcterms:modified>
</cp:coreProperties>
</file>