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87" r:id="rId2"/>
    <p:sldId id="620" r:id="rId3"/>
    <p:sldId id="636" r:id="rId4"/>
    <p:sldId id="646" r:id="rId5"/>
    <p:sldId id="644" r:id="rId6"/>
    <p:sldId id="645" r:id="rId7"/>
    <p:sldId id="643" r:id="rId8"/>
    <p:sldId id="641" r:id="rId9"/>
    <p:sldId id="647" r:id="rId10"/>
    <p:sldId id="648" r:id="rId11"/>
    <p:sldId id="649" r:id="rId12"/>
    <p:sldId id="650" r:id="rId13"/>
    <p:sldId id="655" r:id="rId14"/>
    <p:sldId id="653" r:id="rId15"/>
    <p:sldId id="654" r:id="rId16"/>
    <p:sldId id="657" r:id="rId17"/>
    <p:sldId id="656" r:id="rId18"/>
    <p:sldId id="658" r:id="rId19"/>
    <p:sldId id="651" r:id="rId20"/>
    <p:sldId id="652" r:id="rId21"/>
    <p:sldId id="664" r:id="rId22"/>
    <p:sldId id="662" r:id="rId23"/>
    <p:sldId id="663" r:id="rId24"/>
    <p:sldId id="660" r:id="rId25"/>
    <p:sldId id="661" r:id="rId26"/>
    <p:sldId id="633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46" d="100"/>
          <a:sy n="46" d="100"/>
        </p:scale>
        <p:origin x="44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8820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8547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112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9889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8908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950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4293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04795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62638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494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1808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407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3724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383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736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standards/webarch/" TargetMode="External"/><Relationship Id="rId4" Type="http://schemas.openxmlformats.org/officeDocument/2006/relationships/hyperlink" Target="http://www.w3.org/standards/webdesign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le.com/html5/" TargetMode="External"/><Relationship Id="rId5" Type="http://schemas.openxmlformats.org/officeDocument/2006/relationships/hyperlink" Target="http://dev.w3.org/html5/spec/Overview.html" TargetMode="External"/><Relationship Id="rId4" Type="http://schemas.openxmlformats.org/officeDocument/2006/relationships/hyperlink" Target="http://www.w3.org/MarkUp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bb398874.aspx" TargetMode="External"/><Relationship Id="rId7" Type="http://schemas.openxmlformats.org/officeDocument/2006/relationships/hyperlink" Target="http://www.activestate.com/activeper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l.org/" TargetMode="External"/><Relationship Id="rId5" Type="http://schemas.openxmlformats.org/officeDocument/2006/relationships/hyperlink" Target="http://en.wikipedia.org/wiki/Ajax_(programming)" TargetMode="External"/><Relationship Id="rId4" Type="http://schemas.openxmlformats.org/officeDocument/2006/relationships/hyperlink" Target="http://www.asp.net/aja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cd/E19957-01/816-6408-1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windows/apps/br211385.aspx" TargetMode="External"/><Relationship Id="rId4" Type="http://schemas.openxmlformats.org/officeDocument/2006/relationships/hyperlink" Target="http://www.javascript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/en/details.aspx?displaylang=en&amp;id=971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jax_(programming)" TargetMode="External"/><Relationship Id="rId5" Type="http://schemas.openxmlformats.org/officeDocument/2006/relationships/hyperlink" Target="http://www.asp.net/ajax" TargetMode="External"/><Relationship Id="rId4" Type="http://schemas.openxmlformats.org/officeDocument/2006/relationships/hyperlink" Target="http://msdn.microsoft.com/en-us/library/bb398874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hp.net/manual/en/intro-whatis.php" TargetMode="External"/><Relationship Id="rId4" Type="http://schemas.openxmlformats.org/officeDocument/2006/relationships/hyperlink" Target="http://php.net/manual/en/index.php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tomcat.apache.org/" TargetMode="External"/><Relationship Id="rId3" Type="http://schemas.openxmlformats.org/officeDocument/2006/relationships/hyperlink" Target="http://java.sun.com/applets/" TargetMode="External"/><Relationship Id="rId7" Type="http://schemas.openxmlformats.org/officeDocument/2006/relationships/hyperlink" Target="http://java.sun.com/j2ee/tutorial/1_3-fcs/doc/Servlet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technetwork/java/index-jsp-141438.html" TargetMode="External"/><Relationship Id="rId5" Type="http://schemas.openxmlformats.org/officeDocument/2006/relationships/hyperlink" Target="http://docs.oracle.com/javase/1.5.0/docs/relnotes/demos.html" TargetMode="External"/><Relationship Id="rId4" Type="http://schemas.openxmlformats.org/officeDocument/2006/relationships/hyperlink" Target="http://docs.oracle.com/javase/tutorial/deployment/applet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2.edu/networ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wifispots.com/city_free_wifi_wireless_hotspot-Fort_Wayne_IN.aspx#41.076945,-85.133966,1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ipeitimes.com/News/taiwan/archives/2011/10/01/2003514656" TargetMode="External"/><Relationship Id="rId4" Type="http://schemas.openxmlformats.org/officeDocument/2006/relationships/hyperlink" Target="http://www.gov.hk/en/theme/wifi/program/inde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technology/comms/uwb/download/Ultra-Wideband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media.org/en/index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2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System Infrastructure and Protocols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(continue)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3. E-Commerce Infrastructure: The Internet, Web, and Mobile Platform of text book: </a:t>
            </a:r>
            <a:r>
              <a:rPr lang="en-US" sz="1800" b="1" i="1" dirty="0" smtClean="0">
                <a:latin typeface="Arial" charset="0"/>
              </a:rPr>
              <a:t>e-Commerce: Business</a:t>
            </a:r>
            <a:r>
              <a:rPr lang="en-US" sz="1800" b="1" dirty="0" smtClean="0">
                <a:latin typeface="Arial" charset="0"/>
              </a:rPr>
              <a:t>, Technology, and Society, 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edition, 2012, by K. C. </a:t>
            </a:r>
            <a:r>
              <a:rPr lang="en-US" sz="1800" b="1" dirty="0" err="1" smtClean="0">
                <a:latin typeface="Arial" charset="0"/>
              </a:rPr>
              <a:t>Laudon</a:t>
            </a:r>
            <a:r>
              <a:rPr lang="en-US" sz="1800" b="1" dirty="0" smtClean="0">
                <a:latin typeface="Arial" charset="0"/>
              </a:rPr>
              <a:t> and C. G. </a:t>
            </a:r>
            <a:r>
              <a:rPr lang="en-US" sz="1800" b="1" dirty="0" err="1" smtClean="0">
                <a:latin typeface="Arial" charset="0"/>
              </a:rPr>
              <a:t>Traver</a:t>
            </a:r>
            <a:r>
              <a:rPr lang="en-US" sz="1800" b="1" dirty="0" smtClean="0">
                <a:latin typeface="Arial" charset="0"/>
              </a:rPr>
              <a:t>, publisher Pearson Education Inc.,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/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3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A Specialty Course for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M.S. in Technology IT/Advanced Computer Applications Program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Purdue University Fort Wayne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Architecture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860425"/>
            <a:ext cx="641032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An Apache Web Server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47880"/>
            <a:ext cx="5943599" cy="542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Tools: W3C Standards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W3C Standards, </a:t>
            </a:r>
            <a:r>
              <a:rPr lang="en-US" sz="1600" dirty="0">
                <a:latin typeface="Arial" charset="0"/>
                <a:hlinkClick r:id="rId3"/>
              </a:rPr>
              <a:t>http://www.w3.org</a:t>
            </a:r>
            <a:r>
              <a:rPr lang="en-US" sz="1600" dirty="0" smtClean="0">
                <a:latin typeface="Arial" charset="0"/>
                <a:hlinkClick r:id="rId3"/>
              </a:rPr>
              <a:t>/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Web Design </a:t>
            </a:r>
            <a:r>
              <a:rPr lang="en-US" sz="2400" dirty="0">
                <a:latin typeface="Arial" charset="0"/>
              </a:rPr>
              <a:t>and Applications, </a:t>
            </a:r>
            <a:r>
              <a:rPr lang="en-US" sz="1600" dirty="0">
                <a:latin typeface="Arial" charset="0"/>
                <a:hlinkClick r:id="rId4"/>
              </a:rPr>
              <a:t>http://www.w3.org/standards/webdesign</a:t>
            </a:r>
            <a:r>
              <a:rPr lang="en-US" sz="1600" dirty="0" smtClean="0">
                <a:latin typeface="Arial" charset="0"/>
                <a:hlinkClick r:id="rId4"/>
              </a:rPr>
              <a:t>/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HTML &amp; CSS, JavaScript Web APIs, Graphics, Audio and Video </a:t>
            </a:r>
          </a:p>
          <a:p>
            <a:pPr lvl="1"/>
            <a:r>
              <a:rPr lang="en-US" sz="2000" dirty="0" smtClean="0">
                <a:latin typeface="Arial" charset="0"/>
              </a:rPr>
              <a:t>Accessibility, Internationalization, Mobile Web, Privacy</a:t>
            </a:r>
          </a:p>
          <a:p>
            <a:r>
              <a:rPr lang="en-US" sz="2400" dirty="0">
                <a:latin typeface="Arial" charset="0"/>
              </a:rPr>
              <a:t>Web Architecture, </a:t>
            </a:r>
            <a:r>
              <a:rPr lang="en-US" sz="1600" dirty="0">
                <a:latin typeface="Arial" charset="0"/>
                <a:hlinkClick r:id="rId5"/>
              </a:rPr>
              <a:t>http://www.w3.org/standards/webarch</a:t>
            </a:r>
            <a:r>
              <a:rPr lang="en-US" sz="1600" dirty="0" smtClean="0">
                <a:latin typeface="Arial" charset="0"/>
                <a:hlinkClick r:id="rId5"/>
              </a:rPr>
              <a:t>/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smtClean="0">
                <a:latin typeface="Arial" charset="0"/>
              </a:rPr>
              <a:t>Architecture Principles; Identifiers: URL, URI, IRI; Protocols: HTTP, XML, SOAP (Simple Object Access Protocol), </a:t>
            </a:r>
            <a:r>
              <a:rPr lang="en-US" sz="2000" dirty="0" err="1" smtClean="0">
                <a:latin typeface="Arial" charset="0"/>
              </a:rPr>
              <a:t>etc</a:t>
            </a:r>
            <a:endParaRPr lang="en-US" sz="20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XML Technology</a:t>
            </a:r>
          </a:p>
          <a:p>
            <a:r>
              <a:rPr lang="en-US" sz="2400" dirty="0" smtClean="0">
                <a:latin typeface="Arial" charset="0"/>
              </a:rPr>
              <a:t>Semantic Web</a:t>
            </a:r>
          </a:p>
          <a:p>
            <a:r>
              <a:rPr lang="en-US" sz="2400" dirty="0" smtClean="0">
                <a:latin typeface="Arial" charset="0"/>
              </a:rPr>
              <a:t>Web of Services</a:t>
            </a:r>
          </a:p>
          <a:p>
            <a:r>
              <a:rPr lang="en-US" sz="2400" dirty="0" smtClean="0">
                <a:latin typeface="Arial" charset="0"/>
              </a:rPr>
              <a:t>Web of Devices</a:t>
            </a:r>
          </a:p>
          <a:p>
            <a:r>
              <a:rPr lang="en-US" sz="2400" dirty="0" smtClean="0">
                <a:latin typeface="Arial" charset="0"/>
              </a:rPr>
              <a:t>Browsers and Authoring Tools</a:t>
            </a:r>
          </a:p>
          <a:p>
            <a:endParaRPr lang="en-US" sz="24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000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sz="2000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000" dirty="0" smtClean="0">
                <a:latin typeface="Arial" charset="0"/>
              </a:rPr>
              <a:t>Web server</a:t>
            </a:r>
          </a:p>
          <a:p>
            <a:pPr lvl="2"/>
            <a:r>
              <a:rPr lang="en-US" sz="2000" dirty="0" smtClean="0">
                <a:latin typeface="Arial" charset="0"/>
              </a:rPr>
              <a:t>Apache, IIS (Microsoft Internet Information Server), IBM </a:t>
            </a:r>
            <a:r>
              <a:rPr lang="en-US" sz="2000" dirty="0" err="1" smtClean="0">
                <a:latin typeface="Arial" charset="0"/>
              </a:rPr>
              <a:t>WebShpere</a:t>
            </a:r>
            <a:endParaRPr lang="en-US" sz="2000" dirty="0" smtClean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Application server</a:t>
            </a:r>
          </a:p>
          <a:p>
            <a:pPr lvl="2"/>
            <a:r>
              <a:rPr lang="en-US" sz="2000" dirty="0" err="1">
                <a:latin typeface="Arial" charset="0"/>
              </a:rPr>
              <a:t>JBoss</a:t>
            </a:r>
            <a:r>
              <a:rPr lang="en-US" sz="2000" dirty="0">
                <a:latin typeface="Arial" charset="0"/>
              </a:rPr>
              <a:t>, Tomcat, Oracle </a:t>
            </a:r>
            <a:r>
              <a:rPr lang="en-US" sz="2000" dirty="0" err="1">
                <a:latin typeface="Arial" charset="0"/>
              </a:rPr>
              <a:t>WebLogic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HTML (</a:t>
            </a:r>
            <a:r>
              <a:rPr lang="en-US" sz="2400" dirty="0" err="1" smtClean="0">
                <a:latin typeface="Arial" charset="0"/>
              </a:rPr>
              <a:t>HyperText</a:t>
            </a:r>
            <a:r>
              <a:rPr lang="en-US" sz="2400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dirty="0" smtClean="0">
                <a:latin typeface="Arial" charset="0"/>
              </a:rPr>
              <a:t>XML (</a:t>
            </a:r>
            <a:r>
              <a:rPr lang="en-US" sz="2400" dirty="0" err="1" smtClean="0">
                <a:latin typeface="Arial" charset="0"/>
              </a:rPr>
              <a:t>eXtensible</a:t>
            </a:r>
            <a:r>
              <a:rPr lang="en-US" sz="2400" dirty="0" smtClean="0">
                <a:latin typeface="Arial" charset="0"/>
              </a:rPr>
              <a:t> Markup Language) page authoring</a:t>
            </a:r>
          </a:p>
          <a:p>
            <a:r>
              <a:rPr lang="en-US" sz="2400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dirty="0" smtClean="0">
                <a:latin typeface="Arial" charset="0"/>
              </a:rPr>
              <a:t>Creating dynamic HTML pages</a:t>
            </a:r>
          </a:p>
          <a:p>
            <a:r>
              <a:rPr lang="en-US" sz="2400" dirty="0" smtClean="0">
                <a:latin typeface="Arial" charset="0"/>
              </a:rPr>
              <a:t>HTTP clients and server Apps</a:t>
            </a:r>
          </a:p>
          <a:p>
            <a:r>
              <a:rPr lang="en-US" sz="2400" dirty="0" smtClean="0">
                <a:latin typeface="Arial" charset="0"/>
              </a:rPr>
              <a:t>Web site management</a:t>
            </a:r>
          </a:p>
          <a:p>
            <a:r>
              <a:rPr lang="en-US" sz="2400" dirty="0" smtClean="0">
                <a:latin typeface="Arial" charset="0"/>
              </a:rPr>
              <a:t>Databases and Apps</a:t>
            </a: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err="1" smtClean="0">
                <a:latin typeface="Arial" charset="0"/>
              </a:rPr>
              <a:t>HyperText</a:t>
            </a:r>
            <a:r>
              <a:rPr lang="en-US" sz="2400" dirty="0" smtClean="0">
                <a:latin typeface="Arial" charset="0"/>
              </a:rPr>
              <a:t> Markup Language</a:t>
            </a:r>
          </a:p>
          <a:p>
            <a:r>
              <a:rPr lang="en-US" sz="2400" dirty="0" smtClean="0">
                <a:latin typeface="Arial" charset="0"/>
              </a:rPr>
              <a:t>HTML </a:t>
            </a:r>
            <a:r>
              <a:rPr lang="en-US" sz="2400" dirty="0">
                <a:latin typeface="Arial" charset="0"/>
              </a:rPr>
              <a:t>4.01 Specifications, </a:t>
            </a:r>
            <a:r>
              <a:rPr lang="en-US" sz="2400" dirty="0">
                <a:latin typeface="Arial" charset="0"/>
                <a:hlinkClick r:id="rId3"/>
              </a:rPr>
              <a:t>http://www.w3.org/TR/html4</a:t>
            </a:r>
            <a:r>
              <a:rPr lang="en-US" sz="2400" dirty="0" smtClean="0">
                <a:latin typeface="Arial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XHTML2 </a:t>
            </a:r>
            <a:r>
              <a:rPr lang="en-US" sz="2400" dirty="0">
                <a:latin typeface="Arial" charset="0"/>
              </a:rPr>
              <a:t>Working Group, </a:t>
            </a:r>
            <a:r>
              <a:rPr lang="en-US" sz="2400" dirty="0">
                <a:latin typeface="Arial" charset="0"/>
                <a:hlinkClick r:id="rId4"/>
              </a:rPr>
              <a:t>http://www.w3.org/MarkUp</a:t>
            </a:r>
            <a:r>
              <a:rPr lang="en-US" sz="2400" dirty="0" smtClean="0">
                <a:latin typeface="Arial" charset="0"/>
                <a:hlinkClick r:id="rId4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HTML5, A vocabulary and associated </a:t>
            </a:r>
            <a:r>
              <a:rPr lang="en-US" sz="2400" dirty="0">
                <a:latin typeface="Arial" charset="0"/>
              </a:rPr>
              <a:t>APIs for HTML and XHTML, W3C, </a:t>
            </a:r>
            <a:r>
              <a:rPr lang="en-US" sz="2400" dirty="0">
                <a:latin typeface="Arial" charset="0"/>
                <a:hlinkClick r:id="rId5"/>
              </a:rPr>
              <a:t>http://</a:t>
            </a:r>
            <a:r>
              <a:rPr lang="en-US" sz="2400" dirty="0" smtClean="0">
                <a:latin typeface="Arial" charset="0"/>
                <a:hlinkClick r:id="rId5"/>
              </a:rPr>
              <a:t>dev.w3.org/html5/spec/Overview.html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HTML5 and </a:t>
            </a:r>
            <a:r>
              <a:rPr lang="en-US" sz="2400" dirty="0">
                <a:latin typeface="Arial" charset="0"/>
              </a:rPr>
              <a:t>Web Standards, Apple – HTML5, </a:t>
            </a:r>
            <a:r>
              <a:rPr lang="en-US" sz="2400" dirty="0">
                <a:latin typeface="Arial" charset="0"/>
                <a:hlinkClick r:id="rId6"/>
              </a:rPr>
              <a:t>http://www.apple.com/html5</a:t>
            </a:r>
            <a:r>
              <a:rPr lang="en-US" sz="2400" dirty="0" smtClean="0">
                <a:latin typeface="Arial" charset="0"/>
                <a:hlinkClick r:id="rId6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Java Applet, Java Servlet, JSP</a:t>
            </a:r>
          </a:p>
          <a:p>
            <a:r>
              <a:rPr lang="en-US" sz="2400" dirty="0" smtClean="0">
                <a:latin typeface="Arial" charset="0"/>
              </a:rPr>
              <a:t>JavaScript/Jscript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HTML</a:t>
            </a:r>
          </a:p>
          <a:p>
            <a:r>
              <a:rPr lang="en-US" sz="2400" dirty="0" smtClean="0">
                <a:latin typeface="Arial" charset="0"/>
              </a:rPr>
              <a:t>Java Applet, Java Servlet, JSP</a:t>
            </a:r>
          </a:p>
          <a:p>
            <a:r>
              <a:rPr lang="en-US" sz="2400" dirty="0" smtClean="0">
                <a:latin typeface="Arial" charset="0"/>
              </a:rPr>
              <a:t>JavaScript/Jscript</a:t>
            </a:r>
          </a:p>
          <a:p>
            <a:r>
              <a:rPr lang="en-US" sz="2400" dirty="0" smtClean="0">
                <a:latin typeface="Arial" charset="0"/>
              </a:rPr>
              <a:t>AJAX (Asynchronous JavaScript and XML)</a:t>
            </a:r>
          </a:p>
          <a:p>
            <a:pPr lvl="1"/>
            <a:r>
              <a:rPr lang="en-US" sz="2000" dirty="0" smtClean="0">
                <a:latin typeface="Arial" charset="0"/>
              </a:rPr>
              <a:t>Microsoft </a:t>
            </a:r>
            <a:r>
              <a:rPr lang="en-US" sz="2000" dirty="0">
                <a:latin typeface="Arial" charset="0"/>
              </a:rPr>
              <a:t>AJAX Overview, </a:t>
            </a:r>
            <a:r>
              <a:rPr lang="en-US" sz="2000" dirty="0">
                <a:latin typeface="Arial" charset="0"/>
                <a:hlinkClick r:id="rId3"/>
              </a:rPr>
              <a:t>http://</a:t>
            </a:r>
            <a:r>
              <a:rPr lang="en-US" sz="2000" dirty="0" smtClean="0">
                <a:latin typeface="Arial" charset="0"/>
                <a:hlinkClick r:id="rId3"/>
              </a:rPr>
              <a:t>msdn.microsoft.com/en-us/library/bb398874.aspx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Microsoft ASP.NET – AJAX: Enhanced Interactivity </a:t>
            </a:r>
            <a:r>
              <a:rPr lang="en-US" sz="2000" dirty="0">
                <a:latin typeface="Arial" charset="0"/>
              </a:rPr>
              <a:t>and Responsiveness, </a:t>
            </a:r>
            <a:r>
              <a:rPr lang="en-US" sz="2000" dirty="0">
                <a:latin typeface="Arial" charset="0"/>
                <a:hlinkClick r:id="rId4"/>
              </a:rPr>
              <a:t>http://</a:t>
            </a:r>
            <a:r>
              <a:rPr lang="en-US" sz="2000" dirty="0" smtClean="0">
                <a:latin typeface="Arial" charset="0"/>
                <a:hlinkClick r:id="rId4"/>
              </a:rPr>
              <a:t>www.asp.net/ajax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AJAX </a:t>
            </a:r>
            <a:r>
              <a:rPr lang="en-US" sz="2000" dirty="0">
                <a:latin typeface="Arial" charset="0"/>
              </a:rPr>
              <a:t>Programming, </a:t>
            </a:r>
            <a:r>
              <a:rPr lang="en-US" sz="2000" dirty="0">
                <a:latin typeface="Arial" charset="0"/>
                <a:hlinkClick r:id="rId5"/>
              </a:rPr>
              <a:t>http://en.wikipedia.org/wiki/Ajax_%</a:t>
            </a:r>
            <a:r>
              <a:rPr lang="en-US" sz="2000" dirty="0" smtClean="0">
                <a:latin typeface="Arial" charset="0"/>
                <a:hlinkClick r:id="rId5"/>
              </a:rPr>
              <a:t>28programming%29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r>
              <a:rPr lang="en-US" sz="2400" dirty="0">
                <a:latin typeface="Arial" charset="0"/>
              </a:rPr>
              <a:t>Perl </a:t>
            </a:r>
            <a:r>
              <a:rPr lang="en-US" sz="2400" dirty="0" smtClean="0">
                <a:latin typeface="Arial" charset="0"/>
              </a:rPr>
              <a:t>(Practical Extraction and Report Language)</a:t>
            </a:r>
          </a:p>
          <a:p>
            <a:pPr lvl="1"/>
            <a:r>
              <a:rPr lang="en-US" sz="2000" dirty="0" smtClean="0">
                <a:latin typeface="Arial" charset="0"/>
              </a:rPr>
              <a:t>The Perl Programming Language, </a:t>
            </a:r>
            <a:r>
              <a:rPr lang="en-US" sz="2000" dirty="0">
                <a:latin typeface="Arial" charset="0"/>
                <a:hlinkClick r:id="rId6"/>
              </a:rPr>
              <a:t>http://www.perl.org</a:t>
            </a:r>
            <a:r>
              <a:rPr lang="en-US" sz="2000" dirty="0" smtClean="0">
                <a:latin typeface="Arial" charset="0"/>
                <a:hlinkClick r:id="rId6"/>
              </a:rPr>
              <a:t>/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err="1" smtClean="0">
                <a:latin typeface="Arial" charset="0"/>
              </a:rPr>
              <a:t>ActivePerl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 smtClean="0">
                <a:latin typeface="Arial" charset="0"/>
                <a:hlinkClick r:id="rId7"/>
              </a:rPr>
              <a:t>http</a:t>
            </a:r>
            <a:r>
              <a:rPr lang="en-US" sz="2000" dirty="0">
                <a:latin typeface="Arial" charset="0"/>
                <a:hlinkClick r:id="rId7"/>
              </a:rPr>
              <a:t>://</a:t>
            </a:r>
            <a:r>
              <a:rPr lang="en-US" sz="2000" dirty="0" smtClean="0">
                <a:latin typeface="Arial" charset="0"/>
                <a:hlinkClick r:id="rId7"/>
              </a:rPr>
              <a:t>www.activestate.com/activeperl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JavaScript</a:t>
            </a:r>
          </a:p>
          <a:p>
            <a:pPr lvl="1"/>
            <a:r>
              <a:rPr lang="en-US" sz="2000" dirty="0" smtClean="0">
                <a:latin typeface="Arial" charset="0"/>
              </a:rPr>
              <a:t>Client-Side </a:t>
            </a:r>
            <a:r>
              <a:rPr lang="en-US" sz="2000" dirty="0">
                <a:latin typeface="Arial" charset="0"/>
              </a:rPr>
              <a:t>JavaScript References, </a:t>
            </a:r>
            <a:r>
              <a:rPr lang="en-US" sz="2000" dirty="0">
                <a:latin typeface="Arial" charset="0"/>
                <a:hlinkClick r:id="rId3"/>
              </a:rPr>
              <a:t>http://docs.oracle.com/cd/E19957-01/816-6408-10</a:t>
            </a:r>
            <a:r>
              <a:rPr lang="en-US" sz="2000" dirty="0" smtClean="0">
                <a:latin typeface="Arial" charset="0"/>
                <a:hlinkClick r:id="rId3"/>
              </a:rPr>
              <a:t>/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JavaScript.com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>
                <a:latin typeface="Arial" charset="0"/>
                <a:hlinkClick r:id="rId4"/>
              </a:rPr>
              <a:t>http://www.javascript.com</a:t>
            </a:r>
            <a:r>
              <a:rPr lang="en-US" sz="2000" dirty="0" smtClean="0">
                <a:latin typeface="Arial" charset="0"/>
                <a:hlinkClick r:id="rId4"/>
              </a:rPr>
              <a:t>/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smtClean="0">
                <a:latin typeface="Arial" charset="0"/>
              </a:rPr>
              <a:t>Building your first Windows Metro Style App using </a:t>
            </a:r>
            <a:r>
              <a:rPr lang="en-US" sz="2000" dirty="0">
                <a:latin typeface="Arial" charset="0"/>
              </a:rPr>
              <a:t>JavaScript, Microsoft, </a:t>
            </a:r>
            <a:r>
              <a:rPr lang="en-US" sz="2000" dirty="0">
                <a:latin typeface="Arial" charset="0"/>
                <a:hlinkClick r:id="rId5"/>
              </a:rPr>
              <a:t>http://</a:t>
            </a:r>
            <a:r>
              <a:rPr lang="en-US" sz="2000" dirty="0" smtClean="0">
                <a:latin typeface="Arial" charset="0"/>
                <a:hlinkClick r:id="rId5"/>
              </a:rPr>
              <a:t>msdn.microsoft.com/en-us/library/windows/apps/br211385.aspx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Internet Network Architecture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Network </a:t>
            </a:r>
            <a:r>
              <a:rPr lang="en-US" sz="2400" dirty="0" smtClean="0">
                <a:latin typeface="Arial" charset="0"/>
              </a:rPr>
              <a:t>Categories and Topologies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 Infrastructure &amp; Enabling Technologies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 Client-Server Computing Model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 Browser Architecture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Apache Web Server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Software Tools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An Introduction - Design &amp; Build A Web Site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Common </a:t>
            </a:r>
            <a:r>
              <a:rPr lang="en-US" sz="2400" smtClean="0">
                <a:latin typeface="Arial" charset="0"/>
              </a:rPr>
              <a:t>Gateway Interface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A 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AJAX (Asynchronous JavaScript and XML)</a:t>
            </a:r>
          </a:p>
          <a:p>
            <a:pPr lvl="1"/>
            <a:r>
              <a:rPr lang="en-US" sz="2000" dirty="0" smtClean="0">
                <a:latin typeface="Arial" charset="0"/>
              </a:rPr>
              <a:t>ASP.NET AJAX 2.0 </a:t>
            </a:r>
            <a:r>
              <a:rPr lang="en-US" sz="2000" dirty="0">
                <a:latin typeface="Arial" charset="0"/>
              </a:rPr>
              <a:t>download, </a:t>
            </a:r>
            <a:r>
              <a:rPr lang="en-US" sz="2000" dirty="0">
                <a:latin typeface="Arial" charset="0"/>
                <a:hlinkClick r:id="rId3"/>
              </a:rPr>
              <a:t>http://</a:t>
            </a:r>
            <a:r>
              <a:rPr lang="en-US" sz="2000" dirty="0" smtClean="0">
                <a:latin typeface="Arial" charset="0"/>
                <a:hlinkClick r:id="rId3"/>
              </a:rPr>
              <a:t>www.microsoft.com/download/en/details.aspx?displaylang=en&amp;id=971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Microsoft </a:t>
            </a:r>
            <a:r>
              <a:rPr lang="en-US" sz="2000" dirty="0">
                <a:latin typeface="Arial" charset="0"/>
              </a:rPr>
              <a:t>AJAX Overview, </a:t>
            </a:r>
            <a:r>
              <a:rPr lang="en-US" sz="2000" dirty="0">
                <a:latin typeface="Arial" charset="0"/>
                <a:hlinkClick r:id="rId4"/>
              </a:rPr>
              <a:t>http://</a:t>
            </a:r>
            <a:r>
              <a:rPr lang="en-US" sz="2000" dirty="0" smtClean="0">
                <a:latin typeface="Arial" charset="0"/>
                <a:hlinkClick r:id="rId4"/>
              </a:rPr>
              <a:t>msdn.microsoft.com/en-us/library/bb398874.aspx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Microsoft ASP.NET – AJAX: Enhanced Interactivity </a:t>
            </a:r>
            <a:r>
              <a:rPr lang="en-US" sz="2000" dirty="0">
                <a:latin typeface="Arial" charset="0"/>
              </a:rPr>
              <a:t>and Responsiveness, </a:t>
            </a:r>
            <a:r>
              <a:rPr lang="en-US" sz="2000" dirty="0">
                <a:latin typeface="Arial" charset="0"/>
                <a:hlinkClick r:id="rId5"/>
              </a:rPr>
              <a:t>http://</a:t>
            </a:r>
            <a:r>
              <a:rPr lang="en-US" sz="2000" dirty="0" smtClean="0">
                <a:latin typeface="Arial" charset="0"/>
                <a:hlinkClick r:id="rId5"/>
              </a:rPr>
              <a:t>www.asp.net/ajax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AJAX </a:t>
            </a:r>
            <a:r>
              <a:rPr lang="en-US" sz="2000" dirty="0">
                <a:latin typeface="Arial" charset="0"/>
              </a:rPr>
              <a:t>Programming, </a:t>
            </a:r>
            <a:r>
              <a:rPr lang="en-US" sz="2000" dirty="0">
                <a:latin typeface="Arial" charset="0"/>
                <a:hlinkClick r:id="rId6"/>
              </a:rPr>
              <a:t>http://en.wikipedia.org/wiki/Ajax_%</a:t>
            </a:r>
            <a:r>
              <a:rPr lang="en-US" sz="2000" dirty="0" smtClean="0">
                <a:latin typeface="Arial" charset="0"/>
                <a:hlinkClick r:id="rId6"/>
              </a:rPr>
              <a:t>28programming%29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PHP (Hypertext Processor)</a:t>
            </a:r>
          </a:p>
          <a:p>
            <a:pPr lvl="1"/>
            <a:r>
              <a:rPr lang="en-US" sz="2000" dirty="0">
                <a:latin typeface="Arial" charset="0"/>
              </a:rPr>
              <a:t>PHP, </a:t>
            </a:r>
            <a:r>
              <a:rPr lang="en-US" sz="2000" dirty="0">
                <a:latin typeface="Arial" charset="0"/>
                <a:hlinkClick r:id="rId3"/>
              </a:rPr>
              <a:t>http://www.php.net</a:t>
            </a:r>
            <a:r>
              <a:rPr lang="en-US" sz="2000" dirty="0" smtClean="0">
                <a:latin typeface="Arial" charset="0"/>
                <a:hlinkClick r:id="rId3"/>
              </a:rPr>
              <a:t>/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>
                <a:latin typeface="Arial" charset="0"/>
              </a:rPr>
              <a:t>PHP Manual, </a:t>
            </a:r>
            <a:r>
              <a:rPr lang="en-US" sz="2000" dirty="0">
                <a:latin typeface="Arial" charset="0"/>
                <a:hlinkClick r:id="rId4"/>
              </a:rPr>
              <a:t>http://</a:t>
            </a:r>
            <a:r>
              <a:rPr lang="en-US" sz="2000" dirty="0" smtClean="0">
                <a:latin typeface="Arial" charset="0"/>
                <a:hlinkClick r:id="rId4"/>
              </a:rPr>
              <a:t>php.net/manual/en/index.php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>
                <a:latin typeface="Arial" charset="0"/>
              </a:rPr>
              <a:t>What </a:t>
            </a:r>
            <a:r>
              <a:rPr lang="en-US" sz="2000" dirty="0" smtClean="0">
                <a:latin typeface="Arial" charset="0"/>
              </a:rPr>
              <a:t>is </a:t>
            </a:r>
            <a:r>
              <a:rPr lang="en-US" sz="2000" dirty="0">
                <a:latin typeface="Arial" charset="0"/>
              </a:rPr>
              <a:t>PHP? </a:t>
            </a:r>
            <a:r>
              <a:rPr lang="en-US" sz="2000" dirty="0">
                <a:latin typeface="Arial" charset="0"/>
                <a:hlinkClick r:id="rId5"/>
              </a:rPr>
              <a:t>http://</a:t>
            </a:r>
            <a:r>
              <a:rPr lang="en-US" sz="2000" dirty="0" smtClean="0">
                <a:latin typeface="Arial" charset="0"/>
                <a:hlinkClick r:id="rId5"/>
              </a:rPr>
              <a:t>www.php.net/manual/en/intro-whatis.php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smtClean="0">
                <a:latin typeface="Arial" charset="0"/>
              </a:rPr>
              <a:t>What can PHP do?</a:t>
            </a:r>
          </a:p>
          <a:p>
            <a:pPr lvl="2"/>
            <a:r>
              <a:rPr lang="en-US" sz="2000" dirty="0" smtClean="0">
                <a:latin typeface="Arial" charset="0"/>
              </a:rPr>
              <a:t>Server-side scripting</a:t>
            </a:r>
          </a:p>
          <a:p>
            <a:pPr lvl="2"/>
            <a:r>
              <a:rPr lang="en-US" sz="2000" dirty="0" smtClean="0">
                <a:latin typeface="Arial" charset="0"/>
              </a:rPr>
              <a:t>Command line scripting</a:t>
            </a:r>
          </a:p>
          <a:p>
            <a:pPr lvl="2"/>
            <a:r>
              <a:rPr lang="en-US" sz="2000" dirty="0" smtClean="0">
                <a:latin typeface="Arial" charset="0"/>
              </a:rPr>
              <a:t>Writing desktop applications</a:t>
            </a:r>
          </a:p>
          <a:p>
            <a:pPr lvl="2"/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Java Applet, Oracle – Sun </a:t>
            </a:r>
            <a:r>
              <a:rPr lang="en-US" sz="2400" dirty="0">
                <a:latin typeface="Arial" charset="0"/>
              </a:rPr>
              <a:t>Developer Network (SDN), </a:t>
            </a:r>
            <a:r>
              <a:rPr lang="en-US" sz="1600" dirty="0">
                <a:latin typeface="Arial" charset="0"/>
                <a:hlinkClick r:id="rId3"/>
              </a:rPr>
              <a:t>http://java.sun.com/applets</a:t>
            </a:r>
            <a:r>
              <a:rPr lang="en-US" sz="1600" dirty="0" smtClean="0">
                <a:latin typeface="Arial" charset="0"/>
                <a:hlinkClick r:id="rId3"/>
              </a:rPr>
              <a:t>/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smtClean="0">
                <a:latin typeface="Arial" charset="0"/>
              </a:rPr>
              <a:t>Lesson</a:t>
            </a:r>
            <a:r>
              <a:rPr lang="en-US" sz="2000" dirty="0">
                <a:latin typeface="Arial" charset="0"/>
              </a:rPr>
              <a:t>: Java Applets, </a:t>
            </a:r>
            <a:r>
              <a:rPr lang="en-US" sz="1600" dirty="0">
                <a:latin typeface="Arial" charset="0"/>
                <a:hlinkClick r:id="rId4"/>
              </a:rPr>
              <a:t>http://docs.oracle.com/javase/tutorial/deployment/applet</a:t>
            </a:r>
            <a:r>
              <a:rPr lang="en-US" sz="1600" dirty="0" smtClean="0">
                <a:latin typeface="Arial" charset="0"/>
                <a:hlinkClick r:id="rId4"/>
              </a:rPr>
              <a:t>/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Applets </a:t>
            </a:r>
            <a:r>
              <a:rPr lang="en-US" sz="2000" dirty="0">
                <a:latin typeface="Arial" charset="0"/>
              </a:rPr>
              <a:t>Demos, </a:t>
            </a:r>
            <a:r>
              <a:rPr lang="en-US" sz="1600" dirty="0">
                <a:latin typeface="Arial" charset="0"/>
                <a:hlinkClick r:id="rId5"/>
              </a:rPr>
              <a:t>http://</a:t>
            </a:r>
            <a:r>
              <a:rPr lang="en-US" sz="1600" dirty="0" smtClean="0">
                <a:latin typeface="Arial" charset="0"/>
                <a:hlinkClick r:id="rId5"/>
              </a:rPr>
              <a:t>docs.oracle.com/javase/1.5.0/docs/relnotes/demos.html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Java </a:t>
            </a:r>
            <a:r>
              <a:rPr lang="en-US" sz="2400" dirty="0">
                <a:latin typeface="Arial" charset="0"/>
              </a:rPr>
              <a:t>Plugin Technology, </a:t>
            </a:r>
            <a:r>
              <a:rPr lang="en-US" sz="1600" dirty="0">
                <a:latin typeface="Arial" charset="0"/>
                <a:hlinkClick r:id="rId6"/>
              </a:rPr>
              <a:t>http://</a:t>
            </a:r>
            <a:r>
              <a:rPr lang="en-US" sz="1600" dirty="0" smtClean="0">
                <a:latin typeface="Arial" charset="0"/>
                <a:hlinkClick r:id="rId6"/>
              </a:rPr>
              <a:t>www.oracle.com/technetwork/java/index-jsp-141438.html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Java Servlet</a:t>
            </a:r>
          </a:p>
          <a:p>
            <a:pPr lvl="1"/>
            <a:r>
              <a:rPr lang="en-US" sz="2000" dirty="0" smtClean="0">
                <a:latin typeface="Arial" charset="0"/>
              </a:rPr>
              <a:t>Java </a:t>
            </a:r>
            <a:r>
              <a:rPr lang="en-US" sz="2000" dirty="0">
                <a:latin typeface="Arial" charset="0"/>
              </a:rPr>
              <a:t>Servlet </a:t>
            </a:r>
            <a:r>
              <a:rPr lang="en-US" sz="2000" dirty="0" smtClean="0">
                <a:latin typeface="Arial" charset="0"/>
              </a:rPr>
              <a:t>Technology Tutorial, </a:t>
            </a:r>
            <a:r>
              <a:rPr lang="en-US" sz="1600" dirty="0">
                <a:latin typeface="Arial" charset="0"/>
                <a:hlinkClick r:id="rId7"/>
              </a:rPr>
              <a:t>http://</a:t>
            </a:r>
            <a:r>
              <a:rPr lang="en-US" sz="1600" dirty="0" smtClean="0">
                <a:latin typeface="Arial" charset="0"/>
                <a:hlinkClick r:id="rId7"/>
              </a:rPr>
              <a:t>java.sun.com/j2ee/tutorial/1_3-fcs/doc/Servlets.html</a:t>
            </a:r>
            <a:r>
              <a:rPr lang="en-US" sz="1600" dirty="0" smtClean="0">
                <a:latin typeface="Arial" charset="0"/>
              </a:rPr>
              <a:t> </a:t>
            </a:r>
          </a:p>
          <a:p>
            <a:r>
              <a:rPr lang="en-US" sz="2400" dirty="0">
                <a:latin typeface="Arial" charset="0"/>
              </a:rPr>
              <a:t>Apache Tomcat, </a:t>
            </a:r>
            <a:r>
              <a:rPr lang="en-US" sz="1600" dirty="0">
                <a:latin typeface="Arial" charset="0"/>
                <a:hlinkClick r:id="rId8"/>
              </a:rPr>
              <a:t>http://tomcat.apache.org</a:t>
            </a:r>
            <a:r>
              <a:rPr lang="en-US" sz="1600" dirty="0" smtClean="0">
                <a:latin typeface="Arial" charset="0"/>
                <a:hlinkClick r:id="rId8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000" dirty="0" smtClean="0">
                <a:latin typeface="Arial" charset="0"/>
              </a:rPr>
              <a:t>Java Servlet</a:t>
            </a:r>
          </a:p>
          <a:p>
            <a:pPr lvl="1"/>
            <a:r>
              <a:rPr lang="en-US" sz="2000" dirty="0" err="1" smtClean="0">
                <a:latin typeface="Arial" charset="0"/>
              </a:rPr>
              <a:t>JavaServer</a:t>
            </a:r>
            <a:r>
              <a:rPr lang="en-US" sz="2000" dirty="0" smtClean="0">
                <a:latin typeface="Arial" charset="0"/>
              </a:rPr>
              <a:t>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Common Gateway Interface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1"/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247775"/>
            <a:ext cx="68770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8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Database Server Interface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1"/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</a:t>
            </a:r>
            <a:br>
              <a:rPr lang="en-US" smtClean="0"/>
            </a:br>
            <a:r>
              <a:rPr lang="en-US" smtClean="0"/>
              <a:t>Paul I. </a:t>
            </a:r>
            <a:r>
              <a:rPr lang="en-US" dirty="0" smtClean="0"/>
              <a:t>Lin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62" y="1828800"/>
            <a:ext cx="693027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5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Internet Network Architecture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Backbone</a:t>
            </a:r>
          </a:p>
          <a:p>
            <a:pPr lvl="1" eaLnBrk="1" hangingPunct="1">
              <a:defRPr/>
            </a:pPr>
            <a:r>
              <a:rPr lang="en-US" sz="2000" dirty="0"/>
              <a:t>High-bandwidth fiber-optic cable networks </a:t>
            </a:r>
          </a:p>
          <a:p>
            <a:pPr lvl="1" eaLnBrk="1" hangingPunct="1">
              <a:defRPr/>
            </a:pPr>
            <a:r>
              <a:rPr lang="en-US" sz="2000" dirty="0"/>
              <a:t>Private networks owned by a variety of NSPs</a:t>
            </a:r>
          </a:p>
          <a:p>
            <a:pPr lvl="1" eaLnBrk="1" hangingPunct="1">
              <a:defRPr/>
            </a:pPr>
            <a:r>
              <a:rPr lang="en-US" sz="2000" dirty="0"/>
              <a:t>Bandwidth: 155 Mbps–2.5 </a:t>
            </a:r>
            <a:r>
              <a:rPr lang="en-US" sz="2000" dirty="0" err="1"/>
              <a:t>Gbps</a:t>
            </a:r>
            <a:endParaRPr lang="en-US" sz="2000" dirty="0"/>
          </a:p>
          <a:p>
            <a:pPr lvl="1" eaLnBrk="1" hangingPunct="1">
              <a:defRPr/>
            </a:pPr>
            <a:r>
              <a:rPr lang="en-US" sz="2000" dirty="0"/>
              <a:t>Built-in redundancy</a:t>
            </a:r>
          </a:p>
          <a:p>
            <a:r>
              <a:rPr lang="en-US" sz="2400" dirty="0" smtClean="0">
                <a:latin typeface="Arial" charset="0"/>
              </a:rPr>
              <a:t>Internet </a:t>
            </a:r>
            <a:r>
              <a:rPr lang="en-US" sz="2400" dirty="0" err="1" smtClean="0">
                <a:latin typeface="Arial" charset="0"/>
              </a:rPr>
              <a:t>eXchange</a:t>
            </a:r>
            <a:r>
              <a:rPr lang="en-US" sz="2400" dirty="0" smtClean="0">
                <a:latin typeface="Arial" charset="0"/>
              </a:rPr>
              <a:t> Points (IXP)</a:t>
            </a:r>
          </a:p>
          <a:p>
            <a:pPr lvl="1"/>
            <a:r>
              <a:rPr lang="en-US" sz="2000" dirty="0"/>
              <a:t>Hubs where backbones intersect with regional and local networks, and backbone owners connect with one another</a:t>
            </a:r>
          </a:p>
          <a:p>
            <a:r>
              <a:rPr lang="en-US" sz="2400" dirty="0" smtClean="0">
                <a:latin typeface="Arial" charset="0"/>
              </a:rPr>
              <a:t>Campus Area Networks</a:t>
            </a:r>
          </a:p>
          <a:p>
            <a:pPr lvl="1"/>
            <a:r>
              <a:rPr lang="en-US" sz="2000" dirty="0"/>
              <a:t>LANs operating within a single organization that leases Internet access directly from regional or national carrier</a:t>
            </a:r>
          </a:p>
          <a:p>
            <a:pPr lvl="1"/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Internet2 100 Gigabit Network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Internet2 </a:t>
            </a:r>
            <a:r>
              <a:rPr lang="en-US" sz="2000" dirty="0">
                <a:latin typeface="+mj-lt"/>
              </a:rPr>
              <a:t>Network, </a:t>
            </a:r>
            <a:r>
              <a:rPr lang="en-US" sz="2000" dirty="0">
                <a:latin typeface="+mj-lt"/>
                <a:hlinkClick r:id="rId3"/>
              </a:rPr>
              <a:t>http://www.internet2.edu/network</a:t>
            </a:r>
            <a:r>
              <a:rPr lang="en-US" sz="2000" dirty="0" smtClean="0">
                <a:latin typeface="+mj-lt"/>
                <a:hlinkClick r:id="rId3"/>
              </a:rPr>
              <a:t>/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60" y="1385857"/>
            <a:ext cx="8942760" cy="528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High-Speed Optical Bandwidth Standards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TI			1.544 Mbps</a:t>
            </a:r>
          </a:p>
          <a:p>
            <a:r>
              <a:rPr lang="en-US" sz="2400" dirty="0" smtClean="0">
                <a:latin typeface="+mj-lt"/>
              </a:rPr>
              <a:t>T3			43,231Mbps</a:t>
            </a:r>
          </a:p>
          <a:p>
            <a:r>
              <a:rPr lang="en-US" sz="2400" dirty="0" smtClean="0">
                <a:latin typeface="+mj-lt"/>
              </a:rPr>
              <a:t>OC-3		155 Mbps</a:t>
            </a:r>
          </a:p>
          <a:p>
            <a:r>
              <a:rPr lang="en-US" sz="2400" dirty="0" smtClean="0">
                <a:latin typeface="+mj-lt"/>
              </a:rPr>
              <a:t>OC-12		622 Mbps</a:t>
            </a:r>
          </a:p>
          <a:p>
            <a:r>
              <a:rPr lang="en-US" sz="2400" dirty="0" smtClean="0">
                <a:latin typeface="+mj-lt"/>
              </a:rPr>
              <a:t>OC-48		2.5 </a:t>
            </a:r>
            <a:r>
              <a:rPr lang="en-US" sz="2400" dirty="0" err="1" smtClean="0">
                <a:latin typeface="+mj-lt"/>
              </a:rPr>
              <a:t>Gbps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OC-192		9.6 </a:t>
            </a:r>
            <a:r>
              <a:rPr lang="en-US" sz="2400" dirty="0" err="1" smtClean="0">
                <a:latin typeface="+mj-lt"/>
              </a:rPr>
              <a:t>Gbps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ISP Service Levels and Bandwidth Choices (speed to desktop)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Telephone modem	30-56 Kbps</a:t>
            </a:r>
          </a:p>
          <a:p>
            <a:r>
              <a:rPr lang="en-US" sz="2400" dirty="0" smtClean="0">
                <a:latin typeface="+mj-lt"/>
              </a:rPr>
              <a:t>DSL			768 Kbps-7 Mbps</a:t>
            </a:r>
          </a:p>
          <a:p>
            <a:r>
              <a:rPr lang="en-US" sz="2400" dirty="0" smtClean="0">
                <a:latin typeface="+mj-lt"/>
              </a:rPr>
              <a:t>Cable Modem		1 Mbps – 20 Mbps</a:t>
            </a:r>
          </a:p>
          <a:p>
            <a:r>
              <a:rPr lang="en-US" sz="2400" dirty="0" err="1" smtClean="0">
                <a:latin typeface="+mj-lt"/>
              </a:rPr>
              <a:t>FiOS</a:t>
            </a:r>
            <a:r>
              <a:rPr lang="en-US" sz="2400" dirty="0" smtClean="0">
                <a:latin typeface="+mj-lt"/>
              </a:rPr>
              <a:t>			15 Mbps – 50 Mbps</a:t>
            </a:r>
          </a:p>
          <a:p>
            <a:r>
              <a:rPr lang="en-US" sz="2400" dirty="0" smtClean="0">
                <a:latin typeface="+mj-lt"/>
              </a:rPr>
              <a:t>Satellite			768 Kbps- 5 Mbps</a:t>
            </a:r>
          </a:p>
          <a:p>
            <a:r>
              <a:rPr lang="en-US" sz="2400" dirty="0" smtClean="0">
                <a:latin typeface="+mj-lt"/>
              </a:rPr>
              <a:t>T1				1.54 Mbps</a:t>
            </a:r>
          </a:p>
          <a:p>
            <a:r>
              <a:rPr lang="en-US" sz="2400" dirty="0" smtClean="0">
                <a:latin typeface="+mj-lt"/>
              </a:rPr>
              <a:t>T3				45 Mbps</a:t>
            </a:r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Categories of Network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>
                <a:latin typeface="+mj-lt"/>
              </a:rPr>
              <a:t>Local Area Network (LAN)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000" dirty="0"/>
              <a:t>Data rates: 2 Mbps, …, 10 Mbps, 100 Mbps, Gigabits</a:t>
            </a:r>
          </a:p>
          <a:p>
            <a:r>
              <a:rPr lang="en-US" sz="2400" dirty="0" smtClean="0">
                <a:latin typeface="+mj-lt"/>
              </a:rPr>
              <a:t>Metropolitan </a:t>
            </a:r>
            <a:r>
              <a:rPr lang="en-US" sz="2400" dirty="0">
                <a:latin typeface="+mj-lt"/>
              </a:rPr>
              <a:t>Area Network (MAN</a:t>
            </a:r>
            <a:r>
              <a:rPr lang="en-US" sz="2400" dirty="0" smtClean="0">
                <a:latin typeface="+mj-lt"/>
              </a:rPr>
              <a:t>)</a:t>
            </a:r>
          </a:p>
          <a:p>
            <a:pPr lvl="1"/>
            <a:r>
              <a:rPr lang="en-US" sz="2000" dirty="0" smtClean="0">
                <a:latin typeface="+mj-lt"/>
              </a:rPr>
              <a:t>City </a:t>
            </a:r>
            <a:r>
              <a:rPr lang="en-US" sz="2000" dirty="0">
                <a:latin typeface="+mj-lt"/>
              </a:rPr>
              <a:t>wide coverage</a:t>
            </a:r>
          </a:p>
          <a:p>
            <a:pPr lvl="1"/>
            <a:r>
              <a:rPr lang="en-US" sz="2000" dirty="0" smtClean="0">
                <a:latin typeface="+mj-lt"/>
              </a:rPr>
              <a:t>Free </a:t>
            </a:r>
            <a:r>
              <a:rPr lang="en-US" sz="2000" dirty="0" err="1" smtClean="0">
                <a:latin typeface="+mj-lt"/>
              </a:rPr>
              <a:t>WiFi</a:t>
            </a:r>
            <a:r>
              <a:rPr lang="en-US" sz="2000" dirty="0" smtClean="0">
                <a:latin typeface="+mj-lt"/>
              </a:rPr>
              <a:t> Hotspots in </a:t>
            </a:r>
            <a:r>
              <a:rPr lang="en-US" sz="2000" dirty="0">
                <a:latin typeface="+mj-lt"/>
              </a:rPr>
              <a:t>Fort Wayne, </a:t>
            </a:r>
            <a:r>
              <a:rPr lang="en-US" sz="1400" dirty="0">
                <a:latin typeface="+mj-lt"/>
                <a:hlinkClick r:id="rId3"/>
              </a:rPr>
              <a:t>http://www.openwifispots.com/city_free_wifi_wireless_hotspot-Fort_Wayne_IN.aspx#41.076945,-</a:t>
            </a:r>
            <a:r>
              <a:rPr lang="en-US" sz="1400" dirty="0" smtClean="0">
                <a:latin typeface="+mj-lt"/>
                <a:hlinkClick r:id="rId3"/>
              </a:rPr>
              <a:t>85.133966,14</a:t>
            </a:r>
            <a:r>
              <a:rPr lang="en-US" sz="1400" dirty="0" smtClean="0">
                <a:latin typeface="+mj-lt"/>
              </a:rPr>
              <a:t> </a:t>
            </a:r>
            <a:endParaRPr lang="en-US" sz="14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Hong Kong Government Wi-Fi </a:t>
            </a:r>
            <a:r>
              <a:rPr lang="en-US" sz="2000" dirty="0" err="1" smtClean="0">
                <a:latin typeface="+mj-lt"/>
              </a:rPr>
              <a:t>Progamme</a:t>
            </a:r>
            <a:r>
              <a:rPr lang="en-US" sz="2000" dirty="0">
                <a:latin typeface="+mj-lt"/>
              </a:rPr>
              <a:t>, </a:t>
            </a:r>
            <a:r>
              <a:rPr lang="en-US" sz="1400" dirty="0">
                <a:latin typeface="+mj-lt"/>
                <a:hlinkClick r:id="rId4"/>
              </a:rPr>
              <a:t>http://</a:t>
            </a:r>
            <a:r>
              <a:rPr lang="en-US" sz="1400" dirty="0" smtClean="0">
                <a:latin typeface="+mj-lt"/>
                <a:hlinkClick r:id="rId4"/>
              </a:rPr>
              <a:t>www.gov.hk/en/theme/wifi/program/index.htm</a:t>
            </a:r>
            <a:r>
              <a:rPr lang="en-US" sz="1400" dirty="0" smtClean="0">
                <a:latin typeface="+mj-lt"/>
              </a:rPr>
              <a:t> </a:t>
            </a:r>
          </a:p>
          <a:p>
            <a:pPr lvl="1"/>
            <a:r>
              <a:rPr lang="en-US" sz="2000" dirty="0" smtClean="0">
                <a:latin typeface="+mj-lt"/>
              </a:rPr>
              <a:t>Taipei expands coverage of free </a:t>
            </a:r>
            <a:r>
              <a:rPr lang="en-US" sz="2000" dirty="0">
                <a:latin typeface="+mj-lt"/>
              </a:rPr>
              <a:t>wireless service, </a:t>
            </a:r>
            <a:r>
              <a:rPr lang="en-US" sz="1400" dirty="0">
                <a:latin typeface="+mj-lt"/>
                <a:hlinkClick r:id="rId5"/>
              </a:rPr>
              <a:t>http://</a:t>
            </a:r>
            <a:r>
              <a:rPr lang="en-US" sz="1400" dirty="0" smtClean="0">
                <a:latin typeface="+mj-lt"/>
                <a:hlinkClick r:id="rId5"/>
              </a:rPr>
              <a:t>www.taipeitimes.com/News/taiwan/archives/2011/10/01/2003514656</a:t>
            </a:r>
            <a:r>
              <a:rPr lang="en-US" sz="1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  <a:p>
            <a:pPr lvl="2"/>
            <a:r>
              <a:rPr lang="en-US" sz="2000" dirty="0" smtClean="0">
                <a:latin typeface="+mj-lt"/>
              </a:rPr>
              <a:t>2,000 access points, min 512kbps connection speed</a:t>
            </a:r>
          </a:p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Wireless Internet Access Technology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err="1" smtClean="0">
                <a:latin typeface="+mj-lt"/>
              </a:rPr>
              <a:t>WiFi</a:t>
            </a:r>
            <a:r>
              <a:rPr lang="en-US" sz="2400" dirty="0" smtClean="0">
                <a:latin typeface="+mj-lt"/>
              </a:rPr>
              <a:t> (IEEE 802.11 a/b/g/n)</a:t>
            </a:r>
          </a:p>
          <a:p>
            <a:pPr lvl="1"/>
            <a:r>
              <a:rPr lang="en-US" sz="2000" dirty="0" smtClean="0">
                <a:latin typeface="+mj-lt"/>
              </a:rPr>
              <a:t>300 </a:t>
            </a:r>
            <a:r>
              <a:rPr lang="en-US" sz="2000" dirty="0" err="1" smtClean="0">
                <a:latin typeface="+mj-lt"/>
              </a:rPr>
              <a:t>ft</a:t>
            </a:r>
            <a:r>
              <a:rPr lang="en-US" sz="2000" dirty="0" smtClean="0">
                <a:latin typeface="+mj-lt"/>
              </a:rPr>
              <a:t>/11-70 Mbps</a:t>
            </a:r>
          </a:p>
          <a:p>
            <a:r>
              <a:rPr lang="en-US" sz="2400" dirty="0" err="1" smtClean="0">
                <a:latin typeface="+mj-lt"/>
              </a:rPr>
              <a:t>WiMax</a:t>
            </a:r>
            <a:r>
              <a:rPr lang="en-US" sz="2400" dirty="0" smtClean="0">
                <a:latin typeface="+mj-lt"/>
              </a:rPr>
              <a:t> (IEEE 802.16)</a:t>
            </a:r>
          </a:p>
          <a:p>
            <a:pPr lvl="1"/>
            <a:r>
              <a:rPr lang="en-US" sz="2000" dirty="0" smtClean="0">
                <a:latin typeface="+mj-lt"/>
              </a:rPr>
              <a:t>30 miles/50-70 Mbps</a:t>
            </a:r>
            <a:endParaRPr lang="en-US" sz="20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Bluetooth (wireless Personal Area Network)</a:t>
            </a:r>
          </a:p>
          <a:p>
            <a:pPr lvl="1"/>
            <a:r>
              <a:rPr lang="en-US" sz="2000" dirty="0" smtClean="0">
                <a:latin typeface="+mj-lt"/>
              </a:rPr>
              <a:t>1-30 meters/1-3 Mbps</a:t>
            </a:r>
            <a:endParaRPr lang="en-US" sz="20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Ultra-Wideband (UWB) – wireless personal area network:</a:t>
            </a:r>
          </a:p>
          <a:p>
            <a:pPr lvl="1"/>
            <a:r>
              <a:rPr lang="en-US" sz="2000" dirty="0" smtClean="0">
                <a:latin typeface="+mj-lt"/>
              </a:rPr>
              <a:t>30 </a:t>
            </a:r>
            <a:r>
              <a:rPr lang="en-US" sz="2000" dirty="0" err="1" smtClean="0">
                <a:latin typeface="+mj-lt"/>
              </a:rPr>
              <a:t>ft</a:t>
            </a:r>
            <a:r>
              <a:rPr lang="en-US" sz="2000" dirty="0" smtClean="0">
                <a:latin typeface="+mj-lt"/>
              </a:rPr>
              <a:t>/5-10 Mbps </a:t>
            </a:r>
          </a:p>
          <a:p>
            <a:pPr lvl="1"/>
            <a:r>
              <a:rPr lang="en-US" sz="2000" dirty="0" smtClean="0">
                <a:latin typeface="+mj-lt"/>
              </a:rPr>
              <a:t>Intel UWB technology, </a:t>
            </a:r>
            <a:r>
              <a:rPr lang="en-US" sz="1400" dirty="0">
                <a:latin typeface="+mj-lt"/>
                <a:hlinkClick r:id="rId3"/>
              </a:rPr>
              <a:t>http://</a:t>
            </a:r>
            <a:r>
              <a:rPr lang="en-US" sz="1400" dirty="0" smtClean="0">
                <a:latin typeface="+mj-lt"/>
                <a:hlinkClick r:id="rId3"/>
              </a:rPr>
              <a:t>www.intel.com/technology/comms/uwb/download/Ultra-Wideband.pdf</a:t>
            </a:r>
            <a:r>
              <a:rPr lang="en-US" sz="1400" dirty="0" smtClean="0">
                <a:latin typeface="+mj-lt"/>
              </a:rPr>
              <a:t> </a:t>
            </a:r>
          </a:p>
          <a:p>
            <a:pPr lvl="1"/>
            <a:r>
              <a:rPr lang="en-US" sz="2000" dirty="0" err="1" smtClean="0">
                <a:latin typeface="+mj-lt"/>
              </a:rPr>
              <a:t>WiMedia</a:t>
            </a:r>
            <a:r>
              <a:rPr lang="en-US" sz="2000" dirty="0">
                <a:latin typeface="+mj-lt"/>
              </a:rPr>
              <a:t> Alliance, </a:t>
            </a:r>
            <a:r>
              <a:rPr lang="en-US" sz="1400" dirty="0">
                <a:latin typeface="+mj-lt"/>
                <a:hlinkClick r:id="rId4"/>
              </a:rPr>
              <a:t>http://</a:t>
            </a:r>
            <a:r>
              <a:rPr lang="en-US" sz="1400" dirty="0" smtClean="0">
                <a:latin typeface="+mj-lt"/>
                <a:hlinkClick r:id="rId4"/>
              </a:rPr>
              <a:t>www.wimedia.org/en/index.asp</a:t>
            </a:r>
            <a:r>
              <a:rPr lang="en-US" sz="1400" dirty="0" smtClean="0">
                <a:latin typeface="+mj-lt"/>
              </a:rPr>
              <a:t> </a:t>
            </a:r>
          </a:p>
          <a:p>
            <a:r>
              <a:rPr lang="en-US" sz="2400" dirty="0" err="1" smtClean="0">
                <a:latin typeface="+mj-lt"/>
              </a:rPr>
              <a:t>ZigBee</a:t>
            </a:r>
            <a:r>
              <a:rPr lang="en-US" sz="2400" dirty="0" smtClean="0">
                <a:latin typeface="+mj-lt"/>
              </a:rPr>
              <a:t> (wireless personal area network)</a:t>
            </a:r>
          </a:p>
          <a:p>
            <a:pPr lvl="1"/>
            <a:r>
              <a:rPr lang="en-US" sz="2000" dirty="0" smtClean="0">
                <a:latin typeface="+mj-lt"/>
              </a:rPr>
              <a:t>30 </a:t>
            </a:r>
            <a:r>
              <a:rPr lang="en-US" sz="2000" dirty="0" err="1" smtClean="0">
                <a:latin typeface="+mj-lt"/>
              </a:rPr>
              <a:t>ft</a:t>
            </a:r>
            <a:r>
              <a:rPr lang="en-US" sz="2000" dirty="0" smtClean="0">
                <a:latin typeface="+mj-lt"/>
              </a:rPr>
              <a:t>/250 Kbps</a:t>
            </a:r>
            <a:endParaRPr lang="en-US" sz="2000" dirty="0">
              <a:latin typeface="+mj-lt"/>
            </a:endParaRPr>
          </a:p>
          <a:p>
            <a:endParaRPr lang="en-US" sz="2400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Infrastructure &amp; Enabling Technologies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65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Computing Architecture/Systems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Client/Server Computers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Cloud computing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Mobile devices: Smartphone, Tablet, iPad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Web servers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Wired/Wireless Network protocols</a:t>
            </a:r>
            <a:r>
              <a:rPr lang="en-US" sz="2400" dirty="0" smtClean="0">
                <a:latin typeface="Arial" charset="0"/>
              </a:rPr>
              <a:t>: TCP/IP, 802.11a/b/g/n, </a:t>
            </a:r>
            <a:r>
              <a:rPr lang="en-US" sz="2400" dirty="0" err="1" smtClean="0">
                <a:latin typeface="Arial" charset="0"/>
              </a:rPr>
              <a:t>etc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Web Languages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HTML, CSS, XML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charset="0"/>
              </a:rPr>
              <a:t>Programming Languages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Client side: </a:t>
            </a:r>
            <a:r>
              <a:rPr lang="en-US" sz="2000" dirty="0" err="1" smtClean="0">
                <a:latin typeface="Arial" charset="0"/>
              </a:rPr>
              <a:t>Javascript</a:t>
            </a:r>
            <a:r>
              <a:rPr lang="en-US" sz="2000" dirty="0" smtClean="0">
                <a:latin typeface="Arial" charset="0"/>
              </a:rPr>
              <a:t>, Ajax (Asynchronous JavaScript and XML), Flash; Plug-ins and Filters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Arial" charset="0"/>
              </a:rPr>
              <a:t>Server side: Java Servlets, Server Pages.NET, PHP, Perl, Ruby, Rails</a:t>
            </a:r>
          </a:p>
          <a:p>
            <a:pPr lvl="2"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13604</TotalTime>
  <Words>1215</Words>
  <Application>Microsoft Office PowerPoint</Application>
  <PresentationFormat>On-screen Show (4:3)</PresentationFormat>
  <Paragraphs>261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Verdana</vt:lpstr>
      <vt:lpstr>Wingdings</vt:lpstr>
      <vt:lpstr>Globe</vt:lpstr>
      <vt:lpstr>CPET 499/ITC 250 Web Systems</vt:lpstr>
      <vt:lpstr>Topics</vt:lpstr>
      <vt:lpstr>Internet Network Architecture</vt:lpstr>
      <vt:lpstr>Internet2 100 Gigabit Network</vt:lpstr>
      <vt:lpstr>High-Speed Optical Bandwidth Standards</vt:lpstr>
      <vt:lpstr>ISP Service Levels and Bandwidth Choices (speed to desktop)</vt:lpstr>
      <vt:lpstr>Categories of Network</vt:lpstr>
      <vt:lpstr>Wireless Internet Access Technology</vt:lpstr>
      <vt:lpstr>Web Infrastructure &amp; Enabling Technologies</vt:lpstr>
      <vt:lpstr>Web Client-Server Computing Model</vt:lpstr>
      <vt:lpstr>Web Browser Architecture</vt:lpstr>
      <vt:lpstr>An Apache Web Server</vt:lpstr>
      <vt:lpstr>Software Tools: W3C Standards</vt:lpstr>
      <vt:lpstr>Design &amp; Build A Web Site</vt:lpstr>
      <vt:lpstr>Software for Web Site Design</vt:lpstr>
      <vt:lpstr>Software Tools</vt:lpstr>
      <vt:lpstr>Software Tools</vt:lpstr>
      <vt:lpstr>Software Tools</vt:lpstr>
      <vt:lpstr>Design &amp; Build An E-Commerce Site</vt:lpstr>
      <vt:lpstr>Design A Company Web Site</vt:lpstr>
      <vt:lpstr>Software Tools</vt:lpstr>
      <vt:lpstr>Software Tools</vt:lpstr>
      <vt:lpstr>Software Tools</vt:lpstr>
      <vt:lpstr>Common Gateway Interface</vt:lpstr>
      <vt:lpstr>Database Server Interface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536</cp:revision>
  <cp:lastPrinted>2011-11-28T20:02:42Z</cp:lastPrinted>
  <dcterms:created xsi:type="dcterms:W3CDTF">2000-01-10T19:04:23Z</dcterms:created>
  <dcterms:modified xsi:type="dcterms:W3CDTF">2014-09-02T15:37:07Z</dcterms:modified>
</cp:coreProperties>
</file>