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8"/>
  </p:notesMasterIdLst>
  <p:handoutMasterIdLst>
    <p:handoutMasterId r:id="rId29"/>
  </p:handoutMasterIdLst>
  <p:sldIdLst>
    <p:sldId id="287" r:id="rId2"/>
    <p:sldId id="620" r:id="rId3"/>
    <p:sldId id="636" r:id="rId4"/>
    <p:sldId id="646" r:id="rId5"/>
    <p:sldId id="644" r:id="rId6"/>
    <p:sldId id="645" r:id="rId7"/>
    <p:sldId id="643" r:id="rId8"/>
    <p:sldId id="641" r:id="rId9"/>
    <p:sldId id="647" r:id="rId10"/>
    <p:sldId id="648" r:id="rId11"/>
    <p:sldId id="649" r:id="rId12"/>
    <p:sldId id="650" r:id="rId13"/>
    <p:sldId id="655" r:id="rId14"/>
    <p:sldId id="653" r:id="rId15"/>
    <p:sldId id="654" r:id="rId16"/>
    <p:sldId id="657" r:id="rId17"/>
    <p:sldId id="656" r:id="rId18"/>
    <p:sldId id="658" r:id="rId19"/>
    <p:sldId id="651" r:id="rId20"/>
    <p:sldId id="652" r:id="rId21"/>
    <p:sldId id="664" r:id="rId22"/>
    <p:sldId id="662" r:id="rId23"/>
    <p:sldId id="663" r:id="rId24"/>
    <p:sldId id="660" r:id="rId25"/>
    <p:sldId id="661" r:id="rId26"/>
    <p:sldId id="633" r:id="rId2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76549" autoAdjust="0"/>
  </p:normalViewPr>
  <p:slideViewPr>
    <p:cSldViewPr>
      <p:cViewPr varScale="1">
        <p:scale>
          <a:sx n="46" d="100"/>
          <a:sy n="46" d="100"/>
        </p:scale>
        <p:origin x="44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8" d="100"/>
        <a:sy n="11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7062A5E-12DC-4AFE-965A-A02DA0FDD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8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59301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9A3198B-3572-480B-BBFD-30A331372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47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3052E717-B007-46AC-8F91-F4389A9387A1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34513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63360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54450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088209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85472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6914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15982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04809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111274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19889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79710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99611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17310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89087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59504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42932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104795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062638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99822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78480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74943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01808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34074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63724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0383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37369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0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80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1A5E-2086-4D04-8418-2E72673F0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8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F330A-82AF-40B1-8DAD-64F9FE9BB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3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90262-6516-4949-9421-8DAB458ED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7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8FDF6-2497-4157-8F49-ACB630D0E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88CBE-0B35-46ED-A07D-288673240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2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2F77-49AC-4708-8D84-CC7AC93B9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90035-4BE8-4F55-AC46-FE726B970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8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02B4-A3DB-4896-9630-534C46E8C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9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2E155-3572-4F05-BB78-88CEB124E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0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A3B1F-0429-41F4-B266-ECB20E6C0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0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25B2-A17D-4A54-8151-7F81BD53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6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175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76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8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3178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3178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BFE99EF1-5D93-488F-AFA7-936E5EAA4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78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.org/standards/webarch/" TargetMode="External"/><Relationship Id="rId4" Type="http://schemas.openxmlformats.org/officeDocument/2006/relationships/hyperlink" Target="http://www.w3.org/standards/webdesign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4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pple.com/html5/" TargetMode="External"/><Relationship Id="rId5" Type="http://schemas.openxmlformats.org/officeDocument/2006/relationships/hyperlink" Target="http://dev.w3.org/html5/spec/Overview.html" TargetMode="External"/><Relationship Id="rId4" Type="http://schemas.openxmlformats.org/officeDocument/2006/relationships/hyperlink" Target="http://www.w3.org/MarkUp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bb398874.aspx" TargetMode="External"/><Relationship Id="rId7" Type="http://schemas.openxmlformats.org/officeDocument/2006/relationships/hyperlink" Target="http://www.activestate.com/activeper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rl.org/" TargetMode="External"/><Relationship Id="rId5" Type="http://schemas.openxmlformats.org/officeDocument/2006/relationships/hyperlink" Target="http://en.wikipedia.org/wiki/Ajax_(programming)" TargetMode="External"/><Relationship Id="rId4" Type="http://schemas.openxmlformats.org/officeDocument/2006/relationships/hyperlink" Target="http://www.asp.net/aja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cd/E19957-01/816-6408-10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sdn.microsoft.com/en-us/library/windows/apps/br211385.aspx" TargetMode="External"/><Relationship Id="rId4" Type="http://schemas.openxmlformats.org/officeDocument/2006/relationships/hyperlink" Target="http://www.javascript.com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download/en/details.aspx?displaylang=en&amp;id=971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Ajax_(programming)" TargetMode="External"/><Relationship Id="rId5" Type="http://schemas.openxmlformats.org/officeDocument/2006/relationships/hyperlink" Target="http://www.asp.net/ajax" TargetMode="External"/><Relationship Id="rId4" Type="http://schemas.openxmlformats.org/officeDocument/2006/relationships/hyperlink" Target="http://msdn.microsoft.com/en-us/library/bb398874.asp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p.net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hp.net/manual/en/intro-whatis.php" TargetMode="External"/><Relationship Id="rId4" Type="http://schemas.openxmlformats.org/officeDocument/2006/relationships/hyperlink" Target="http://php.net/manual/en/index.php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tomcat.apache.org/" TargetMode="External"/><Relationship Id="rId3" Type="http://schemas.openxmlformats.org/officeDocument/2006/relationships/hyperlink" Target="http://java.sun.com/applets/" TargetMode="External"/><Relationship Id="rId7" Type="http://schemas.openxmlformats.org/officeDocument/2006/relationships/hyperlink" Target="http://java.sun.com/j2ee/tutorial/1_3-fcs/doc/Servlets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racle.com/technetwork/java/index-jsp-141438.html" TargetMode="External"/><Relationship Id="rId5" Type="http://schemas.openxmlformats.org/officeDocument/2006/relationships/hyperlink" Target="http://docs.oracle.com/javase/1.5.0/docs/relnotes/demos.html" TargetMode="External"/><Relationship Id="rId4" Type="http://schemas.openxmlformats.org/officeDocument/2006/relationships/hyperlink" Target="http://docs.oracle.com/javase/tutorial/deployment/applet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net2.edu/network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wifispots.com/city_free_wifi_wireless_hotspot-Fort_Wayne_IN.aspx#41.076945,-85.133966,1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aipeitimes.com/News/taiwan/archives/2011/10/01/2003514656" TargetMode="External"/><Relationship Id="rId4" Type="http://schemas.openxmlformats.org/officeDocument/2006/relationships/hyperlink" Target="http://www.gov.hk/en/theme/wifi/program/index.ht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l.com/technology/comms/uwb/download/Ultra-Wideband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media.org/en/index.asp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folHlink"/>
                </a:solidFill>
              </a:rPr>
              <a:t>CPET 499/ITC 250 Web Systems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>
                <a:solidFill>
                  <a:schemeClr val="folHlink"/>
                </a:solidFill>
                <a:latin typeface="Arial" charset="0"/>
              </a:rPr>
              <a:t>Lecture </a:t>
            </a: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2</a:t>
            </a:r>
            <a:endParaRPr lang="en-US" sz="2400" b="1" dirty="0">
              <a:solidFill>
                <a:schemeClr val="folHlink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Web </a:t>
            </a:r>
            <a:r>
              <a:rPr lang="en-US" sz="2400" b="1" dirty="0">
                <a:solidFill>
                  <a:schemeClr val="folHlink"/>
                </a:solidFill>
                <a:latin typeface="Arial" charset="0"/>
              </a:rPr>
              <a:t>System Infrastructure and Protocols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 (continue)</a:t>
            </a:r>
            <a:endParaRPr lang="en-US" sz="2800" b="1" dirty="0" smtClean="0">
              <a:solidFill>
                <a:schemeClr val="folHlink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References: 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*Chapter 3. E-Commerce Infrastructure: The Internet, Web, and Mobile Platform of text book: </a:t>
            </a:r>
            <a:r>
              <a:rPr lang="en-US" sz="1800" b="1" i="1" dirty="0" smtClean="0">
                <a:latin typeface="Arial" charset="0"/>
              </a:rPr>
              <a:t>e-Commerce: Business</a:t>
            </a:r>
            <a:r>
              <a:rPr lang="en-US" sz="1800" b="1" dirty="0" smtClean="0">
                <a:latin typeface="Arial" charset="0"/>
              </a:rPr>
              <a:t>, Technology, and Society,  8</a:t>
            </a:r>
            <a:r>
              <a:rPr lang="en-US" sz="1800" b="1" baseline="30000" dirty="0" smtClean="0">
                <a:latin typeface="Arial" charset="0"/>
              </a:rPr>
              <a:t>th</a:t>
            </a:r>
            <a:r>
              <a:rPr lang="en-US" sz="1800" b="1" dirty="0" smtClean="0">
                <a:latin typeface="Arial" charset="0"/>
              </a:rPr>
              <a:t> edition, 2012, by K. C. </a:t>
            </a:r>
            <a:r>
              <a:rPr lang="en-US" sz="1800" b="1" dirty="0" err="1" smtClean="0">
                <a:latin typeface="Arial" charset="0"/>
              </a:rPr>
              <a:t>Laudon</a:t>
            </a:r>
            <a:r>
              <a:rPr lang="en-US" sz="1800" b="1" dirty="0" smtClean="0">
                <a:latin typeface="Arial" charset="0"/>
              </a:rPr>
              <a:t> and C. G. </a:t>
            </a:r>
            <a:r>
              <a:rPr lang="en-US" sz="1800" b="1" dirty="0" err="1" smtClean="0">
                <a:latin typeface="Arial" charset="0"/>
              </a:rPr>
              <a:t>Traver</a:t>
            </a:r>
            <a:r>
              <a:rPr lang="en-US" sz="1800" b="1" dirty="0" smtClean="0">
                <a:latin typeface="Arial" charset="0"/>
              </a:rPr>
              <a:t>, publisher Pearson Education Inc., 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/>
            </a:r>
            <a:br>
              <a:rPr lang="en-US" sz="1800" b="1" dirty="0" smtClean="0">
                <a:latin typeface="Arial" charset="0"/>
              </a:rPr>
            </a:b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</a:rPr>
              <a:t>Paul I-</a:t>
            </a:r>
            <a:r>
              <a:rPr lang="en-US" sz="2000" b="1" dirty="0" err="1" smtClean="0">
                <a:latin typeface="Arial" charset="0"/>
              </a:rPr>
              <a:t>Hai</a:t>
            </a:r>
            <a:r>
              <a:rPr lang="en-US" sz="2000" b="1" dirty="0" smtClean="0">
                <a:latin typeface="Arial" charset="0"/>
              </a:rPr>
              <a:t> Lin, Professor 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  <a:hlinkClick r:id="rId3"/>
              </a:rPr>
              <a:t>http://www.etcs.ipfw.edu/~lin</a:t>
            </a:r>
            <a:r>
              <a:rPr lang="en-US" sz="2000" b="1" dirty="0" smtClean="0">
                <a:latin typeface="Arial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b="1" dirty="0" smtClean="0">
                <a:latin typeface="Arial" charset="0"/>
              </a:rPr>
              <a:t>A Specialty Course for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b="1" dirty="0" smtClean="0">
                <a:latin typeface="Arial" charset="0"/>
              </a:rPr>
              <a:t>M.S. in Technology IT/Advanced Computer Applications Program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b="1" dirty="0" smtClean="0">
                <a:latin typeface="Arial" charset="0"/>
              </a:rPr>
              <a:t>Purdue University Fort Wayne Campus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BC44-0B92-4DB5-A8A9-B6AD12C32F7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36574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Client-Server Computing Model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288" y="1590675"/>
            <a:ext cx="6067425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951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36574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 Architecture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7" y="860425"/>
            <a:ext cx="6410325" cy="532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880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36574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An Apache Web Server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47880"/>
            <a:ext cx="5943599" cy="542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1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Software Tools: W3C Standards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>
                <a:latin typeface="Arial" charset="0"/>
              </a:rPr>
              <a:t>W3C Standards, </a:t>
            </a:r>
            <a:r>
              <a:rPr lang="en-US" sz="1600" dirty="0">
                <a:latin typeface="Arial" charset="0"/>
                <a:hlinkClick r:id="rId3"/>
              </a:rPr>
              <a:t>http://www.w3.org</a:t>
            </a:r>
            <a:r>
              <a:rPr lang="en-US" sz="1600" dirty="0" smtClean="0">
                <a:latin typeface="Arial" charset="0"/>
                <a:hlinkClick r:id="rId3"/>
              </a:rPr>
              <a:t>/</a:t>
            </a:r>
            <a:r>
              <a:rPr lang="en-US" sz="1600" dirty="0" smtClean="0">
                <a:latin typeface="Arial" charset="0"/>
              </a:rPr>
              <a:t> </a:t>
            </a:r>
          </a:p>
          <a:p>
            <a:r>
              <a:rPr lang="en-US" sz="2400" dirty="0" smtClean="0">
                <a:latin typeface="Arial" charset="0"/>
              </a:rPr>
              <a:t>Web Design </a:t>
            </a:r>
            <a:r>
              <a:rPr lang="en-US" sz="2400" dirty="0">
                <a:latin typeface="Arial" charset="0"/>
              </a:rPr>
              <a:t>and Applications, </a:t>
            </a:r>
            <a:r>
              <a:rPr lang="en-US" sz="1600" dirty="0">
                <a:latin typeface="Arial" charset="0"/>
                <a:hlinkClick r:id="rId4"/>
              </a:rPr>
              <a:t>http://www.w3.org/standards/webdesign</a:t>
            </a:r>
            <a:r>
              <a:rPr lang="en-US" sz="1600" dirty="0" smtClean="0">
                <a:latin typeface="Arial" charset="0"/>
                <a:hlinkClick r:id="rId4"/>
              </a:rPr>
              <a:t>/</a:t>
            </a:r>
            <a:r>
              <a:rPr lang="en-US" sz="1600" dirty="0" smtClean="0">
                <a:latin typeface="Arial" charset="0"/>
              </a:rPr>
              <a:t> </a:t>
            </a:r>
            <a:endParaRPr lang="en-US" sz="1600" dirty="0">
              <a:latin typeface="Arial" charset="0"/>
            </a:endParaRPr>
          </a:p>
          <a:p>
            <a:pPr lvl="1"/>
            <a:r>
              <a:rPr lang="en-US" sz="2000" dirty="0" smtClean="0">
                <a:latin typeface="Arial" charset="0"/>
              </a:rPr>
              <a:t>HTML &amp; CSS, JavaScript Web APIs, Graphics, Audio and Video </a:t>
            </a:r>
          </a:p>
          <a:p>
            <a:pPr lvl="1"/>
            <a:r>
              <a:rPr lang="en-US" sz="2000" dirty="0" smtClean="0">
                <a:latin typeface="Arial" charset="0"/>
              </a:rPr>
              <a:t>Accessibility, Internationalization, Mobile Web, Privacy</a:t>
            </a:r>
          </a:p>
          <a:p>
            <a:r>
              <a:rPr lang="en-US" sz="2400" dirty="0">
                <a:latin typeface="Arial" charset="0"/>
              </a:rPr>
              <a:t>Web Architecture, </a:t>
            </a:r>
            <a:r>
              <a:rPr lang="en-US" sz="1600" dirty="0">
                <a:latin typeface="Arial" charset="0"/>
                <a:hlinkClick r:id="rId5"/>
              </a:rPr>
              <a:t>http://www.w3.org/standards/webarch</a:t>
            </a:r>
            <a:r>
              <a:rPr lang="en-US" sz="1600" dirty="0" smtClean="0">
                <a:latin typeface="Arial" charset="0"/>
                <a:hlinkClick r:id="rId5"/>
              </a:rPr>
              <a:t>/</a:t>
            </a:r>
            <a:r>
              <a:rPr lang="en-US" sz="1600" dirty="0" smtClean="0">
                <a:latin typeface="Arial" charset="0"/>
              </a:rPr>
              <a:t> </a:t>
            </a:r>
          </a:p>
          <a:p>
            <a:pPr lvl="1"/>
            <a:r>
              <a:rPr lang="en-US" sz="2000" dirty="0" smtClean="0">
                <a:latin typeface="Arial" charset="0"/>
              </a:rPr>
              <a:t>Architecture Principles; Identifiers: URL, URI, IRI; Protocols: HTTP, XML, SOAP (Simple Object Access Protocol), </a:t>
            </a:r>
            <a:r>
              <a:rPr lang="en-US" sz="2000" dirty="0" err="1" smtClean="0">
                <a:latin typeface="Arial" charset="0"/>
              </a:rPr>
              <a:t>etc</a:t>
            </a:r>
            <a:endParaRPr lang="en-US" sz="2000" dirty="0" smtClean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XML Technology</a:t>
            </a:r>
          </a:p>
          <a:p>
            <a:r>
              <a:rPr lang="en-US" sz="2400" dirty="0" smtClean="0">
                <a:latin typeface="Arial" charset="0"/>
              </a:rPr>
              <a:t>Semantic Web</a:t>
            </a:r>
          </a:p>
          <a:p>
            <a:r>
              <a:rPr lang="en-US" sz="2400" dirty="0" smtClean="0">
                <a:latin typeface="Arial" charset="0"/>
              </a:rPr>
              <a:t>Web of Services</a:t>
            </a:r>
          </a:p>
          <a:p>
            <a:r>
              <a:rPr lang="en-US" sz="2400" dirty="0" smtClean="0">
                <a:latin typeface="Arial" charset="0"/>
              </a:rPr>
              <a:t>Web of Devices</a:t>
            </a:r>
          </a:p>
          <a:p>
            <a:r>
              <a:rPr lang="en-US" sz="2400" dirty="0" smtClean="0">
                <a:latin typeface="Arial" charset="0"/>
              </a:rPr>
              <a:t>Browsers and Authoring Tools</a:t>
            </a:r>
          </a:p>
          <a:p>
            <a:endParaRPr lang="en-US" sz="24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Design &amp; Build A Web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Web Site Design</a:t>
            </a:r>
          </a:p>
          <a:p>
            <a:pPr lvl="1"/>
            <a:r>
              <a:rPr lang="en-US" sz="2000" dirty="0" smtClean="0">
                <a:latin typeface="Arial" charset="0"/>
              </a:rPr>
              <a:t>Business and Services</a:t>
            </a:r>
          </a:p>
          <a:p>
            <a:pPr lvl="1"/>
            <a:r>
              <a:rPr lang="en-US" sz="2000" dirty="0" smtClean="0">
                <a:latin typeface="Arial" charset="0"/>
              </a:rPr>
              <a:t>System requirements – Analysis Phase</a:t>
            </a:r>
          </a:p>
          <a:p>
            <a:pPr lvl="1"/>
            <a:r>
              <a:rPr lang="en-US" sz="2000" dirty="0" smtClean="0">
                <a:latin typeface="Arial" charset="0"/>
              </a:rPr>
              <a:t>Modular Design – Design Phase</a:t>
            </a:r>
          </a:p>
          <a:p>
            <a:pPr lvl="2"/>
            <a:r>
              <a:rPr lang="en-US" sz="2000" dirty="0" smtClean="0">
                <a:latin typeface="Arial" charset="0"/>
              </a:rPr>
              <a:t>Presentation tier, Business logic tier, Data tier</a:t>
            </a:r>
          </a:p>
          <a:p>
            <a:pPr lvl="1"/>
            <a:r>
              <a:rPr lang="en-US" sz="2000" dirty="0" smtClean="0">
                <a:latin typeface="Arial" charset="0"/>
              </a:rPr>
              <a:t>Web server</a:t>
            </a:r>
          </a:p>
          <a:p>
            <a:pPr lvl="2"/>
            <a:r>
              <a:rPr lang="en-US" sz="2000" dirty="0" smtClean="0">
                <a:latin typeface="Arial" charset="0"/>
              </a:rPr>
              <a:t>Apache, IIS (Microsoft Internet Information Server), IBM </a:t>
            </a:r>
            <a:r>
              <a:rPr lang="en-US" sz="2000" dirty="0" err="1" smtClean="0">
                <a:latin typeface="Arial" charset="0"/>
              </a:rPr>
              <a:t>WebShpere</a:t>
            </a:r>
            <a:endParaRPr lang="en-US" sz="2000" dirty="0" smtClean="0">
              <a:latin typeface="Arial" charset="0"/>
            </a:endParaRPr>
          </a:p>
          <a:p>
            <a:pPr lvl="1"/>
            <a:r>
              <a:rPr lang="en-US" sz="2000" dirty="0">
                <a:latin typeface="Arial" charset="0"/>
              </a:rPr>
              <a:t>Application server</a:t>
            </a:r>
          </a:p>
          <a:p>
            <a:pPr lvl="2"/>
            <a:r>
              <a:rPr lang="en-US" sz="2000" dirty="0" err="1">
                <a:latin typeface="Arial" charset="0"/>
              </a:rPr>
              <a:t>JBoss</a:t>
            </a:r>
            <a:r>
              <a:rPr lang="en-US" sz="2000" dirty="0">
                <a:latin typeface="Arial" charset="0"/>
              </a:rPr>
              <a:t>, Tomcat, Oracle </a:t>
            </a:r>
            <a:r>
              <a:rPr lang="en-US" sz="2000" dirty="0" err="1">
                <a:latin typeface="Arial" charset="0"/>
              </a:rPr>
              <a:t>WebLogic</a:t>
            </a:r>
            <a:endParaRPr lang="en-US" sz="2000" dirty="0">
              <a:latin typeface="Arial" charset="0"/>
            </a:endParaRPr>
          </a:p>
          <a:p>
            <a:pPr lvl="1"/>
            <a:r>
              <a:rPr lang="en-US" sz="2000" dirty="0" smtClean="0">
                <a:latin typeface="Arial" charset="0"/>
              </a:rPr>
              <a:t>Database server</a:t>
            </a:r>
          </a:p>
          <a:p>
            <a:pPr lvl="1"/>
            <a:r>
              <a:rPr lang="en-US" sz="2000" dirty="0" smtClean="0">
                <a:latin typeface="Arial" charset="0"/>
              </a:rPr>
              <a:t>Application authoring and Programming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Software for Web Site Design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HTML (</a:t>
            </a:r>
            <a:r>
              <a:rPr lang="en-US" sz="2400" dirty="0" err="1" smtClean="0">
                <a:latin typeface="Arial" charset="0"/>
              </a:rPr>
              <a:t>HyperText</a:t>
            </a:r>
            <a:r>
              <a:rPr lang="en-US" sz="2400" dirty="0" smtClean="0">
                <a:latin typeface="Arial" charset="0"/>
              </a:rPr>
              <a:t> Markup Language) Web page authoring</a:t>
            </a:r>
          </a:p>
          <a:p>
            <a:r>
              <a:rPr lang="en-US" sz="2400" dirty="0" smtClean="0">
                <a:latin typeface="Arial" charset="0"/>
              </a:rPr>
              <a:t>XML (</a:t>
            </a:r>
            <a:r>
              <a:rPr lang="en-US" sz="2400" dirty="0" err="1" smtClean="0">
                <a:latin typeface="Arial" charset="0"/>
              </a:rPr>
              <a:t>eXtensible</a:t>
            </a:r>
            <a:r>
              <a:rPr lang="en-US" sz="2400" dirty="0" smtClean="0">
                <a:latin typeface="Arial" charset="0"/>
              </a:rPr>
              <a:t> Markup Language) page authoring</a:t>
            </a:r>
          </a:p>
          <a:p>
            <a:r>
              <a:rPr lang="en-US" sz="2400" dirty="0" smtClean="0">
                <a:latin typeface="Arial" charset="0"/>
              </a:rPr>
              <a:t>Common Gateway Interface programming</a:t>
            </a:r>
          </a:p>
          <a:p>
            <a:r>
              <a:rPr lang="en-US" sz="2400" dirty="0" smtClean="0">
                <a:latin typeface="Arial" charset="0"/>
              </a:rPr>
              <a:t>Generating and parsing HTML and XML</a:t>
            </a:r>
          </a:p>
          <a:p>
            <a:r>
              <a:rPr lang="en-US" sz="2400" dirty="0" smtClean="0">
                <a:latin typeface="Arial" charset="0"/>
              </a:rPr>
              <a:t>Creating dynamic HTML pages</a:t>
            </a:r>
          </a:p>
          <a:p>
            <a:r>
              <a:rPr lang="en-US" sz="2400" dirty="0" smtClean="0">
                <a:latin typeface="Arial" charset="0"/>
              </a:rPr>
              <a:t>HTTP clients and server Apps</a:t>
            </a:r>
          </a:p>
          <a:p>
            <a:r>
              <a:rPr lang="en-US" sz="2400" dirty="0" smtClean="0">
                <a:latin typeface="Arial" charset="0"/>
              </a:rPr>
              <a:t>Web site management</a:t>
            </a:r>
          </a:p>
          <a:p>
            <a:r>
              <a:rPr lang="en-US" sz="2400" dirty="0" smtClean="0">
                <a:latin typeface="Arial" charset="0"/>
              </a:rPr>
              <a:t>Databases and Apps</a:t>
            </a:r>
            <a:endParaRPr lang="en-US" sz="2400" dirty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Web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2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Software Tools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err="1" smtClean="0">
                <a:latin typeface="Arial" charset="0"/>
              </a:rPr>
              <a:t>HyperText</a:t>
            </a:r>
            <a:r>
              <a:rPr lang="en-US" sz="2400" dirty="0" smtClean="0">
                <a:latin typeface="Arial" charset="0"/>
              </a:rPr>
              <a:t> Markup Language</a:t>
            </a:r>
          </a:p>
          <a:p>
            <a:r>
              <a:rPr lang="en-US" sz="2400" dirty="0" smtClean="0">
                <a:latin typeface="Arial" charset="0"/>
              </a:rPr>
              <a:t>HTML </a:t>
            </a:r>
            <a:r>
              <a:rPr lang="en-US" sz="2400" dirty="0">
                <a:latin typeface="Arial" charset="0"/>
              </a:rPr>
              <a:t>4.01 Specifications, </a:t>
            </a:r>
            <a:r>
              <a:rPr lang="en-US" sz="2400" dirty="0">
                <a:latin typeface="Arial" charset="0"/>
                <a:hlinkClick r:id="rId3"/>
              </a:rPr>
              <a:t>http://www.w3.org/TR/html4</a:t>
            </a:r>
            <a:r>
              <a:rPr lang="en-US" sz="2400" dirty="0" smtClean="0">
                <a:latin typeface="Arial" charset="0"/>
                <a:hlinkClick r:id="rId3"/>
              </a:rPr>
              <a:t>/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r>
              <a:rPr lang="en-US" sz="2400" dirty="0" smtClean="0">
                <a:latin typeface="Arial" charset="0"/>
              </a:rPr>
              <a:t>XHTML2 </a:t>
            </a:r>
            <a:r>
              <a:rPr lang="en-US" sz="2400" dirty="0">
                <a:latin typeface="Arial" charset="0"/>
              </a:rPr>
              <a:t>Working Group, </a:t>
            </a:r>
            <a:r>
              <a:rPr lang="en-US" sz="2400" dirty="0">
                <a:latin typeface="Arial" charset="0"/>
                <a:hlinkClick r:id="rId4"/>
              </a:rPr>
              <a:t>http://www.w3.org/MarkUp</a:t>
            </a:r>
            <a:r>
              <a:rPr lang="en-US" sz="2400" dirty="0" smtClean="0">
                <a:latin typeface="Arial" charset="0"/>
                <a:hlinkClick r:id="rId4"/>
              </a:rPr>
              <a:t>/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r>
              <a:rPr lang="en-US" sz="2400" dirty="0" smtClean="0">
                <a:latin typeface="Arial" charset="0"/>
              </a:rPr>
              <a:t>HTML5, A vocabulary and associated </a:t>
            </a:r>
            <a:r>
              <a:rPr lang="en-US" sz="2400" dirty="0">
                <a:latin typeface="Arial" charset="0"/>
              </a:rPr>
              <a:t>APIs for HTML and XHTML, W3C, </a:t>
            </a:r>
            <a:r>
              <a:rPr lang="en-US" sz="2400" dirty="0">
                <a:latin typeface="Arial" charset="0"/>
                <a:hlinkClick r:id="rId5"/>
              </a:rPr>
              <a:t>http://</a:t>
            </a:r>
            <a:r>
              <a:rPr lang="en-US" sz="2400" dirty="0" smtClean="0">
                <a:latin typeface="Arial" charset="0"/>
                <a:hlinkClick r:id="rId5"/>
              </a:rPr>
              <a:t>dev.w3.org/html5/spec/Overview.html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r>
              <a:rPr lang="en-US" sz="2400" dirty="0" smtClean="0">
                <a:latin typeface="Arial" charset="0"/>
              </a:rPr>
              <a:t>HTML5 and </a:t>
            </a:r>
            <a:r>
              <a:rPr lang="en-US" sz="2400" dirty="0">
                <a:latin typeface="Arial" charset="0"/>
              </a:rPr>
              <a:t>Web Standards, Apple – HTML5, </a:t>
            </a:r>
            <a:r>
              <a:rPr lang="en-US" sz="2400" dirty="0">
                <a:latin typeface="Arial" charset="0"/>
                <a:hlinkClick r:id="rId6"/>
              </a:rPr>
              <a:t>http://www.apple.com/html5</a:t>
            </a:r>
            <a:r>
              <a:rPr lang="en-US" sz="2400" dirty="0" smtClean="0">
                <a:latin typeface="Arial" charset="0"/>
                <a:hlinkClick r:id="rId6"/>
              </a:rPr>
              <a:t>/</a:t>
            </a:r>
            <a:r>
              <a:rPr lang="en-US" sz="2400" dirty="0" smtClean="0">
                <a:latin typeface="Arial" charset="0"/>
              </a:rPr>
              <a:t> </a:t>
            </a:r>
            <a:endParaRPr lang="en-US" sz="2400" dirty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Java Applet, Java Servlet, JSP</a:t>
            </a:r>
          </a:p>
          <a:p>
            <a:r>
              <a:rPr lang="en-US" sz="2400" dirty="0" smtClean="0">
                <a:latin typeface="Arial" charset="0"/>
              </a:rPr>
              <a:t>JavaScript/Jscript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0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Software Tools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HTML</a:t>
            </a:r>
          </a:p>
          <a:p>
            <a:r>
              <a:rPr lang="en-US" sz="2400" dirty="0" smtClean="0">
                <a:latin typeface="Arial" charset="0"/>
              </a:rPr>
              <a:t>Java Applet, Java Servlet, JSP</a:t>
            </a:r>
          </a:p>
          <a:p>
            <a:r>
              <a:rPr lang="en-US" sz="2400" dirty="0" smtClean="0">
                <a:latin typeface="Arial" charset="0"/>
              </a:rPr>
              <a:t>JavaScript/Jscript</a:t>
            </a:r>
          </a:p>
          <a:p>
            <a:r>
              <a:rPr lang="en-US" sz="2400" dirty="0" smtClean="0">
                <a:latin typeface="Arial" charset="0"/>
              </a:rPr>
              <a:t>AJAX (Asynchronous JavaScript and XML)</a:t>
            </a:r>
          </a:p>
          <a:p>
            <a:pPr lvl="1"/>
            <a:r>
              <a:rPr lang="en-US" sz="2000" dirty="0" smtClean="0">
                <a:latin typeface="Arial" charset="0"/>
              </a:rPr>
              <a:t>Microsoft </a:t>
            </a:r>
            <a:r>
              <a:rPr lang="en-US" sz="2000" dirty="0">
                <a:latin typeface="Arial" charset="0"/>
              </a:rPr>
              <a:t>AJAX Overview, </a:t>
            </a:r>
            <a:r>
              <a:rPr lang="en-US" sz="2000" dirty="0">
                <a:latin typeface="Arial" charset="0"/>
                <a:hlinkClick r:id="rId3"/>
              </a:rPr>
              <a:t>http://</a:t>
            </a:r>
            <a:r>
              <a:rPr lang="en-US" sz="2000" dirty="0" smtClean="0">
                <a:latin typeface="Arial" charset="0"/>
                <a:hlinkClick r:id="rId3"/>
              </a:rPr>
              <a:t>msdn.microsoft.com/en-us/library/bb398874.aspx</a:t>
            </a:r>
            <a:r>
              <a:rPr lang="en-US" sz="2000" dirty="0" smtClean="0">
                <a:latin typeface="Arial" charset="0"/>
              </a:rPr>
              <a:t> </a:t>
            </a:r>
            <a:endParaRPr lang="en-US" sz="2000" dirty="0">
              <a:latin typeface="Arial" charset="0"/>
            </a:endParaRPr>
          </a:p>
          <a:p>
            <a:pPr lvl="1"/>
            <a:r>
              <a:rPr lang="en-US" sz="2000" dirty="0" smtClean="0">
                <a:latin typeface="Arial" charset="0"/>
              </a:rPr>
              <a:t>Microsoft ASP.NET – AJAX: Enhanced Interactivity </a:t>
            </a:r>
            <a:r>
              <a:rPr lang="en-US" sz="2000" dirty="0">
                <a:latin typeface="Arial" charset="0"/>
              </a:rPr>
              <a:t>and Responsiveness, </a:t>
            </a:r>
            <a:r>
              <a:rPr lang="en-US" sz="2000" dirty="0">
                <a:latin typeface="Arial" charset="0"/>
                <a:hlinkClick r:id="rId4"/>
              </a:rPr>
              <a:t>http://</a:t>
            </a:r>
            <a:r>
              <a:rPr lang="en-US" sz="2000" dirty="0" smtClean="0">
                <a:latin typeface="Arial" charset="0"/>
                <a:hlinkClick r:id="rId4"/>
              </a:rPr>
              <a:t>www.asp.net/ajax</a:t>
            </a:r>
            <a:r>
              <a:rPr lang="en-US" sz="2000" dirty="0" smtClean="0">
                <a:latin typeface="Arial" charset="0"/>
              </a:rPr>
              <a:t> </a:t>
            </a:r>
            <a:endParaRPr lang="en-US" sz="2000" dirty="0">
              <a:latin typeface="Arial" charset="0"/>
            </a:endParaRPr>
          </a:p>
          <a:p>
            <a:pPr lvl="1"/>
            <a:r>
              <a:rPr lang="en-US" sz="2000" dirty="0" smtClean="0">
                <a:latin typeface="Arial" charset="0"/>
              </a:rPr>
              <a:t>AJAX </a:t>
            </a:r>
            <a:r>
              <a:rPr lang="en-US" sz="2000" dirty="0">
                <a:latin typeface="Arial" charset="0"/>
              </a:rPr>
              <a:t>Programming, </a:t>
            </a:r>
            <a:r>
              <a:rPr lang="en-US" sz="2000" dirty="0">
                <a:latin typeface="Arial" charset="0"/>
                <a:hlinkClick r:id="rId5"/>
              </a:rPr>
              <a:t>http://en.wikipedia.org/wiki/Ajax_%</a:t>
            </a:r>
            <a:r>
              <a:rPr lang="en-US" sz="2000" dirty="0" smtClean="0">
                <a:latin typeface="Arial" charset="0"/>
                <a:hlinkClick r:id="rId5"/>
              </a:rPr>
              <a:t>28programming%29</a:t>
            </a:r>
            <a:r>
              <a:rPr lang="en-US" sz="2000" dirty="0" smtClean="0">
                <a:latin typeface="Arial" charset="0"/>
              </a:rPr>
              <a:t> </a:t>
            </a:r>
          </a:p>
          <a:p>
            <a:r>
              <a:rPr lang="en-US" sz="2400" dirty="0">
                <a:latin typeface="Arial" charset="0"/>
              </a:rPr>
              <a:t>Perl </a:t>
            </a:r>
            <a:r>
              <a:rPr lang="en-US" sz="2400" dirty="0" smtClean="0">
                <a:latin typeface="Arial" charset="0"/>
              </a:rPr>
              <a:t>(Practical Extraction and Report Language)</a:t>
            </a:r>
          </a:p>
          <a:p>
            <a:pPr lvl="1"/>
            <a:r>
              <a:rPr lang="en-US" sz="2000" dirty="0" smtClean="0">
                <a:latin typeface="Arial" charset="0"/>
              </a:rPr>
              <a:t>The Perl Programming Language, </a:t>
            </a:r>
            <a:r>
              <a:rPr lang="en-US" sz="2000" dirty="0">
                <a:latin typeface="Arial" charset="0"/>
                <a:hlinkClick r:id="rId6"/>
              </a:rPr>
              <a:t>http://www.perl.org</a:t>
            </a:r>
            <a:r>
              <a:rPr lang="en-US" sz="2000" dirty="0" smtClean="0">
                <a:latin typeface="Arial" charset="0"/>
                <a:hlinkClick r:id="rId6"/>
              </a:rPr>
              <a:t>/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 </a:t>
            </a:r>
          </a:p>
          <a:p>
            <a:pPr lvl="1"/>
            <a:r>
              <a:rPr lang="en-US" sz="2000" dirty="0" err="1" smtClean="0">
                <a:latin typeface="Arial" charset="0"/>
              </a:rPr>
              <a:t>ActivePerl</a:t>
            </a:r>
            <a:r>
              <a:rPr lang="en-US" sz="2000" dirty="0" smtClean="0">
                <a:latin typeface="Arial" charset="0"/>
              </a:rPr>
              <a:t>, </a:t>
            </a:r>
            <a:r>
              <a:rPr lang="en-US" sz="2000" dirty="0" smtClean="0">
                <a:latin typeface="Arial" charset="0"/>
                <a:hlinkClick r:id="rId7"/>
              </a:rPr>
              <a:t>http</a:t>
            </a:r>
            <a:r>
              <a:rPr lang="en-US" sz="2000" dirty="0">
                <a:latin typeface="Arial" charset="0"/>
                <a:hlinkClick r:id="rId7"/>
              </a:rPr>
              <a:t>://</a:t>
            </a:r>
            <a:r>
              <a:rPr lang="en-US" sz="2000" dirty="0" smtClean="0">
                <a:latin typeface="Arial" charset="0"/>
                <a:hlinkClick r:id="rId7"/>
              </a:rPr>
              <a:t>www.activestate.com/activeperl</a:t>
            </a:r>
            <a:r>
              <a:rPr lang="en-US" sz="2000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Software Tools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JavaScript</a:t>
            </a:r>
          </a:p>
          <a:p>
            <a:pPr lvl="1"/>
            <a:r>
              <a:rPr lang="en-US" sz="2000" dirty="0" smtClean="0">
                <a:latin typeface="Arial" charset="0"/>
              </a:rPr>
              <a:t>Client-Side </a:t>
            </a:r>
            <a:r>
              <a:rPr lang="en-US" sz="2000" dirty="0">
                <a:latin typeface="Arial" charset="0"/>
              </a:rPr>
              <a:t>JavaScript References, </a:t>
            </a:r>
            <a:r>
              <a:rPr lang="en-US" sz="2000" dirty="0">
                <a:latin typeface="Arial" charset="0"/>
                <a:hlinkClick r:id="rId3"/>
              </a:rPr>
              <a:t>http://docs.oracle.com/cd/E19957-01/816-6408-10</a:t>
            </a:r>
            <a:r>
              <a:rPr lang="en-US" sz="2000" dirty="0" smtClean="0">
                <a:latin typeface="Arial" charset="0"/>
                <a:hlinkClick r:id="rId3"/>
              </a:rPr>
              <a:t>/</a:t>
            </a:r>
            <a:r>
              <a:rPr lang="en-US" sz="2000" dirty="0" smtClean="0">
                <a:latin typeface="Arial" charset="0"/>
              </a:rPr>
              <a:t> </a:t>
            </a:r>
            <a:endParaRPr lang="en-US" sz="2000" dirty="0">
              <a:latin typeface="Arial" charset="0"/>
            </a:endParaRPr>
          </a:p>
          <a:p>
            <a:pPr lvl="1"/>
            <a:r>
              <a:rPr lang="en-US" sz="2000" dirty="0" smtClean="0">
                <a:latin typeface="Arial" charset="0"/>
              </a:rPr>
              <a:t>JavaScript.com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dirty="0">
                <a:latin typeface="Arial" charset="0"/>
                <a:hlinkClick r:id="rId4"/>
              </a:rPr>
              <a:t>http://www.javascript.com</a:t>
            </a:r>
            <a:r>
              <a:rPr lang="en-US" sz="2000" dirty="0" smtClean="0">
                <a:latin typeface="Arial" charset="0"/>
                <a:hlinkClick r:id="rId4"/>
              </a:rPr>
              <a:t>/</a:t>
            </a:r>
            <a:r>
              <a:rPr lang="en-US" sz="2000" dirty="0" smtClean="0">
                <a:latin typeface="Arial" charset="0"/>
              </a:rPr>
              <a:t> </a:t>
            </a:r>
          </a:p>
          <a:p>
            <a:pPr lvl="1"/>
            <a:r>
              <a:rPr lang="en-US" sz="2000" dirty="0" smtClean="0">
                <a:latin typeface="Arial" charset="0"/>
              </a:rPr>
              <a:t>Building your first Windows Metro Style App using </a:t>
            </a:r>
            <a:r>
              <a:rPr lang="en-US" sz="2000" dirty="0">
                <a:latin typeface="Arial" charset="0"/>
              </a:rPr>
              <a:t>JavaScript, Microsoft, </a:t>
            </a:r>
            <a:r>
              <a:rPr lang="en-US" sz="2000" dirty="0">
                <a:latin typeface="Arial" charset="0"/>
                <a:hlinkClick r:id="rId5"/>
              </a:rPr>
              <a:t>http://</a:t>
            </a:r>
            <a:r>
              <a:rPr lang="en-US" sz="2000" dirty="0" smtClean="0">
                <a:latin typeface="Arial" charset="0"/>
                <a:hlinkClick r:id="rId5"/>
              </a:rPr>
              <a:t>msdn.microsoft.com/en-us/library/windows/apps/br211385.aspx</a:t>
            </a:r>
            <a:r>
              <a:rPr lang="en-US" sz="2000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2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Design &amp; Build An E-Commerce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Web Site Design</a:t>
            </a:r>
          </a:p>
          <a:p>
            <a:pPr lvl="1"/>
            <a:r>
              <a:rPr lang="en-US" sz="2000" dirty="0" smtClean="0">
                <a:latin typeface="Arial" charset="0"/>
              </a:rPr>
              <a:t>Business and Services</a:t>
            </a:r>
          </a:p>
          <a:p>
            <a:pPr lvl="1"/>
            <a:r>
              <a:rPr lang="en-US" sz="2000" dirty="0" smtClean="0">
                <a:latin typeface="Arial" charset="0"/>
              </a:rPr>
              <a:t>System requirements</a:t>
            </a:r>
          </a:p>
          <a:p>
            <a:pPr lvl="1"/>
            <a:r>
              <a:rPr lang="en-US" sz="2000" dirty="0" smtClean="0">
                <a:latin typeface="Arial" charset="0"/>
              </a:rPr>
              <a:t>Modular Design</a:t>
            </a:r>
          </a:p>
          <a:p>
            <a:pPr lvl="1"/>
            <a:r>
              <a:rPr lang="en-US" sz="2000" dirty="0" smtClean="0">
                <a:latin typeface="Arial" charset="0"/>
              </a:rPr>
              <a:t>Web server</a:t>
            </a:r>
          </a:p>
          <a:p>
            <a:pPr lvl="1"/>
            <a:r>
              <a:rPr lang="en-US" sz="2000" dirty="0" smtClean="0">
                <a:latin typeface="Arial" charset="0"/>
              </a:rPr>
              <a:t>Database server</a:t>
            </a:r>
          </a:p>
          <a:p>
            <a:pPr lvl="1"/>
            <a:r>
              <a:rPr lang="en-US" sz="2000" dirty="0" smtClean="0">
                <a:latin typeface="Arial" charset="0"/>
              </a:rPr>
              <a:t>Application server</a:t>
            </a:r>
          </a:p>
          <a:p>
            <a:pPr lvl="1"/>
            <a:r>
              <a:rPr lang="en-US" sz="2000" dirty="0" smtClean="0">
                <a:latin typeface="Arial" charset="0"/>
              </a:rPr>
              <a:t>Programming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93" y="990600"/>
            <a:ext cx="2219325" cy="5137889"/>
          </a:xfrm>
          <a:prstGeom prst="rect">
            <a:avLst/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987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Internet Network Architecture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Network </a:t>
            </a:r>
            <a:r>
              <a:rPr lang="en-US" sz="2400" dirty="0" smtClean="0">
                <a:latin typeface="Arial" charset="0"/>
              </a:rPr>
              <a:t>Categories and Topologies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Web Infrastructure &amp; Enabling Technologies</a:t>
            </a:r>
            <a:endParaRPr lang="en-US" sz="2400" dirty="0">
              <a:latin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Web Client-Server Computing Model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Web Browser Architecture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Apache Web Server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Software Tools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An Introduction - Design &amp; Build A Web Site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Common </a:t>
            </a:r>
            <a:r>
              <a:rPr lang="en-US" sz="2400" smtClean="0">
                <a:latin typeface="Arial" charset="0"/>
              </a:rPr>
              <a:t>Gateway Interface</a:t>
            </a:r>
            <a:endParaRPr lang="en-US" sz="2400" dirty="0">
              <a:latin typeface="Arial" charset="0"/>
            </a:endParaRPr>
          </a:p>
          <a:p>
            <a:pPr eaLnBrk="1" hangingPunct="1">
              <a:defRPr/>
            </a:pPr>
            <a:endParaRPr lang="en-US" dirty="0" smtClean="0">
              <a:latin typeface="Arial" charset="0"/>
            </a:endParaRP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Design A Company Web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endParaRPr lang="en-US" sz="20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19874"/>
            <a:ext cx="4419599" cy="4576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30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Software Tools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AJAX (Asynchronous JavaScript and XML)</a:t>
            </a:r>
          </a:p>
          <a:p>
            <a:pPr lvl="1"/>
            <a:r>
              <a:rPr lang="en-US" sz="2000" dirty="0" smtClean="0">
                <a:latin typeface="Arial" charset="0"/>
              </a:rPr>
              <a:t>ASP.NET AJAX 2.0 </a:t>
            </a:r>
            <a:r>
              <a:rPr lang="en-US" sz="2000" dirty="0">
                <a:latin typeface="Arial" charset="0"/>
              </a:rPr>
              <a:t>download, </a:t>
            </a:r>
            <a:r>
              <a:rPr lang="en-US" sz="2000" dirty="0">
                <a:latin typeface="Arial" charset="0"/>
                <a:hlinkClick r:id="rId3"/>
              </a:rPr>
              <a:t>http://</a:t>
            </a:r>
            <a:r>
              <a:rPr lang="en-US" sz="2000" dirty="0" smtClean="0">
                <a:latin typeface="Arial" charset="0"/>
                <a:hlinkClick r:id="rId3"/>
              </a:rPr>
              <a:t>www.microsoft.com/download/en/details.aspx?displaylang=en&amp;id=971</a:t>
            </a:r>
            <a:r>
              <a:rPr lang="en-US" sz="2000" dirty="0" smtClean="0">
                <a:latin typeface="Arial" charset="0"/>
              </a:rPr>
              <a:t> </a:t>
            </a:r>
            <a:endParaRPr lang="en-US" sz="2000" dirty="0">
              <a:latin typeface="Arial" charset="0"/>
            </a:endParaRPr>
          </a:p>
          <a:p>
            <a:pPr lvl="1"/>
            <a:r>
              <a:rPr lang="en-US" sz="2000" dirty="0" smtClean="0">
                <a:latin typeface="Arial" charset="0"/>
              </a:rPr>
              <a:t>Microsoft </a:t>
            </a:r>
            <a:r>
              <a:rPr lang="en-US" sz="2000" dirty="0">
                <a:latin typeface="Arial" charset="0"/>
              </a:rPr>
              <a:t>AJAX Overview, </a:t>
            </a:r>
            <a:r>
              <a:rPr lang="en-US" sz="2000" dirty="0">
                <a:latin typeface="Arial" charset="0"/>
                <a:hlinkClick r:id="rId4"/>
              </a:rPr>
              <a:t>http://</a:t>
            </a:r>
            <a:r>
              <a:rPr lang="en-US" sz="2000" dirty="0" smtClean="0">
                <a:latin typeface="Arial" charset="0"/>
                <a:hlinkClick r:id="rId4"/>
              </a:rPr>
              <a:t>msdn.microsoft.com/en-us/library/bb398874.aspx</a:t>
            </a:r>
            <a:r>
              <a:rPr lang="en-US" sz="2000" dirty="0" smtClean="0">
                <a:latin typeface="Arial" charset="0"/>
              </a:rPr>
              <a:t> </a:t>
            </a:r>
            <a:endParaRPr lang="en-US" sz="2000" dirty="0">
              <a:latin typeface="Arial" charset="0"/>
            </a:endParaRPr>
          </a:p>
          <a:p>
            <a:pPr lvl="1"/>
            <a:r>
              <a:rPr lang="en-US" sz="2000" dirty="0" smtClean="0">
                <a:latin typeface="Arial" charset="0"/>
              </a:rPr>
              <a:t>Microsoft ASP.NET – AJAX: Enhanced Interactivity </a:t>
            </a:r>
            <a:r>
              <a:rPr lang="en-US" sz="2000" dirty="0">
                <a:latin typeface="Arial" charset="0"/>
              </a:rPr>
              <a:t>and Responsiveness, </a:t>
            </a:r>
            <a:r>
              <a:rPr lang="en-US" sz="2000" dirty="0">
                <a:latin typeface="Arial" charset="0"/>
                <a:hlinkClick r:id="rId5"/>
              </a:rPr>
              <a:t>http://</a:t>
            </a:r>
            <a:r>
              <a:rPr lang="en-US" sz="2000" dirty="0" smtClean="0">
                <a:latin typeface="Arial" charset="0"/>
                <a:hlinkClick r:id="rId5"/>
              </a:rPr>
              <a:t>www.asp.net/ajax</a:t>
            </a:r>
            <a:r>
              <a:rPr lang="en-US" sz="2000" dirty="0" smtClean="0">
                <a:latin typeface="Arial" charset="0"/>
              </a:rPr>
              <a:t> </a:t>
            </a:r>
            <a:endParaRPr lang="en-US" sz="2000" dirty="0">
              <a:latin typeface="Arial" charset="0"/>
            </a:endParaRPr>
          </a:p>
          <a:p>
            <a:pPr lvl="1"/>
            <a:r>
              <a:rPr lang="en-US" sz="2000" dirty="0" smtClean="0">
                <a:latin typeface="Arial" charset="0"/>
              </a:rPr>
              <a:t>AJAX </a:t>
            </a:r>
            <a:r>
              <a:rPr lang="en-US" sz="2000" dirty="0">
                <a:latin typeface="Arial" charset="0"/>
              </a:rPr>
              <a:t>Programming, </a:t>
            </a:r>
            <a:r>
              <a:rPr lang="en-US" sz="2000" dirty="0">
                <a:latin typeface="Arial" charset="0"/>
                <a:hlinkClick r:id="rId6"/>
              </a:rPr>
              <a:t>http://en.wikipedia.org/wiki/Ajax_%</a:t>
            </a:r>
            <a:r>
              <a:rPr lang="en-US" sz="2000" dirty="0" smtClean="0">
                <a:latin typeface="Arial" charset="0"/>
                <a:hlinkClick r:id="rId6"/>
              </a:rPr>
              <a:t>28programming%29</a:t>
            </a:r>
            <a:r>
              <a:rPr lang="en-US" sz="2000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Software Tools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PHP (Hypertext Processor)</a:t>
            </a:r>
          </a:p>
          <a:p>
            <a:pPr lvl="1"/>
            <a:r>
              <a:rPr lang="en-US" sz="2000" dirty="0">
                <a:latin typeface="Arial" charset="0"/>
              </a:rPr>
              <a:t>PHP, </a:t>
            </a:r>
            <a:r>
              <a:rPr lang="en-US" sz="2000" dirty="0">
                <a:latin typeface="Arial" charset="0"/>
                <a:hlinkClick r:id="rId3"/>
              </a:rPr>
              <a:t>http://www.php.net</a:t>
            </a:r>
            <a:r>
              <a:rPr lang="en-US" sz="2000" dirty="0" smtClean="0">
                <a:latin typeface="Arial" charset="0"/>
                <a:hlinkClick r:id="rId3"/>
              </a:rPr>
              <a:t>/</a:t>
            </a:r>
            <a:r>
              <a:rPr lang="en-US" sz="2000" dirty="0" smtClean="0">
                <a:latin typeface="Arial" charset="0"/>
              </a:rPr>
              <a:t> </a:t>
            </a:r>
          </a:p>
          <a:p>
            <a:pPr lvl="1"/>
            <a:r>
              <a:rPr lang="en-US" sz="2000" dirty="0">
                <a:latin typeface="Arial" charset="0"/>
              </a:rPr>
              <a:t>PHP Manual, </a:t>
            </a:r>
            <a:r>
              <a:rPr lang="en-US" sz="2000" dirty="0">
                <a:latin typeface="Arial" charset="0"/>
                <a:hlinkClick r:id="rId4"/>
              </a:rPr>
              <a:t>http://</a:t>
            </a:r>
            <a:r>
              <a:rPr lang="en-US" sz="2000" dirty="0" smtClean="0">
                <a:latin typeface="Arial" charset="0"/>
                <a:hlinkClick r:id="rId4"/>
              </a:rPr>
              <a:t>php.net/manual/en/index.php</a:t>
            </a:r>
            <a:r>
              <a:rPr lang="en-US" sz="2000" dirty="0" smtClean="0">
                <a:latin typeface="Arial" charset="0"/>
              </a:rPr>
              <a:t> </a:t>
            </a:r>
          </a:p>
          <a:p>
            <a:pPr lvl="1"/>
            <a:r>
              <a:rPr lang="en-US" sz="2000" dirty="0">
                <a:latin typeface="Arial" charset="0"/>
              </a:rPr>
              <a:t>What </a:t>
            </a:r>
            <a:r>
              <a:rPr lang="en-US" sz="2000" dirty="0" smtClean="0">
                <a:latin typeface="Arial" charset="0"/>
              </a:rPr>
              <a:t>is </a:t>
            </a:r>
            <a:r>
              <a:rPr lang="en-US" sz="2000" dirty="0">
                <a:latin typeface="Arial" charset="0"/>
              </a:rPr>
              <a:t>PHP? </a:t>
            </a:r>
            <a:r>
              <a:rPr lang="en-US" sz="2000" dirty="0">
                <a:latin typeface="Arial" charset="0"/>
                <a:hlinkClick r:id="rId5"/>
              </a:rPr>
              <a:t>http://</a:t>
            </a:r>
            <a:r>
              <a:rPr lang="en-US" sz="2000" dirty="0" smtClean="0">
                <a:latin typeface="Arial" charset="0"/>
                <a:hlinkClick r:id="rId5"/>
              </a:rPr>
              <a:t>www.php.net/manual/en/intro-whatis.php</a:t>
            </a:r>
            <a:r>
              <a:rPr lang="en-US" sz="2000" dirty="0" smtClean="0">
                <a:latin typeface="Arial" charset="0"/>
              </a:rPr>
              <a:t> </a:t>
            </a:r>
          </a:p>
          <a:p>
            <a:pPr lvl="1"/>
            <a:r>
              <a:rPr lang="en-US" sz="2000" dirty="0" smtClean="0">
                <a:latin typeface="Arial" charset="0"/>
              </a:rPr>
              <a:t>What can PHP do?</a:t>
            </a:r>
          </a:p>
          <a:p>
            <a:pPr lvl="2"/>
            <a:r>
              <a:rPr lang="en-US" sz="2000" dirty="0" smtClean="0">
                <a:latin typeface="Arial" charset="0"/>
              </a:rPr>
              <a:t>Server-side scripting</a:t>
            </a:r>
          </a:p>
          <a:p>
            <a:pPr lvl="2"/>
            <a:r>
              <a:rPr lang="en-US" sz="2000" dirty="0" smtClean="0">
                <a:latin typeface="Arial" charset="0"/>
              </a:rPr>
              <a:t>Command line scripting</a:t>
            </a:r>
          </a:p>
          <a:p>
            <a:pPr lvl="2"/>
            <a:r>
              <a:rPr lang="en-US" sz="2000" dirty="0" smtClean="0">
                <a:latin typeface="Arial" charset="0"/>
              </a:rPr>
              <a:t>Writing desktop applications</a:t>
            </a:r>
          </a:p>
          <a:p>
            <a:pPr lvl="2"/>
            <a:endParaRPr lang="en-US" sz="20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5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Software Tools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Java Applet, Oracle – Sun </a:t>
            </a:r>
            <a:r>
              <a:rPr lang="en-US" sz="2400" dirty="0">
                <a:latin typeface="Arial" charset="0"/>
              </a:rPr>
              <a:t>Developer Network (SDN), </a:t>
            </a:r>
            <a:r>
              <a:rPr lang="en-US" sz="1600" dirty="0">
                <a:latin typeface="Arial" charset="0"/>
                <a:hlinkClick r:id="rId3"/>
              </a:rPr>
              <a:t>http://java.sun.com/applets</a:t>
            </a:r>
            <a:r>
              <a:rPr lang="en-US" sz="1600" dirty="0" smtClean="0">
                <a:latin typeface="Arial" charset="0"/>
                <a:hlinkClick r:id="rId3"/>
              </a:rPr>
              <a:t>/</a:t>
            </a:r>
            <a:r>
              <a:rPr lang="en-US" sz="1600" dirty="0" smtClean="0">
                <a:latin typeface="Arial" charset="0"/>
              </a:rPr>
              <a:t> </a:t>
            </a:r>
          </a:p>
          <a:p>
            <a:pPr lvl="1"/>
            <a:r>
              <a:rPr lang="en-US" sz="2000" dirty="0" smtClean="0">
                <a:latin typeface="Arial" charset="0"/>
              </a:rPr>
              <a:t>Lesson</a:t>
            </a:r>
            <a:r>
              <a:rPr lang="en-US" sz="2000" dirty="0">
                <a:latin typeface="Arial" charset="0"/>
              </a:rPr>
              <a:t>: Java Applets, </a:t>
            </a:r>
            <a:r>
              <a:rPr lang="en-US" sz="1600" dirty="0">
                <a:latin typeface="Arial" charset="0"/>
                <a:hlinkClick r:id="rId4"/>
              </a:rPr>
              <a:t>http://docs.oracle.com/javase/tutorial/deployment/applet</a:t>
            </a:r>
            <a:r>
              <a:rPr lang="en-US" sz="1600" dirty="0" smtClean="0">
                <a:latin typeface="Arial" charset="0"/>
                <a:hlinkClick r:id="rId4"/>
              </a:rPr>
              <a:t>/</a:t>
            </a:r>
            <a:r>
              <a:rPr lang="en-US" sz="1600" dirty="0" smtClean="0">
                <a:latin typeface="Arial" charset="0"/>
              </a:rPr>
              <a:t> </a:t>
            </a:r>
            <a:endParaRPr lang="en-US" sz="1600" dirty="0">
              <a:latin typeface="Arial" charset="0"/>
            </a:endParaRPr>
          </a:p>
          <a:p>
            <a:pPr lvl="1"/>
            <a:r>
              <a:rPr lang="en-US" sz="2000" dirty="0" smtClean="0">
                <a:latin typeface="Arial" charset="0"/>
              </a:rPr>
              <a:t>Applets </a:t>
            </a:r>
            <a:r>
              <a:rPr lang="en-US" sz="2000" dirty="0">
                <a:latin typeface="Arial" charset="0"/>
              </a:rPr>
              <a:t>Demos, </a:t>
            </a:r>
            <a:r>
              <a:rPr lang="en-US" sz="1600" dirty="0">
                <a:latin typeface="Arial" charset="0"/>
                <a:hlinkClick r:id="rId5"/>
              </a:rPr>
              <a:t>http://</a:t>
            </a:r>
            <a:r>
              <a:rPr lang="en-US" sz="1600" dirty="0" smtClean="0">
                <a:latin typeface="Arial" charset="0"/>
                <a:hlinkClick r:id="rId5"/>
              </a:rPr>
              <a:t>docs.oracle.com/javase/1.5.0/docs/relnotes/demos.html</a:t>
            </a:r>
            <a:r>
              <a:rPr lang="en-US" sz="1600" dirty="0" smtClean="0">
                <a:latin typeface="Arial" charset="0"/>
              </a:rPr>
              <a:t> </a:t>
            </a:r>
          </a:p>
          <a:p>
            <a:r>
              <a:rPr lang="en-US" sz="2400" dirty="0" smtClean="0">
                <a:latin typeface="Arial" charset="0"/>
              </a:rPr>
              <a:t>Java </a:t>
            </a:r>
            <a:r>
              <a:rPr lang="en-US" sz="2400" dirty="0">
                <a:latin typeface="Arial" charset="0"/>
              </a:rPr>
              <a:t>Plugin Technology, </a:t>
            </a:r>
            <a:r>
              <a:rPr lang="en-US" sz="1600" dirty="0">
                <a:latin typeface="Arial" charset="0"/>
                <a:hlinkClick r:id="rId6"/>
              </a:rPr>
              <a:t>http://</a:t>
            </a:r>
            <a:r>
              <a:rPr lang="en-US" sz="1600" dirty="0" smtClean="0">
                <a:latin typeface="Arial" charset="0"/>
                <a:hlinkClick r:id="rId6"/>
              </a:rPr>
              <a:t>www.oracle.com/technetwork/java/index-jsp-141438.html</a:t>
            </a:r>
            <a:r>
              <a:rPr lang="en-US" sz="1600" dirty="0" smtClean="0">
                <a:latin typeface="Arial" charset="0"/>
              </a:rPr>
              <a:t> </a:t>
            </a:r>
            <a:endParaRPr lang="en-US" sz="1600" dirty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Java Servlet</a:t>
            </a:r>
          </a:p>
          <a:p>
            <a:pPr lvl="1"/>
            <a:r>
              <a:rPr lang="en-US" sz="2000" dirty="0" smtClean="0">
                <a:latin typeface="Arial" charset="0"/>
              </a:rPr>
              <a:t>Java </a:t>
            </a:r>
            <a:r>
              <a:rPr lang="en-US" sz="2000" dirty="0">
                <a:latin typeface="Arial" charset="0"/>
              </a:rPr>
              <a:t>Servlet </a:t>
            </a:r>
            <a:r>
              <a:rPr lang="en-US" sz="2000" dirty="0" smtClean="0">
                <a:latin typeface="Arial" charset="0"/>
              </a:rPr>
              <a:t>Technology Tutorial, </a:t>
            </a:r>
            <a:r>
              <a:rPr lang="en-US" sz="1600" dirty="0">
                <a:latin typeface="Arial" charset="0"/>
                <a:hlinkClick r:id="rId7"/>
              </a:rPr>
              <a:t>http://</a:t>
            </a:r>
            <a:r>
              <a:rPr lang="en-US" sz="1600" dirty="0" smtClean="0">
                <a:latin typeface="Arial" charset="0"/>
                <a:hlinkClick r:id="rId7"/>
              </a:rPr>
              <a:t>java.sun.com/j2ee/tutorial/1_3-fcs/doc/Servlets.html</a:t>
            </a:r>
            <a:r>
              <a:rPr lang="en-US" sz="1600" dirty="0" smtClean="0">
                <a:latin typeface="Arial" charset="0"/>
              </a:rPr>
              <a:t> </a:t>
            </a:r>
          </a:p>
          <a:p>
            <a:r>
              <a:rPr lang="en-US" sz="2400" dirty="0">
                <a:latin typeface="Arial" charset="0"/>
              </a:rPr>
              <a:t>Apache Tomcat, </a:t>
            </a:r>
            <a:r>
              <a:rPr lang="en-US" sz="1600" dirty="0">
                <a:latin typeface="Arial" charset="0"/>
                <a:hlinkClick r:id="rId8"/>
              </a:rPr>
              <a:t>http://tomcat.apache.org</a:t>
            </a:r>
            <a:r>
              <a:rPr lang="en-US" sz="1600" dirty="0" smtClean="0">
                <a:latin typeface="Arial" charset="0"/>
                <a:hlinkClick r:id="rId8"/>
              </a:rPr>
              <a:t>/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lvl="1"/>
            <a:r>
              <a:rPr lang="en-US" sz="2000" dirty="0" smtClean="0">
                <a:latin typeface="Arial" charset="0"/>
              </a:rPr>
              <a:t>Java Servlet</a:t>
            </a:r>
          </a:p>
          <a:p>
            <a:pPr lvl="1"/>
            <a:r>
              <a:rPr lang="en-US" sz="2000" dirty="0" err="1" smtClean="0">
                <a:latin typeface="Arial" charset="0"/>
              </a:rPr>
              <a:t>JavaServer</a:t>
            </a:r>
            <a:r>
              <a:rPr lang="en-US" sz="2000" dirty="0" smtClean="0">
                <a:latin typeface="Arial" charset="0"/>
              </a:rPr>
              <a:t> Pages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2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Common Gateway Interface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lvl="1"/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75" y="1247775"/>
            <a:ext cx="68770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389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Database Server Interface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lvl="1"/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</a:t>
            </a:r>
            <a:br>
              <a:rPr lang="en-US" smtClean="0"/>
            </a:br>
            <a:r>
              <a:rPr lang="en-US" smtClean="0"/>
              <a:t>Paul I. </a:t>
            </a:r>
            <a:r>
              <a:rPr lang="en-US" dirty="0" smtClean="0"/>
              <a:t>Lin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62" y="1828800"/>
            <a:ext cx="6930277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955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Summary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Internet Network Architecture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Backbone</a:t>
            </a:r>
          </a:p>
          <a:p>
            <a:pPr lvl="1" eaLnBrk="1" hangingPunct="1">
              <a:defRPr/>
            </a:pPr>
            <a:r>
              <a:rPr lang="en-US" sz="2000" dirty="0"/>
              <a:t>High-bandwidth fiber-optic cable networks </a:t>
            </a:r>
          </a:p>
          <a:p>
            <a:pPr lvl="1" eaLnBrk="1" hangingPunct="1">
              <a:defRPr/>
            </a:pPr>
            <a:r>
              <a:rPr lang="en-US" sz="2000" dirty="0"/>
              <a:t>Private networks owned by a variety of NSPs</a:t>
            </a:r>
          </a:p>
          <a:p>
            <a:pPr lvl="1" eaLnBrk="1" hangingPunct="1">
              <a:defRPr/>
            </a:pPr>
            <a:r>
              <a:rPr lang="en-US" sz="2000" dirty="0"/>
              <a:t>Bandwidth: 155 Mbps–2.5 </a:t>
            </a:r>
            <a:r>
              <a:rPr lang="en-US" sz="2000" dirty="0" err="1"/>
              <a:t>Gbps</a:t>
            </a:r>
            <a:endParaRPr lang="en-US" sz="2000" dirty="0"/>
          </a:p>
          <a:p>
            <a:pPr lvl="1" eaLnBrk="1" hangingPunct="1">
              <a:defRPr/>
            </a:pPr>
            <a:r>
              <a:rPr lang="en-US" sz="2000" dirty="0"/>
              <a:t>Built-in redundancy</a:t>
            </a:r>
          </a:p>
          <a:p>
            <a:r>
              <a:rPr lang="en-US" sz="2400" dirty="0" smtClean="0">
                <a:latin typeface="Arial" charset="0"/>
              </a:rPr>
              <a:t>Internet </a:t>
            </a:r>
            <a:r>
              <a:rPr lang="en-US" sz="2400" dirty="0" err="1" smtClean="0">
                <a:latin typeface="Arial" charset="0"/>
              </a:rPr>
              <a:t>eXchange</a:t>
            </a:r>
            <a:r>
              <a:rPr lang="en-US" sz="2400" dirty="0" smtClean="0">
                <a:latin typeface="Arial" charset="0"/>
              </a:rPr>
              <a:t> Points (IXP)</a:t>
            </a:r>
          </a:p>
          <a:p>
            <a:pPr lvl="1"/>
            <a:r>
              <a:rPr lang="en-US" sz="2000" dirty="0"/>
              <a:t>Hubs where backbones intersect with regional and local networks, and backbone owners connect with one another</a:t>
            </a:r>
          </a:p>
          <a:p>
            <a:r>
              <a:rPr lang="en-US" sz="2400" dirty="0" smtClean="0">
                <a:latin typeface="Arial" charset="0"/>
              </a:rPr>
              <a:t>Campus Area Networks</a:t>
            </a:r>
          </a:p>
          <a:p>
            <a:pPr lvl="1"/>
            <a:r>
              <a:rPr lang="en-US" sz="2000" dirty="0"/>
              <a:t>LANs operating within a single organization that leases Internet access directly from regional or national carrier</a:t>
            </a:r>
          </a:p>
          <a:p>
            <a:pPr lvl="1"/>
            <a:endParaRPr lang="en-US" sz="20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1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Internet2 100 Gigabit Network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Internet2 </a:t>
            </a:r>
            <a:r>
              <a:rPr lang="en-US" sz="2000" dirty="0">
                <a:latin typeface="+mj-lt"/>
              </a:rPr>
              <a:t>Network, </a:t>
            </a:r>
            <a:r>
              <a:rPr lang="en-US" sz="2000" dirty="0">
                <a:latin typeface="+mj-lt"/>
                <a:hlinkClick r:id="rId3"/>
              </a:rPr>
              <a:t>http://www.internet2.edu/network</a:t>
            </a:r>
            <a:r>
              <a:rPr lang="en-US" sz="2000" dirty="0" smtClean="0">
                <a:latin typeface="+mj-lt"/>
                <a:hlinkClick r:id="rId3"/>
              </a:rPr>
              <a:t>/</a:t>
            </a:r>
            <a:r>
              <a:rPr lang="en-US" sz="2000" dirty="0" smtClean="0">
                <a:latin typeface="+mj-lt"/>
              </a:rPr>
              <a:t> </a:t>
            </a:r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760" y="1385857"/>
            <a:ext cx="8942760" cy="528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15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High-Speed Optical Bandwidth Standards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+mj-lt"/>
              </a:rPr>
              <a:t>TI			1.544 Mbps</a:t>
            </a:r>
          </a:p>
          <a:p>
            <a:r>
              <a:rPr lang="en-US" sz="2400" dirty="0" smtClean="0">
                <a:latin typeface="+mj-lt"/>
              </a:rPr>
              <a:t>T3			43,231Mbps</a:t>
            </a:r>
          </a:p>
          <a:p>
            <a:r>
              <a:rPr lang="en-US" sz="2400" dirty="0" smtClean="0">
                <a:latin typeface="+mj-lt"/>
              </a:rPr>
              <a:t>OC-3		155 Mbps</a:t>
            </a:r>
          </a:p>
          <a:p>
            <a:r>
              <a:rPr lang="en-US" sz="2400" dirty="0" smtClean="0">
                <a:latin typeface="+mj-lt"/>
              </a:rPr>
              <a:t>OC-12		622 Mbps</a:t>
            </a:r>
          </a:p>
          <a:p>
            <a:r>
              <a:rPr lang="en-US" sz="2400" dirty="0" smtClean="0">
                <a:latin typeface="+mj-lt"/>
              </a:rPr>
              <a:t>OC-48		2.5 </a:t>
            </a:r>
            <a:r>
              <a:rPr lang="en-US" sz="2400" dirty="0" err="1" smtClean="0">
                <a:latin typeface="+mj-lt"/>
              </a:rPr>
              <a:t>Gbps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OC-192		9.6 </a:t>
            </a:r>
            <a:r>
              <a:rPr lang="en-US" sz="2400" dirty="0" err="1" smtClean="0">
                <a:latin typeface="+mj-lt"/>
              </a:rPr>
              <a:t>Gbps</a:t>
            </a:r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Arial" charset="0"/>
            </a:endParaRPr>
          </a:p>
          <a:p>
            <a:pPr lvl="1"/>
            <a:endParaRPr lang="en-US" sz="20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7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ISP Service Levels and Bandwidth Choices (speed to desktop)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latin typeface="+mj-lt"/>
              </a:rPr>
              <a:t>Telephone modem	30-56 Kbps</a:t>
            </a:r>
          </a:p>
          <a:p>
            <a:r>
              <a:rPr lang="en-US" sz="2400" dirty="0" smtClean="0">
                <a:latin typeface="+mj-lt"/>
              </a:rPr>
              <a:t>DSL			768 Kbps-7 Mbps</a:t>
            </a:r>
          </a:p>
          <a:p>
            <a:r>
              <a:rPr lang="en-US" sz="2400" dirty="0" smtClean="0">
                <a:latin typeface="+mj-lt"/>
              </a:rPr>
              <a:t>Cable Modem		1 Mbps – 20 Mbps</a:t>
            </a:r>
          </a:p>
          <a:p>
            <a:r>
              <a:rPr lang="en-US" sz="2400" dirty="0" err="1" smtClean="0">
                <a:latin typeface="+mj-lt"/>
              </a:rPr>
              <a:t>FiOS</a:t>
            </a:r>
            <a:r>
              <a:rPr lang="en-US" sz="2400" dirty="0" smtClean="0">
                <a:latin typeface="+mj-lt"/>
              </a:rPr>
              <a:t>			15 Mbps – 50 Mbps</a:t>
            </a:r>
          </a:p>
          <a:p>
            <a:r>
              <a:rPr lang="en-US" sz="2400" dirty="0" smtClean="0">
                <a:latin typeface="+mj-lt"/>
              </a:rPr>
              <a:t>Satellite			768 Kbps- 5 Mbps</a:t>
            </a:r>
          </a:p>
          <a:p>
            <a:r>
              <a:rPr lang="en-US" sz="2400" dirty="0" smtClean="0">
                <a:latin typeface="+mj-lt"/>
              </a:rPr>
              <a:t>T1				1.54 Mbps</a:t>
            </a:r>
          </a:p>
          <a:p>
            <a:r>
              <a:rPr lang="en-US" sz="2400" dirty="0" smtClean="0">
                <a:latin typeface="+mj-lt"/>
              </a:rPr>
              <a:t>T3				45 Mbps</a:t>
            </a:r>
          </a:p>
          <a:p>
            <a:pPr marL="0" indent="0">
              <a:buNone/>
            </a:pPr>
            <a:endParaRPr lang="en-US" sz="2400" dirty="0" smtClean="0">
              <a:latin typeface="Arial" charset="0"/>
            </a:endParaRPr>
          </a:p>
          <a:p>
            <a:pPr lvl="1"/>
            <a:endParaRPr lang="en-US" sz="20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8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Categories of Network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>
                <a:latin typeface="+mj-lt"/>
              </a:rPr>
              <a:t>Local Area Network (LAN) </a:t>
            </a:r>
            <a:endParaRPr lang="en-US" sz="2400" dirty="0" smtClean="0">
              <a:latin typeface="+mj-lt"/>
            </a:endParaRPr>
          </a:p>
          <a:p>
            <a:pPr lvl="1"/>
            <a:r>
              <a:rPr lang="en-US" sz="2000" dirty="0"/>
              <a:t>Data rates: 2 Mbps, …, 10 Mbps, 100 Mbps, Gigabits</a:t>
            </a:r>
          </a:p>
          <a:p>
            <a:r>
              <a:rPr lang="en-US" sz="2400" dirty="0" smtClean="0">
                <a:latin typeface="+mj-lt"/>
              </a:rPr>
              <a:t>Metropolitan </a:t>
            </a:r>
            <a:r>
              <a:rPr lang="en-US" sz="2400" dirty="0">
                <a:latin typeface="+mj-lt"/>
              </a:rPr>
              <a:t>Area Network (MAN</a:t>
            </a:r>
            <a:r>
              <a:rPr lang="en-US" sz="2400" dirty="0" smtClean="0">
                <a:latin typeface="+mj-lt"/>
              </a:rPr>
              <a:t>)</a:t>
            </a:r>
          </a:p>
          <a:p>
            <a:pPr lvl="1"/>
            <a:r>
              <a:rPr lang="en-US" sz="2000" dirty="0" smtClean="0">
                <a:latin typeface="+mj-lt"/>
              </a:rPr>
              <a:t>City </a:t>
            </a:r>
            <a:r>
              <a:rPr lang="en-US" sz="2000" dirty="0">
                <a:latin typeface="+mj-lt"/>
              </a:rPr>
              <a:t>wide coverage</a:t>
            </a:r>
          </a:p>
          <a:p>
            <a:pPr lvl="1"/>
            <a:r>
              <a:rPr lang="en-US" sz="2000" dirty="0" smtClean="0">
                <a:latin typeface="+mj-lt"/>
              </a:rPr>
              <a:t>Free </a:t>
            </a:r>
            <a:r>
              <a:rPr lang="en-US" sz="2000" dirty="0" err="1" smtClean="0">
                <a:latin typeface="+mj-lt"/>
              </a:rPr>
              <a:t>WiFi</a:t>
            </a:r>
            <a:r>
              <a:rPr lang="en-US" sz="2000" dirty="0" smtClean="0">
                <a:latin typeface="+mj-lt"/>
              </a:rPr>
              <a:t> Hotspots in </a:t>
            </a:r>
            <a:r>
              <a:rPr lang="en-US" sz="2000" dirty="0">
                <a:latin typeface="+mj-lt"/>
              </a:rPr>
              <a:t>Fort Wayne, </a:t>
            </a:r>
            <a:r>
              <a:rPr lang="en-US" sz="1400" dirty="0">
                <a:latin typeface="+mj-lt"/>
                <a:hlinkClick r:id="rId3"/>
              </a:rPr>
              <a:t>http://www.openwifispots.com/city_free_wifi_wireless_hotspot-Fort_Wayne_IN.aspx#41.076945,-</a:t>
            </a:r>
            <a:r>
              <a:rPr lang="en-US" sz="1400" dirty="0" smtClean="0">
                <a:latin typeface="+mj-lt"/>
                <a:hlinkClick r:id="rId3"/>
              </a:rPr>
              <a:t>85.133966,14</a:t>
            </a:r>
            <a:r>
              <a:rPr lang="en-US" sz="1400" dirty="0" smtClean="0">
                <a:latin typeface="+mj-lt"/>
              </a:rPr>
              <a:t> </a:t>
            </a:r>
            <a:endParaRPr lang="en-US" sz="1400" dirty="0">
              <a:latin typeface="+mj-lt"/>
            </a:endParaRPr>
          </a:p>
          <a:p>
            <a:pPr lvl="1"/>
            <a:r>
              <a:rPr lang="en-US" sz="2000" dirty="0" smtClean="0">
                <a:latin typeface="+mj-lt"/>
              </a:rPr>
              <a:t>Hong Kong Government Wi-Fi </a:t>
            </a:r>
            <a:r>
              <a:rPr lang="en-US" sz="2000" dirty="0" err="1" smtClean="0">
                <a:latin typeface="+mj-lt"/>
              </a:rPr>
              <a:t>Progamme</a:t>
            </a:r>
            <a:r>
              <a:rPr lang="en-US" sz="2000" dirty="0">
                <a:latin typeface="+mj-lt"/>
              </a:rPr>
              <a:t>, </a:t>
            </a:r>
            <a:r>
              <a:rPr lang="en-US" sz="1400" dirty="0">
                <a:latin typeface="+mj-lt"/>
                <a:hlinkClick r:id="rId4"/>
              </a:rPr>
              <a:t>http://</a:t>
            </a:r>
            <a:r>
              <a:rPr lang="en-US" sz="1400" dirty="0" smtClean="0">
                <a:latin typeface="+mj-lt"/>
                <a:hlinkClick r:id="rId4"/>
              </a:rPr>
              <a:t>www.gov.hk/en/theme/wifi/program/index.htm</a:t>
            </a:r>
            <a:r>
              <a:rPr lang="en-US" sz="1400" dirty="0" smtClean="0">
                <a:latin typeface="+mj-lt"/>
              </a:rPr>
              <a:t> </a:t>
            </a:r>
          </a:p>
          <a:p>
            <a:pPr lvl="1"/>
            <a:r>
              <a:rPr lang="en-US" sz="2000" dirty="0" smtClean="0">
                <a:latin typeface="+mj-lt"/>
              </a:rPr>
              <a:t>Taipei expands coverage of free </a:t>
            </a:r>
            <a:r>
              <a:rPr lang="en-US" sz="2000" dirty="0">
                <a:latin typeface="+mj-lt"/>
              </a:rPr>
              <a:t>wireless service, </a:t>
            </a:r>
            <a:r>
              <a:rPr lang="en-US" sz="1400" dirty="0">
                <a:latin typeface="+mj-lt"/>
                <a:hlinkClick r:id="rId5"/>
              </a:rPr>
              <a:t>http://</a:t>
            </a:r>
            <a:r>
              <a:rPr lang="en-US" sz="1400" dirty="0" smtClean="0">
                <a:latin typeface="+mj-lt"/>
                <a:hlinkClick r:id="rId5"/>
              </a:rPr>
              <a:t>www.taipeitimes.com/News/taiwan/archives/2011/10/01/2003514656</a:t>
            </a:r>
            <a:r>
              <a:rPr lang="en-US" sz="1400" dirty="0" smtClean="0">
                <a:latin typeface="+mj-lt"/>
              </a:rPr>
              <a:t> </a:t>
            </a:r>
            <a:endParaRPr lang="en-US" sz="2400" dirty="0" smtClean="0">
              <a:latin typeface="+mj-lt"/>
            </a:endParaRPr>
          </a:p>
          <a:p>
            <a:pPr lvl="2"/>
            <a:r>
              <a:rPr lang="en-US" sz="2000" dirty="0" smtClean="0">
                <a:latin typeface="+mj-lt"/>
              </a:rPr>
              <a:t>2,000 access points, min 512kbps connection speed</a:t>
            </a:r>
          </a:p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3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Wireless Internet Access Technology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err="1" smtClean="0">
                <a:latin typeface="+mj-lt"/>
              </a:rPr>
              <a:t>WiFi</a:t>
            </a:r>
            <a:r>
              <a:rPr lang="en-US" sz="2400" dirty="0" smtClean="0">
                <a:latin typeface="+mj-lt"/>
              </a:rPr>
              <a:t> (IEEE 802.11 a/b/g/n)</a:t>
            </a:r>
          </a:p>
          <a:p>
            <a:pPr lvl="1"/>
            <a:r>
              <a:rPr lang="en-US" sz="2000" dirty="0" smtClean="0">
                <a:latin typeface="+mj-lt"/>
              </a:rPr>
              <a:t>300 </a:t>
            </a:r>
            <a:r>
              <a:rPr lang="en-US" sz="2000" dirty="0" err="1" smtClean="0">
                <a:latin typeface="+mj-lt"/>
              </a:rPr>
              <a:t>ft</a:t>
            </a:r>
            <a:r>
              <a:rPr lang="en-US" sz="2000" dirty="0" smtClean="0">
                <a:latin typeface="+mj-lt"/>
              </a:rPr>
              <a:t>/11-70 Mbps</a:t>
            </a:r>
          </a:p>
          <a:p>
            <a:r>
              <a:rPr lang="en-US" sz="2400" dirty="0" err="1" smtClean="0">
                <a:latin typeface="+mj-lt"/>
              </a:rPr>
              <a:t>WiMax</a:t>
            </a:r>
            <a:r>
              <a:rPr lang="en-US" sz="2400" dirty="0" smtClean="0">
                <a:latin typeface="+mj-lt"/>
              </a:rPr>
              <a:t> (IEEE 802.16)</a:t>
            </a:r>
          </a:p>
          <a:p>
            <a:pPr lvl="1"/>
            <a:r>
              <a:rPr lang="en-US" sz="2000" dirty="0" smtClean="0">
                <a:latin typeface="+mj-lt"/>
              </a:rPr>
              <a:t>30 miles/50-70 Mbps</a:t>
            </a:r>
            <a:endParaRPr lang="en-US" sz="20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Bluetooth (wireless Personal Area Network)</a:t>
            </a:r>
          </a:p>
          <a:p>
            <a:pPr lvl="1"/>
            <a:r>
              <a:rPr lang="en-US" sz="2000" dirty="0" smtClean="0">
                <a:latin typeface="+mj-lt"/>
              </a:rPr>
              <a:t>1-30 meters/1-3 Mbps</a:t>
            </a:r>
            <a:endParaRPr lang="en-US" sz="20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Ultra-Wideband (UWB) – wireless personal area network:</a:t>
            </a:r>
          </a:p>
          <a:p>
            <a:pPr lvl="1"/>
            <a:r>
              <a:rPr lang="en-US" sz="2000" dirty="0" smtClean="0">
                <a:latin typeface="+mj-lt"/>
              </a:rPr>
              <a:t>30 </a:t>
            </a:r>
            <a:r>
              <a:rPr lang="en-US" sz="2000" dirty="0" err="1" smtClean="0">
                <a:latin typeface="+mj-lt"/>
              </a:rPr>
              <a:t>ft</a:t>
            </a:r>
            <a:r>
              <a:rPr lang="en-US" sz="2000" dirty="0" smtClean="0">
                <a:latin typeface="+mj-lt"/>
              </a:rPr>
              <a:t>/5-10 Mbps </a:t>
            </a:r>
          </a:p>
          <a:p>
            <a:pPr lvl="1"/>
            <a:r>
              <a:rPr lang="en-US" sz="2000" dirty="0" smtClean="0">
                <a:latin typeface="+mj-lt"/>
              </a:rPr>
              <a:t>Intel UWB technology, </a:t>
            </a:r>
            <a:r>
              <a:rPr lang="en-US" sz="1400" dirty="0">
                <a:latin typeface="+mj-lt"/>
                <a:hlinkClick r:id="rId3"/>
              </a:rPr>
              <a:t>http://</a:t>
            </a:r>
            <a:r>
              <a:rPr lang="en-US" sz="1400" dirty="0" smtClean="0">
                <a:latin typeface="+mj-lt"/>
                <a:hlinkClick r:id="rId3"/>
              </a:rPr>
              <a:t>www.intel.com/technology/comms/uwb/download/Ultra-Wideband.pdf</a:t>
            </a:r>
            <a:r>
              <a:rPr lang="en-US" sz="1400" dirty="0" smtClean="0">
                <a:latin typeface="+mj-lt"/>
              </a:rPr>
              <a:t> </a:t>
            </a:r>
          </a:p>
          <a:p>
            <a:pPr lvl="1"/>
            <a:r>
              <a:rPr lang="en-US" sz="2000" dirty="0" err="1" smtClean="0">
                <a:latin typeface="+mj-lt"/>
              </a:rPr>
              <a:t>WiMedia</a:t>
            </a:r>
            <a:r>
              <a:rPr lang="en-US" sz="2000" dirty="0">
                <a:latin typeface="+mj-lt"/>
              </a:rPr>
              <a:t> Alliance, </a:t>
            </a:r>
            <a:r>
              <a:rPr lang="en-US" sz="1400" dirty="0">
                <a:latin typeface="+mj-lt"/>
                <a:hlinkClick r:id="rId4"/>
              </a:rPr>
              <a:t>http://</a:t>
            </a:r>
            <a:r>
              <a:rPr lang="en-US" sz="1400" dirty="0" smtClean="0">
                <a:latin typeface="+mj-lt"/>
                <a:hlinkClick r:id="rId4"/>
              </a:rPr>
              <a:t>www.wimedia.org/en/index.asp</a:t>
            </a:r>
            <a:r>
              <a:rPr lang="en-US" sz="1400" dirty="0" smtClean="0">
                <a:latin typeface="+mj-lt"/>
              </a:rPr>
              <a:t> </a:t>
            </a:r>
          </a:p>
          <a:p>
            <a:r>
              <a:rPr lang="en-US" sz="2400" dirty="0" err="1" smtClean="0">
                <a:latin typeface="+mj-lt"/>
              </a:rPr>
              <a:t>ZigBee</a:t>
            </a:r>
            <a:r>
              <a:rPr lang="en-US" sz="2400" dirty="0" smtClean="0">
                <a:latin typeface="+mj-lt"/>
              </a:rPr>
              <a:t> (wireless personal area network)</a:t>
            </a:r>
          </a:p>
          <a:p>
            <a:pPr lvl="1"/>
            <a:r>
              <a:rPr lang="en-US" sz="2000" dirty="0" smtClean="0">
                <a:latin typeface="+mj-lt"/>
              </a:rPr>
              <a:t>30 </a:t>
            </a:r>
            <a:r>
              <a:rPr lang="en-US" sz="2000" dirty="0" err="1" smtClean="0">
                <a:latin typeface="+mj-lt"/>
              </a:rPr>
              <a:t>ft</a:t>
            </a:r>
            <a:r>
              <a:rPr lang="en-US" sz="2000" dirty="0" smtClean="0">
                <a:latin typeface="+mj-lt"/>
              </a:rPr>
              <a:t>/250 Kbps</a:t>
            </a:r>
            <a:endParaRPr lang="en-US" sz="2000" dirty="0">
              <a:latin typeface="+mj-lt"/>
            </a:endParaRPr>
          </a:p>
          <a:p>
            <a:endParaRPr lang="en-US" sz="2400" dirty="0" smtClean="0">
              <a:latin typeface="Arial" charset="0"/>
            </a:endParaRPr>
          </a:p>
          <a:p>
            <a:pPr lvl="1"/>
            <a:endParaRPr lang="en-US" sz="20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0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Infrastructure &amp; Enabling Technologies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2165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Computing Architecture/Systems</a:t>
            </a:r>
            <a:r>
              <a:rPr lang="en-US" sz="2400" dirty="0" smtClean="0">
                <a:latin typeface="Arial" charset="0"/>
              </a:rPr>
              <a:t>: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Client/Server Computers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Cloud computing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Mobile devices: Smartphone, Tablet, iPad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Web servers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Wired/Wireless Network protocols</a:t>
            </a:r>
            <a:r>
              <a:rPr lang="en-US" sz="2400" dirty="0" smtClean="0">
                <a:latin typeface="Arial" charset="0"/>
              </a:rPr>
              <a:t>: TCP/IP, 802.11a/b/g/n, </a:t>
            </a:r>
            <a:r>
              <a:rPr lang="en-US" sz="2400" dirty="0" err="1" smtClean="0">
                <a:latin typeface="Arial" charset="0"/>
              </a:rPr>
              <a:t>etc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Web Languages</a:t>
            </a:r>
            <a:r>
              <a:rPr lang="en-US" sz="2400" dirty="0" smtClean="0">
                <a:latin typeface="Arial" charset="0"/>
              </a:rPr>
              <a:t>: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HTML, CSS, XML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Programming Languages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Client side: </a:t>
            </a:r>
            <a:r>
              <a:rPr lang="en-US" sz="2000" dirty="0" err="1" smtClean="0">
                <a:latin typeface="Arial" charset="0"/>
              </a:rPr>
              <a:t>Javascript</a:t>
            </a:r>
            <a:r>
              <a:rPr lang="en-US" sz="2000" dirty="0" smtClean="0">
                <a:latin typeface="Arial" charset="0"/>
              </a:rPr>
              <a:t>, Ajax (Asynchronous JavaScript and XML), Flash; Plug-ins and Filters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Server side: Java Servlets, Server Pages.NET, PHP, Perl, Ruby, Rails</a:t>
            </a:r>
          </a:p>
          <a:p>
            <a:pPr lvl="2" eaLnBrk="1" hangingPunct="1">
              <a:defRPr/>
            </a:pPr>
            <a:endParaRPr lang="en-US" dirty="0" smtClean="0">
              <a:latin typeface="Arial" charset="0"/>
            </a:endParaRP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6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13604</TotalTime>
  <Words>1215</Words>
  <Application>Microsoft Office PowerPoint</Application>
  <PresentationFormat>On-screen Show (4:3)</PresentationFormat>
  <Paragraphs>261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Times New Roman</vt:lpstr>
      <vt:lpstr>Verdana</vt:lpstr>
      <vt:lpstr>Wingdings</vt:lpstr>
      <vt:lpstr>Globe</vt:lpstr>
      <vt:lpstr>CPET 499/ITC 250 Web Systems</vt:lpstr>
      <vt:lpstr>Topics</vt:lpstr>
      <vt:lpstr>Internet Network Architecture</vt:lpstr>
      <vt:lpstr>Internet2 100 Gigabit Network</vt:lpstr>
      <vt:lpstr>High-Speed Optical Bandwidth Standards</vt:lpstr>
      <vt:lpstr>ISP Service Levels and Bandwidth Choices (speed to desktop)</vt:lpstr>
      <vt:lpstr>Categories of Network</vt:lpstr>
      <vt:lpstr>Wireless Internet Access Technology</vt:lpstr>
      <vt:lpstr>Web Infrastructure &amp; Enabling Technologies</vt:lpstr>
      <vt:lpstr>Web Client-Server Computing Model</vt:lpstr>
      <vt:lpstr>Web Browser Architecture</vt:lpstr>
      <vt:lpstr>An Apache Web Server</vt:lpstr>
      <vt:lpstr>Software Tools: W3C Standards</vt:lpstr>
      <vt:lpstr>Design &amp; Build A Web Site</vt:lpstr>
      <vt:lpstr>Software for Web Site Design</vt:lpstr>
      <vt:lpstr>Software Tools</vt:lpstr>
      <vt:lpstr>Software Tools</vt:lpstr>
      <vt:lpstr>Software Tools</vt:lpstr>
      <vt:lpstr>Design &amp; Build An E-Commerce Site</vt:lpstr>
      <vt:lpstr>Design A Company Web Site</vt:lpstr>
      <vt:lpstr>Software Tools</vt:lpstr>
      <vt:lpstr>Software Tools</vt:lpstr>
      <vt:lpstr>Software Tools</vt:lpstr>
      <vt:lpstr>Common Gateway Interface</vt:lpstr>
      <vt:lpstr>Database Server Interface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Technology - Lect 2</dc:title>
  <dc:creator>Paul Lin</dc:creator>
  <cp:lastModifiedBy>Lin</cp:lastModifiedBy>
  <cp:revision>536</cp:revision>
  <cp:lastPrinted>2011-11-28T20:02:42Z</cp:lastPrinted>
  <dcterms:created xsi:type="dcterms:W3CDTF">2000-01-10T19:04:23Z</dcterms:created>
  <dcterms:modified xsi:type="dcterms:W3CDTF">2014-09-02T15:37:07Z</dcterms:modified>
</cp:coreProperties>
</file>