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0" r:id="rId4"/>
    <p:sldId id="273" r:id="rId5"/>
    <p:sldId id="257" r:id="rId6"/>
    <p:sldId id="269" r:id="rId7"/>
    <p:sldId id="274" r:id="rId8"/>
    <p:sldId id="259" r:id="rId9"/>
    <p:sldId id="275" r:id="rId10"/>
    <p:sldId id="258" r:id="rId11"/>
    <p:sldId id="277" r:id="rId12"/>
    <p:sldId id="276" r:id="rId13"/>
    <p:sldId id="260" r:id="rId14"/>
    <p:sldId id="278" r:id="rId15"/>
    <p:sldId id="261" r:id="rId16"/>
    <p:sldId id="262" r:id="rId17"/>
    <p:sldId id="263" r:id="rId18"/>
    <p:sldId id="264" r:id="rId19"/>
    <p:sldId id="279" r:id="rId20"/>
    <p:sldId id="265" r:id="rId21"/>
    <p:sldId id="280" r:id="rId22"/>
    <p:sldId id="266" r:id="rId23"/>
    <p:sldId id="281" r:id="rId24"/>
    <p:sldId id="267" r:id="rId25"/>
    <p:sldId id="26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3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Simulated ecommerce site (SES)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ITC 250/CPET 499 Web System Project</a:t>
            </a:r>
          </a:p>
          <a:p>
            <a:r>
              <a:rPr kumimoji="0" lang="en-US" dirty="0" smtClean="0"/>
              <a:t>Instructor: Paul Lin</a:t>
            </a:r>
          </a:p>
          <a:p>
            <a:r>
              <a:rPr kumimoji="0" lang="en-US" dirty="0" smtClean="0"/>
              <a:t>Presenter: Don Ohlwine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5F81D1-D06B-4079-8713-0F8ABF371B73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9469AD-1D97-4551-9C0E-2C0488A7BDC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429000"/>
            <a:ext cx="6400800" cy="1752600"/>
          </a:xfrm>
        </p:spPr>
        <p:txBody>
          <a:bodyPr/>
          <a:lstStyle/>
          <a:p>
            <a:r>
              <a:rPr lang="en-US" dirty="0"/>
              <a:t>ITC 250/CPET 499 Web System Project</a:t>
            </a:r>
          </a:p>
          <a:p>
            <a:r>
              <a:rPr lang="en-US" dirty="0"/>
              <a:t>Instructor: Paul Lin</a:t>
            </a:r>
          </a:p>
          <a:p>
            <a:r>
              <a:rPr lang="en-US" dirty="0" smtClean="0"/>
              <a:t>Presenter</a:t>
            </a:r>
            <a:r>
              <a:rPr lang="en-US" dirty="0"/>
              <a:t>: Don Ohlwine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685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707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752600"/>
            <a:ext cx="7086600" cy="45720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System Design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Functional Description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 Logic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Major Components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Infrastructure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Interaction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06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dirty="0" smtClean="0"/>
              <a:t>Ecommerce </a:t>
            </a:r>
            <a:r>
              <a:rPr lang="en-US" dirty="0"/>
              <a:t>site will:</a:t>
            </a:r>
          </a:p>
          <a:p>
            <a:pPr lvl="1"/>
            <a:r>
              <a:rPr lang="en-US" dirty="0"/>
              <a:t>Allow visitor (customer) to view the sites home webpage</a:t>
            </a:r>
          </a:p>
          <a:p>
            <a:pPr lvl="1"/>
            <a:r>
              <a:rPr lang="en-US" dirty="0"/>
              <a:t>Allow visitor to </a:t>
            </a:r>
            <a:r>
              <a:rPr lang="en-US" dirty="0" smtClean="0"/>
              <a:t>select items and quantities</a:t>
            </a:r>
          </a:p>
          <a:p>
            <a:pPr lvl="1"/>
            <a:r>
              <a:rPr lang="en-US" dirty="0" smtClean="0"/>
              <a:t>Upon a visitor’s request to purchase an item(s), the site will record the request details and if sufficient quantities are in stock the site will request payment details</a:t>
            </a:r>
          </a:p>
          <a:p>
            <a:pPr lvl="2"/>
            <a:r>
              <a:rPr lang="en-US" dirty="0" smtClean="0"/>
              <a:t>For items with insufficient quantities in stock, an “out of stock” or “partial quantity available” message will be sent to the customer</a:t>
            </a:r>
          </a:p>
          <a:p>
            <a:pPr lvl="2"/>
            <a:r>
              <a:rPr lang="en-US" dirty="0" smtClean="0"/>
              <a:t>For partial quantities available, ask customer their preference from the following:</a:t>
            </a:r>
          </a:p>
          <a:p>
            <a:pPr lvl="3"/>
            <a:r>
              <a:rPr lang="en-US" dirty="0" smtClean="0"/>
              <a:t>Accept reduced quantity to amount in stock</a:t>
            </a:r>
          </a:p>
          <a:p>
            <a:pPr lvl="3"/>
            <a:r>
              <a:rPr lang="en-US" dirty="0" smtClean="0"/>
              <a:t>Back order item(s) not in stock</a:t>
            </a:r>
          </a:p>
          <a:p>
            <a:pPr lvl="3"/>
            <a:r>
              <a:rPr lang="en-US" dirty="0" smtClean="0"/>
              <a:t>Cancel request for this item</a:t>
            </a:r>
          </a:p>
          <a:p>
            <a:pPr lvl="2"/>
            <a:r>
              <a:rPr lang="en-US" dirty="0" smtClean="0"/>
              <a:t>For all items in stock, a confirmation of the sale will be sent to the customer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491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Description (continued)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0"/>
            <a:ext cx="703326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457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752600"/>
            <a:ext cx="7086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System Design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Functional Description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 Logic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Major Components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Infrastructure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Interaction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06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Ecommerce webpage shall be sent to website visitor upon request</a:t>
            </a:r>
          </a:p>
          <a:p>
            <a:r>
              <a:rPr lang="en-US" dirty="0" smtClean="0"/>
              <a:t>The </a:t>
            </a:r>
            <a:r>
              <a:rPr lang="en-US" dirty="0"/>
              <a:t>Ecommerce</a:t>
            </a:r>
            <a:r>
              <a:rPr lang="en-US" dirty="0" smtClean="0"/>
              <a:t> website shall record the customer’s purchase request details</a:t>
            </a:r>
          </a:p>
          <a:p>
            <a:r>
              <a:rPr lang="en-US" dirty="0"/>
              <a:t>The Ecommerce website </a:t>
            </a:r>
            <a:r>
              <a:rPr lang="en-US" dirty="0" smtClean="0"/>
              <a:t>shall send the customer confirmation of purchase details</a:t>
            </a:r>
          </a:p>
          <a:p>
            <a:r>
              <a:rPr lang="en-US" dirty="0"/>
              <a:t>The Ecommerce website </a:t>
            </a:r>
            <a:r>
              <a:rPr lang="en-US" dirty="0" smtClean="0"/>
              <a:t>shall update the site’s product database (e.g. reduce quantities of items sold)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88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Laptop computer</a:t>
            </a:r>
          </a:p>
          <a:p>
            <a:pPr lvl="1"/>
            <a:r>
              <a:rPr lang="en-US" dirty="0" smtClean="0"/>
              <a:t>LAN connection</a:t>
            </a:r>
          </a:p>
          <a:p>
            <a:pPr lvl="1"/>
            <a:r>
              <a:rPr lang="en-US" dirty="0" smtClean="0"/>
              <a:t>Web browser</a:t>
            </a:r>
          </a:p>
          <a:p>
            <a:pPr lvl="2"/>
            <a:r>
              <a:rPr lang="en-US" dirty="0" smtClean="0"/>
              <a:t>Internet Explorer</a:t>
            </a:r>
          </a:p>
          <a:p>
            <a:pPr lvl="2"/>
            <a:r>
              <a:rPr lang="en-US" dirty="0" smtClean="0"/>
              <a:t>Firefox</a:t>
            </a:r>
          </a:p>
          <a:p>
            <a:pPr marL="905256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5676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System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The Apache </a:t>
            </a:r>
            <a:r>
              <a:rPr lang="en-US" dirty="0"/>
              <a:t>server </a:t>
            </a:r>
            <a:r>
              <a:rPr lang="en-US" dirty="0" smtClean="0"/>
              <a:t>and MySQL requirements are as follows:</a:t>
            </a:r>
          </a:p>
          <a:p>
            <a:r>
              <a:rPr lang="en-US" dirty="0" smtClean="0"/>
              <a:t>Operating System:</a:t>
            </a:r>
          </a:p>
          <a:p>
            <a:pPr lvl="1"/>
            <a:r>
              <a:rPr lang="en-US" dirty="0" smtClean="0"/>
              <a:t>Windows 7</a:t>
            </a:r>
          </a:p>
          <a:p>
            <a:pPr lvl="1"/>
            <a:r>
              <a:rPr lang="en-US" dirty="0" smtClean="0"/>
              <a:t>Windows 8</a:t>
            </a:r>
          </a:p>
          <a:p>
            <a:pPr lvl="1"/>
            <a:r>
              <a:rPr lang="en-US" dirty="0" smtClean="0"/>
              <a:t>Windows Vista</a:t>
            </a:r>
          </a:p>
          <a:p>
            <a:r>
              <a:rPr lang="en-US" dirty="0" smtClean="0"/>
              <a:t>Hard drive (total):</a:t>
            </a:r>
          </a:p>
          <a:p>
            <a:pPr lvl="1"/>
            <a:r>
              <a:rPr lang="en-US" dirty="0" smtClean="0"/>
              <a:t>480 Mb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799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Logic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155" y="1600200"/>
            <a:ext cx="6293689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490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752600"/>
            <a:ext cx="7086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System Design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Functional Description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 Logic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Major Components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Infrastructure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Interaction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0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752600"/>
            <a:ext cx="70866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Objective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System Design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Functional Description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 Logic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Major Components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Infrastructure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Interaction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801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Components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Ecommerce Website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18143"/>
            <a:ext cx="61341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472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752600"/>
            <a:ext cx="7086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System Design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Functional Description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 Logic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Major Components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System Infrastructure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Interaction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06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 Layout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803929" y="1858503"/>
            <a:ext cx="5365750" cy="4224656"/>
            <a:chOff x="0" y="0"/>
            <a:chExt cx="5366012" cy="4225044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5366012" cy="4225044"/>
              <a:chOff x="0" y="0"/>
              <a:chExt cx="5366012" cy="4225044"/>
            </a:xfrm>
          </p:grpSpPr>
          <p:sp>
            <p:nvSpPr>
              <p:cNvPr id="10" name="laptop"/>
              <p:cNvSpPr>
                <a:spLocks noEditPoints="1" noChangeArrowheads="1"/>
              </p:cNvSpPr>
              <p:nvPr/>
            </p:nvSpPr>
            <p:spPr bwMode="auto">
              <a:xfrm>
                <a:off x="5281" y="3437243"/>
                <a:ext cx="1143000" cy="709650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pic>
            <p:nvPicPr>
              <p:cNvPr id="11" name="Picture 10" descr="H:\Users\Norm\AppData\Local\Microsoft\Windows\Temporary Internet Files\Content.IE5\M3IA29DF\MP900402149[1]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16097" y="3101509"/>
                <a:ext cx="1249915" cy="11235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1" descr="H:\Users\Norm\AppData\Local\Microsoft\Windows\Temporary Internet Files\Content.IE5\6DH26ERD\MC900432567[1]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7197" y="1983251"/>
                <a:ext cx="1082675" cy="10826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3" name="Elbow Connector 12"/>
              <p:cNvCxnSpPr>
                <a:stCxn id="12" idx="3"/>
                <a:endCxn id="11" idx="0"/>
              </p:cNvCxnSpPr>
              <p:nvPr/>
            </p:nvCxnSpPr>
            <p:spPr>
              <a:xfrm>
                <a:off x="2569872" y="2524589"/>
                <a:ext cx="2171183" cy="576920"/>
              </a:xfrm>
              <a:prstGeom prst="bentConnector2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Up-Down Arrow 13"/>
              <p:cNvSpPr/>
              <p:nvPr/>
            </p:nvSpPr>
            <p:spPr>
              <a:xfrm rot="3523604">
                <a:off x="1423078" y="2620828"/>
                <a:ext cx="91466" cy="944617"/>
              </a:xfrm>
              <a:prstGeom prst="upDownArrow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5" name="TextBox 9"/>
              <p:cNvSpPr txBox="1"/>
              <p:nvPr/>
            </p:nvSpPr>
            <p:spPr>
              <a:xfrm>
                <a:off x="0" y="2524589"/>
                <a:ext cx="13795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Wireless connection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6" name="TextBox 10"/>
              <p:cNvSpPr txBox="1"/>
              <p:nvPr/>
            </p:nvSpPr>
            <p:spPr>
              <a:xfrm>
                <a:off x="3930623" y="1325395"/>
                <a:ext cx="1371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Wired connections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7" name="modem"/>
              <p:cNvSpPr>
                <a:spLocks noEditPoints="1" noChangeArrowheads="1"/>
              </p:cNvSpPr>
              <p:nvPr/>
            </p:nvSpPr>
            <p:spPr bwMode="auto">
              <a:xfrm rot="5400000">
                <a:off x="1837446" y="1057207"/>
                <a:ext cx="608231" cy="296863"/>
              </a:xfrm>
              <a:custGeom>
                <a:avLst/>
                <a:gdLst>
                  <a:gd name="T0" fmla="*/ 0 w 21600"/>
                  <a:gd name="T1" fmla="*/ 5152 h 21600"/>
                  <a:gd name="T2" fmla="*/ 2941 w 21600"/>
                  <a:gd name="T3" fmla="*/ 0 h 21600"/>
                  <a:gd name="T4" fmla="*/ 18625 w 21600"/>
                  <a:gd name="T5" fmla="*/ 0 h 21600"/>
                  <a:gd name="T6" fmla="*/ 21600 w 21600"/>
                  <a:gd name="T7" fmla="*/ 5152 h 21600"/>
                  <a:gd name="T8" fmla="*/ 21600 w 21600"/>
                  <a:gd name="T9" fmla="*/ 21600 h 21600"/>
                  <a:gd name="T10" fmla="*/ 0 w 21600"/>
                  <a:gd name="T11" fmla="*/ 21600 h 21600"/>
                  <a:gd name="T12" fmla="*/ 10800 w 21600"/>
                  <a:gd name="T13" fmla="*/ 0 h 21600"/>
                  <a:gd name="T14" fmla="*/ 10800 w 21600"/>
                  <a:gd name="T15" fmla="*/ 21600 h 21600"/>
                  <a:gd name="T16" fmla="*/ 0 w 21600"/>
                  <a:gd name="T17" fmla="*/ 13376 h 21600"/>
                  <a:gd name="T18" fmla="*/ 21600 w 21600"/>
                  <a:gd name="T19" fmla="*/ 13376 h 21600"/>
                  <a:gd name="T20" fmla="*/ 400 w 21600"/>
                  <a:gd name="T21" fmla="*/ 22400 h 21600"/>
                  <a:gd name="T22" fmla="*/ 21200 w 21600"/>
                  <a:gd name="T23" fmla="*/ 300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 extrusionOk="0">
                    <a:moveTo>
                      <a:pt x="0" y="5152"/>
                    </a:moveTo>
                    <a:lnTo>
                      <a:pt x="2941" y="0"/>
                    </a:lnTo>
                    <a:lnTo>
                      <a:pt x="18625" y="0"/>
                    </a:lnTo>
                    <a:lnTo>
                      <a:pt x="21600" y="5152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5152"/>
                    </a:lnTo>
                    <a:close/>
                  </a:path>
                  <a:path w="21600" h="21600" extrusionOk="0">
                    <a:moveTo>
                      <a:pt x="0" y="5251"/>
                    </a:moveTo>
                    <a:lnTo>
                      <a:pt x="21600" y="5251"/>
                    </a:lnTo>
                    <a:moveTo>
                      <a:pt x="1961" y="11791"/>
                    </a:moveTo>
                    <a:lnTo>
                      <a:pt x="1961" y="14268"/>
                    </a:lnTo>
                    <a:lnTo>
                      <a:pt x="2806" y="14268"/>
                    </a:lnTo>
                    <a:lnTo>
                      <a:pt x="2806" y="11791"/>
                    </a:lnTo>
                    <a:lnTo>
                      <a:pt x="1961" y="11791"/>
                    </a:lnTo>
                    <a:close/>
                  </a:path>
                  <a:path w="21600" h="21600" extrusionOk="0">
                    <a:moveTo>
                      <a:pt x="3685" y="11791"/>
                    </a:moveTo>
                    <a:lnTo>
                      <a:pt x="3685" y="14268"/>
                    </a:lnTo>
                    <a:lnTo>
                      <a:pt x="4530" y="14268"/>
                    </a:lnTo>
                    <a:lnTo>
                      <a:pt x="4530" y="11791"/>
                    </a:lnTo>
                    <a:lnTo>
                      <a:pt x="3685" y="11791"/>
                    </a:lnTo>
                    <a:close/>
                  </a:path>
                  <a:path w="21600" h="21600" extrusionOk="0">
                    <a:moveTo>
                      <a:pt x="5408" y="11791"/>
                    </a:moveTo>
                    <a:lnTo>
                      <a:pt x="5408" y="14268"/>
                    </a:lnTo>
                    <a:lnTo>
                      <a:pt x="6254" y="14268"/>
                    </a:lnTo>
                    <a:lnTo>
                      <a:pt x="6254" y="11791"/>
                    </a:lnTo>
                    <a:lnTo>
                      <a:pt x="5408" y="11791"/>
                    </a:lnTo>
                    <a:close/>
                  </a:path>
                  <a:path w="21600" h="21600" extrusionOk="0">
                    <a:moveTo>
                      <a:pt x="7132" y="11791"/>
                    </a:moveTo>
                    <a:lnTo>
                      <a:pt x="7132" y="14268"/>
                    </a:lnTo>
                    <a:lnTo>
                      <a:pt x="7977" y="14268"/>
                    </a:lnTo>
                    <a:lnTo>
                      <a:pt x="7977" y="11791"/>
                    </a:lnTo>
                    <a:lnTo>
                      <a:pt x="7132" y="11791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cxnSp>
            <p:nvCxnSpPr>
              <p:cNvPr id="18" name="Straight Arrow Connector 17"/>
              <p:cNvCxnSpPr>
                <a:stCxn id="17" idx="9"/>
              </p:cNvCxnSpPr>
              <p:nvPr/>
            </p:nvCxnSpPr>
            <p:spPr>
              <a:xfrm>
                <a:off x="2106158" y="1509754"/>
                <a:ext cx="0" cy="9370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7" idx="6"/>
                <a:endCxn id="20" idx="0"/>
              </p:cNvCxnSpPr>
              <p:nvPr/>
            </p:nvCxnSpPr>
            <p:spPr>
              <a:xfrm flipV="1">
                <a:off x="2289993" y="485528"/>
                <a:ext cx="1347163" cy="72011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3631898" y="0"/>
                <a:ext cx="1695045" cy="971056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kern="1200">
                    <a:solidFill>
                      <a:srgbClr val="000000"/>
                    </a:solidFill>
                    <a:effectLst/>
                    <a:ea typeface="Times New Roman"/>
                    <a:cs typeface="Times New Roman"/>
                  </a:rPr>
                  <a:t>ISP and Internet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1" name="TextBox 24"/>
              <p:cNvSpPr txBox="1"/>
              <p:nvPr/>
            </p:nvSpPr>
            <p:spPr>
              <a:xfrm>
                <a:off x="2630197" y="1232755"/>
                <a:ext cx="84947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kern="120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Coax cable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2" name="TextBox 25"/>
              <p:cNvSpPr txBox="1"/>
              <p:nvPr/>
            </p:nvSpPr>
            <p:spPr>
              <a:xfrm>
                <a:off x="2637155" y="1761673"/>
                <a:ext cx="99555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kern="120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Ethernet cable (cat. 5)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23" name="Straight Arrow Connector 22"/>
              <p:cNvCxnSpPr>
                <a:stCxn id="21" idx="0"/>
              </p:cNvCxnSpPr>
              <p:nvPr/>
            </p:nvCxnSpPr>
            <p:spPr>
              <a:xfrm flipH="1" flipV="1">
                <a:off x="2963663" y="901523"/>
                <a:ext cx="91273" cy="33123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H="1" flipV="1">
                <a:off x="2141248" y="1891605"/>
                <a:ext cx="488821" cy="914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1023"/>
            <p:cNvSpPr txBox="1"/>
            <p:nvPr/>
          </p:nvSpPr>
          <p:spPr>
            <a:xfrm>
              <a:off x="974956" y="971145"/>
              <a:ext cx="8640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Cable Modem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TextBox 1024"/>
            <p:cNvSpPr txBox="1"/>
            <p:nvPr/>
          </p:nvSpPr>
          <p:spPr>
            <a:xfrm>
              <a:off x="1236508" y="3663276"/>
              <a:ext cx="10534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Laptop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TextBox 1025"/>
            <p:cNvSpPr txBox="1"/>
            <p:nvPr/>
          </p:nvSpPr>
          <p:spPr>
            <a:xfrm>
              <a:off x="3158316" y="3569280"/>
              <a:ext cx="9577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Desktop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Computer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TextBox 1028"/>
            <p:cNvSpPr txBox="1"/>
            <p:nvPr/>
          </p:nvSpPr>
          <p:spPr>
            <a:xfrm>
              <a:off x="896006" y="1971726"/>
              <a:ext cx="9671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Wireless Router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6878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752600"/>
            <a:ext cx="7086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System Design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Functional Description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 Logic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Major Components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Infrastructure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System Interaction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06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78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15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37160" indent="0"/>
            <a:r>
              <a:rPr lang="en-US" dirty="0"/>
              <a:t>Objective: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r>
              <a:rPr lang="en-US" dirty="0"/>
              <a:t>, build, and test a prototype of a simple ecommerce website. 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finished website will allow the user to view products, make product selections for purchase, and collect payment information when the user is ready to make purchase.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24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752600"/>
            <a:ext cx="7086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Scope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System Design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Functional Description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 Logic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Major Components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Infrastructure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Interaction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91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SCOPE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en-US" sz="2400" dirty="0" smtClean="0"/>
          </a:p>
          <a:p>
            <a:pPr marL="137160" indent="0">
              <a:buNone/>
            </a:pPr>
            <a:r>
              <a:rPr lang="en-US" sz="2400" dirty="0" smtClean="0"/>
              <a:t>That which will be included:</a:t>
            </a:r>
            <a:endParaRPr lang="en-US" sz="2400" dirty="0"/>
          </a:p>
          <a:p>
            <a:r>
              <a:rPr lang="en-US" sz="2000" dirty="0"/>
              <a:t>Design of an ecommerce webpage using </a:t>
            </a:r>
            <a:r>
              <a:rPr lang="en-US" sz="2000" dirty="0" err="1"/>
              <a:t>Netbeans</a:t>
            </a:r>
            <a:r>
              <a:rPr lang="en-US" sz="2000" dirty="0"/>
              <a:t> (an open source software package</a:t>
            </a:r>
            <a:r>
              <a:rPr lang="en-US" sz="2000" dirty="0" smtClean="0"/>
              <a:t>).</a:t>
            </a:r>
          </a:p>
          <a:p>
            <a:r>
              <a:rPr lang="en-US" sz="2000" dirty="0"/>
              <a:t>Design of an ecommerce server using XAMPP (another open source software package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Design </a:t>
            </a:r>
            <a:r>
              <a:rPr lang="en-US" sz="2000" dirty="0"/>
              <a:t>of a ecommerce database using MySQL (if time permits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Testing of site by simulating a customer visiting the site from the web.</a:t>
            </a:r>
          </a:p>
          <a:p>
            <a:r>
              <a:rPr lang="en-US" sz="2000" dirty="0" smtClean="0"/>
              <a:t>Writing a report of the project’s results.</a:t>
            </a:r>
          </a:p>
          <a:p>
            <a:r>
              <a:rPr lang="en-US" sz="2000" dirty="0" smtClean="0"/>
              <a:t>Giving a presentation of the project’s results.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108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That </a:t>
            </a:r>
            <a:r>
              <a:rPr lang="en-US" dirty="0"/>
              <a:t>which will </a:t>
            </a:r>
            <a:r>
              <a:rPr lang="en-US" dirty="0" smtClean="0"/>
              <a:t>not be </a:t>
            </a:r>
            <a:r>
              <a:rPr lang="en-US" dirty="0"/>
              <a:t>included</a:t>
            </a:r>
            <a:r>
              <a:rPr lang="en-US" dirty="0" smtClean="0"/>
              <a:t>:</a:t>
            </a:r>
          </a:p>
          <a:p>
            <a:r>
              <a:rPr lang="en-US" sz="2400" dirty="0" smtClean="0"/>
              <a:t>Accessing the Ecommerce </a:t>
            </a:r>
            <a:r>
              <a:rPr lang="en-US" sz="2400" dirty="0"/>
              <a:t>site from outside of the local (home) network.</a:t>
            </a:r>
            <a:endParaRPr lang="en-US" sz="2400" dirty="0"/>
          </a:p>
          <a:p>
            <a:r>
              <a:rPr lang="en-US" sz="2400" dirty="0"/>
              <a:t>Actual financial transactions (credit card or other payment forms) being processed.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6503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752600"/>
            <a:ext cx="7086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Project Schedule</a:t>
            </a:r>
          </a:p>
          <a:p>
            <a:r>
              <a:rPr lang="en-US" dirty="0" smtClean="0"/>
              <a:t>System Design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Functional Description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 Logic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Major Components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Infrastructure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Interaction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9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83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0866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752600"/>
            <a:ext cx="7086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/>
              <a:t>Scope</a:t>
            </a:r>
          </a:p>
          <a:p>
            <a:r>
              <a:rPr lang="en-US" dirty="0" smtClean="0"/>
              <a:t>Project Schedule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System Design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Functional Description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User Interface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Server System Requirements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Process Logic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Major Components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Infrastructure</a:t>
            </a:r>
          </a:p>
          <a:p>
            <a:pPr marL="416052" indent="-342900">
              <a:buFont typeface="Arial" panose="020B0604020202020204" pitchFamily="34" charset="0"/>
              <a:buChar char="•"/>
            </a:pPr>
            <a:r>
              <a:rPr lang="en-US" dirty="0" smtClean="0"/>
              <a:t>System Interaction</a:t>
            </a:r>
          </a:p>
          <a:p>
            <a:pPr marL="121158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98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387</TotalTime>
  <Words>661</Words>
  <Application>Microsoft Office PowerPoint</Application>
  <PresentationFormat>On-screen Show (4:3)</PresentationFormat>
  <Paragraphs>190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Apex</vt:lpstr>
      <vt:lpstr>PowerPoint Presentation</vt:lpstr>
      <vt:lpstr>Overview</vt:lpstr>
      <vt:lpstr>Objective:</vt:lpstr>
      <vt:lpstr>Overview</vt:lpstr>
      <vt:lpstr>SCOPE:</vt:lpstr>
      <vt:lpstr>Scope (continued)</vt:lpstr>
      <vt:lpstr>Overview</vt:lpstr>
      <vt:lpstr>Project Schedule</vt:lpstr>
      <vt:lpstr>Overview</vt:lpstr>
      <vt:lpstr>System Design</vt:lpstr>
      <vt:lpstr>Overview</vt:lpstr>
      <vt:lpstr>Functional Description</vt:lpstr>
      <vt:lpstr>Functional Description (continued)</vt:lpstr>
      <vt:lpstr>Overview</vt:lpstr>
      <vt:lpstr>System Requirements</vt:lpstr>
      <vt:lpstr>User Interface</vt:lpstr>
      <vt:lpstr>Server System Requirements</vt:lpstr>
      <vt:lpstr>Process Logic</vt:lpstr>
      <vt:lpstr>Overview</vt:lpstr>
      <vt:lpstr>Major Components</vt:lpstr>
      <vt:lpstr>Overview</vt:lpstr>
      <vt:lpstr>System Infrastructure</vt:lpstr>
      <vt:lpstr>Overview</vt:lpstr>
      <vt:lpstr>System Interaction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Ohlwine</dc:creator>
  <cp:lastModifiedBy>Don Ohlwine</cp:lastModifiedBy>
  <cp:revision>26</cp:revision>
  <dcterms:created xsi:type="dcterms:W3CDTF">2014-11-04T12:34:25Z</dcterms:created>
  <dcterms:modified xsi:type="dcterms:W3CDTF">2014-11-04T19:01:28Z</dcterms:modified>
</cp:coreProperties>
</file>