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 id="265" r:id="rId8"/>
    <p:sldId id="261" r:id="rId9"/>
    <p:sldId id="262"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D9CF3"/>
    <a:srgbClr val="4990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B2EC73-DD32-4459-A15B-350CD748B0DD}" type="datetimeFigureOut">
              <a:rPr lang="en-US" smtClean="0"/>
              <a:t>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45339B-B233-408E-AE7C-261175BACB2A}" type="slidenum">
              <a:rPr lang="en-US" smtClean="0"/>
              <a:t>‹#›</a:t>
            </a:fld>
            <a:endParaRPr lang="en-US"/>
          </a:p>
        </p:txBody>
      </p:sp>
    </p:spTree>
    <p:extLst>
      <p:ext uri="{BB962C8B-B14F-4D97-AF65-F5344CB8AC3E}">
        <p14:creationId xmlns:p14="http://schemas.microsoft.com/office/powerpoint/2010/main" val="2428143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B2EC73-DD32-4459-A15B-350CD748B0DD}" type="datetimeFigureOut">
              <a:rPr lang="en-US" smtClean="0"/>
              <a:t>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45339B-B233-408E-AE7C-261175BACB2A}" type="slidenum">
              <a:rPr lang="en-US" smtClean="0"/>
              <a:t>‹#›</a:t>
            </a:fld>
            <a:endParaRPr lang="en-US"/>
          </a:p>
        </p:txBody>
      </p:sp>
    </p:spTree>
    <p:extLst>
      <p:ext uri="{BB962C8B-B14F-4D97-AF65-F5344CB8AC3E}">
        <p14:creationId xmlns:p14="http://schemas.microsoft.com/office/powerpoint/2010/main" val="3039218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B2EC73-DD32-4459-A15B-350CD748B0DD}" type="datetimeFigureOut">
              <a:rPr lang="en-US" smtClean="0"/>
              <a:t>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45339B-B233-408E-AE7C-261175BACB2A}" type="slidenum">
              <a:rPr lang="en-US" smtClean="0"/>
              <a:t>‹#›</a:t>
            </a:fld>
            <a:endParaRPr lang="en-US"/>
          </a:p>
        </p:txBody>
      </p:sp>
    </p:spTree>
    <p:extLst>
      <p:ext uri="{BB962C8B-B14F-4D97-AF65-F5344CB8AC3E}">
        <p14:creationId xmlns:p14="http://schemas.microsoft.com/office/powerpoint/2010/main" val="3676305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B2EC73-DD32-4459-A15B-350CD748B0DD}" type="datetimeFigureOut">
              <a:rPr lang="en-US" smtClean="0"/>
              <a:t>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45339B-B233-408E-AE7C-261175BACB2A}" type="slidenum">
              <a:rPr lang="en-US" smtClean="0"/>
              <a:t>‹#›</a:t>
            </a:fld>
            <a:endParaRPr lang="en-US"/>
          </a:p>
        </p:txBody>
      </p:sp>
    </p:spTree>
    <p:extLst>
      <p:ext uri="{BB962C8B-B14F-4D97-AF65-F5344CB8AC3E}">
        <p14:creationId xmlns:p14="http://schemas.microsoft.com/office/powerpoint/2010/main" val="2091586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B2EC73-DD32-4459-A15B-350CD748B0DD}" type="datetimeFigureOut">
              <a:rPr lang="en-US" smtClean="0"/>
              <a:t>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45339B-B233-408E-AE7C-261175BACB2A}" type="slidenum">
              <a:rPr lang="en-US" smtClean="0"/>
              <a:t>‹#›</a:t>
            </a:fld>
            <a:endParaRPr lang="en-US"/>
          </a:p>
        </p:txBody>
      </p:sp>
    </p:spTree>
    <p:extLst>
      <p:ext uri="{BB962C8B-B14F-4D97-AF65-F5344CB8AC3E}">
        <p14:creationId xmlns:p14="http://schemas.microsoft.com/office/powerpoint/2010/main" val="1958924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B2EC73-DD32-4459-A15B-350CD748B0DD}" type="datetimeFigureOut">
              <a:rPr lang="en-US" smtClean="0"/>
              <a:t>11/4/2014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45339B-B233-408E-AE7C-261175BACB2A}" type="slidenum">
              <a:rPr lang="en-US" smtClean="0"/>
              <a:t>‹#›</a:t>
            </a:fld>
            <a:endParaRPr lang="en-US"/>
          </a:p>
        </p:txBody>
      </p:sp>
    </p:spTree>
    <p:extLst>
      <p:ext uri="{BB962C8B-B14F-4D97-AF65-F5344CB8AC3E}">
        <p14:creationId xmlns:p14="http://schemas.microsoft.com/office/powerpoint/2010/main" val="3136649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B2EC73-DD32-4459-A15B-350CD748B0DD}" type="datetimeFigureOut">
              <a:rPr lang="en-US" smtClean="0"/>
              <a:t>11/4/2014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45339B-B233-408E-AE7C-261175BACB2A}" type="slidenum">
              <a:rPr lang="en-US" smtClean="0"/>
              <a:t>‹#›</a:t>
            </a:fld>
            <a:endParaRPr lang="en-US"/>
          </a:p>
        </p:txBody>
      </p:sp>
    </p:spTree>
    <p:extLst>
      <p:ext uri="{BB962C8B-B14F-4D97-AF65-F5344CB8AC3E}">
        <p14:creationId xmlns:p14="http://schemas.microsoft.com/office/powerpoint/2010/main" val="1111284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B2EC73-DD32-4459-A15B-350CD748B0DD}" type="datetimeFigureOut">
              <a:rPr lang="en-US" smtClean="0"/>
              <a:t>11/4/2014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45339B-B233-408E-AE7C-261175BACB2A}" type="slidenum">
              <a:rPr lang="en-US" smtClean="0"/>
              <a:t>‹#›</a:t>
            </a:fld>
            <a:endParaRPr lang="en-US"/>
          </a:p>
        </p:txBody>
      </p:sp>
    </p:spTree>
    <p:extLst>
      <p:ext uri="{BB962C8B-B14F-4D97-AF65-F5344CB8AC3E}">
        <p14:creationId xmlns:p14="http://schemas.microsoft.com/office/powerpoint/2010/main" val="458326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B2EC73-DD32-4459-A15B-350CD748B0DD}" type="datetimeFigureOut">
              <a:rPr lang="en-US" smtClean="0"/>
              <a:t>11/4/2014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45339B-B233-408E-AE7C-261175BACB2A}" type="slidenum">
              <a:rPr lang="en-US" smtClean="0"/>
              <a:t>‹#›</a:t>
            </a:fld>
            <a:endParaRPr lang="en-US"/>
          </a:p>
        </p:txBody>
      </p:sp>
    </p:spTree>
    <p:extLst>
      <p:ext uri="{BB962C8B-B14F-4D97-AF65-F5344CB8AC3E}">
        <p14:creationId xmlns:p14="http://schemas.microsoft.com/office/powerpoint/2010/main" val="3763697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B2EC73-DD32-4459-A15B-350CD748B0DD}" type="datetimeFigureOut">
              <a:rPr lang="en-US" smtClean="0"/>
              <a:t>11/4/2014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45339B-B233-408E-AE7C-261175BACB2A}" type="slidenum">
              <a:rPr lang="en-US" smtClean="0"/>
              <a:t>‹#›</a:t>
            </a:fld>
            <a:endParaRPr lang="en-US"/>
          </a:p>
        </p:txBody>
      </p:sp>
    </p:spTree>
    <p:extLst>
      <p:ext uri="{BB962C8B-B14F-4D97-AF65-F5344CB8AC3E}">
        <p14:creationId xmlns:p14="http://schemas.microsoft.com/office/powerpoint/2010/main" val="249576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B2EC73-DD32-4459-A15B-350CD748B0DD}" type="datetimeFigureOut">
              <a:rPr lang="en-US" smtClean="0"/>
              <a:t>11/4/2014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45339B-B233-408E-AE7C-261175BACB2A}" type="slidenum">
              <a:rPr lang="en-US" smtClean="0"/>
              <a:t>‹#›</a:t>
            </a:fld>
            <a:endParaRPr lang="en-US"/>
          </a:p>
        </p:txBody>
      </p:sp>
    </p:spTree>
    <p:extLst>
      <p:ext uri="{BB962C8B-B14F-4D97-AF65-F5344CB8AC3E}">
        <p14:creationId xmlns:p14="http://schemas.microsoft.com/office/powerpoint/2010/main" val="3530457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B2EC73-DD32-4459-A15B-350CD748B0DD}" type="datetimeFigureOut">
              <a:rPr lang="en-US" smtClean="0"/>
              <a:t>11/4/2014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45339B-B233-408E-AE7C-261175BACB2A}" type="slidenum">
              <a:rPr lang="en-US" smtClean="0"/>
              <a:t>‹#›</a:t>
            </a:fld>
            <a:endParaRPr lang="en-US"/>
          </a:p>
        </p:txBody>
      </p:sp>
    </p:spTree>
    <p:extLst>
      <p:ext uri="{BB962C8B-B14F-4D97-AF65-F5344CB8AC3E}">
        <p14:creationId xmlns:p14="http://schemas.microsoft.com/office/powerpoint/2010/main" val="2109558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Database Utilization In </a:t>
            </a:r>
            <a:br>
              <a:rPr lang="en-US" dirty="0" smtClean="0"/>
            </a:br>
            <a:r>
              <a:rPr lang="en-US" dirty="0"/>
              <a:t>W</a:t>
            </a:r>
            <a:r>
              <a:rPr lang="en-US" dirty="0" smtClean="0"/>
              <a:t>eb Systems</a:t>
            </a:r>
            <a:endParaRPr lang="en-US" dirty="0"/>
          </a:p>
        </p:txBody>
      </p:sp>
      <p:sp>
        <p:nvSpPr>
          <p:cNvPr id="3" name="Subtitle 2"/>
          <p:cNvSpPr>
            <a:spLocks noGrp="1"/>
          </p:cNvSpPr>
          <p:nvPr>
            <p:ph type="subTitle" idx="1"/>
          </p:nvPr>
        </p:nvSpPr>
        <p:spPr/>
        <p:txBody>
          <a:bodyPr/>
          <a:lstStyle/>
          <a:p>
            <a:r>
              <a:rPr lang="en-US" dirty="0" smtClean="0"/>
              <a:t>By Timothy Wages</a:t>
            </a:r>
            <a:endParaRPr lang="en-US" dirty="0"/>
          </a:p>
        </p:txBody>
      </p:sp>
    </p:spTree>
    <p:extLst>
      <p:ext uri="{BB962C8B-B14F-4D97-AF65-F5344CB8AC3E}">
        <p14:creationId xmlns:p14="http://schemas.microsoft.com/office/powerpoint/2010/main" val="32107915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Interactions</a:t>
            </a:r>
            <a:endParaRPr lang="en-US" dirty="0"/>
          </a:p>
        </p:txBody>
      </p:sp>
      <p:pic>
        <p:nvPicPr>
          <p:cNvPr id="9" name="Content Placeholder 8"/>
          <p:cNvPicPr>
            <a:picLocks noGrp="1" noChangeAspect="1"/>
          </p:cNvPicPr>
          <p:nvPr>
            <p:ph idx="1"/>
          </p:nvPr>
        </p:nvPicPr>
        <p:blipFill>
          <a:blip r:embed="rId2"/>
          <a:stretch>
            <a:fillRect/>
          </a:stretch>
        </p:blipFill>
        <p:spPr>
          <a:xfrm>
            <a:off x="3548538" y="1825625"/>
            <a:ext cx="5094923" cy="4351338"/>
          </a:xfrm>
          <a:prstGeom prst="rect">
            <a:avLst/>
          </a:prstGeom>
        </p:spPr>
      </p:pic>
    </p:spTree>
    <p:extLst>
      <p:ext uri="{BB962C8B-B14F-4D97-AF65-F5344CB8AC3E}">
        <p14:creationId xmlns:p14="http://schemas.microsoft.com/office/powerpoint/2010/main" val="3971064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Summary</a:t>
            </a:r>
            <a:endParaRPr lang="en-US" dirty="0"/>
          </a:p>
        </p:txBody>
      </p:sp>
      <p:sp>
        <p:nvSpPr>
          <p:cNvPr id="3" name="Content Placeholder 2"/>
          <p:cNvSpPr>
            <a:spLocks noGrp="1"/>
          </p:cNvSpPr>
          <p:nvPr>
            <p:ph idx="1"/>
          </p:nvPr>
        </p:nvSpPr>
        <p:spPr/>
        <p:txBody>
          <a:bodyPr/>
          <a:lstStyle/>
          <a:p>
            <a:pPr marL="457200" lvl="1" indent="0">
              <a:buNone/>
            </a:pPr>
            <a:endParaRPr lang="en-US" dirty="0" smtClean="0"/>
          </a:p>
          <a:p>
            <a:pPr marL="457200" lvl="1" indent="0">
              <a:buNone/>
            </a:pPr>
            <a:r>
              <a:rPr lang="en-US" dirty="0" smtClean="0"/>
              <a:t>Databases are a crucial part of the computing world.  While web systems is a new concept for me, this project is going to investigate a way to input data into a simple database using an HTML webpage form.</a:t>
            </a:r>
            <a:endParaRPr lang="en-US" dirty="0"/>
          </a:p>
        </p:txBody>
      </p:sp>
    </p:spTree>
    <p:extLst>
      <p:ext uri="{BB962C8B-B14F-4D97-AF65-F5344CB8AC3E}">
        <p14:creationId xmlns:p14="http://schemas.microsoft.com/office/powerpoint/2010/main" val="3329904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01399339"/>
              </p:ext>
            </p:extLst>
          </p:nvPr>
        </p:nvGraphicFramePr>
        <p:xfrm>
          <a:off x="2743198" y="2284886"/>
          <a:ext cx="6373908" cy="3043250"/>
        </p:xfrm>
        <a:graphic>
          <a:graphicData uri="http://schemas.openxmlformats.org/drawingml/2006/table">
            <a:tbl>
              <a:tblPr>
                <a:tableStyleId>{5C22544A-7EE6-4342-B048-85BDC9FD1C3A}</a:tableStyleId>
              </a:tblPr>
              <a:tblGrid>
                <a:gridCol w="1814992"/>
                <a:gridCol w="1814992"/>
                <a:gridCol w="2743924"/>
              </a:tblGrid>
              <a:tr h="0">
                <a:tc gridSpan="2">
                  <a:txBody>
                    <a:bodyPr/>
                    <a:lstStyle/>
                    <a:p>
                      <a:pPr algn="ctr" fontAlgn="b"/>
                      <a:r>
                        <a:rPr lang="en-US" sz="1600" u="none" strike="noStrike" dirty="0">
                          <a:solidFill>
                            <a:schemeClr val="tx1"/>
                          </a:solidFill>
                          <a:effectLst/>
                        </a:rPr>
                        <a:t>Date</a:t>
                      </a:r>
                      <a:endParaRPr lang="en-US" sz="1600" b="0" i="0" u="none" strike="noStrike" dirty="0">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fontAlgn="b"/>
                      <a:r>
                        <a:rPr lang="en-US" sz="1600" u="none" strike="noStrike" dirty="0">
                          <a:solidFill>
                            <a:schemeClr val="tx1"/>
                          </a:solidFill>
                          <a:effectLst/>
                        </a:rPr>
                        <a:t>Task</a:t>
                      </a:r>
                      <a:endParaRPr lang="en-US" sz="1600" b="0" i="0" u="none" strike="noStrike" dirty="0">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3760">
                <a:tc>
                  <a:txBody>
                    <a:bodyPr/>
                    <a:lstStyle/>
                    <a:p>
                      <a:pPr algn="l" fontAlgn="b"/>
                      <a:r>
                        <a:rPr lang="en-US" sz="1600" u="none" strike="noStrike" dirty="0">
                          <a:solidFill>
                            <a:schemeClr val="tx1"/>
                          </a:solidFill>
                          <a:effectLst/>
                        </a:rPr>
                        <a:t>Start</a:t>
                      </a:r>
                      <a:endParaRPr lang="en-US" sz="1600" b="0" i="0" u="none" strike="noStrike" dirty="0">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600" u="none" strike="noStrike" dirty="0">
                          <a:solidFill>
                            <a:schemeClr val="tx1"/>
                          </a:solidFill>
                          <a:effectLst/>
                        </a:rPr>
                        <a:t>Finish</a:t>
                      </a:r>
                      <a:endParaRPr lang="en-US" sz="1600" b="0" i="0" u="none" strike="noStrike" dirty="0">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600" u="none" strike="noStrike" dirty="0">
                          <a:solidFill>
                            <a:schemeClr val="tx1"/>
                          </a:solidFill>
                          <a:effectLst/>
                        </a:rPr>
                        <a:t> </a:t>
                      </a:r>
                      <a:endParaRPr lang="en-US" sz="1600" b="0" i="0" u="none" strike="noStrike" dirty="0">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3760">
                <a:tc>
                  <a:txBody>
                    <a:bodyPr/>
                    <a:lstStyle/>
                    <a:p>
                      <a:pPr algn="r" fontAlgn="b"/>
                      <a:r>
                        <a:rPr lang="en-US" sz="1600" u="none" strike="noStrike" dirty="0">
                          <a:solidFill>
                            <a:schemeClr val="tx1"/>
                          </a:solidFill>
                          <a:effectLst/>
                        </a:rPr>
                        <a:t>October 3, 2014</a:t>
                      </a:r>
                      <a:endParaRPr lang="en-US" sz="1600" b="0" i="0" u="none" strike="noStrike" dirty="0">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600" u="none" strike="noStrike" dirty="0">
                          <a:solidFill>
                            <a:schemeClr val="tx1"/>
                          </a:solidFill>
                          <a:effectLst/>
                        </a:rPr>
                        <a:t>October </a:t>
                      </a:r>
                      <a:r>
                        <a:rPr lang="en-US" sz="1600" u="none" strike="noStrike" dirty="0" smtClean="0">
                          <a:solidFill>
                            <a:schemeClr val="tx1"/>
                          </a:solidFill>
                          <a:effectLst/>
                        </a:rPr>
                        <a:t>10, </a:t>
                      </a:r>
                      <a:r>
                        <a:rPr lang="en-US" sz="1600" u="none" strike="noStrike" dirty="0">
                          <a:solidFill>
                            <a:schemeClr val="tx1"/>
                          </a:solidFill>
                          <a:effectLst/>
                        </a:rPr>
                        <a:t>2014</a:t>
                      </a:r>
                      <a:endParaRPr lang="en-US" sz="1600" b="0" i="0" u="none" strike="noStrike" dirty="0">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600" u="none" strike="noStrike" dirty="0">
                          <a:solidFill>
                            <a:schemeClr val="tx1"/>
                          </a:solidFill>
                          <a:effectLst/>
                        </a:rPr>
                        <a:t>Proposal</a:t>
                      </a:r>
                      <a:endParaRPr lang="en-US" sz="1600" b="0" i="0" u="none" strike="noStrike" dirty="0">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3760">
                <a:tc>
                  <a:txBody>
                    <a:bodyPr/>
                    <a:lstStyle/>
                    <a:p>
                      <a:pPr algn="r" fontAlgn="b"/>
                      <a:r>
                        <a:rPr lang="en-US" sz="1600" u="none" strike="noStrike" dirty="0">
                          <a:solidFill>
                            <a:schemeClr val="tx1"/>
                          </a:solidFill>
                          <a:effectLst/>
                        </a:rPr>
                        <a:t>October 14, 2014</a:t>
                      </a:r>
                      <a:endParaRPr lang="en-US" sz="1600" b="0" i="0" u="none" strike="noStrike" dirty="0">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600" u="none" strike="noStrike" dirty="0">
                          <a:solidFill>
                            <a:schemeClr val="tx1"/>
                          </a:solidFill>
                          <a:effectLst/>
                        </a:rPr>
                        <a:t>October 21, 2014</a:t>
                      </a:r>
                      <a:endParaRPr lang="en-US" sz="1600" b="0" i="0" u="none" strike="noStrike" dirty="0">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600" u="none" strike="noStrike" dirty="0">
                          <a:solidFill>
                            <a:schemeClr val="tx1"/>
                          </a:solidFill>
                          <a:effectLst/>
                        </a:rPr>
                        <a:t>Create HTML layout draft</a:t>
                      </a:r>
                      <a:endParaRPr lang="en-US" sz="1600" b="0" i="0" u="none" strike="noStrike" dirty="0">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3760">
                <a:tc>
                  <a:txBody>
                    <a:bodyPr/>
                    <a:lstStyle/>
                    <a:p>
                      <a:pPr algn="r" fontAlgn="b"/>
                      <a:r>
                        <a:rPr lang="en-US" sz="1600" u="none" strike="noStrike">
                          <a:solidFill>
                            <a:schemeClr val="tx1"/>
                          </a:solidFill>
                          <a:effectLst/>
                        </a:rPr>
                        <a:t>October 28, 2014</a:t>
                      </a:r>
                      <a:endParaRPr lang="en-US" sz="1600" b="0" i="0" u="none" strike="noStrike">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600" u="none" strike="noStrike" dirty="0">
                          <a:solidFill>
                            <a:schemeClr val="tx1"/>
                          </a:solidFill>
                          <a:effectLst/>
                        </a:rPr>
                        <a:t>November 4, 2014</a:t>
                      </a:r>
                      <a:endParaRPr lang="en-US" sz="1600" b="0" i="0" u="none" strike="noStrike" dirty="0">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600" u="none" strike="noStrike" dirty="0">
                          <a:solidFill>
                            <a:schemeClr val="tx1"/>
                          </a:solidFill>
                          <a:effectLst/>
                        </a:rPr>
                        <a:t>Create HW 7 </a:t>
                      </a:r>
                      <a:r>
                        <a:rPr lang="en-US" sz="1600" u="none" strike="noStrike" dirty="0" smtClean="0">
                          <a:solidFill>
                            <a:schemeClr val="tx1"/>
                          </a:solidFill>
                          <a:effectLst/>
                        </a:rPr>
                        <a:t>assignment </a:t>
                      </a:r>
                      <a:endParaRPr lang="en-US" sz="1600" b="0" i="0" u="none" strike="noStrike" dirty="0">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3760">
                <a:tc>
                  <a:txBody>
                    <a:bodyPr/>
                    <a:lstStyle/>
                    <a:p>
                      <a:pPr algn="r" fontAlgn="b"/>
                      <a:r>
                        <a:rPr lang="en-US" sz="1600" u="none" strike="noStrike">
                          <a:solidFill>
                            <a:schemeClr val="tx1"/>
                          </a:solidFill>
                          <a:effectLst/>
                        </a:rPr>
                        <a:t>November 7, 2014</a:t>
                      </a:r>
                      <a:endParaRPr lang="en-US" sz="1600" b="0" i="0" u="none" strike="noStrike">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600" u="none" strike="noStrike" dirty="0">
                          <a:solidFill>
                            <a:schemeClr val="tx1"/>
                          </a:solidFill>
                          <a:effectLst/>
                        </a:rPr>
                        <a:t>November 14, 2014</a:t>
                      </a:r>
                      <a:endParaRPr lang="en-US" sz="1600" b="0" i="0" u="none" strike="noStrike" dirty="0">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600" u="none" strike="noStrike" dirty="0">
                          <a:solidFill>
                            <a:schemeClr val="tx1"/>
                          </a:solidFill>
                          <a:effectLst/>
                        </a:rPr>
                        <a:t>Create HTML layout</a:t>
                      </a:r>
                      <a:endParaRPr lang="en-US" sz="1600" b="0" i="0" u="none" strike="noStrike" dirty="0">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27325">
                <a:tc>
                  <a:txBody>
                    <a:bodyPr/>
                    <a:lstStyle/>
                    <a:p>
                      <a:pPr algn="r" fontAlgn="b"/>
                      <a:r>
                        <a:rPr lang="en-US" sz="1600" u="none" strike="noStrike">
                          <a:solidFill>
                            <a:schemeClr val="tx1"/>
                          </a:solidFill>
                          <a:effectLst/>
                        </a:rPr>
                        <a:t>November 15, 2014</a:t>
                      </a:r>
                      <a:endParaRPr lang="en-US" sz="1600" b="0" i="0" u="none" strike="noStrike">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600" u="none" strike="noStrike">
                          <a:solidFill>
                            <a:schemeClr val="tx1"/>
                          </a:solidFill>
                          <a:effectLst/>
                        </a:rPr>
                        <a:t>November 21, 2014</a:t>
                      </a:r>
                      <a:endParaRPr lang="en-US" sz="1600" b="0" i="0" u="none" strike="noStrike">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600" u="none" strike="noStrike" dirty="0">
                          <a:solidFill>
                            <a:schemeClr val="tx1"/>
                          </a:solidFill>
                          <a:effectLst/>
                        </a:rPr>
                        <a:t>Create other needed supporting files</a:t>
                      </a:r>
                      <a:endParaRPr lang="en-US" sz="1600" b="0" i="0" u="none" strike="noStrike" dirty="0">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3760">
                <a:tc>
                  <a:txBody>
                    <a:bodyPr/>
                    <a:lstStyle/>
                    <a:p>
                      <a:pPr algn="r" fontAlgn="b"/>
                      <a:r>
                        <a:rPr lang="en-US" sz="1600" u="none" strike="noStrike">
                          <a:solidFill>
                            <a:schemeClr val="tx1"/>
                          </a:solidFill>
                          <a:effectLst/>
                        </a:rPr>
                        <a:t>November 22, 2014</a:t>
                      </a:r>
                      <a:endParaRPr lang="en-US" sz="1600" b="0" i="0" u="none" strike="noStrike">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600" u="none" strike="noStrike">
                          <a:solidFill>
                            <a:schemeClr val="tx1"/>
                          </a:solidFill>
                          <a:effectLst/>
                        </a:rPr>
                        <a:t>December 9, 2014</a:t>
                      </a:r>
                      <a:endParaRPr lang="en-US" sz="1600" b="0" i="0" u="none" strike="noStrike">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1600" u="none" strike="noStrike" dirty="0">
                          <a:solidFill>
                            <a:schemeClr val="tx1"/>
                          </a:solidFill>
                          <a:effectLst/>
                        </a:rPr>
                        <a:t>Finalize/debug project</a:t>
                      </a:r>
                      <a:endParaRPr lang="en-US" sz="1600" b="0" i="0" u="none" strike="noStrike" dirty="0">
                        <a:solidFill>
                          <a:schemeClr val="tx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670506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 Description</a:t>
            </a:r>
            <a:endParaRPr lang="en-US" dirty="0"/>
          </a:p>
        </p:txBody>
      </p:sp>
      <p:sp>
        <p:nvSpPr>
          <p:cNvPr id="3" name="Content Placeholder 2"/>
          <p:cNvSpPr>
            <a:spLocks noGrp="1"/>
          </p:cNvSpPr>
          <p:nvPr>
            <p:ph idx="1"/>
          </p:nvPr>
        </p:nvSpPr>
        <p:spPr>
          <a:xfrm>
            <a:off x="838200" y="1825625"/>
            <a:ext cx="10515600" cy="2047128"/>
          </a:xfrm>
        </p:spPr>
        <p:txBody>
          <a:bodyPr/>
          <a:lstStyle/>
          <a:p>
            <a:r>
              <a:rPr lang="en-US" dirty="0" smtClean="0"/>
              <a:t>The purpose of this project is to design an HTML document/web page that is able to take entered data and store it in the MySQL database located in the XAMPP software suite.  The data that is input will be checked for correctness to ensure it is in the correct format. The types of data that will be needed to be entered are:</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p:txBody>
      </p:sp>
      <p:sp>
        <p:nvSpPr>
          <p:cNvPr id="4" name="TextBox 3"/>
          <p:cNvSpPr txBox="1"/>
          <p:nvPr/>
        </p:nvSpPr>
        <p:spPr>
          <a:xfrm>
            <a:off x="838200" y="4007690"/>
            <a:ext cx="10515600" cy="2010807"/>
          </a:xfrm>
          <a:prstGeom prst="rect">
            <a:avLst/>
          </a:prstGeom>
          <a:noFill/>
        </p:spPr>
        <p:txBody>
          <a:bodyPr wrap="square" numCol="2" rtlCol="0">
            <a:spAutoFit/>
          </a:bodyPr>
          <a:lstStyle/>
          <a:p>
            <a:pPr marL="685800" lvl="1" indent="-228600">
              <a:lnSpc>
                <a:spcPct val="90000"/>
              </a:lnSpc>
              <a:spcBef>
                <a:spcPts val="500"/>
              </a:spcBef>
              <a:buFont typeface="Arial" panose="020B0604020202020204" pitchFamily="34" charset="0"/>
              <a:buChar char="•"/>
            </a:pPr>
            <a:r>
              <a:rPr lang="en-US" sz="2400" dirty="0">
                <a:solidFill>
                  <a:prstClr val="black"/>
                </a:solidFill>
              </a:rPr>
              <a:t>Name</a:t>
            </a:r>
          </a:p>
          <a:p>
            <a:pPr marL="685800" lvl="1" indent="-228600">
              <a:lnSpc>
                <a:spcPct val="90000"/>
              </a:lnSpc>
              <a:spcBef>
                <a:spcPts val="500"/>
              </a:spcBef>
              <a:buFont typeface="Arial" panose="020B0604020202020204" pitchFamily="34" charset="0"/>
              <a:buChar char="•"/>
            </a:pPr>
            <a:r>
              <a:rPr lang="en-US" sz="2400" dirty="0">
                <a:solidFill>
                  <a:prstClr val="black"/>
                </a:solidFill>
              </a:rPr>
              <a:t>Address</a:t>
            </a:r>
          </a:p>
          <a:p>
            <a:pPr marL="685800" lvl="1" indent="-228600">
              <a:lnSpc>
                <a:spcPct val="90000"/>
              </a:lnSpc>
              <a:spcBef>
                <a:spcPts val="500"/>
              </a:spcBef>
              <a:buFont typeface="Arial" panose="020B0604020202020204" pitchFamily="34" charset="0"/>
              <a:buChar char="•"/>
            </a:pPr>
            <a:r>
              <a:rPr lang="en-US" sz="2400" dirty="0">
                <a:solidFill>
                  <a:prstClr val="black"/>
                </a:solidFill>
              </a:rPr>
              <a:t>Telephone number</a:t>
            </a:r>
          </a:p>
          <a:p>
            <a:pPr marL="685800" lvl="1" indent="-228600">
              <a:lnSpc>
                <a:spcPct val="90000"/>
              </a:lnSpc>
              <a:spcBef>
                <a:spcPts val="500"/>
              </a:spcBef>
              <a:buFont typeface="Arial" panose="020B0604020202020204" pitchFamily="34" charset="0"/>
              <a:buChar char="•"/>
            </a:pPr>
            <a:r>
              <a:rPr lang="en-US" sz="2400" dirty="0">
                <a:solidFill>
                  <a:prstClr val="black"/>
                </a:solidFill>
              </a:rPr>
              <a:t>Sex</a:t>
            </a:r>
          </a:p>
          <a:p>
            <a:pPr marL="685800" lvl="1" indent="-228600">
              <a:lnSpc>
                <a:spcPct val="90000"/>
              </a:lnSpc>
              <a:spcBef>
                <a:spcPts val="500"/>
              </a:spcBef>
              <a:buFont typeface="Arial" panose="020B0604020202020204" pitchFamily="34" charset="0"/>
              <a:buChar char="•"/>
            </a:pPr>
            <a:r>
              <a:rPr lang="en-US" sz="2400" dirty="0">
                <a:solidFill>
                  <a:prstClr val="black"/>
                </a:solidFill>
              </a:rPr>
              <a:t>Email </a:t>
            </a:r>
            <a:r>
              <a:rPr lang="en-US" sz="2400" dirty="0" smtClean="0">
                <a:solidFill>
                  <a:prstClr val="black"/>
                </a:solidFill>
              </a:rPr>
              <a:t>address</a:t>
            </a:r>
          </a:p>
          <a:p>
            <a:pPr marL="685800" lvl="1" indent="-228600">
              <a:lnSpc>
                <a:spcPct val="90000"/>
              </a:lnSpc>
              <a:spcBef>
                <a:spcPts val="500"/>
              </a:spcBef>
              <a:buFont typeface="Arial" panose="020B0604020202020204" pitchFamily="34" charset="0"/>
              <a:buChar char="•"/>
            </a:pPr>
            <a:r>
              <a:rPr lang="en-US" sz="2400" dirty="0" smtClean="0">
                <a:solidFill>
                  <a:prstClr val="black"/>
                </a:solidFill>
              </a:rPr>
              <a:t>Database will assign a unique ID number per person</a:t>
            </a:r>
          </a:p>
          <a:p>
            <a:pPr marL="685800" lvl="1" indent="-228600">
              <a:lnSpc>
                <a:spcPct val="90000"/>
              </a:lnSpc>
              <a:spcBef>
                <a:spcPts val="500"/>
              </a:spcBef>
              <a:buFont typeface="Arial" panose="020B0604020202020204" pitchFamily="34" charset="0"/>
              <a:buChar char="•"/>
            </a:pPr>
            <a:r>
              <a:rPr lang="en-US" sz="2400" dirty="0" smtClean="0">
                <a:solidFill>
                  <a:prstClr val="black"/>
                </a:solidFill>
              </a:rPr>
              <a:t>Database will auto set the date that the information was entered</a:t>
            </a:r>
          </a:p>
          <a:p>
            <a:pPr marL="685800" lvl="1" indent="-228600">
              <a:lnSpc>
                <a:spcPct val="90000"/>
              </a:lnSpc>
              <a:spcBef>
                <a:spcPts val="500"/>
              </a:spcBef>
              <a:buFont typeface="Arial" panose="020B0604020202020204" pitchFamily="34" charset="0"/>
              <a:buChar char="•"/>
            </a:pPr>
            <a:endParaRPr lang="en-US" sz="2400" dirty="0">
              <a:solidFill>
                <a:prstClr val="black"/>
              </a:solidFill>
            </a:endParaRPr>
          </a:p>
        </p:txBody>
      </p:sp>
    </p:spTree>
    <p:extLst>
      <p:ext uri="{BB962C8B-B14F-4D97-AF65-F5344CB8AC3E}">
        <p14:creationId xmlns:p14="http://schemas.microsoft.com/office/powerpoint/2010/main" val="392317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Requirements</a:t>
            </a:r>
            <a:endParaRPr lang="en-US" dirty="0"/>
          </a:p>
        </p:txBody>
      </p:sp>
      <p:sp>
        <p:nvSpPr>
          <p:cNvPr id="3" name="Content Placeholder 2"/>
          <p:cNvSpPr>
            <a:spLocks noGrp="1"/>
          </p:cNvSpPr>
          <p:nvPr>
            <p:ph idx="1"/>
          </p:nvPr>
        </p:nvSpPr>
        <p:spPr/>
        <p:txBody>
          <a:bodyPr/>
          <a:lstStyle/>
          <a:p>
            <a:pPr marL="0" indent="0">
              <a:buNone/>
            </a:pPr>
            <a:r>
              <a:rPr lang="en-US" dirty="0" smtClean="0"/>
              <a:t>For this project to work, server requirements are:</a:t>
            </a:r>
          </a:p>
          <a:p>
            <a:r>
              <a:rPr lang="en-US" dirty="0" smtClean="0"/>
              <a:t>PC capable of running Windows 7</a:t>
            </a:r>
          </a:p>
          <a:p>
            <a:r>
              <a:rPr lang="en-US" dirty="0" smtClean="0"/>
              <a:t>Any web browser</a:t>
            </a:r>
          </a:p>
          <a:p>
            <a:r>
              <a:rPr lang="en-US" dirty="0" smtClean="0"/>
              <a:t>Internet connection (if accessing from a different location)</a:t>
            </a:r>
          </a:p>
          <a:p>
            <a:endParaRPr lang="en-US" dirty="0"/>
          </a:p>
        </p:txBody>
      </p:sp>
    </p:spTree>
    <p:extLst>
      <p:ext uri="{BB962C8B-B14F-4D97-AF65-F5344CB8AC3E}">
        <p14:creationId xmlns:p14="http://schemas.microsoft.com/office/powerpoint/2010/main" val="61995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Requirements</a:t>
            </a:r>
            <a:endParaRPr lang="en-US" dirty="0"/>
          </a:p>
        </p:txBody>
      </p:sp>
      <p:sp>
        <p:nvSpPr>
          <p:cNvPr id="3" name="Content Placeholder 2"/>
          <p:cNvSpPr>
            <a:spLocks noGrp="1"/>
          </p:cNvSpPr>
          <p:nvPr>
            <p:ph idx="1"/>
          </p:nvPr>
        </p:nvSpPr>
        <p:spPr/>
        <p:txBody>
          <a:bodyPr/>
          <a:lstStyle/>
          <a:p>
            <a:pPr marL="0" indent="0">
              <a:buNone/>
            </a:pPr>
            <a:r>
              <a:rPr lang="en-US" dirty="0" smtClean="0"/>
              <a:t>User Interface – HTML layout that uses:</a:t>
            </a:r>
          </a:p>
          <a:p>
            <a:r>
              <a:rPr lang="en-US" dirty="0" smtClean="0"/>
              <a:t>Text input boxes</a:t>
            </a:r>
          </a:p>
          <a:p>
            <a:r>
              <a:rPr lang="en-US" dirty="0" smtClean="0"/>
              <a:t>Checkboxes and/</a:t>
            </a:r>
            <a:r>
              <a:rPr lang="en-US" dirty="0"/>
              <a:t>o</a:t>
            </a:r>
            <a:r>
              <a:rPr lang="en-US" dirty="0" smtClean="0"/>
              <a:t>r radio buttons</a:t>
            </a:r>
          </a:p>
          <a:p>
            <a:endParaRPr lang="en-US" dirty="0" smtClean="0"/>
          </a:p>
        </p:txBody>
      </p:sp>
    </p:spTree>
    <p:extLst>
      <p:ext uri="{BB962C8B-B14F-4D97-AF65-F5344CB8AC3E}">
        <p14:creationId xmlns:p14="http://schemas.microsoft.com/office/powerpoint/2010/main" val="1644213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Requirements</a:t>
            </a:r>
            <a:endParaRPr lang="en-US" dirty="0"/>
          </a:p>
        </p:txBody>
      </p:sp>
      <p:sp>
        <p:nvSpPr>
          <p:cNvPr id="3" name="Content Placeholder 2"/>
          <p:cNvSpPr>
            <a:spLocks noGrp="1"/>
          </p:cNvSpPr>
          <p:nvPr>
            <p:ph idx="1"/>
          </p:nvPr>
        </p:nvSpPr>
        <p:spPr/>
        <p:txBody>
          <a:bodyPr/>
          <a:lstStyle/>
          <a:p>
            <a:pPr marL="0" indent="0">
              <a:buNone/>
            </a:pPr>
            <a:r>
              <a:rPr lang="en-US" dirty="0" smtClean="0"/>
              <a:t>Process Logic:</a:t>
            </a:r>
          </a:p>
          <a:p>
            <a:r>
              <a:rPr lang="en-US" dirty="0" smtClean="0"/>
              <a:t>System needs to be able to add, update and or modify items in the MySQL database</a:t>
            </a:r>
          </a:p>
          <a:p>
            <a:r>
              <a:rPr lang="en-US" dirty="0" smtClean="0"/>
              <a:t>Database tables will be set up prior to a functioning project</a:t>
            </a:r>
          </a:p>
          <a:p>
            <a:endParaRPr lang="en-US" dirty="0" smtClean="0"/>
          </a:p>
          <a:p>
            <a:pPr marL="0" indent="0">
              <a:buNone/>
            </a:pPr>
            <a:endParaRPr lang="en-US" dirty="0"/>
          </a:p>
        </p:txBody>
      </p:sp>
    </p:spTree>
    <p:extLst>
      <p:ext uri="{BB962C8B-B14F-4D97-AF65-F5344CB8AC3E}">
        <p14:creationId xmlns:p14="http://schemas.microsoft.com/office/powerpoint/2010/main" val="3801143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Components</a:t>
            </a:r>
            <a:endParaRPr lang="en-US" dirty="0"/>
          </a:p>
        </p:txBody>
      </p:sp>
      <p:pic>
        <p:nvPicPr>
          <p:cNvPr id="4" name="Content Placeholder 3"/>
          <p:cNvPicPr>
            <a:picLocks noGrp="1" noChangeAspect="1"/>
          </p:cNvPicPr>
          <p:nvPr>
            <p:ph idx="1"/>
          </p:nvPr>
        </p:nvPicPr>
        <p:blipFill>
          <a:blip r:embed="rId2"/>
          <a:stretch>
            <a:fillRect/>
          </a:stretch>
        </p:blipFill>
        <p:spPr>
          <a:xfrm>
            <a:off x="3077554" y="2763732"/>
            <a:ext cx="1498928" cy="1778438"/>
          </a:xfrm>
          <a:prstGeom prst="rect">
            <a:avLst/>
          </a:prstGeom>
        </p:spPr>
      </p:pic>
      <p:pic>
        <p:nvPicPr>
          <p:cNvPr id="6" name="Picture 5"/>
          <p:cNvPicPr>
            <a:picLocks noChangeAspect="1"/>
          </p:cNvPicPr>
          <p:nvPr/>
        </p:nvPicPr>
        <p:blipFill>
          <a:blip r:embed="rId3"/>
          <a:stretch>
            <a:fillRect/>
          </a:stretch>
        </p:blipFill>
        <p:spPr>
          <a:xfrm>
            <a:off x="7009770" y="2763732"/>
            <a:ext cx="1359198" cy="1867360"/>
          </a:xfrm>
          <a:prstGeom prst="rect">
            <a:avLst/>
          </a:prstGeom>
        </p:spPr>
      </p:pic>
    </p:spTree>
    <p:extLst>
      <p:ext uri="{BB962C8B-B14F-4D97-AF65-F5344CB8AC3E}">
        <p14:creationId xmlns:p14="http://schemas.microsoft.com/office/powerpoint/2010/main" val="494802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Infrastructure</a:t>
            </a:r>
            <a:endParaRPr lang="en-US" dirty="0"/>
          </a:p>
        </p:txBody>
      </p:sp>
      <p:sp>
        <p:nvSpPr>
          <p:cNvPr id="6" name="Content Placeholder 5"/>
          <p:cNvSpPr>
            <a:spLocks noGrp="1"/>
          </p:cNvSpPr>
          <p:nvPr>
            <p:ph idx="1"/>
          </p:nvPr>
        </p:nvSpPr>
        <p:spPr/>
        <p:txBody>
          <a:bodyPr/>
          <a:lstStyle/>
          <a:p>
            <a:pPr marL="0" indent="0">
              <a:buNone/>
            </a:pPr>
            <a:endParaRPr lang="en-US" dirty="0" smtClean="0"/>
          </a:p>
          <a:p>
            <a:pPr marL="0" indent="0">
              <a:buNone/>
            </a:pPr>
            <a:endParaRPr lang="en-US" dirty="0"/>
          </a:p>
        </p:txBody>
      </p:sp>
      <p:pic>
        <p:nvPicPr>
          <p:cNvPr id="8" name="Picture 7"/>
          <p:cNvPicPr>
            <a:picLocks noChangeAspect="1"/>
          </p:cNvPicPr>
          <p:nvPr/>
        </p:nvPicPr>
        <p:blipFill>
          <a:blip r:embed="rId2"/>
          <a:stretch>
            <a:fillRect/>
          </a:stretch>
        </p:blipFill>
        <p:spPr>
          <a:xfrm>
            <a:off x="1802459" y="2349234"/>
            <a:ext cx="8587082" cy="2159532"/>
          </a:xfrm>
          <a:prstGeom prst="rect">
            <a:avLst/>
          </a:prstGeom>
        </p:spPr>
      </p:pic>
      <p:sp>
        <p:nvSpPr>
          <p:cNvPr id="9" name="TextBox 8"/>
          <p:cNvSpPr txBox="1"/>
          <p:nvPr/>
        </p:nvSpPr>
        <p:spPr>
          <a:xfrm>
            <a:off x="1349829" y="4891314"/>
            <a:ext cx="9463314" cy="923330"/>
          </a:xfrm>
          <a:prstGeom prst="rect">
            <a:avLst/>
          </a:prstGeom>
          <a:noFill/>
        </p:spPr>
        <p:txBody>
          <a:bodyPr wrap="square" rtlCol="0">
            <a:spAutoFit/>
          </a:bodyPr>
          <a:lstStyle/>
          <a:p>
            <a:r>
              <a:rPr lang="en-US" dirty="0" smtClean="0"/>
              <a:t>If this was a real world project, its infrastructure would look similar to the whole drawing above.  Because I am going to only be testing the page from the computer the server is installed on, the drawing would just be what is the box on the right side of the drawing.</a:t>
            </a:r>
            <a:endParaRPr lang="en-US" dirty="0"/>
          </a:p>
        </p:txBody>
      </p:sp>
    </p:spTree>
    <p:extLst>
      <p:ext uri="{BB962C8B-B14F-4D97-AF65-F5344CB8AC3E}">
        <p14:creationId xmlns:p14="http://schemas.microsoft.com/office/powerpoint/2010/main" val="3535229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5743</TotalTime>
  <Words>356</Words>
  <Application>Microsoft Office PowerPoint</Application>
  <PresentationFormat>Widescreen</PresentationFormat>
  <Paragraphs>57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Database Utilization In  Web Systems</vt:lpstr>
      <vt:lpstr>Executive Summary</vt:lpstr>
      <vt:lpstr>Schedule</vt:lpstr>
      <vt:lpstr>Functional Description</vt:lpstr>
      <vt:lpstr>System Requirements</vt:lpstr>
      <vt:lpstr>System Requirements</vt:lpstr>
      <vt:lpstr>System Requirements</vt:lpstr>
      <vt:lpstr>Major Components</vt:lpstr>
      <vt:lpstr>Infrastructure</vt:lpstr>
      <vt:lpstr>System Interactions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dc:creator>
  <cp:lastModifiedBy>Tim </cp:lastModifiedBy>
  <cp:revision>26</cp:revision>
  <dcterms:created xsi:type="dcterms:W3CDTF">2014-10-31T00:54:37Z</dcterms:created>
  <dcterms:modified xsi:type="dcterms:W3CDTF">2014-11-04T18:43:32Z</dcterms:modified>
</cp:coreProperties>
</file>