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 showSpecialPlsOnTitleSld="0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</p:sldIdLst>
  <p:sldSz cy="5143500" cx="9144000"/>
  <p:notesSz cx="6858000" cy="9144000"/>
  <p:embeddedFontLst>
    <p:embeddedFont>
      <p:font typeface="Roboto"/>
      <p:regular r:id="rId25"/>
      <p:bold r:id="rId26"/>
      <p:italic r:id="rId27"/>
      <p:boldItalic r:id="rId28"/>
    </p:embeddedFont>
  </p:embeddedFontLst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Roboto-bold.fntdata"/><Relationship Id="rId25" Type="http://schemas.openxmlformats.org/officeDocument/2006/relationships/font" Target="fonts/Roboto-regular.fntdata"/><Relationship Id="rId28" Type="http://schemas.openxmlformats.org/officeDocument/2006/relationships/font" Target="fonts/Roboto-boldItalic.fntdata"/><Relationship Id="rId27" Type="http://schemas.openxmlformats.org/officeDocument/2006/relationships/font" Target="fonts/Roboto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Jason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4" name="Shape 14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Drew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Drew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8" name="Shape 15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Drew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65" name="Shape 16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Troy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72" name="Shape 17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Jason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79" name="Shape 17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Drew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86" name="Shape 18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Troy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93" name="Shape 19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Jason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00" name="Shape 20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Drew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07" name="Shape 20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Troy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FUN-TANE-E-UM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13" name="Shape 21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Jason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Jason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Drew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Troy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Jason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3" name="Shape 12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Drew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Troy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7" name="Shape 13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Jason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bg>
      <p:bgPr>
        <a:solidFill>
          <a:schemeClr val="dk1"/>
        </a:solidFill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Shape 9"/>
          <p:cNvGrpSpPr/>
          <p:nvPr/>
        </p:nvGrpSpPr>
        <p:grpSpPr>
          <a:xfrm>
            <a:off x="6098378" y="4"/>
            <a:ext cx="3045625" cy="2030570"/>
            <a:chOff x="6098378" y="4"/>
            <a:chExt cx="3045625" cy="2030570"/>
          </a:xfrm>
        </p:grpSpPr>
        <p:sp>
          <p:nvSpPr>
            <p:cNvPr id="10" name="Shape 10"/>
            <p:cNvSpPr/>
            <p:nvPr/>
          </p:nvSpPr>
          <p:spPr>
            <a:xfrm>
              <a:off x="8128803" y="15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" name="Shape 11"/>
            <p:cNvSpPr/>
            <p:nvPr/>
          </p:nvSpPr>
          <p:spPr>
            <a:xfrm flipH="1">
              <a:off x="7113463" y="4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 flipH="1" rot="10800000">
              <a:off x="7113588" y="106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 rot="10800000">
              <a:off x="6098378" y="96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5" name="Shape 15"/>
          <p:cNvSpPr txBox="1"/>
          <p:nvPr>
            <p:ph type="ctrTitle"/>
          </p:nvPr>
        </p:nvSpPr>
        <p:spPr>
          <a:xfrm>
            <a:off x="598100" y="1775222"/>
            <a:ext cx="8222100" cy="8387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" type="subTitle"/>
          </p:nvPr>
        </p:nvSpPr>
        <p:spPr>
          <a:xfrm>
            <a:off x="598088" y="2715912"/>
            <a:ext cx="8222100" cy="4328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5pPr>
            <a:lvl6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6pPr>
            <a:lvl7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7pPr>
            <a:lvl8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8pPr>
            <a:lvl9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2" type="sldNum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bg>
      <p:bgPr>
        <a:solidFill>
          <a:schemeClr val="dk1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Shape 69"/>
          <p:cNvGrpSpPr/>
          <p:nvPr/>
        </p:nvGrpSpPr>
        <p:grpSpPr>
          <a:xfrm>
            <a:off x="6098378" y="4"/>
            <a:ext cx="3045625" cy="2030570"/>
            <a:chOff x="6098378" y="4"/>
            <a:chExt cx="3045625" cy="2030570"/>
          </a:xfrm>
        </p:grpSpPr>
        <p:sp>
          <p:nvSpPr>
            <p:cNvPr id="70" name="Shape 70"/>
            <p:cNvSpPr/>
            <p:nvPr/>
          </p:nvSpPr>
          <p:spPr>
            <a:xfrm>
              <a:off x="8128803" y="15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1" name="Shape 71"/>
            <p:cNvSpPr/>
            <p:nvPr/>
          </p:nvSpPr>
          <p:spPr>
            <a:xfrm flipH="1">
              <a:off x="7113463" y="4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2" name="Shape 72"/>
            <p:cNvSpPr/>
            <p:nvPr/>
          </p:nvSpPr>
          <p:spPr>
            <a:xfrm flipH="1" rot="10800000">
              <a:off x="7113588" y="106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3" name="Shape 73"/>
            <p:cNvSpPr/>
            <p:nvPr/>
          </p:nvSpPr>
          <p:spPr>
            <a:xfrm rot="10800000">
              <a:off x="6098378" y="96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4" name="Shape 74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75" name="Shape 75"/>
          <p:cNvSpPr txBox="1"/>
          <p:nvPr>
            <p:ph type="title"/>
          </p:nvPr>
        </p:nvSpPr>
        <p:spPr>
          <a:xfrm>
            <a:off x="311700" y="1256050"/>
            <a:ext cx="8520599" cy="2030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1pPr>
            <a:lvl2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2pPr>
            <a:lvl3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3pPr>
            <a:lvl4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4pPr>
            <a:lvl5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5pPr>
            <a:lvl6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6pPr>
            <a:lvl7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7pPr>
            <a:lvl8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8pPr>
            <a:lvl9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311700" y="3369225"/>
            <a:ext cx="8520599" cy="1281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2" type="sldNum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idx="12" type="sldNum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Shape 19"/>
          <p:cNvGrpSpPr/>
          <p:nvPr/>
        </p:nvGrpSpPr>
        <p:grpSpPr>
          <a:xfrm>
            <a:off x="6098378" y="4"/>
            <a:ext cx="3045625" cy="2030570"/>
            <a:chOff x="6098378" y="4"/>
            <a:chExt cx="3045625" cy="2030570"/>
          </a:xfrm>
        </p:grpSpPr>
        <p:sp>
          <p:nvSpPr>
            <p:cNvPr id="20" name="Shape 20"/>
            <p:cNvSpPr/>
            <p:nvPr/>
          </p:nvSpPr>
          <p:spPr>
            <a:xfrm>
              <a:off x="8128803" y="15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" name="Shape 21"/>
            <p:cNvSpPr/>
            <p:nvPr/>
          </p:nvSpPr>
          <p:spPr>
            <a:xfrm flipH="1">
              <a:off x="7113463" y="4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" name="Shape 22"/>
            <p:cNvSpPr/>
            <p:nvPr/>
          </p:nvSpPr>
          <p:spPr>
            <a:xfrm flipH="1" rot="10800000">
              <a:off x="7113588" y="106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" name="Shape 23"/>
            <p:cNvSpPr/>
            <p:nvPr/>
          </p:nvSpPr>
          <p:spPr>
            <a:xfrm rot="10800000">
              <a:off x="6098378" y="96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4" name="Shape 24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25" name="Shape 25"/>
          <p:cNvSpPr txBox="1"/>
          <p:nvPr>
            <p:ph type="title"/>
          </p:nvPr>
        </p:nvSpPr>
        <p:spPr>
          <a:xfrm>
            <a:off x="598100" y="2152347"/>
            <a:ext cx="8222100" cy="8387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Shape 28"/>
          <p:cNvGrpSpPr/>
          <p:nvPr/>
        </p:nvGrpSpPr>
        <p:grpSpPr>
          <a:xfrm>
            <a:off x="0" y="3903669"/>
            <a:ext cx="9144000" cy="1239924"/>
            <a:chOff x="0" y="3903669"/>
            <a:chExt cx="9144000" cy="1239924"/>
          </a:xfrm>
        </p:grpSpPr>
        <p:sp>
          <p:nvSpPr>
            <p:cNvPr id="29" name="Shape 29"/>
            <p:cNvSpPr/>
            <p:nvPr/>
          </p:nvSpPr>
          <p:spPr>
            <a:xfrm>
              <a:off x="8154895" y="3903669"/>
              <a:ext cx="989099" cy="987899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" name="Shape 30"/>
            <p:cNvSpPr/>
            <p:nvPr/>
          </p:nvSpPr>
          <p:spPr>
            <a:xfrm flipH="1">
              <a:off x="6181162" y="3903669"/>
              <a:ext cx="989099" cy="987899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1" name="Shape 31"/>
            <p:cNvSpPr/>
            <p:nvPr/>
          </p:nvSpPr>
          <p:spPr>
            <a:xfrm>
              <a:off x="7170274" y="3903669"/>
              <a:ext cx="989099" cy="9878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 rot="10800000">
              <a:off x="8154757" y="3903682"/>
              <a:ext cx="989099" cy="987899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>
              <a:off x="0" y="4891594"/>
              <a:ext cx="9144000" cy="251999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Shape 34"/>
          <p:cNvSpPr txBox="1"/>
          <p:nvPr>
            <p:ph type="title"/>
          </p:nvPr>
        </p:nvSpPr>
        <p:spPr>
          <a:xfrm>
            <a:off x="311700" y="410000"/>
            <a:ext cx="8520599" cy="607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x="311700" y="1229875"/>
            <a:ext cx="8520599" cy="3339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36" name="Shape 36"/>
          <p:cNvSpPr txBox="1"/>
          <p:nvPr>
            <p:ph idx="12" type="sldNum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/>
          <p:nvPr>
            <p:ph type="title"/>
          </p:nvPr>
        </p:nvSpPr>
        <p:spPr>
          <a:xfrm>
            <a:off x="311700" y="410000"/>
            <a:ext cx="8520599" cy="607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x="311700" y="1229975"/>
            <a:ext cx="3999899" cy="3339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40" name="Shape 40"/>
          <p:cNvSpPr txBox="1"/>
          <p:nvPr>
            <p:ph idx="2" type="body"/>
          </p:nvPr>
        </p:nvSpPr>
        <p:spPr>
          <a:xfrm>
            <a:off x="4832400" y="1229975"/>
            <a:ext cx="3999899" cy="3339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41" name="Shape 41"/>
          <p:cNvSpPr txBox="1"/>
          <p:nvPr>
            <p:ph idx="12" type="sldNum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x="311700" y="410000"/>
            <a:ext cx="8520599" cy="607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SzPct val="100000"/>
              <a:defRPr sz="2400"/>
            </a:lvl1pPr>
            <a:lvl2pPr>
              <a:spcBef>
                <a:spcPts val="0"/>
              </a:spcBef>
              <a:buSzPct val="100000"/>
              <a:defRPr sz="2400"/>
            </a:lvl2pPr>
            <a:lvl3pPr>
              <a:spcBef>
                <a:spcPts val="0"/>
              </a:spcBef>
              <a:buSzPct val="100000"/>
              <a:defRPr sz="2400"/>
            </a:lvl3pPr>
            <a:lvl4pPr>
              <a:spcBef>
                <a:spcPts val="0"/>
              </a:spcBef>
              <a:buSzPct val="100000"/>
              <a:defRPr sz="2400"/>
            </a:lvl4pPr>
            <a:lvl5pPr>
              <a:spcBef>
                <a:spcPts val="0"/>
              </a:spcBef>
              <a:buSzPct val="100000"/>
              <a:defRPr sz="2400"/>
            </a:lvl5pPr>
            <a:lvl6pPr>
              <a:spcBef>
                <a:spcPts val="0"/>
              </a:spcBef>
              <a:buSzPct val="100000"/>
              <a:defRPr sz="2400"/>
            </a:lvl6pPr>
            <a:lvl7pPr>
              <a:spcBef>
                <a:spcPts val="0"/>
              </a:spcBef>
              <a:buSzPct val="100000"/>
              <a:defRPr sz="2400"/>
            </a:lvl7pPr>
            <a:lvl8pPr>
              <a:spcBef>
                <a:spcPts val="0"/>
              </a:spcBef>
              <a:buSzPct val="100000"/>
              <a:defRPr sz="2400"/>
            </a:lvl8pPr>
            <a:lvl9pPr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x="311700" y="1465804"/>
            <a:ext cx="2807999" cy="31031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SzPct val="100000"/>
              <a:defRPr sz="12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bg>
      <p:bgPr>
        <a:solidFill>
          <a:schemeClr val="accent4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Shape 50"/>
          <p:cNvGrpSpPr/>
          <p:nvPr/>
        </p:nvGrpSpPr>
        <p:grpSpPr>
          <a:xfrm>
            <a:off x="6098378" y="4"/>
            <a:ext cx="3045625" cy="2030570"/>
            <a:chOff x="6098378" y="4"/>
            <a:chExt cx="3045625" cy="2030570"/>
          </a:xfrm>
        </p:grpSpPr>
        <p:sp>
          <p:nvSpPr>
            <p:cNvPr id="51" name="Shape 51"/>
            <p:cNvSpPr/>
            <p:nvPr/>
          </p:nvSpPr>
          <p:spPr>
            <a:xfrm>
              <a:off x="8128803" y="15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2" name="Shape 52"/>
            <p:cNvSpPr/>
            <p:nvPr/>
          </p:nvSpPr>
          <p:spPr>
            <a:xfrm flipH="1">
              <a:off x="7113463" y="4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3" name="Shape 53"/>
            <p:cNvSpPr/>
            <p:nvPr/>
          </p:nvSpPr>
          <p:spPr>
            <a:xfrm flipH="1" rot="10800000">
              <a:off x="7113588" y="106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4" name="Shape 54"/>
            <p:cNvSpPr/>
            <p:nvPr/>
          </p:nvSpPr>
          <p:spPr>
            <a:xfrm rot="10800000">
              <a:off x="6098378" y="96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5" name="Shape 55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56" name="Shape 56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12" type="sldNum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/>
        </p:nvSpPr>
        <p:spPr>
          <a:xfrm>
            <a:off x="4572000" y="-175"/>
            <a:ext cx="4572000" cy="514349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60" name="Shape 6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Shape 61"/>
          <p:cNvSpPr txBox="1"/>
          <p:nvPr>
            <p:ph type="title"/>
          </p:nvPr>
        </p:nvSpPr>
        <p:spPr>
          <a:xfrm>
            <a:off x="265500" y="1151100"/>
            <a:ext cx="4045199" cy="15644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SzPct val="100000"/>
              <a:defRPr sz="4200"/>
            </a:lvl1pPr>
            <a:lvl2pPr algn="ctr">
              <a:spcBef>
                <a:spcPts val="0"/>
              </a:spcBef>
              <a:buSzPct val="100000"/>
              <a:defRPr sz="4200"/>
            </a:lvl2pPr>
            <a:lvl3pPr algn="ctr">
              <a:spcBef>
                <a:spcPts val="0"/>
              </a:spcBef>
              <a:buSzPct val="100000"/>
              <a:defRPr sz="4200"/>
            </a:lvl3pPr>
            <a:lvl4pPr algn="ctr">
              <a:spcBef>
                <a:spcPts val="0"/>
              </a:spcBef>
              <a:buSzPct val="100000"/>
              <a:defRPr sz="4200"/>
            </a:lvl4pPr>
            <a:lvl5pPr algn="ctr">
              <a:spcBef>
                <a:spcPts val="0"/>
              </a:spcBef>
              <a:buSzPct val="100000"/>
              <a:defRPr sz="4200"/>
            </a:lvl5pPr>
            <a:lvl6pPr algn="ctr">
              <a:spcBef>
                <a:spcPts val="0"/>
              </a:spcBef>
              <a:buSzPct val="100000"/>
              <a:defRPr sz="4200"/>
            </a:lvl6pPr>
            <a:lvl7pPr algn="ctr">
              <a:spcBef>
                <a:spcPts val="0"/>
              </a:spcBef>
              <a:buSzPct val="100000"/>
              <a:defRPr sz="4200"/>
            </a:lvl7pPr>
            <a:lvl8pPr algn="ctr">
              <a:spcBef>
                <a:spcPts val="0"/>
              </a:spcBef>
              <a:buSzPct val="100000"/>
              <a:defRPr sz="4200"/>
            </a:lvl8pPr>
            <a:lvl9pPr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62" name="Shape 62"/>
          <p:cNvSpPr txBox="1"/>
          <p:nvPr>
            <p:ph idx="1" type="subTitle"/>
          </p:nvPr>
        </p:nvSpPr>
        <p:spPr>
          <a:xfrm>
            <a:off x="265500" y="2769001"/>
            <a:ext cx="4045199" cy="12692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63" name="Shape 63"/>
          <p:cNvSpPr txBox="1"/>
          <p:nvPr>
            <p:ph idx="2" type="body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2" type="sldNum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idx="1" type="body"/>
          </p:nvPr>
        </p:nvSpPr>
        <p:spPr>
          <a:xfrm>
            <a:off x="319500" y="4230575"/>
            <a:ext cx="5998800" cy="5987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67" name="Shape 67"/>
          <p:cNvSpPr txBox="1"/>
          <p:nvPr>
            <p:ph idx="12" type="sldNum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311700" y="410000"/>
            <a:ext cx="8520599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311700" y="1229875"/>
            <a:ext cx="8520599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Roboto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Roboto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0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0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02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0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ctrTitle"/>
          </p:nvPr>
        </p:nvSpPr>
        <p:spPr>
          <a:xfrm>
            <a:off x="598100" y="1775222"/>
            <a:ext cx="8222100" cy="8387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The Entertainment Website</a:t>
            </a:r>
          </a:p>
        </p:txBody>
      </p:sp>
      <p:sp>
        <p:nvSpPr>
          <p:cNvPr id="85" name="Shape 85"/>
          <p:cNvSpPr txBox="1"/>
          <p:nvPr>
            <p:ph idx="1" type="subTitle"/>
          </p:nvPr>
        </p:nvSpPr>
        <p:spPr>
          <a:xfrm>
            <a:off x="598088" y="2715912"/>
            <a:ext cx="8222100" cy="4328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000"/>
              <a:t>By: Troy Waidelich, Andrew Inherst, Jason Arango</a:t>
            </a:r>
          </a:p>
          <a:p>
            <a:pPr rtl="0">
              <a:spcBef>
                <a:spcPts val="0"/>
              </a:spcBef>
              <a:buNone/>
            </a:pPr>
            <a:r>
              <a:rPr lang="en" sz="2000"/>
              <a:t>Professor Lin</a:t>
            </a:r>
          </a:p>
          <a:p>
            <a:pPr>
              <a:spcBef>
                <a:spcPts val="0"/>
              </a:spcBef>
              <a:buNone/>
            </a:pPr>
            <a:r>
              <a:rPr lang="en" sz="2000"/>
              <a:t>12/5/2015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/>
          <p:nvPr>
            <p:ph type="title"/>
          </p:nvPr>
        </p:nvSpPr>
        <p:spPr>
          <a:xfrm>
            <a:off x="311700" y="410000"/>
            <a:ext cx="8520599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Purpose</a:t>
            </a:r>
          </a:p>
        </p:txBody>
      </p:sp>
      <p:sp>
        <p:nvSpPr>
          <p:cNvPr id="147" name="Shape 147"/>
          <p:cNvSpPr txBox="1"/>
          <p:nvPr>
            <p:ph idx="1" type="body"/>
          </p:nvPr>
        </p:nvSpPr>
        <p:spPr>
          <a:xfrm>
            <a:off x="311700" y="1229875"/>
            <a:ext cx="8520599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2000">
                <a:solidFill>
                  <a:srgbClr val="000000"/>
                </a:solidFill>
              </a:rPr>
              <a:t>Simple page to navigate through while being entertained</a:t>
            </a:r>
          </a:p>
          <a:p>
            <a:pPr indent="-2286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Wide range of subjects and ideas</a:t>
            </a:r>
          </a:p>
          <a:p>
            <a:pPr indent="-2286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Obtain more experience with HTML, PHP, CSS and Javascript</a:t>
            </a:r>
          </a:p>
          <a:p>
            <a:pPr indent="-228600" lvl="0" marL="4572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Have access to free information. </a:t>
            </a:r>
          </a:p>
        </p:txBody>
      </p:sp>
      <p:sp>
        <p:nvSpPr>
          <p:cNvPr id="148" name="Shape 148"/>
          <p:cNvSpPr txBox="1"/>
          <p:nvPr>
            <p:ph idx="12" type="sldNum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>
            <p:ph type="title"/>
          </p:nvPr>
        </p:nvSpPr>
        <p:spPr>
          <a:xfrm>
            <a:off x="311700" y="410000"/>
            <a:ext cx="8520599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Initial Layout</a:t>
            </a:r>
          </a:p>
        </p:txBody>
      </p:sp>
      <p:pic>
        <p:nvPicPr>
          <p:cNvPr id="154" name="Shape 1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5972" y="1017800"/>
            <a:ext cx="5696124" cy="3772050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Shape 155"/>
          <p:cNvSpPr txBox="1"/>
          <p:nvPr>
            <p:ph idx="12" type="sldNum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/>
          <p:nvPr>
            <p:ph type="title"/>
          </p:nvPr>
        </p:nvSpPr>
        <p:spPr>
          <a:xfrm>
            <a:off x="311700" y="410000"/>
            <a:ext cx="8520599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Final Layout</a:t>
            </a:r>
          </a:p>
        </p:txBody>
      </p:sp>
      <p:sp>
        <p:nvSpPr>
          <p:cNvPr id="161" name="Shape 161"/>
          <p:cNvSpPr txBox="1"/>
          <p:nvPr>
            <p:ph idx="12" type="sldNum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pic>
        <p:nvPicPr>
          <p:cNvPr id="162" name="Shape 16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8600" y="1107100"/>
            <a:ext cx="6009675" cy="36057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/>
          <p:nvPr>
            <p:ph type="title"/>
          </p:nvPr>
        </p:nvSpPr>
        <p:spPr>
          <a:xfrm>
            <a:off x="311700" y="410000"/>
            <a:ext cx="8520599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Task List</a:t>
            </a:r>
          </a:p>
        </p:txBody>
      </p:sp>
      <p:sp>
        <p:nvSpPr>
          <p:cNvPr id="168" name="Shape 168"/>
          <p:cNvSpPr txBox="1"/>
          <p:nvPr>
            <p:ph idx="1" type="body"/>
          </p:nvPr>
        </p:nvSpPr>
        <p:spPr>
          <a:xfrm>
            <a:off x="311700" y="1229875"/>
            <a:ext cx="8520599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Determine type of website / Research similar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Research PHP, HTML, Javascript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Create CSS layout for site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Create unique content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Format and implement content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Test site on multiple web browsers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Continuously research improvements </a:t>
            </a:r>
          </a:p>
        </p:txBody>
      </p:sp>
      <p:sp>
        <p:nvSpPr>
          <p:cNvPr id="169" name="Shape 169"/>
          <p:cNvSpPr txBox="1"/>
          <p:nvPr>
            <p:ph idx="12" type="sldNum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/>
          <p:nvPr>
            <p:ph type="title"/>
          </p:nvPr>
        </p:nvSpPr>
        <p:spPr>
          <a:xfrm>
            <a:off x="311700" y="410000"/>
            <a:ext cx="8520599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System Analysis / Design</a:t>
            </a:r>
          </a:p>
        </p:txBody>
      </p:sp>
      <p:sp>
        <p:nvSpPr>
          <p:cNvPr id="175" name="Shape 175"/>
          <p:cNvSpPr txBox="1"/>
          <p:nvPr>
            <p:ph idx="1" type="body"/>
          </p:nvPr>
        </p:nvSpPr>
        <p:spPr>
          <a:xfrm>
            <a:off x="311700" y="1229875"/>
            <a:ext cx="8520599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000"/>
              <a:t>Interactive website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000"/>
              <a:t>Intended for desktop / tablet viewers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000"/>
              <a:t>Incorporate database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000"/>
              <a:t>Forums</a:t>
            </a:r>
          </a:p>
          <a:p>
            <a:pPr indent="-228600" lvl="0" marL="457200">
              <a:spcBef>
                <a:spcPts val="0"/>
              </a:spcBef>
              <a:buSzPct val="100000"/>
            </a:pPr>
            <a:r>
              <a:rPr lang="en" sz="2000"/>
              <a:t>Seek feedback</a:t>
            </a:r>
          </a:p>
        </p:txBody>
      </p:sp>
      <p:sp>
        <p:nvSpPr>
          <p:cNvPr id="176" name="Shape 176"/>
          <p:cNvSpPr txBox="1"/>
          <p:nvPr>
            <p:ph idx="12" type="sldNum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/>
          <p:nvPr>
            <p:ph type="title"/>
          </p:nvPr>
        </p:nvSpPr>
        <p:spPr>
          <a:xfrm>
            <a:off x="311700" y="410000"/>
            <a:ext cx="8520599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System Integration / Testing</a:t>
            </a:r>
          </a:p>
        </p:txBody>
      </p:sp>
      <p:sp>
        <p:nvSpPr>
          <p:cNvPr id="182" name="Shape 182"/>
          <p:cNvSpPr txBox="1"/>
          <p:nvPr>
            <p:ph idx="1" type="body"/>
          </p:nvPr>
        </p:nvSpPr>
        <p:spPr>
          <a:xfrm>
            <a:off x="311700" y="1229875"/>
            <a:ext cx="8520599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Build page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Insert content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Test in browser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Backup content</a:t>
            </a:r>
          </a:p>
        </p:txBody>
      </p:sp>
      <p:sp>
        <p:nvSpPr>
          <p:cNvPr id="183" name="Shape 183"/>
          <p:cNvSpPr txBox="1"/>
          <p:nvPr>
            <p:ph idx="12" type="sldNum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/>
          <p:nvPr>
            <p:ph type="title"/>
          </p:nvPr>
        </p:nvSpPr>
        <p:spPr>
          <a:xfrm>
            <a:off x="311700" y="410000"/>
            <a:ext cx="8520599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Schedule</a:t>
            </a:r>
          </a:p>
        </p:txBody>
      </p:sp>
      <p:pic>
        <p:nvPicPr>
          <p:cNvPr id="189" name="Shape 18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87600" y="1017799"/>
            <a:ext cx="6202849" cy="3556299"/>
          </a:xfrm>
          <a:prstGeom prst="rect">
            <a:avLst/>
          </a:prstGeom>
          <a:noFill/>
          <a:ln>
            <a:noFill/>
          </a:ln>
        </p:spPr>
      </p:pic>
      <p:sp>
        <p:nvSpPr>
          <p:cNvPr id="190" name="Shape 190"/>
          <p:cNvSpPr txBox="1"/>
          <p:nvPr>
            <p:ph idx="12" type="sldNum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/>
          <p:nvPr>
            <p:ph type="title"/>
          </p:nvPr>
        </p:nvSpPr>
        <p:spPr>
          <a:xfrm>
            <a:off x="311700" y="410000"/>
            <a:ext cx="8520599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Cost</a:t>
            </a:r>
          </a:p>
        </p:txBody>
      </p:sp>
      <p:sp>
        <p:nvSpPr>
          <p:cNvPr id="196" name="Shape 196"/>
          <p:cNvSpPr txBox="1"/>
          <p:nvPr>
            <p:ph idx="1" type="body"/>
          </p:nvPr>
        </p:nvSpPr>
        <p:spPr>
          <a:xfrm>
            <a:off x="311700" y="1229875"/>
            <a:ext cx="8520599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Total Hours: 52</a:t>
            </a:r>
          </a:p>
        </p:txBody>
      </p:sp>
      <p:sp>
        <p:nvSpPr>
          <p:cNvPr id="197" name="Shape 197"/>
          <p:cNvSpPr txBox="1"/>
          <p:nvPr>
            <p:ph idx="12" type="sldNum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/>
          <p:nvPr>
            <p:ph type="title"/>
          </p:nvPr>
        </p:nvSpPr>
        <p:spPr>
          <a:xfrm>
            <a:off x="311700" y="410000"/>
            <a:ext cx="8520599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Conclusion</a:t>
            </a:r>
          </a:p>
        </p:txBody>
      </p:sp>
      <p:sp>
        <p:nvSpPr>
          <p:cNvPr id="203" name="Shape 203"/>
          <p:cNvSpPr txBox="1"/>
          <p:nvPr>
            <p:ph idx="1" type="body"/>
          </p:nvPr>
        </p:nvSpPr>
        <p:spPr>
          <a:xfrm>
            <a:off x="311700" y="1229875"/>
            <a:ext cx="8520599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Avoid mixing HTML and PHP code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Keep files/folders well organized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Document steps and solutions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Get feedback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Test, test, test</a:t>
            </a:r>
          </a:p>
        </p:txBody>
      </p:sp>
      <p:sp>
        <p:nvSpPr>
          <p:cNvPr id="204" name="Shape 204"/>
          <p:cNvSpPr txBox="1"/>
          <p:nvPr>
            <p:ph idx="12" type="sldNum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/>
          <p:nvPr>
            <p:ph idx="1" type="body"/>
          </p:nvPr>
        </p:nvSpPr>
        <p:spPr>
          <a:xfrm>
            <a:off x="311700" y="323525"/>
            <a:ext cx="8520599" cy="4245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algn="ctr">
              <a:spcBef>
                <a:spcPts val="0"/>
              </a:spcBef>
              <a:buNone/>
            </a:pPr>
            <a:r>
              <a:rPr lang="en" sz="4800"/>
              <a:t>Questions?</a:t>
            </a:r>
          </a:p>
        </p:txBody>
      </p:sp>
      <p:sp>
        <p:nvSpPr>
          <p:cNvPr id="210" name="Shape 210"/>
          <p:cNvSpPr txBox="1"/>
          <p:nvPr>
            <p:ph idx="12" type="sldNum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idx="12" type="sldNum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sp>
        <p:nvSpPr>
          <p:cNvPr id="91" name="Shape 91"/>
          <p:cNvSpPr txBox="1"/>
          <p:nvPr>
            <p:ph type="title"/>
          </p:nvPr>
        </p:nvSpPr>
        <p:spPr>
          <a:xfrm>
            <a:off x="311700" y="410000"/>
            <a:ext cx="8520599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LOGO!</a:t>
            </a:r>
          </a:p>
        </p:txBody>
      </p:sp>
      <p:pic>
        <p:nvPicPr>
          <p:cNvPr id="92" name="Shape 9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28725" y="1343025"/>
            <a:ext cx="6686550" cy="2457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/>
          <p:nvPr>
            <p:ph idx="1" type="body"/>
          </p:nvPr>
        </p:nvSpPr>
        <p:spPr>
          <a:xfrm>
            <a:off x="311700" y="323525"/>
            <a:ext cx="8520599" cy="4245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 algn="ctr">
              <a:spcBef>
                <a:spcPts val="0"/>
              </a:spcBef>
              <a:buNone/>
            </a:pPr>
            <a:r>
              <a:rPr lang="en" sz="4800"/>
              <a:t>Demonstration</a:t>
            </a:r>
          </a:p>
        </p:txBody>
      </p:sp>
      <p:sp>
        <p:nvSpPr>
          <p:cNvPr id="216" name="Shape 216"/>
          <p:cNvSpPr txBox="1"/>
          <p:nvPr>
            <p:ph idx="12" type="sldNum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type="title"/>
          </p:nvPr>
        </p:nvSpPr>
        <p:spPr>
          <a:xfrm>
            <a:off x="311700" y="410000"/>
            <a:ext cx="8520599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Outline</a:t>
            </a:r>
          </a:p>
        </p:txBody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311700" y="1229875"/>
            <a:ext cx="8520599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Executive Summary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Problem and Solutions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Technology Used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9" name="Shape 99"/>
          <p:cNvSpPr txBox="1"/>
          <p:nvPr>
            <p:ph idx="12" type="sldNum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/>
          <p:nvPr>
            <p:ph type="title"/>
          </p:nvPr>
        </p:nvSpPr>
        <p:spPr>
          <a:xfrm>
            <a:off x="311700" y="410000"/>
            <a:ext cx="8520599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Outline Cont.</a:t>
            </a:r>
          </a:p>
        </p:txBody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311700" y="1229875"/>
            <a:ext cx="8520599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Purpose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Layout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Task List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Schedule</a:t>
            </a:r>
          </a:p>
        </p:txBody>
      </p:sp>
      <p:sp>
        <p:nvSpPr>
          <p:cNvPr id="106" name="Shape 106"/>
          <p:cNvSpPr txBox="1"/>
          <p:nvPr>
            <p:ph idx="12" type="sldNum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type="title"/>
          </p:nvPr>
        </p:nvSpPr>
        <p:spPr>
          <a:xfrm>
            <a:off x="311700" y="410000"/>
            <a:ext cx="8520599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300"/>
              <a:t>Executive Summary</a:t>
            </a:r>
          </a:p>
        </p:txBody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311700" y="1229875"/>
            <a:ext cx="8520599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000"/>
              <a:t>Entertainment Website</a:t>
            </a:r>
          </a:p>
          <a:p>
            <a:pPr rtl="0">
              <a:spcBef>
                <a:spcPts val="0"/>
              </a:spcBef>
              <a:buNone/>
            </a:pPr>
            <a:r>
              <a:rPr lang="en" sz="2000"/>
              <a:t>Educational / Informative</a:t>
            </a:r>
          </a:p>
          <a:p>
            <a:pPr rtl="0">
              <a:spcBef>
                <a:spcPts val="0"/>
              </a:spcBef>
              <a:buNone/>
            </a:pPr>
            <a:r>
              <a:rPr lang="en" sz="2000"/>
              <a:t>Simple / Ad Free</a:t>
            </a:r>
          </a:p>
          <a:p>
            <a:pPr rtl="0">
              <a:spcBef>
                <a:spcPts val="0"/>
              </a:spcBef>
              <a:buNone/>
            </a:pPr>
            <a:r>
              <a:rPr lang="en" sz="2000"/>
              <a:t>Random Post</a:t>
            </a:r>
          </a:p>
          <a:p>
            <a:pPr>
              <a:spcBef>
                <a:spcPts val="0"/>
              </a:spcBef>
              <a:buNone/>
            </a:pPr>
            <a:r>
              <a:rPr lang="en" sz="2000"/>
              <a:t>Lack of middle</a:t>
            </a:r>
          </a:p>
        </p:txBody>
      </p:sp>
      <p:sp>
        <p:nvSpPr>
          <p:cNvPr id="113" name="Shape 113"/>
          <p:cNvSpPr txBox="1"/>
          <p:nvPr>
            <p:ph idx="12" type="sldNum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/>
          <p:nvPr>
            <p:ph type="title"/>
          </p:nvPr>
        </p:nvSpPr>
        <p:spPr>
          <a:xfrm>
            <a:off x="311700" y="410000"/>
            <a:ext cx="8520599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Problem</a:t>
            </a:r>
          </a:p>
        </p:txBody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x="311700" y="1229875"/>
            <a:ext cx="8520599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000"/>
              <a:t>Sporadic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000"/>
              <a:t>Lack of educational info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000"/>
              <a:t>Riddled with Ads</a:t>
            </a:r>
          </a:p>
          <a:p>
            <a:pPr indent="-228600" lvl="0" marL="457200">
              <a:spcBef>
                <a:spcPts val="0"/>
              </a:spcBef>
              <a:buSzPct val="100000"/>
            </a:pPr>
            <a:r>
              <a:rPr lang="en" sz="2000"/>
              <a:t>Small audience</a:t>
            </a:r>
          </a:p>
        </p:txBody>
      </p:sp>
      <p:sp>
        <p:nvSpPr>
          <p:cNvPr id="120" name="Shape 120"/>
          <p:cNvSpPr txBox="1"/>
          <p:nvPr>
            <p:ph idx="12" type="sldNum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>
            <p:ph type="title"/>
          </p:nvPr>
        </p:nvSpPr>
        <p:spPr>
          <a:xfrm>
            <a:off x="311700" y="410000"/>
            <a:ext cx="8520599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Solution</a:t>
            </a:r>
          </a:p>
        </p:txBody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x="311700" y="1229875"/>
            <a:ext cx="8520599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000"/>
              <a:t>Organized material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000"/>
              <a:t>Educational info with entertainment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000"/>
              <a:t>No ads</a:t>
            </a:r>
          </a:p>
          <a:p>
            <a:pPr indent="-228600" lvl="0" marL="457200">
              <a:spcBef>
                <a:spcPts val="0"/>
              </a:spcBef>
              <a:buSzPct val="100000"/>
            </a:pPr>
            <a:r>
              <a:rPr lang="en" sz="2000"/>
              <a:t>Wider audience</a:t>
            </a:r>
          </a:p>
        </p:txBody>
      </p:sp>
      <p:sp>
        <p:nvSpPr>
          <p:cNvPr id="127" name="Shape 127"/>
          <p:cNvSpPr txBox="1"/>
          <p:nvPr>
            <p:ph idx="12" type="sldNum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>
            <p:ph type="title"/>
          </p:nvPr>
        </p:nvSpPr>
        <p:spPr>
          <a:xfrm>
            <a:off x="311700" y="410000"/>
            <a:ext cx="8520599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900"/>
              <a:t>Technology Used for Implementation </a:t>
            </a:r>
          </a:p>
        </p:txBody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311700" y="1229875"/>
            <a:ext cx="8520599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000"/>
              <a:t>Coding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000"/>
              <a:t>HTML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000"/>
              <a:t>PHP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000"/>
              <a:t>Javascript</a:t>
            </a:r>
          </a:p>
          <a:p>
            <a:pPr indent="-228600" lvl="0" marL="457200">
              <a:spcBef>
                <a:spcPts val="0"/>
              </a:spcBef>
              <a:buSzPct val="100000"/>
            </a:pPr>
            <a:r>
              <a:rPr lang="en" sz="2000"/>
              <a:t>CSS</a:t>
            </a:r>
          </a:p>
        </p:txBody>
      </p:sp>
      <p:sp>
        <p:nvSpPr>
          <p:cNvPr id="134" name="Shape 134"/>
          <p:cNvSpPr txBox="1"/>
          <p:nvPr>
            <p:ph idx="12" type="sldNum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/>
          <p:nvPr>
            <p:ph type="title"/>
          </p:nvPr>
        </p:nvSpPr>
        <p:spPr>
          <a:xfrm>
            <a:off x="311700" y="410000"/>
            <a:ext cx="8520599" cy="607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3900"/>
              <a:t>Technology Used for Implementation 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x="311700" y="1229875"/>
            <a:ext cx="8520599" cy="333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000"/>
              <a:t>Programs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000"/>
              <a:t>Microsoft Expression Web 4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000"/>
              <a:t>XAMPP Web Server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000"/>
              <a:t>Mozilla Firefox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000"/>
              <a:t>Google Chrome</a:t>
            </a:r>
          </a:p>
          <a:p>
            <a:pPr indent="-228600" lvl="0" marL="457200">
              <a:spcBef>
                <a:spcPts val="0"/>
              </a:spcBef>
              <a:buSzPct val="100000"/>
            </a:pPr>
            <a:r>
              <a:rPr lang="en" sz="2000"/>
              <a:t>Internet Explorer</a:t>
            </a:r>
          </a:p>
        </p:txBody>
      </p:sp>
      <p:sp>
        <p:nvSpPr>
          <p:cNvPr id="141" name="Shape 141"/>
          <p:cNvSpPr txBox="1"/>
          <p:nvPr>
            <p:ph idx="12" type="sldNum"/>
          </p:nvPr>
        </p:nvSpPr>
        <p:spPr>
          <a:xfrm>
            <a:off x="8460431" y="465119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