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70" r:id="rId4"/>
    <p:sldId id="271" r:id="rId5"/>
    <p:sldId id="280" r:id="rId6"/>
    <p:sldId id="274" r:id="rId7"/>
    <p:sldId id="275" r:id="rId8"/>
    <p:sldId id="276" r:id="rId9"/>
    <p:sldId id="272" r:id="rId10"/>
    <p:sldId id="263" r:id="rId11"/>
    <p:sldId id="265" r:id="rId12"/>
    <p:sldId id="261" r:id="rId13"/>
    <p:sldId id="277" r:id="rId14"/>
    <p:sldId id="262" r:id="rId15"/>
    <p:sldId id="278" r:id="rId16"/>
    <p:sldId id="279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12/9/2015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CampusList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Austin Szilagyi &amp; Nicholas Stevens</a:t>
            </a:r>
          </a:p>
          <a:p>
            <a:r>
              <a:rPr lang="en-US" dirty="0" smtClean="0"/>
              <a:t>ITC-250 with Prof. Paul </a:t>
            </a:r>
            <a:r>
              <a:rPr lang="en-US" dirty="0" err="1" smtClean="0"/>
              <a:t>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5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Though we are hosting off site initially, we still need to be sure that we purchase an off-site host that is capable of running our site and ensuring maximal uptime as well as quality of service</a:t>
            </a:r>
          </a:p>
          <a:p>
            <a:r>
              <a:rPr lang="en-US" dirty="0" smtClean="0"/>
              <a:t>We intend to use one server per site</a:t>
            </a:r>
          </a:p>
          <a:p>
            <a:r>
              <a:rPr lang="en-US" dirty="0" smtClean="0"/>
              <a:t>We assume that maximum traffic would be equal to or lesser than half of IPFW’s current enrollment at any given time.</a:t>
            </a:r>
          </a:p>
          <a:p>
            <a:pPr lvl="1"/>
            <a:r>
              <a:rPr lang="en-US" dirty="0" smtClean="0"/>
              <a:t>Though people who are not students CAN access the site, we feel safe to assume that the traffic would not exceed this number.</a:t>
            </a:r>
          </a:p>
          <a:p>
            <a:r>
              <a:rPr lang="en-US" dirty="0" smtClean="0"/>
              <a:t>That number is not hard to host on a server, thus the requirements are relatively simple</a:t>
            </a:r>
          </a:p>
        </p:txBody>
      </p:sp>
    </p:spTree>
    <p:extLst>
      <p:ext uri="{BB962C8B-B14F-4D97-AF65-F5344CB8AC3E}">
        <p14:creationId xmlns:p14="http://schemas.microsoft.com/office/powerpoint/2010/main" val="13467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would use the following software titles mostly for the sake of ease of support and maintenance, as they are usually the industry standard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VMWare </a:t>
            </a:r>
            <a:r>
              <a:rPr lang="en-US" b="1" dirty="0" err="1" smtClean="0"/>
              <a:t>ESXi</a:t>
            </a:r>
            <a:r>
              <a:rPr lang="en-US" b="1" dirty="0" smtClean="0"/>
              <a:t> – </a:t>
            </a:r>
            <a:r>
              <a:rPr lang="en-US" dirty="0" smtClean="0"/>
              <a:t>On physical server to host virtual machines</a:t>
            </a:r>
          </a:p>
          <a:p>
            <a:r>
              <a:rPr lang="en-US" b="1" dirty="0" smtClean="0"/>
              <a:t>VMWare </a:t>
            </a:r>
            <a:r>
              <a:rPr lang="en-US" b="1" dirty="0" err="1" smtClean="0"/>
              <a:t>vShpere</a:t>
            </a:r>
            <a:r>
              <a:rPr lang="en-US" b="1" dirty="0"/>
              <a:t> </a:t>
            </a:r>
            <a:r>
              <a:rPr lang="en-US" b="1" dirty="0" smtClean="0"/>
              <a:t>– </a:t>
            </a:r>
            <a:r>
              <a:rPr lang="en-US" dirty="0" smtClean="0"/>
              <a:t>Manage and maintain multiple virtual machines</a:t>
            </a:r>
            <a:endParaRPr lang="en-US" b="1" dirty="0" smtClean="0"/>
          </a:p>
          <a:p>
            <a:r>
              <a:rPr lang="en-US" b="1" dirty="0" smtClean="0"/>
              <a:t>Windows 2012 Server </a:t>
            </a:r>
            <a:r>
              <a:rPr lang="en-US" dirty="0" smtClean="0"/>
              <a:t>- </a:t>
            </a:r>
            <a:r>
              <a:rPr lang="en-US" dirty="0"/>
              <a:t>Easy to maintain server OS with tons of compatibility and </a:t>
            </a:r>
            <a:r>
              <a:rPr lang="en-US" dirty="0" smtClean="0"/>
              <a:t>support, this will be the OS of the virtual machines</a:t>
            </a:r>
          </a:p>
          <a:p>
            <a:r>
              <a:rPr lang="en-US" b="1" dirty="0" smtClean="0"/>
              <a:t>XAMPP stack </a:t>
            </a:r>
            <a:r>
              <a:rPr lang="en-US" dirty="0" smtClean="0"/>
              <a:t>- </a:t>
            </a:r>
            <a:r>
              <a:rPr lang="en-US" dirty="0"/>
              <a:t>Free, easy to maintain web system stack that is used by a very large percentage of websites in use </a:t>
            </a:r>
            <a:r>
              <a:rPr lang="en-US" dirty="0" smtClean="0"/>
              <a:t>today</a:t>
            </a:r>
          </a:p>
          <a:p>
            <a:r>
              <a:rPr lang="en-US" b="1" dirty="0" smtClean="0"/>
              <a:t>Java Eclipse </a:t>
            </a:r>
            <a:r>
              <a:rPr lang="en-US" dirty="0" smtClean="0"/>
              <a:t>- </a:t>
            </a:r>
            <a:r>
              <a:rPr lang="en-US" dirty="0"/>
              <a:t>develop site as well as maintain and make changes to the code in the </a:t>
            </a:r>
            <a:r>
              <a:rPr lang="en-US" dirty="0" smtClean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54092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– Keep it Simple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993" y="1378868"/>
            <a:ext cx="6483587" cy="502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6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1673" y="1555330"/>
            <a:ext cx="5567864" cy="411262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218320" y="1555330"/>
            <a:ext cx="5348037" cy="41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32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 behind </a:t>
            </a:r>
            <a:r>
              <a:rPr lang="en-US" dirty="0" err="1" smtClean="0"/>
              <a:t>CampusList</a:t>
            </a:r>
            <a:r>
              <a:rPr lang="en-US" dirty="0" smtClean="0"/>
              <a:t> is to directly compete with Craigslist.org</a:t>
            </a:r>
          </a:p>
          <a:p>
            <a:pPr lvl="1"/>
            <a:r>
              <a:rPr lang="en-US" dirty="0" smtClean="0"/>
              <a:t>Familiar design for Craigslist users</a:t>
            </a:r>
          </a:p>
          <a:p>
            <a:pPr lvl="1"/>
            <a:r>
              <a:rPr lang="en-US" dirty="0" smtClean="0"/>
              <a:t>More modern and appealing to younger user base</a:t>
            </a:r>
          </a:p>
          <a:p>
            <a:pPr lvl="1"/>
            <a:r>
              <a:rPr lang="en-US" dirty="0" smtClean="0"/>
              <a:t>Includes visual cue for current page (IPFW logo)</a:t>
            </a:r>
          </a:p>
          <a:p>
            <a:r>
              <a:rPr lang="en-US" dirty="0" smtClean="0"/>
              <a:t>Keeping it simple</a:t>
            </a:r>
          </a:p>
          <a:p>
            <a:pPr lvl="1"/>
            <a:r>
              <a:rPr lang="en-US" dirty="0" smtClean="0"/>
              <a:t>Very easy to code and maintain</a:t>
            </a:r>
          </a:p>
          <a:p>
            <a:pPr lvl="1"/>
            <a:r>
              <a:rPr lang="en-US" dirty="0" smtClean="0"/>
              <a:t>Very simple to navigate</a:t>
            </a:r>
          </a:p>
          <a:p>
            <a:pPr lvl="2"/>
            <a:r>
              <a:rPr lang="en-US" dirty="0" smtClean="0"/>
              <a:t>Trade off – not the most visually appealing</a:t>
            </a:r>
          </a:p>
          <a:p>
            <a:pPr lvl="2"/>
            <a:r>
              <a:rPr lang="en-US" dirty="0" smtClean="0"/>
              <a:t>Easy to learn</a:t>
            </a:r>
          </a:p>
          <a:p>
            <a:pPr lvl="1"/>
            <a:r>
              <a:rPr lang="en-US" dirty="0" smtClean="0"/>
              <a:t>Fewer needed resources to host and run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74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319965"/>
            <a:ext cx="6644352" cy="52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80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potential for market share</a:t>
            </a:r>
          </a:p>
          <a:p>
            <a:r>
              <a:rPr lang="en-US" dirty="0" smtClean="0"/>
              <a:t>Appeals to a large but still niche market</a:t>
            </a:r>
          </a:p>
          <a:p>
            <a:r>
              <a:rPr lang="en-US" dirty="0" smtClean="0"/>
              <a:t>Appeals to a market dominated by tech-savvy individuals</a:t>
            </a:r>
          </a:p>
          <a:p>
            <a:r>
              <a:rPr lang="en-US" dirty="0" smtClean="0"/>
              <a:t>Easy to maintain</a:t>
            </a:r>
          </a:p>
          <a:p>
            <a:r>
              <a:rPr lang="en-US" dirty="0" smtClean="0"/>
              <a:t>Easy to grow</a:t>
            </a:r>
          </a:p>
          <a:p>
            <a:pPr lvl="1"/>
            <a:r>
              <a:rPr lang="en-US" dirty="0" smtClean="0"/>
              <a:t>Hardware requirements are linear for the most part, meaning it is easy to gauge necessary investments in hardware as we grow\</a:t>
            </a:r>
          </a:p>
          <a:p>
            <a:pPr lvl="1"/>
            <a:r>
              <a:rPr lang="en-US" dirty="0" smtClean="0"/>
              <a:t>Multiple sites would use nearly identical source code</a:t>
            </a:r>
          </a:p>
          <a:p>
            <a:r>
              <a:rPr lang="en-US" dirty="0" smtClean="0"/>
              <a:t>Would differentiate from Craigslist by the specificity of the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35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Ask any questions that you might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83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27748"/>
            <a:ext cx="8946541" cy="4820652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</a:t>
            </a:r>
          </a:p>
          <a:p>
            <a:r>
              <a:rPr lang="en-US" dirty="0" smtClean="0"/>
              <a:t>The Solution</a:t>
            </a:r>
            <a:endParaRPr lang="en-US" dirty="0"/>
          </a:p>
          <a:p>
            <a:r>
              <a:rPr lang="en-US" dirty="0" smtClean="0"/>
              <a:t>How It Works</a:t>
            </a:r>
          </a:p>
          <a:p>
            <a:r>
              <a:rPr lang="en-US" dirty="0" smtClean="0"/>
              <a:t>Web System Design</a:t>
            </a:r>
          </a:p>
          <a:p>
            <a:r>
              <a:rPr lang="en-US" dirty="0" smtClean="0"/>
              <a:t>Infrastructure</a:t>
            </a:r>
          </a:p>
          <a:p>
            <a:r>
              <a:rPr lang="en-US" dirty="0" smtClean="0"/>
              <a:t>Data Flow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Software Overview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Time and Cost</a:t>
            </a:r>
          </a:p>
          <a:p>
            <a:r>
              <a:rPr lang="en-US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00427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classifieds are monopolized by Craigslist</a:t>
            </a:r>
          </a:p>
          <a:p>
            <a:pPr lvl="1"/>
            <a:r>
              <a:rPr lang="en-US" dirty="0" smtClean="0"/>
              <a:t>Not everyone feels safe</a:t>
            </a:r>
          </a:p>
          <a:p>
            <a:pPr lvl="1"/>
            <a:r>
              <a:rPr lang="en-US" dirty="0" smtClean="0"/>
              <a:t>Incredibly broad scope for a website</a:t>
            </a:r>
          </a:p>
          <a:p>
            <a:pPr lvl="1"/>
            <a:r>
              <a:rPr lang="en-US" dirty="0" smtClean="0"/>
              <a:t>Unpredictability</a:t>
            </a:r>
          </a:p>
          <a:p>
            <a:r>
              <a:rPr lang="en-US" dirty="0" smtClean="0"/>
              <a:t>Textbooks, computers, tablets, furniture, and other items used every day by college students are very expensive while college students are usually on a strict budget.</a:t>
            </a:r>
          </a:p>
          <a:p>
            <a:r>
              <a:rPr lang="en-US" dirty="0" smtClean="0"/>
              <a:t>No websites exist specifically for college students to buy, sell, and trade, even though college students are in dire need of an easy marketplace for school, living, and other materials.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638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CampusList.org</a:t>
            </a:r>
          </a:p>
          <a:p>
            <a:r>
              <a:rPr lang="en-US" dirty="0"/>
              <a:t>Allow students, alumni, and other local citizens to post classified </a:t>
            </a:r>
            <a:r>
              <a:rPr lang="en-US" dirty="0" smtClean="0"/>
              <a:t>ads</a:t>
            </a:r>
          </a:p>
          <a:p>
            <a:pPr lvl="1"/>
            <a:r>
              <a:rPr lang="en-US" dirty="0"/>
              <a:t>Buy, Sell, Trade goods</a:t>
            </a:r>
          </a:p>
          <a:p>
            <a:pPr lvl="2"/>
            <a:r>
              <a:rPr lang="en-US" dirty="0"/>
              <a:t>Textbooks</a:t>
            </a:r>
          </a:p>
          <a:p>
            <a:pPr lvl="2"/>
            <a:r>
              <a:rPr lang="en-US" dirty="0"/>
              <a:t>Computers</a:t>
            </a:r>
          </a:p>
          <a:p>
            <a:pPr lvl="2"/>
            <a:r>
              <a:rPr lang="en-US" dirty="0"/>
              <a:t>Furniture</a:t>
            </a:r>
          </a:p>
          <a:p>
            <a:pPr lvl="2"/>
            <a:r>
              <a:rPr lang="en-US" dirty="0"/>
              <a:t>&amp; </a:t>
            </a:r>
            <a:r>
              <a:rPr lang="en-US" dirty="0" smtClean="0"/>
              <a:t>More</a:t>
            </a:r>
          </a:p>
          <a:p>
            <a:pPr lvl="1"/>
            <a:r>
              <a:rPr lang="en-US" dirty="0"/>
              <a:t>Job/Internship/Apprenticeship postings</a:t>
            </a:r>
          </a:p>
          <a:p>
            <a:pPr lvl="1"/>
            <a:r>
              <a:rPr lang="en-US" dirty="0"/>
              <a:t>Apartment/House Rentals</a:t>
            </a:r>
          </a:p>
          <a:p>
            <a:pPr lvl="1"/>
            <a:r>
              <a:rPr lang="en-US" dirty="0"/>
              <a:t>Discussion/Study Groups for </a:t>
            </a:r>
            <a:r>
              <a:rPr lang="en-US" dirty="0" smtClean="0"/>
              <a:t>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6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Revenue</a:t>
            </a:r>
          </a:p>
          <a:p>
            <a:pPr lvl="1"/>
            <a:r>
              <a:rPr lang="en-US" sz="2000" dirty="0"/>
              <a:t>Generated much like Craigslist</a:t>
            </a:r>
            <a:endParaRPr lang="en-US" sz="2000" dirty="0" smtClean="0"/>
          </a:p>
          <a:p>
            <a:pPr lvl="2"/>
            <a:r>
              <a:rPr lang="en-US" sz="1800" dirty="0" smtClean="0"/>
              <a:t>Fee for posting job ads</a:t>
            </a:r>
          </a:p>
          <a:p>
            <a:pPr lvl="2"/>
            <a:r>
              <a:rPr lang="en-US" sz="1800" dirty="0" smtClean="0"/>
              <a:t>No Advertisements</a:t>
            </a:r>
          </a:p>
          <a:p>
            <a:pPr lvl="2"/>
            <a:endParaRPr lang="en-US" sz="1800" dirty="0" smtClean="0"/>
          </a:p>
          <a:p>
            <a:pPr lvl="1"/>
            <a:r>
              <a:rPr lang="en-US" sz="2000" dirty="0" smtClean="0"/>
              <a:t>Limited number of free postings per account, per month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Would need to be judged for the growth of the site whether or not it is sufficient</a:t>
            </a:r>
          </a:p>
        </p:txBody>
      </p:sp>
    </p:spTree>
    <p:extLst>
      <p:ext uri="{BB962C8B-B14F-4D97-AF65-F5344CB8AC3E}">
        <p14:creationId xmlns:p14="http://schemas.microsoft.com/office/powerpoint/2010/main" val="2673336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System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tier architecture</a:t>
            </a:r>
          </a:p>
          <a:p>
            <a:pPr lvl="1"/>
            <a:r>
              <a:rPr lang="en-US" dirty="0" smtClean="0"/>
              <a:t>Tier 1 – Webpages</a:t>
            </a:r>
          </a:p>
          <a:p>
            <a:pPr lvl="1"/>
            <a:r>
              <a:rPr lang="en-US" dirty="0" smtClean="0"/>
              <a:t>Tier 2 – Application Server</a:t>
            </a:r>
          </a:p>
          <a:p>
            <a:pPr lvl="1"/>
            <a:r>
              <a:rPr lang="en-US" dirty="0" smtClean="0"/>
              <a:t>Tier 3 – Database server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901698" y="701370"/>
            <a:ext cx="4445459" cy="554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248277"/>
            <a:ext cx="8252374" cy="52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2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716741"/>
            <a:ext cx="8223584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4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Hosted externally</a:t>
            </a:r>
          </a:p>
          <a:p>
            <a:pPr lvl="1"/>
            <a:r>
              <a:rPr lang="en-US" dirty="0"/>
              <a:t>Help gauge actual server requirements and best decide how to host multiple iterations of the </a:t>
            </a:r>
            <a:r>
              <a:rPr lang="en-US" dirty="0" smtClean="0"/>
              <a:t>site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Hardware Req. (of external host)</a:t>
            </a:r>
          </a:p>
          <a:p>
            <a:pPr lvl="1"/>
            <a:r>
              <a:rPr lang="en-US" dirty="0" smtClean="0"/>
              <a:t>Processor – Current generation Intel Xeon Processor with 4 or more cores</a:t>
            </a:r>
          </a:p>
          <a:p>
            <a:pPr lvl="1"/>
            <a:r>
              <a:rPr lang="en-US" dirty="0" smtClean="0"/>
              <a:t>Memory – 4 GB of RAM</a:t>
            </a:r>
          </a:p>
          <a:p>
            <a:pPr lvl="1"/>
            <a:r>
              <a:rPr lang="en-US" dirty="0" smtClean="0"/>
              <a:t>Storage – 1 TB of storage</a:t>
            </a:r>
          </a:p>
          <a:p>
            <a:pPr lvl="2"/>
            <a:r>
              <a:rPr lang="en-US" dirty="0" smtClean="0"/>
              <a:t>This may seem high, but this if for the sake of future-proofing and the fact that there may be many postings with multiple pictures at any given time</a:t>
            </a:r>
          </a:p>
        </p:txBody>
      </p:sp>
    </p:spTree>
    <p:extLst>
      <p:ext uri="{BB962C8B-B14F-4D97-AF65-F5344CB8AC3E}">
        <p14:creationId xmlns:p14="http://schemas.microsoft.com/office/powerpoint/2010/main" val="36033595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388</TotalTime>
  <Words>684</Words>
  <Application>Microsoft Office PowerPoint</Application>
  <PresentationFormat>Widescreen</PresentationFormat>
  <Paragraphs>98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Ion</vt:lpstr>
      <vt:lpstr>Project CampusList</vt:lpstr>
      <vt:lpstr>Outline</vt:lpstr>
      <vt:lpstr>The Problem </vt:lpstr>
      <vt:lpstr>The Solution</vt:lpstr>
      <vt:lpstr>How It Works</vt:lpstr>
      <vt:lpstr>Web System Design</vt:lpstr>
      <vt:lpstr>Infrastructure</vt:lpstr>
      <vt:lpstr>Data Flow</vt:lpstr>
      <vt:lpstr>System Overview</vt:lpstr>
      <vt:lpstr>System Overview Cont.</vt:lpstr>
      <vt:lpstr>Software Overview</vt:lpstr>
      <vt:lpstr>Design – Keep it Simple</vt:lpstr>
      <vt:lpstr>Design Cont.</vt:lpstr>
      <vt:lpstr>Design Cont.</vt:lpstr>
      <vt:lpstr>Time and Cost</vt:lpstr>
      <vt:lpstr>Conclusion</vt:lpstr>
      <vt:lpstr>Q&amp;A</vt:lpstr>
      <vt:lpstr>Demo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CampusList</dc:title>
  <dc:creator>Austin Szilagyi</dc:creator>
  <cp:lastModifiedBy>Austin Szilagyi</cp:lastModifiedBy>
  <cp:revision>26</cp:revision>
  <dcterms:created xsi:type="dcterms:W3CDTF">2015-11-03T21:52:24Z</dcterms:created>
  <dcterms:modified xsi:type="dcterms:W3CDTF">2015-12-10T03:17:15Z</dcterms:modified>
</cp:coreProperties>
</file>