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2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70" r:id="rId7"/>
    <p:sldId id="273" r:id="rId8"/>
    <p:sldId id="271" r:id="rId9"/>
    <p:sldId id="261" r:id="rId10"/>
    <p:sldId id="262" r:id="rId11"/>
    <p:sldId id="263" r:id="rId12"/>
    <p:sldId id="264" r:id="rId13"/>
    <p:sldId id="265" r:id="rId14"/>
    <p:sldId id="274" r:id="rId15"/>
    <p:sldId id="266" r:id="rId16"/>
    <p:sldId id="267" r:id="rId17"/>
    <p:sldId id="272" r:id="rId18"/>
    <p:sldId id="269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33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41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40091F2-5099-4E14-82F9-4D4824761537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BAA857B9-259B-4F88-9DAD-74A77783DF0E}">
      <dgm:prSet phldrT="[Text]"/>
      <dgm:spPr>
        <a:xfrm>
          <a:off x="283149" y="0"/>
          <a:ext cx="3531212" cy="1592686"/>
        </a:xfrm>
        <a:prstGeom prst="roundRect">
          <a:avLst>
            <a:gd name="adj" fmla="val 10000"/>
          </a:avLst>
        </a:prstGeom>
        <a:solidFill>
          <a:sysClr val="window" lastClr="FFFFFF"/>
        </a:solidFill>
        <a:ln w="12700" cap="flat" cmpd="sng" algn="ctr">
          <a:solidFill>
            <a:sysClr val="windowText" lastClr="000000"/>
          </a:solidFill>
          <a:prstDash val="solid"/>
          <a:miter lim="800000"/>
        </a:ln>
        <a:effectLst/>
      </dgm:spPr>
      <dgm:t>
        <a:bodyPr/>
        <a:lstStyle/>
        <a:p>
          <a:r>
            <a:rPr lang="en-US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GUI</a:t>
          </a:r>
        </a:p>
      </dgm:t>
    </dgm:pt>
    <dgm:pt modelId="{D37F9018-0A69-4032-B4FE-CE04221EB5A4}" type="parTrans" cxnId="{29169B6E-2CF4-4070-8BAE-66728C9DB9BB}">
      <dgm:prSet/>
      <dgm:spPr/>
      <dgm:t>
        <a:bodyPr/>
        <a:lstStyle/>
        <a:p>
          <a:endParaRPr lang="en-US"/>
        </a:p>
      </dgm:t>
    </dgm:pt>
    <dgm:pt modelId="{DE5AEF17-AE45-4A59-90D1-D2F3922D6D53}" type="sibTrans" cxnId="{29169B6E-2CF4-4070-8BAE-66728C9DB9BB}">
      <dgm:prSet/>
      <dgm:spPr>
        <a:xfrm rot="5400975">
          <a:off x="1615274" y="1247834"/>
          <a:ext cx="993953" cy="2054523"/>
        </a:xfrm>
        <a:prstGeom prst="rightArrow">
          <a:avLst>
            <a:gd name="adj1" fmla="val 60000"/>
            <a:gd name="adj2" fmla="val 50000"/>
          </a:avLst>
        </a:prstGeom>
        <a:solidFill>
          <a:sysClr val="window" lastClr="FFFFFF"/>
        </a:solidFill>
        <a:ln>
          <a:solidFill>
            <a:sysClr val="windowText" lastClr="000000"/>
          </a:solidFill>
        </a:ln>
        <a:effectLst/>
      </dgm:spPr>
      <dgm:t>
        <a:bodyPr/>
        <a:lstStyle/>
        <a:p>
          <a:endParaRPr lang="en-US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gm:t>
    </dgm:pt>
    <dgm:pt modelId="{BF03E9A0-81FA-476C-9209-546CEC720F32}">
      <dgm:prSet phldrT="[Text]"/>
      <dgm:spPr>
        <a:xfrm>
          <a:off x="492655" y="2783511"/>
          <a:ext cx="3106886" cy="1742451"/>
        </a:xfrm>
        <a:prstGeom prst="roundRect">
          <a:avLst>
            <a:gd name="adj" fmla="val 10000"/>
          </a:avLst>
        </a:prstGeom>
        <a:solidFill>
          <a:sysClr val="window" lastClr="FFFFFF"/>
        </a:solidFill>
        <a:ln w="12700" cap="flat" cmpd="sng" algn="ctr">
          <a:solidFill>
            <a:sysClr val="windowText" lastClr="000000"/>
          </a:solidFill>
          <a:prstDash val="solid"/>
          <a:miter lim="800000"/>
        </a:ln>
        <a:effectLst/>
      </dgm:spPr>
      <dgm:t>
        <a:bodyPr/>
        <a:lstStyle/>
        <a:p>
          <a:r>
            <a:rPr lang="en-US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DATABASE</a:t>
          </a:r>
        </a:p>
      </dgm:t>
    </dgm:pt>
    <dgm:pt modelId="{307D6420-03A4-40EE-90A7-78BABA4346DD}" type="parTrans" cxnId="{0360700F-5450-4EEB-AC60-5C09F87CC939}">
      <dgm:prSet/>
      <dgm:spPr/>
      <dgm:t>
        <a:bodyPr/>
        <a:lstStyle/>
        <a:p>
          <a:endParaRPr lang="en-US"/>
        </a:p>
      </dgm:t>
    </dgm:pt>
    <dgm:pt modelId="{E4414C72-A40F-4CCA-B69B-4CAB09C1D546}" type="sibTrans" cxnId="{0360700F-5450-4EEB-AC60-5C09F87CC939}">
      <dgm:prSet/>
      <dgm:spPr/>
      <dgm:t>
        <a:bodyPr/>
        <a:lstStyle/>
        <a:p>
          <a:endParaRPr lang="en-US"/>
        </a:p>
      </dgm:t>
    </dgm:pt>
    <dgm:pt modelId="{E54FFD02-AD56-43BA-A850-2C623E19651B}" type="pres">
      <dgm:prSet presAssocID="{640091F2-5099-4E14-82F9-4D4824761537}" presName="Name0" presStyleCnt="0">
        <dgm:presLayoutVars>
          <dgm:dir/>
          <dgm:resizeHandles val="exact"/>
        </dgm:presLayoutVars>
      </dgm:prSet>
      <dgm:spPr/>
    </dgm:pt>
    <dgm:pt modelId="{0B50FFB7-722C-4A05-9020-F1F29AC3A5A8}" type="pres">
      <dgm:prSet presAssocID="{BAA857B9-259B-4F88-9DAD-74A77783DF0E}" presName="node" presStyleLbl="node1" presStyleIdx="0" presStyleCnt="2" custScaleX="42625" custScaleY="32042" custLinFactNeighborX="13339" custLinFactNeighborY="-6057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2B6AD8-EE60-4E3E-B0C5-4927463451B0}" type="pres">
      <dgm:prSet presAssocID="{DE5AEF17-AE45-4A59-90D1-D2F3922D6D53}" presName="sibTrans" presStyleLbl="sibTrans2D1" presStyleIdx="0" presStyleCnt="1" custAng="21597780" custScaleX="157486" custLinFactNeighborX="10268" custLinFactNeighborY="3365"/>
      <dgm:spPr/>
      <dgm:t>
        <a:bodyPr/>
        <a:lstStyle/>
        <a:p>
          <a:endParaRPr lang="en-US"/>
        </a:p>
      </dgm:t>
    </dgm:pt>
    <dgm:pt modelId="{45D00E77-A157-432B-9E34-E971EBD2E73A}" type="pres">
      <dgm:prSet presAssocID="{DE5AEF17-AE45-4A59-90D1-D2F3922D6D53}" presName="connectorText" presStyleLbl="sibTrans2D1" presStyleIdx="0" presStyleCnt="1"/>
      <dgm:spPr/>
      <dgm:t>
        <a:bodyPr/>
        <a:lstStyle/>
        <a:p>
          <a:endParaRPr lang="en-US"/>
        </a:p>
      </dgm:t>
    </dgm:pt>
    <dgm:pt modelId="{C435B461-377F-4BAD-9E22-767DD33D1688}" type="pres">
      <dgm:prSet presAssocID="{BF03E9A0-81FA-476C-9209-546CEC720F32}" presName="node" presStyleLbl="node1" presStyleIdx="1" presStyleCnt="2" custScaleX="37503" custScaleY="35055" custLinFactX="-51309" custLinFactNeighborX="-100000" custLinFactNeighborY="4034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360700F-5450-4EEB-AC60-5C09F87CC939}" srcId="{640091F2-5099-4E14-82F9-4D4824761537}" destId="{BF03E9A0-81FA-476C-9209-546CEC720F32}" srcOrd="1" destOrd="0" parTransId="{307D6420-03A4-40EE-90A7-78BABA4346DD}" sibTransId="{E4414C72-A40F-4CCA-B69B-4CAB09C1D546}"/>
    <dgm:cxn modelId="{05C1EFCF-94A4-4811-9E3C-134A7B14F4DE}" type="presOf" srcId="{640091F2-5099-4E14-82F9-4D4824761537}" destId="{E54FFD02-AD56-43BA-A850-2C623E19651B}" srcOrd="0" destOrd="0" presId="urn:microsoft.com/office/officeart/2005/8/layout/process1"/>
    <dgm:cxn modelId="{5EFEAB03-C858-43B3-A34F-301E9B90D5B4}" type="presOf" srcId="{BAA857B9-259B-4F88-9DAD-74A77783DF0E}" destId="{0B50FFB7-722C-4A05-9020-F1F29AC3A5A8}" srcOrd="0" destOrd="0" presId="urn:microsoft.com/office/officeart/2005/8/layout/process1"/>
    <dgm:cxn modelId="{29169B6E-2CF4-4070-8BAE-66728C9DB9BB}" srcId="{640091F2-5099-4E14-82F9-4D4824761537}" destId="{BAA857B9-259B-4F88-9DAD-74A77783DF0E}" srcOrd="0" destOrd="0" parTransId="{D37F9018-0A69-4032-B4FE-CE04221EB5A4}" sibTransId="{DE5AEF17-AE45-4A59-90D1-D2F3922D6D53}"/>
    <dgm:cxn modelId="{5E059DAE-903A-461A-BBB5-A0ED0E40FE15}" type="presOf" srcId="{BF03E9A0-81FA-476C-9209-546CEC720F32}" destId="{C435B461-377F-4BAD-9E22-767DD33D1688}" srcOrd="0" destOrd="0" presId="urn:microsoft.com/office/officeart/2005/8/layout/process1"/>
    <dgm:cxn modelId="{B356E28E-A634-443F-B06A-C5EBEABD78C6}" type="presOf" srcId="{DE5AEF17-AE45-4A59-90D1-D2F3922D6D53}" destId="{45D00E77-A157-432B-9E34-E971EBD2E73A}" srcOrd="1" destOrd="0" presId="urn:microsoft.com/office/officeart/2005/8/layout/process1"/>
    <dgm:cxn modelId="{D3286278-6E66-421F-BA0D-C137FD57EF8A}" type="presOf" srcId="{DE5AEF17-AE45-4A59-90D1-D2F3922D6D53}" destId="{B92B6AD8-EE60-4E3E-B0C5-4927463451B0}" srcOrd="0" destOrd="0" presId="urn:microsoft.com/office/officeart/2005/8/layout/process1"/>
    <dgm:cxn modelId="{CA94409C-E295-46A5-AF46-3790C1656355}" type="presParOf" srcId="{E54FFD02-AD56-43BA-A850-2C623E19651B}" destId="{0B50FFB7-722C-4A05-9020-F1F29AC3A5A8}" srcOrd="0" destOrd="0" presId="urn:microsoft.com/office/officeart/2005/8/layout/process1"/>
    <dgm:cxn modelId="{FB896026-417D-4BB1-A213-42DCAB56DD7E}" type="presParOf" srcId="{E54FFD02-AD56-43BA-A850-2C623E19651B}" destId="{B92B6AD8-EE60-4E3E-B0C5-4927463451B0}" srcOrd="1" destOrd="0" presId="urn:microsoft.com/office/officeart/2005/8/layout/process1"/>
    <dgm:cxn modelId="{9AE50E6A-027B-4C91-94F9-79B9FCB58CB0}" type="presParOf" srcId="{B92B6AD8-EE60-4E3E-B0C5-4927463451B0}" destId="{45D00E77-A157-432B-9E34-E971EBD2E73A}" srcOrd="0" destOrd="0" presId="urn:microsoft.com/office/officeart/2005/8/layout/process1"/>
    <dgm:cxn modelId="{179E2157-85A6-4800-B061-D720514FF000}" type="presParOf" srcId="{E54FFD02-AD56-43BA-A850-2C623E19651B}" destId="{C435B461-377F-4BAD-9E22-767DD33D1688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50FFB7-722C-4A05-9020-F1F29AC3A5A8}">
      <dsp:nvSpPr>
        <dsp:cNvPr id="0" name=""/>
        <dsp:cNvSpPr/>
      </dsp:nvSpPr>
      <dsp:spPr>
        <a:xfrm>
          <a:off x="283149" y="0"/>
          <a:ext cx="3531212" cy="1592686"/>
        </a:xfrm>
        <a:prstGeom prst="roundRect">
          <a:avLst>
            <a:gd name="adj" fmla="val 10000"/>
          </a:avLst>
        </a:prstGeom>
        <a:solidFill>
          <a:sysClr val="window" lastClr="FFFFFF"/>
        </a:solidFill>
        <a:ln w="12700" cap="flat" cmpd="sng" algn="ctr">
          <a:solidFill>
            <a:sysClr val="windowText" lastClr="00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lvl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900" kern="120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GUI</a:t>
          </a:r>
        </a:p>
      </dsp:txBody>
      <dsp:txXfrm>
        <a:off x="329797" y="46648"/>
        <a:ext cx="3437916" cy="1499390"/>
      </dsp:txXfrm>
    </dsp:sp>
    <dsp:sp modelId="{B92B6AD8-EE60-4E3E-B0C5-4927463451B0}">
      <dsp:nvSpPr>
        <dsp:cNvPr id="0" name=""/>
        <dsp:cNvSpPr/>
      </dsp:nvSpPr>
      <dsp:spPr>
        <a:xfrm rot="5400975">
          <a:off x="1615274" y="1247834"/>
          <a:ext cx="993953" cy="2054523"/>
        </a:xfrm>
        <a:prstGeom prst="rightArrow">
          <a:avLst>
            <a:gd name="adj1" fmla="val 60000"/>
            <a:gd name="adj2" fmla="val 50000"/>
          </a:avLst>
        </a:prstGeom>
        <a:solidFill>
          <a:sysClr val="window" lastClr="FFFFFF"/>
        </a:solidFill>
        <a:ln>
          <a:solidFill>
            <a:sysClr val="windowText" lastClr="000000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000" kern="120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sp:txBody>
      <dsp:txXfrm rot="10800000">
        <a:off x="1764409" y="1509646"/>
        <a:ext cx="695767" cy="1232713"/>
      </dsp:txXfrm>
    </dsp:sp>
    <dsp:sp modelId="{C435B461-377F-4BAD-9E22-767DD33D1688}">
      <dsp:nvSpPr>
        <dsp:cNvPr id="0" name=""/>
        <dsp:cNvSpPr/>
      </dsp:nvSpPr>
      <dsp:spPr>
        <a:xfrm>
          <a:off x="492655" y="2783511"/>
          <a:ext cx="3106886" cy="1742451"/>
        </a:xfrm>
        <a:prstGeom prst="roundRect">
          <a:avLst>
            <a:gd name="adj" fmla="val 10000"/>
          </a:avLst>
        </a:prstGeom>
        <a:solidFill>
          <a:sysClr val="window" lastClr="FFFFFF"/>
        </a:solidFill>
        <a:ln w="12700" cap="flat" cmpd="sng" algn="ctr">
          <a:solidFill>
            <a:sysClr val="windowText" lastClr="00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lvl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900" kern="120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DATABASE</a:t>
          </a:r>
        </a:p>
      </dsp:txBody>
      <dsp:txXfrm>
        <a:off x="543690" y="2834546"/>
        <a:ext cx="3004816" cy="16403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D5AE4F-3573-4C57-A4B0-FEE65EB4BF18}" type="datetimeFigureOut">
              <a:rPr lang="en-US" smtClean="0"/>
              <a:t>12/15/2015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A9C17F-DCDB-4C68-A7F1-DAE484A1D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3157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A9C17F-DCDB-4C68-A7F1-DAE484A1DB8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7357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A9C17F-DCDB-4C68-A7F1-DAE484A1DB8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8090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12192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8140701" y="0"/>
            <a:ext cx="40513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72085" y="3337560"/>
            <a:ext cx="8640064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77400" y="1544812"/>
            <a:ext cx="8640064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F635E-4C5D-49AC-BAED-52DF9BB5AABF}" type="datetime1">
              <a:rPr lang="en-US" smtClean="0"/>
              <a:t>12/15/2015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BC96-9E5F-4D0C-B474-C290EF1EC76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84763-FDCC-41EA-B626-5970782E8AF1}" type="datetime1">
              <a:rPr lang="en-US" smtClean="0"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BC96-9E5F-4D0C-B474-C290EF1EC7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CEC07-D3D5-4CAA-9A25-49E1F08E92E3}" type="datetime1">
              <a:rPr lang="en-US" smtClean="0"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BC96-9E5F-4D0C-B474-C290EF1EC7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AEF51-3878-4BBE-9C26-DE627350DAD6}" type="datetime1">
              <a:rPr lang="en-US" smtClean="0"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BC96-9E5F-4D0C-B474-C290EF1EC7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12192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8140701" y="0"/>
            <a:ext cx="40513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583838"/>
            <a:ext cx="88392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485800"/>
            <a:ext cx="88392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FA728-E955-4D37-BDDC-3D307906FB71}" type="datetime1">
              <a:rPr lang="en-US" smtClean="0"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BC96-9E5F-4D0C-B474-C290EF1EC76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48768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89600" y="1600201"/>
            <a:ext cx="48768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AC366-0D3E-4FFE-A084-F05FB94B921D}" type="datetime1">
              <a:rPr lang="en-US" smtClean="0"/>
              <a:t>12/15/2015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BC96-9E5F-4D0C-B474-C290EF1EC7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486400"/>
            <a:ext cx="5386917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5486400"/>
            <a:ext cx="5389033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516912"/>
            <a:ext cx="5386917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516912"/>
            <a:ext cx="5389033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E1B74-2DB9-4405-B53D-C01E1E724EA7}" type="datetime1">
              <a:rPr lang="en-US" smtClean="0"/>
              <a:t>12/15/2015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BC96-9E5F-4D0C-B474-C290EF1EC7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320"/>
            <a:ext cx="9960864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52850-ADB9-42D3-AE72-66C5E345CA6F}" type="datetime1">
              <a:rPr lang="en-US" smtClean="0"/>
              <a:t>12/15/2015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AEFBC96-9E5F-4D0C-B474-C290EF1EC76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EF80B-795E-41F9-9639-6EBA96823CE6}" type="datetime1">
              <a:rPr lang="en-US" smtClean="0"/>
              <a:t>12/15/2015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BC96-9E5F-4D0C-B474-C290EF1EC7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85528"/>
            <a:ext cx="42672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214424"/>
            <a:ext cx="36576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09600" y="1981200"/>
            <a:ext cx="9448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57CF5-FCF8-4163-B867-EF4BF908D814}" type="datetime1">
              <a:rPr lang="en-US" smtClean="0"/>
              <a:t>12/15/2015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75264" y="6422065"/>
            <a:ext cx="1016000" cy="365125"/>
          </a:xfrm>
        </p:spPr>
        <p:txBody>
          <a:bodyPr/>
          <a:lstStyle/>
          <a:p>
            <a:fld id="{FAEFBC96-9E5F-4D0C-B474-C290EF1EC7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08976" y="1705709"/>
            <a:ext cx="4071824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20837" y="1019907"/>
            <a:ext cx="54864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08979" y="2998765"/>
            <a:ext cx="4071821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422065"/>
            <a:ext cx="2844800" cy="365125"/>
          </a:xfrm>
        </p:spPr>
        <p:txBody>
          <a:bodyPr/>
          <a:lstStyle/>
          <a:p>
            <a:fld id="{B23371FC-989B-4A99-9BD2-A3AADF82E77A}" type="datetime1">
              <a:rPr lang="en-US" smtClean="0"/>
              <a:t>12/15/2015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BC96-9E5F-4D0C-B474-C290EF1EC7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12192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9753600" y="0"/>
            <a:ext cx="24384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995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422065"/>
            <a:ext cx="28448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3FB0BDBD-7890-422D-927A-D5081C5E9212}" type="datetime1">
              <a:rPr lang="en-US" smtClean="0"/>
              <a:t>12/15/2015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165600" y="6422065"/>
            <a:ext cx="38608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871200" y="6422065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FAEFBC96-9E5F-4D0C-B474-C290EF1EC767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83" r:id="rId1"/>
    <p:sldLayoutId id="2147483984" r:id="rId2"/>
    <p:sldLayoutId id="2147483985" r:id="rId3"/>
    <p:sldLayoutId id="2147483986" r:id="rId4"/>
    <p:sldLayoutId id="2147483987" r:id="rId5"/>
    <p:sldLayoutId id="2147483988" r:id="rId6"/>
    <p:sldLayoutId id="2147483989" r:id="rId7"/>
    <p:sldLayoutId id="2147483990" r:id="rId8"/>
    <p:sldLayoutId id="2147483991" r:id="rId9"/>
    <p:sldLayoutId id="2147483992" r:id="rId10"/>
    <p:sldLayoutId id="214748399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1"/>
            <a:ext cx="8825658" cy="1626476"/>
          </a:xfrm>
        </p:spPr>
        <p:txBody>
          <a:bodyPr/>
          <a:lstStyle/>
          <a:p>
            <a:r>
              <a:rPr lang="en-US" dirty="0" smtClean="0"/>
              <a:t>The BIG Event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240924"/>
            <a:ext cx="8825658" cy="1397876"/>
          </a:xfrm>
        </p:spPr>
        <p:txBody>
          <a:bodyPr>
            <a:normAutofit/>
          </a:bodyPr>
          <a:lstStyle/>
          <a:p>
            <a:r>
              <a:rPr lang="en-US" dirty="0" smtClean="0"/>
              <a:t>Amanda Necessary, Matt </a:t>
            </a:r>
            <a:r>
              <a:rPr lang="en-US" dirty="0"/>
              <a:t>R</a:t>
            </a:r>
            <a:r>
              <a:rPr lang="en-US" dirty="0" smtClean="0"/>
              <a:t>anochak, Ben Rairigh</a:t>
            </a:r>
          </a:p>
          <a:p>
            <a:r>
              <a:rPr lang="en-US" dirty="0" smtClean="0"/>
              <a:t>Paul Lin</a:t>
            </a:r>
          </a:p>
          <a:p>
            <a:r>
              <a:rPr lang="en-US" dirty="0" smtClean="0"/>
              <a:t>12/15/2015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BC96-9E5F-4D0C-B474-C290EF1EC767}" type="slidenum">
              <a:rPr lang="en-US" sz="1400" smtClean="0">
                <a:solidFill>
                  <a:schemeClr val="tx1"/>
                </a:solidFill>
              </a:rPr>
              <a:t>1</a:t>
            </a:fld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0188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Requirements - Hardware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7079" t="35495" r="281" b="15930"/>
          <a:stretch/>
        </p:blipFill>
        <p:spPr>
          <a:xfrm>
            <a:off x="646111" y="2443655"/>
            <a:ext cx="10988567" cy="3405352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BC96-9E5F-4D0C-B474-C290EF1EC767}" type="slidenum">
              <a:rPr lang="en-US" sz="1400" smtClean="0">
                <a:solidFill>
                  <a:schemeClr val="tx1"/>
                </a:solidFill>
              </a:rPr>
              <a:t>10</a:t>
            </a:fld>
            <a:endParaRPr lang="en-US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973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Testing and Validation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Peer testing</a:t>
            </a:r>
          </a:p>
          <a:p>
            <a:pPr lvl="1"/>
            <a:r>
              <a:rPr lang="en-US" dirty="0" smtClean="0"/>
              <a:t>We had past volunteers and group leaders test the database </a:t>
            </a:r>
          </a:p>
          <a:p>
            <a:pPr lvl="1"/>
            <a:r>
              <a:rPr lang="en-US" dirty="0" smtClean="0"/>
              <a:t>Based on their feedback changes were made</a:t>
            </a:r>
          </a:p>
          <a:p>
            <a:pPr lvl="1"/>
            <a:r>
              <a:rPr lang="en-US" dirty="0" smtClean="0"/>
              <a:t>All found this system much better than the current system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BC96-9E5F-4D0C-B474-C290EF1EC767}" type="slidenum">
              <a:rPr lang="en-US" sz="1400" smtClean="0">
                <a:solidFill>
                  <a:schemeClr val="tx1"/>
                </a:solidFill>
              </a:rPr>
              <a:t>11</a:t>
            </a:fld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300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Analysis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262" y="1764633"/>
            <a:ext cx="11887314" cy="4957010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BC96-9E5F-4D0C-B474-C290EF1EC767}" type="slidenum">
              <a:rPr lang="en-US" sz="1400" smtClean="0">
                <a:solidFill>
                  <a:schemeClr val="tx1"/>
                </a:solidFill>
              </a:rPr>
              <a:t>12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9765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1066" y="1417638"/>
            <a:ext cx="9956800" cy="4525963"/>
          </a:xfrm>
        </p:spPr>
        <p:txBody>
          <a:bodyPr/>
          <a:lstStyle/>
          <a:p>
            <a:r>
              <a:rPr lang="en-US" dirty="0" smtClean="0"/>
              <a:t>Software Architecture 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 rotWithShape="1">
          <a:blip r:embed="rId2"/>
          <a:srcRect l="3191" t="2007"/>
          <a:stretch/>
        </p:blipFill>
        <p:spPr bwMode="auto">
          <a:xfrm>
            <a:off x="962024" y="2467769"/>
            <a:ext cx="2847975" cy="345889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Picture 4"/>
          <p:cNvPicPr/>
          <p:nvPr/>
        </p:nvPicPr>
        <p:blipFill rotWithShape="1">
          <a:blip r:embed="rId3"/>
          <a:srcRect l="2500" t="4564"/>
          <a:stretch/>
        </p:blipFill>
        <p:spPr bwMode="auto">
          <a:xfrm>
            <a:off x="8337550" y="1165224"/>
            <a:ext cx="3092450" cy="325437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Picture 5"/>
          <p:cNvPicPr/>
          <p:nvPr/>
        </p:nvPicPr>
        <p:blipFill rotWithShape="1">
          <a:blip r:embed="rId4"/>
          <a:srcRect l="2256" t="3466"/>
          <a:stretch/>
        </p:blipFill>
        <p:spPr bwMode="auto">
          <a:xfrm>
            <a:off x="4370386" y="2467769"/>
            <a:ext cx="3406776" cy="325702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BC96-9E5F-4D0C-B474-C290EF1EC767}" type="slidenum">
              <a:rPr lang="en-US" sz="1400" smtClean="0">
                <a:solidFill>
                  <a:schemeClr val="tx1"/>
                </a:solidFill>
              </a:rPr>
              <a:t>13</a:t>
            </a:fld>
            <a:endParaRPr lang="en-US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7067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Design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609600" y="1600200"/>
          <a:ext cx="9956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 Box 10"/>
          <p:cNvSpPr txBox="1"/>
          <p:nvPr/>
        </p:nvSpPr>
        <p:spPr>
          <a:xfrm>
            <a:off x="4859868" y="1862667"/>
            <a:ext cx="2215196" cy="150315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New entry information is sent to the database </a:t>
            </a:r>
            <a:endParaRPr lang="en-US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 Box 11"/>
          <p:cNvSpPr txBox="1"/>
          <p:nvPr/>
        </p:nvSpPr>
        <p:spPr>
          <a:xfrm>
            <a:off x="4859868" y="4508182"/>
            <a:ext cx="2215196" cy="1384618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new information is then added to the database</a:t>
            </a:r>
            <a:endParaRPr lang="en-US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BC96-9E5F-4D0C-B474-C290EF1EC767}" type="slidenum">
              <a:rPr lang="en-US" sz="1400" smtClean="0">
                <a:solidFill>
                  <a:schemeClr val="tx1"/>
                </a:solidFill>
              </a:rPr>
              <a:t>14</a:t>
            </a:fld>
            <a:endParaRPr lang="en-US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3862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</a:t>
            </a:r>
            <a:endParaRPr lang="en-US" dirty="0"/>
          </a:p>
        </p:txBody>
      </p:sp>
      <p:pic>
        <p:nvPicPr>
          <p:cNvPr id="3" name="Picture 2"/>
          <p:cNvPicPr/>
          <p:nvPr/>
        </p:nvPicPr>
        <p:blipFill rotWithShape="1">
          <a:blip r:embed="rId2"/>
          <a:srcRect b="4069"/>
          <a:stretch/>
        </p:blipFill>
        <p:spPr bwMode="auto">
          <a:xfrm>
            <a:off x="680406" y="1221055"/>
            <a:ext cx="5943600" cy="46101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4" name="Picture 3"/>
          <p:cNvPicPr/>
          <p:nvPr/>
        </p:nvPicPr>
        <p:blipFill rotWithShape="1">
          <a:blip r:embed="rId3"/>
          <a:srcRect t="992" b="1521"/>
          <a:stretch/>
        </p:blipFill>
        <p:spPr bwMode="auto">
          <a:xfrm>
            <a:off x="7264961" y="542163"/>
            <a:ext cx="3974876" cy="55916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BC96-9E5F-4D0C-B474-C290EF1EC767}" type="slidenum">
              <a:rPr lang="en-US" sz="1400" smtClean="0">
                <a:solidFill>
                  <a:schemeClr val="tx1"/>
                </a:solidFill>
              </a:rPr>
              <a:t>15</a:t>
            </a:fld>
            <a:endParaRPr lang="en-US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9315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Integration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Database Application</a:t>
            </a:r>
          </a:p>
          <a:p>
            <a:pPr lvl="1"/>
            <a:r>
              <a:rPr lang="en-US" dirty="0" smtClean="0"/>
              <a:t>web based after committee meeting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BC96-9E5F-4D0C-B474-C290EF1EC767}" type="slidenum">
              <a:rPr lang="en-US" sz="1200" smtClean="0">
                <a:solidFill>
                  <a:schemeClr val="tx1"/>
                </a:solidFill>
              </a:rPr>
              <a:t>16</a:t>
            </a:fld>
            <a:endParaRPr lang="en-US" sz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830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7860" y="1474568"/>
            <a:ext cx="5502002" cy="4998551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BC96-9E5F-4D0C-B474-C290EF1EC767}" type="slidenum">
              <a:rPr lang="en-US" sz="1400" smtClean="0">
                <a:solidFill>
                  <a:schemeClr val="tx1"/>
                </a:solidFill>
              </a:rPr>
              <a:t>17</a:t>
            </a:fld>
            <a:endParaRPr lang="en-US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5403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Addresses and enhances the time constraint items</a:t>
            </a:r>
          </a:p>
          <a:p>
            <a:r>
              <a:rPr lang="en-US" dirty="0" smtClean="0"/>
              <a:t>Provides an </a:t>
            </a:r>
          </a:p>
          <a:p>
            <a:pPr lvl="1"/>
            <a:r>
              <a:rPr lang="en-US" dirty="0" smtClean="0"/>
              <a:t>efficient and more effective way to register</a:t>
            </a:r>
          </a:p>
          <a:p>
            <a:pPr lvl="1"/>
            <a:r>
              <a:rPr lang="en-US" dirty="0" smtClean="0"/>
              <a:t> innovative way to pair agencies with volunteers </a:t>
            </a:r>
          </a:p>
          <a:p>
            <a:pPr lvl="1"/>
            <a:r>
              <a:rPr lang="en-US" dirty="0" smtClean="0"/>
              <a:t>Effective communication process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BC96-9E5F-4D0C-B474-C290EF1EC767}" type="slidenum">
              <a:rPr lang="en-US" sz="1400" smtClean="0">
                <a:solidFill>
                  <a:schemeClr val="tx1"/>
                </a:solidFill>
              </a:rPr>
              <a:t>18</a:t>
            </a:fld>
            <a:endParaRPr lang="en-US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3075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Executive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project was designed to:</a:t>
            </a:r>
          </a:p>
          <a:p>
            <a:pPr lvl="1"/>
            <a:r>
              <a:rPr lang="en-US" dirty="0" smtClean="0"/>
              <a:t>Create a new way for volunteers to register</a:t>
            </a:r>
          </a:p>
          <a:p>
            <a:pPr lvl="1"/>
            <a:r>
              <a:rPr lang="en-US" dirty="0" smtClean="0"/>
              <a:t>Improve the communication process</a:t>
            </a:r>
          </a:p>
          <a:p>
            <a:pPr lvl="1"/>
            <a:r>
              <a:rPr lang="en-US" dirty="0" smtClean="0"/>
              <a:t>Create an innovative way to pair agencies and volunteers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BC96-9E5F-4D0C-B474-C290EF1EC767}" type="slidenum">
              <a:rPr lang="en-US" sz="1400" smtClean="0">
                <a:solidFill>
                  <a:schemeClr val="tx1"/>
                </a:solidFill>
              </a:rPr>
              <a:t>2</a:t>
            </a:fld>
            <a:endParaRPr lang="en-US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836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BIG Event is:</a:t>
            </a:r>
          </a:p>
          <a:p>
            <a:pPr lvl="1"/>
            <a:r>
              <a:rPr lang="en-US" dirty="0" smtClean="0"/>
              <a:t>A day of service</a:t>
            </a:r>
          </a:p>
          <a:p>
            <a:pPr lvl="1"/>
            <a:r>
              <a:rPr lang="en-US" dirty="0" smtClean="0"/>
              <a:t>Universities around the country participate in this event</a:t>
            </a:r>
          </a:p>
          <a:p>
            <a:r>
              <a:rPr lang="en-US" dirty="0" smtClean="0"/>
              <a:t>IPFW has participated since 2012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BC96-9E5F-4D0C-B474-C290EF1EC767}" type="slidenum">
              <a:rPr lang="en-US" sz="1400" smtClean="0">
                <a:solidFill>
                  <a:schemeClr val="tx1"/>
                </a:solidFill>
              </a:rPr>
              <a:t>3</a:t>
            </a:fld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3530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 time constraints</a:t>
            </a:r>
          </a:p>
          <a:p>
            <a:pPr lvl="1"/>
            <a:r>
              <a:rPr lang="en-US" dirty="0" smtClean="0"/>
              <a:t>Current registration software</a:t>
            </a:r>
          </a:p>
          <a:p>
            <a:pPr lvl="1"/>
            <a:r>
              <a:rPr lang="en-US" dirty="0" smtClean="0"/>
              <a:t>Way agencies are paired</a:t>
            </a:r>
          </a:p>
          <a:p>
            <a:pPr lvl="1"/>
            <a:r>
              <a:rPr lang="en-US" dirty="0" smtClean="0"/>
              <a:t>Communication process </a:t>
            </a:r>
          </a:p>
          <a:p>
            <a:pPr marL="36576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BC96-9E5F-4D0C-B474-C290EF1EC767}" type="slidenum">
              <a:rPr lang="en-US" sz="1400" smtClean="0">
                <a:solidFill>
                  <a:schemeClr val="tx1"/>
                </a:solidFill>
              </a:rPr>
              <a:t>4</a:t>
            </a:fld>
            <a:endParaRPr lang="en-US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5186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Web based application</a:t>
            </a:r>
          </a:p>
          <a:p>
            <a:r>
              <a:rPr lang="en-US" dirty="0" smtClean="0"/>
              <a:t>This application allows for:</a:t>
            </a:r>
          </a:p>
          <a:p>
            <a:pPr lvl="1"/>
            <a:r>
              <a:rPr lang="en-US" dirty="0" smtClean="0"/>
              <a:t>Volunteers to register more easily</a:t>
            </a:r>
          </a:p>
          <a:p>
            <a:pPr lvl="1"/>
            <a:r>
              <a:rPr lang="en-US" dirty="0" smtClean="0"/>
              <a:t>An effective communication process </a:t>
            </a:r>
          </a:p>
          <a:p>
            <a:pPr lvl="1"/>
            <a:r>
              <a:rPr lang="en-US" dirty="0" smtClean="0"/>
              <a:t>Cut the time it takes to make pairings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BC96-9E5F-4D0C-B474-C290EF1EC767}" type="slidenum">
              <a:rPr lang="en-US" sz="1400" smtClean="0">
                <a:solidFill>
                  <a:schemeClr val="tx1"/>
                </a:solidFill>
              </a:rPr>
              <a:t>5</a:t>
            </a:fld>
            <a:endParaRPr lang="en-US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0680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System Infrastructure Diagram - Proposed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1656528" y="2172520"/>
            <a:ext cx="8874837" cy="4101575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BC96-9E5F-4D0C-B474-C290EF1EC767}" type="slidenum">
              <a:rPr lang="en-US" sz="1400" smtClean="0">
                <a:solidFill>
                  <a:schemeClr val="tx1"/>
                </a:solidFill>
              </a:rPr>
              <a:t>6</a:t>
            </a:fld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438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System Infrastructure Diagram - Current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2161506" y="2140826"/>
            <a:ext cx="7889328" cy="3944664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BC96-9E5F-4D0C-B474-C290EF1EC767}" type="slidenum">
              <a:rPr lang="en-US" sz="1400" smtClean="0">
                <a:solidFill>
                  <a:schemeClr val="tx1"/>
                </a:solidFill>
              </a:rPr>
              <a:t>7</a:t>
            </a:fld>
            <a:endParaRPr lang="en-US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9251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Interaction Diagram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384962" y="2097667"/>
            <a:ext cx="11376114" cy="4251458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BC96-9E5F-4D0C-B474-C290EF1EC767}" type="slidenum">
              <a:rPr lang="en-US" sz="1400" smtClean="0">
                <a:solidFill>
                  <a:schemeClr val="tx1"/>
                </a:solidFill>
              </a:rPr>
              <a:t>8</a:t>
            </a:fld>
            <a:endParaRPr lang="en-US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7725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Requirements - Software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3" y="2052918"/>
            <a:ext cx="5297488" cy="4195481"/>
          </a:xfrm>
        </p:spPr>
        <p:txBody>
          <a:bodyPr/>
          <a:lstStyle/>
          <a:p>
            <a:r>
              <a:rPr lang="en-US" dirty="0" smtClean="0"/>
              <a:t>Microsoft Access</a:t>
            </a:r>
          </a:p>
          <a:p>
            <a:pPr lvl="1"/>
            <a:r>
              <a:rPr lang="en-US" dirty="0" smtClean="0"/>
              <a:t>Microsoft Database Management System using the Jet Database Engine and a graphical user interface</a:t>
            </a:r>
          </a:p>
          <a:p>
            <a:pPr lvl="1"/>
            <a:r>
              <a:rPr lang="en-US" dirty="0" smtClean="0"/>
              <a:t>Can link directly to or import data stored in other applications and databases</a:t>
            </a:r>
            <a:endParaRPr lang="en-US" dirty="0"/>
          </a:p>
        </p:txBody>
      </p:sp>
      <p:pic>
        <p:nvPicPr>
          <p:cNvPr id="1026" name="Picture 2" descr="http://dri1.img.digitalrivercontent.net/Storefront/Company/msintl/images/English/en-INTL_Office_2013_Access_077-06368/en-INTL_L_Office_2013_Access_077-0636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3665" y="1720397"/>
            <a:ext cx="3426188" cy="4528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BC96-9E5F-4D0C-B474-C290EF1EC767}" type="slidenum">
              <a:rPr lang="en-US" sz="1400" smtClean="0">
                <a:solidFill>
                  <a:schemeClr val="tx1"/>
                </a:solidFill>
              </a:rPr>
              <a:t>9</a:t>
            </a:fld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339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190</TotalTime>
  <Words>275</Words>
  <Application>Microsoft Office PowerPoint</Application>
  <PresentationFormat>Widescreen</PresentationFormat>
  <Paragraphs>77</Paragraphs>
  <Slides>18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Franklin Gothic Book</vt:lpstr>
      <vt:lpstr>Times New Roman</vt:lpstr>
      <vt:lpstr>Wingdings 2</vt:lpstr>
      <vt:lpstr>Technic</vt:lpstr>
      <vt:lpstr>The BIG Event</vt:lpstr>
      <vt:lpstr>Executive Summary</vt:lpstr>
      <vt:lpstr>Introduction</vt:lpstr>
      <vt:lpstr>Problem Statement</vt:lpstr>
      <vt:lpstr>Solution</vt:lpstr>
      <vt:lpstr>System Infrastructure Diagram - Proposed</vt:lpstr>
      <vt:lpstr>System Infrastructure Diagram - Current</vt:lpstr>
      <vt:lpstr>System Interaction Diagram</vt:lpstr>
      <vt:lpstr>System Requirements - Software</vt:lpstr>
      <vt:lpstr>System Requirements - Hardware</vt:lpstr>
      <vt:lpstr>System Testing and Validation</vt:lpstr>
      <vt:lpstr>System Analysis</vt:lpstr>
      <vt:lpstr>System Design</vt:lpstr>
      <vt:lpstr>System Design</vt:lpstr>
      <vt:lpstr>Simulation</vt:lpstr>
      <vt:lpstr>System Integration</vt:lpstr>
      <vt:lpstr>Schedule</vt:lpstr>
      <vt:lpstr>Conclusion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BIG Event</dc:title>
  <dc:creator>Benjamin Rairigh</dc:creator>
  <cp:lastModifiedBy>necessary amanda</cp:lastModifiedBy>
  <cp:revision>19</cp:revision>
  <dcterms:created xsi:type="dcterms:W3CDTF">2015-12-05T22:44:28Z</dcterms:created>
  <dcterms:modified xsi:type="dcterms:W3CDTF">2015-12-15T20:09:55Z</dcterms:modified>
</cp:coreProperties>
</file>