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3" name="Keegan Nodine"/>
  <p:cmAuthor clrIdx="1" id="1" initials="" lastIdx="3" name="Brendan Man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7ACFC3A-CB13-4681-BA27-BDE19996BC36}">
  <a:tblStyle styleId="{87ACFC3A-CB13-4681-BA27-BDE19996BC36}"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6-12-03T10:58:44.985">
    <p:pos x="6000" y="0"/>
    <p:text>yes</p:text>
  </p:cm>
  <p:cm authorId="1" idx="1" dt="2016-12-02T15:04:16.156">
    <p:pos x="6000" y="100"/>
    <p:text>Not sure if we want this in here or not</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2" dt="2016-12-03T10:51:40.678">
    <p:pos x="6000" y="0"/>
    <p:text>This is fine</p:text>
  </p:cm>
  <p:cm authorId="1" idx="2" dt="2016-12-02T15:02:41.097">
    <p:pos x="6000" y="100"/>
    <p:text>Do we have any other deliverables from this project?</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3" dt="2016-12-03T14:37:05.958">
    <p:pos x="6000" y="0"/>
    <p:text>Are we missing anything here?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3" dt="2016-12-03T10:50:53.314">
    <p:pos x="6000" y="0"/>
    <p:text>Excellent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4.xml"/><Relationship Id="rId4" Type="http://schemas.openxmlformats.org/officeDocument/2006/relationships/image" Target="../media/image0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4.png"/><Relationship Id="rId4" Type="http://schemas.openxmlformats.org/officeDocument/2006/relationships/image" Target="../media/image0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en"/>
              <a:t>Mobile Mann Tech</a:t>
            </a:r>
          </a:p>
        </p:txBody>
      </p:sp>
      <p:sp>
        <p:nvSpPr>
          <p:cNvPr id="86" name="Shape 86"/>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lang="en"/>
              <a:t>By Brendan Mann and Keegan Nodine</a:t>
            </a:r>
          </a:p>
        </p:txBody>
      </p:sp>
      <p:sp>
        <p:nvSpPr>
          <p:cNvPr id="87" name="Shape 87"/>
          <p:cNvSpPr txBox="1"/>
          <p:nvPr>
            <p:ph idx="1" type="subTitle"/>
          </p:nvPr>
        </p:nvSpPr>
        <p:spPr>
          <a:xfrm>
            <a:off x="598088" y="3250712"/>
            <a:ext cx="8222100" cy="432899"/>
          </a:xfrm>
          <a:prstGeom prst="rect">
            <a:avLst/>
          </a:prstGeom>
        </p:spPr>
        <p:txBody>
          <a:bodyPr anchorCtr="0" anchor="t" bIns="91425" lIns="91425" rIns="91425" tIns="91425">
            <a:noAutofit/>
          </a:bodyPr>
          <a:lstStyle/>
          <a:p>
            <a:pPr lvl="0" rtl="0">
              <a:spcBef>
                <a:spcPts val="0"/>
              </a:spcBef>
              <a:buNone/>
            </a:pPr>
            <a:r>
              <a:rPr lang="en"/>
              <a:t>11/01/2016</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Hardware Requirements</a:t>
            </a:r>
          </a:p>
        </p:txBody>
      </p:sp>
      <p:sp>
        <p:nvSpPr>
          <p:cNvPr id="143" name="Shape 143"/>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You won’t need high end specs in your computer to access this site. We do have a couple of recommendations though to ensure a smooth browsing experience.</a:t>
            </a:r>
          </a:p>
          <a:p>
            <a:pPr lvl="0">
              <a:spcBef>
                <a:spcPts val="0"/>
              </a:spcBef>
              <a:buNone/>
            </a:pPr>
            <a:r>
              <a:rPr lang="en"/>
              <a:t>Have a Core 2 Duo or better</a:t>
            </a:r>
          </a:p>
          <a:p>
            <a:pPr lvl="0">
              <a:spcBef>
                <a:spcPts val="0"/>
              </a:spcBef>
              <a:buNone/>
            </a:pPr>
            <a:r>
              <a:rPr lang="en"/>
              <a:t>2gb or more of ram</a:t>
            </a:r>
          </a:p>
          <a:p>
            <a:pPr lvl="0">
              <a:spcBef>
                <a:spcPts val="0"/>
              </a:spcBef>
              <a:buNone/>
            </a:pPr>
            <a:r>
              <a:rPr lang="en"/>
              <a:t>80gb HDD or more</a:t>
            </a:r>
          </a:p>
          <a:p>
            <a:pPr lvl="0">
              <a:spcBef>
                <a:spcPts val="0"/>
              </a:spcBef>
              <a:buNone/>
            </a:pPr>
            <a:r>
              <a:rPr lang="en"/>
              <a:t>We recommend using Google Chrome, Mozilla Firefox, or Microsoft Edge browsers.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Major Components of proposed system</a:t>
            </a:r>
          </a:p>
        </p:txBody>
      </p:sp>
      <p:sp>
        <p:nvSpPr>
          <p:cNvPr id="149" name="Shape 149"/>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buChar char="●"/>
            </a:pPr>
            <a:r>
              <a:rPr lang="en"/>
              <a:t>Database</a:t>
            </a:r>
          </a:p>
          <a:p>
            <a:pPr indent="-228600" lvl="0" marL="457200" rtl="0">
              <a:spcBef>
                <a:spcPts val="0"/>
              </a:spcBef>
              <a:buChar char="●"/>
            </a:pPr>
            <a:r>
              <a:rPr lang="en"/>
              <a:t>Ehost domain</a:t>
            </a:r>
          </a:p>
          <a:p>
            <a:pPr indent="-228600" lvl="0" marL="457200">
              <a:spcBef>
                <a:spcPts val="0"/>
              </a:spcBef>
              <a:buChar char="●"/>
            </a:pPr>
            <a:r>
              <a:rPr lang="en"/>
              <a:t>Links to news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Software Programming Tools</a:t>
            </a:r>
          </a:p>
        </p:txBody>
      </p:sp>
      <p:sp>
        <p:nvSpPr>
          <p:cNvPr id="155" name="Shape 155"/>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We used Microsoft Web Expression 4 to edit our pages in real time, which saved us time from not having to update the site every time we wanted to view the changes we made.</a:t>
            </a:r>
          </a:p>
          <a:p>
            <a:pPr lvl="0">
              <a:spcBef>
                <a:spcPts val="0"/>
              </a:spcBef>
              <a:buNone/>
            </a:pPr>
            <a:r>
              <a:t/>
            </a:r>
            <a:endParaRP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System </a:t>
            </a:r>
          </a:p>
          <a:p>
            <a:pPr lvl="0">
              <a:spcBef>
                <a:spcPts val="0"/>
              </a:spcBef>
              <a:buNone/>
            </a:pPr>
            <a:r>
              <a:rPr lang="en"/>
              <a:t>Infrastructure</a:t>
            </a:r>
          </a:p>
        </p:txBody>
      </p:sp>
      <p:pic>
        <p:nvPicPr>
          <p:cNvPr id="161" name="Shape 161"/>
          <p:cNvPicPr preferRelativeResize="0"/>
          <p:nvPr/>
        </p:nvPicPr>
        <p:blipFill>
          <a:blip r:embed="rId4">
            <a:alphaModFix/>
          </a:blip>
          <a:stretch>
            <a:fillRect/>
          </a:stretch>
        </p:blipFill>
        <p:spPr>
          <a:xfrm>
            <a:off x="2732475" y="0"/>
            <a:ext cx="6411525"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System interaction diagrams</a:t>
            </a:r>
          </a:p>
        </p:txBody>
      </p:sp>
      <p:sp>
        <p:nvSpPr>
          <p:cNvPr id="167" name="Shape 16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A user finds a link on the page that interests them. The link takes them to the actual article.</a:t>
            </a:r>
          </a:p>
        </p:txBody>
      </p:sp>
      <p:sp>
        <p:nvSpPr>
          <p:cNvPr id="168" name="Shape 168"/>
          <p:cNvSpPr/>
          <p:nvPr/>
        </p:nvSpPr>
        <p:spPr>
          <a:xfrm>
            <a:off x="311700" y="1915950"/>
            <a:ext cx="3063300" cy="663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a:solidFill>
                  <a:srgbClr val="0000FF"/>
                </a:solidFill>
              </a:rPr>
              <a:t>Microsoft spreads holiday cheer!</a:t>
            </a:r>
          </a:p>
        </p:txBody>
      </p:sp>
      <p:sp>
        <p:nvSpPr>
          <p:cNvPr id="169" name="Shape 169"/>
          <p:cNvSpPr/>
          <p:nvPr/>
        </p:nvSpPr>
        <p:spPr>
          <a:xfrm>
            <a:off x="3740670" y="2429259"/>
            <a:ext cx="720000" cy="6078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Screenshot (70).png" id="170" name="Shape 170"/>
          <p:cNvPicPr preferRelativeResize="0"/>
          <p:nvPr/>
        </p:nvPicPr>
        <p:blipFill>
          <a:blip r:embed="rId3">
            <a:alphaModFix/>
          </a:blip>
          <a:stretch>
            <a:fillRect/>
          </a:stretch>
        </p:blipFill>
        <p:spPr>
          <a:xfrm>
            <a:off x="4743624" y="1697300"/>
            <a:ext cx="3063300" cy="2871573"/>
          </a:xfrm>
          <a:prstGeom prst="rect">
            <a:avLst/>
          </a:prstGeom>
          <a:noFill/>
          <a:ln>
            <a:noFill/>
          </a:ln>
        </p:spPr>
      </p:pic>
      <p:pic>
        <p:nvPicPr>
          <p:cNvPr descr="msappleholidayadhero.png" id="171" name="Shape 171"/>
          <p:cNvPicPr preferRelativeResize="0"/>
          <p:nvPr/>
        </p:nvPicPr>
        <p:blipFill>
          <a:blip r:embed="rId4">
            <a:alphaModFix/>
          </a:blip>
          <a:stretch>
            <a:fillRect/>
          </a:stretch>
        </p:blipFill>
        <p:spPr>
          <a:xfrm>
            <a:off x="311699" y="2579849"/>
            <a:ext cx="3063299" cy="17247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Business Logic</a:t>
            </a:r>
          </a:p>
        </p:txBody>
      </p:sp>
      <p:sp>
        <p:nvSpPr>
          <p:cNvPr id="177" name="Shape 17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This will be a profitable website because of the advertisement revenue. It only costs $1.99 a month to host our domain from Ehost. We are expecting to be payed about $83.33 a month for having advertisements displayed on the page.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Estimated </a:t>
            </a:r>
          </a:p>
        </p:txBody>
      </p:sp>
      <p:sp>
        <p:nvSpPr>
          <p:cNvPr id="183" name="Shape 183"/>
          <p:cNvSpPr txBox="1"/>
          <p:nvPr>
            <p:ph idx="1" type="body"/>
          </p:nvPr>
        </p:nvSpPr>
        <p:spPr>
          <a:xfrm>
            <a:off x="311700" y="1229875"/>
            <a:ext cx="8520600" cy="3139200"/>
          </a:xfrm>
          <a:prstGeom prst="rect">
            <a:avLst/>
          </a:prstGeom>
        </p:spPr>
        <p:txBody>
          <a:bodyPr anchorCtr="0" anchor="t" bIns="91425" lIns="91425" rIns="91425" tIns="91425">
            <a:noAutofit/>
          </a:bodyPr>
          <a:lstStyle/>
          <a:p>
            <a:pPr lvl="0">
              <a:spcBef>
                <a:spcPts val="0"/>
              </a:spcBef>
              <a:spcAft>
                <a:spcPts val="0"/>
              </a:spcAft>
              <a:buNone/>
            </a:pPr>
            <a:r>
              <a:rPr lang="en" sz="1100">
                <a:solidFill>
                  <a:srgbClr val="000000"/>
                </a:solidFill>
                <a:latin typeface="Arial"/>
                <a:ea typeface="Arial"/>
                <a:cs typeface="Arial"/>
                <a:sym typeface="Arial"/>
              </a:rPr>
              <a:t>If we have a CTR of 1%, which is standard, and the price of each click is .50 we will get 500 a year.</a:t>
            </a:r>
            <a:r>
              <a:rPr lang="en" sz="800">
                <a:solidFill>
                  <a:srgbClr val="000000"/>
                </a:solidFill>
                <a:latin typeface="Arial"/>
                <a:ea typeface="Arial"/>
                <a:cs typeface="Arial"/>
                <a:sym typeface="Arial"/>
              </a:rPr>
              <a:t>	</a:t>
            </a:r>
          </a:p>
        </p:txBody>
      </p:sp>
      <p:graphicFrame>
        <p:nvGraphicFramePr>
          <p:cNvPr id="184" name="Shape 184"/>
          <p:cNvGraphicFramePr/>
          <p:nvPr/>
        </p:nvGraphicFramePr>
        <p:xfrm>
          <a:off x="348725" y="1759100"/>
          <a:ext cx="3000000" cy="3000000"/>
        </p:xfrm>
        <a:graphic>
          <a:graphicData uri="http://schemas.openxmlformats.org/drawingml/2006/table">
            <a:tbl>
              <a:tblPr>
                <a:noFill/>
                <a:tableStyleId>{87ACFC3A-CB13-4681-BA27-BDE19996BC36}</a:tableStyleId>
              </a:tblPr>
              <a:tblGrid>
                <a:gridCol w="603575"/>
                <a:gridCol w="603575"/>
                <a:gridCol w="603575"/>
                <a:gridCol w="603575"/>
                <a:gridCol w="603575"/>
                <a:gridCol w="603575"/>
                <a:gridCol w="603575"/>
                <a:gridCol w="603575"/>
                <a:gridCol w="603575"/>
                <a:gridCol w="603575"/>
                <a:gridCol w="603575"/>
                <a:gridCol w="603575"/>
                <a:gridCol w="603575"/>
                <a:gridCol w="603575"/>
              </a:tblGrid>
              <a:tr h="548950">
                <a:tc>
                  <a:txBody>
                    <a:bodyPr>
                      <a:noAutofit/>
                    </a:bodyPr>
                    <a:lstStyle/>
                    <a:p>
                      <a:pPr lvl="0" rtl="0">
                        <a:lnSpc>
                          <a:spcPct val="115000"/>
                        </a:lnSpc>
                        <a:spcBef>
                          <a:spcPts val="0"/>
                        </a:spcBef>
                        <a:buNone/>
                      </a:pPr>
                      <a:r>
                        <a:t/>
                      </a:r>
                      <a:endParaRP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January</a:t>
                      </a: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February</a:t>
                      </a: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March</a:t>
                      </a: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April</a:t>
                      </a: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May</a:t>
                      </a: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June</a:t>
                      </a: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July</a:t>
                      </a: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August</a:t>
                      </a: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September</a:t>
                      </a: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October</a:t>
                      </a: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November</a:t>
                      </a: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December</a:t>
                      </a:r>
                    </a:p>
                  </a:txBody>
                  <a:tcPr marT="91425" marB="91425" marR="28575" marL="28575" anchor="b"/>
                </a:tc>
                <a:tc>
                  <a:txBody>
                    <a:bodyPr>
                      <a:noAutofit/>
                    </a:bodyPr>
                    <a:lstStyle/>
                    <a:p>
                      <a:pPr lvl="0" rtl="0">
                        <a:lnSpc>
                          <a:spcPct val="115000"/>
                        </a:lnSpc>
                        <a:spcBef>
                          <a:spcPts val="0"/>
                        </a:spcBef>
                        <a:buNone/>
                      </a:pPr>
                      <a:r>
                        <a:rPr lang="en" sz="900">
                          <a:latin typeface="Calibri"/>
                          <a:ea typeface="Calibri"/>
                          <a:cs typeface="Calibri"/>
                          <a:sym typeface="Calibri"/>
                        </a:rPr>
                        <a:t>Yearly Total</a:t>
                      </a:r>
                    </a:p>
                  </a:txBody>
                  <a:tcPr marT="91425" marB="91425" marR="28575" marL="28575" anchor="b"/>
                </a:tc>
              </a:tr>
              <a:tr h="734425">
                <a:tc>
                  <a:txBody>
                    <a:bodyPr>
                      <a:noAutofit/>
                    </a:bodyPr>
                    <a:lstStyle/>
                    <a:p>
                      <a:pPr lvl="0" rtl="0">
                        <a:lnSpc>
                          <a:spcPct val="115000"/>
                        </a:lnSpc>
                        <a:spcBef>
                          <a:spcPts val="0"/>
                        </a:spcBef>
                        <a:buNone/>
                      </a:pPr>
                      <a:r>
                        <a:rPr lang="en" sz="1100">
                          <a:solidFill>
                            <a:srgbClr val="006100"/>
                          </a:solidFill>
                          <a:latin typeface="Calibri"/>
                          <a:ea typeface="Calibri"/>
                          <a:cs typeface="Calibri"/>
                          <a:sym typeface="Calibri"/>
                        </a:rPr>
                        <a:t>Ad payment</a:t>
                      </a:r>
                    </a:p>
                  </a:txBody>
                  <a:tcPr marT="91425" marB="91425" marR="28575" marL="28575" anchor="b">
                    <a:solidFill>
                      <a:srgbClr val="C6EFCE"/>
                    </a:solidFill>
                  </a:tcPr>
                </a:tc>
                <a:tc>
                  <a:txBody>
                    <a:bodyPr>
                      <a:noAutofit/>
                    </a:bodyPr>
                    <a:lstStyle/>
                    <a:p>
                      <a:pPr lvl="0" rtl="0" algn="r">
                        <a:lnSpc>
                          <a:spcPct val="115000"/>
                        </a:lnSpc>
                        <a:spcBef>
                          <a:spcPts val="0"/>
                        </a:spcBef>
                        <a:buNone/>
                      </a:pPr>
                      <a:r>
                        <a:rPr lang="en" sz="1100">
                          <a:latin typeface="Calibri"/>
                          <a:ea typeface="Calibri"/>
                          <a:cs typeface="Calibri"/>
                          <a:sym typeface="Calibri"/>
                        </a:rPr>
                        <a:t>83.33</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83.33</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83.33</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83.33</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83.33</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83.33</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83.33</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83.33</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83.33</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83.33</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83.33</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83.33</a:t>
                      </a:r>
                    </a:p>
                  </a:txBody>
                  <a:tcPr marT="91425" marB="91425" marR="28575" marL="28575" anchor="b"/>
                </a:tc>
                <a:tc>
                  <a:txBody>
                    <a:bodyPr>
                      <a:noAutofit/>
                    </a:bodyPr>
                    <a:lstStyle/>
                    <a:p>
                      <a:pPr lvl="0" rtl="0" algn="r">
                        <a:lnSpc>
                          <a:spcPct val="115000"/>
                        </a:lnSpc>
                        <a:spcBef>
                          <a:spcPts val="0"/>
                        </a:spcBef>
                        <a:buNone/>
                      </a:pPr>
                      <a:r>
                        <a:rPr lang="en" sz="1100">
                          <a:solidFill>
                            <a:srgbClr val="006100"/>
                          </a:solidFill>
                          <a:latin typeface="Calibri"/>
                          <a:ea typeface="Calibri"/>
                          <a:cs typeface="Calibri"/>
                          <a:sym typeface="Calibri"/>
                        </a:rPr>
                        <a:t>1000</a:t>
                      </a:r>
                    </a:p>
                  </a:txBody>
                  <a:tcPr marT="91425" marB="91425" marR="28575" marL="28575" anchor="b">
                    <a:solidFill>
                      <a:srgbClr val="C6EFCE"/>
                    </a:solidFill>
                  </a:tcPr>
                </a:tc>
              </a:tr>
              <a:tr h="548950">
                <a:tc>
                  <a:txBody>
                    <a:bodyPr>
                      <a:noAutofit/>
                    </a:bodyPr>
                    <a:lstStyle/>
                    <a:p>
                      <a:pPr lvl="0" rtl="0">
                        <a:lnSpc>
                          <a:spcPct val="115000"/>
                        </a:lnSpc>
                        <a:spcBef>
                          <a:spcPts val="0"/>
                        </a:spcBef>
                        <a:buNone/>
                      </a:pPr>
                      <a:r>
                        <a:rPr lang="en" sz="1100">
                          <a:solidFill>
                            <a:srgbClr val="9C0006"/>
                          </a:solidFill>
                          <a:latin typeface="Calibri"/>
                          <a:ea typeface="Calibri"/>
                          <a:cs typeface="Calibri"/>
                          <a:sym typeface="Calibri"/>
                        </a:rPr>
                        <a:t>Host Fee</a:t>
                      </a:r>
                    </a:p>
                  </a:txBody>
                  <a:tcPr marT="91425" marB="91425" marR="28575" marL="28575" anchor="b">
                    <a:solidFill>
                      <a:srgbClr val="FFC7CE"/>
                    </a:solidFill>
                  </a:tcPr>
                </a:tc>
                <a:tc>
                  <a:txBody>
                    <a:bodyPr>
                      <a:noAutofit/>
                    </a:bodyPr>
                    <a:lstStyle/>
                    <a:p>
                      <a:pPr lvl="0" rtl="0" algn="r">
                        <a:lnSpc>
                          <a:spcPct val="115000"/>
                        </a:lnSpc>
                        <a:spcBef>
                          <a:spcPts val="0"/>
                        </a:spcBef>
                        <a:buNone/>
                      </a:pPr>
                      <a:r>
                        <a:rPr lang="en" sz="1100">
                          <a:latin typeface="Calibri"/>
                          <a:ea typeface="Calibri"/>
                          <a:cs typeface="Calibri"/>
                          <a:sym typeface="Calibri"/>
                        </a:rPr>
                        <a:t>1.99</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1.99</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1.99</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1.99</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1.99</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1.99</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1.99</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1.99</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1.99</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1.99</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1.99</a:t>
                      </a:r>
                    </a:p>
                  </a:txBody>
                  <a:tcPr marT="91425" marB="91425" marR="28575" marL="28575" anchor="b"/>
                </a:tc>
                <a:tc>
                  <a:txBody>
                    <a:bodyPr>
                      <a:noAutofit/>
                    </a:bodyPr>
                    <a:lstStyle/>
                    <a:p>
                      <a:pPr lvl="0" rtl="0" algn="r">
                        <a:lnSpc>
                          <a:spcPct val="115000"/>
                        </a:lnSpc>
                        <a:spcBef>
                          <a:spcPts val="0"/>
                        </a:spcBef>
                        <a:buNone/>
                      </a:pPr>
                      <a:r>
                        <a:rPr lang="en" sz="1100">
                          <a:latin typeface="Calibri"/>
                          <a:ea typeface="Calibri"/>
                          <a:cs typeface="Calibri"/>
                          <a:sym typeface="Calibri"/>
                        </a:rPr>
                        <a:t>1.99</a:t>
                      </a:r>
                    </a:p>
                  </a:txBody>
                  <a:tcPr marT="91425" marB="91425" marR="28575" marL="28575" anchor="b"/>
                </a:tc>
                <a:tc>
                  <a:txBody>
                    <a:bodyPr>
                      <a:noAutofit/>
                    </a:bodyPr>
                    <a:lstStyle/>
                    <a:p>
                      <a:pPr lvl="0" rtl="0" algn="r">
                        <a:lnSpc>
                          <a:spcPct val="115000"/>
                        </a:lnSpc>
                        <a:spcBef>
                          <a:spcPts val="0"/>
                        </a:spcBef>
                        <a:buNone/>
                      </a:pPr>
                      <a:r>
                        <a:rPr lang="en" sz="1100">
                          <a:solidFill>
                            <a:srgbClr val="9C0006"/>
                          </a:solidFill>
                          <a:latin typeface="Calibri"/>
                          <a:ea typeface="Calibri"/>
                          <a:cs typeface="Calibri"/>
                          <a:sym typeface="Calibri"/>
                        </a:rPr>
                        <a:t>23.88</a:t>
                      </a:r>
                    </a:p>
                  </a:txBody>
                  <a:tcPr marT="91425" marB="91425" marR="28575" marL="28575" anchor="b">
                    <a:solidFill>
                      <a:srgbClr val="FFC7CE"/>
                    </a:solidFill>
                  </a:tcPr>
                </a:tc>
              </a:tr>
              <a:tr h="370925">
                <a:tc>
                  <a:txBody>
                    <a:bodyPr>
                      <a:noAutofit/>
                    </a:bodyPr>
                    <a:lstStyle/>
                    <a:p>
                      <a:pPr lvl="0" rtl="0">
                        <a:lnSpc>
                          <a:spcPct val="115000"/>
                        </a:lnSpc>
                        <a:spcBef>
                          <a:spcPts val="0"/>
                        </a:spcBef>
                        <a:buNone/>
                      </a:pPr>
                      <a:r>
                        <a:rPr lang="en" sz="1100">
                          <a:latin typeface="Calibri"/>
                          <a:ea typeface="Calibri"/>
                          <a:cs typeface="Calibri"/>
                          <a:sym typeface="Calibri"/>
                        </a:rPr>
                        <a:t>Profit</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81.34</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81.34</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81.34</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81.34</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81.34</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81.34</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81.34</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81.34</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81.34</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81.34</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81.34</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81.34</a:t>
                      </a:r>
                    </a:p>
                  </a:txBody>
                  <a:tcPr marT="91425" marB="91425" marR="28575" marL="28575" anchor="b"/>
                </a:tc>
                <a:tc>
                  <a:txBody>
                    <a:bodyPr>
                      <a:noAutofit/>
                    </a:bodyPr>
                    <a:lstStyle/>
                    <a:p>
                      <a:pPr lvl="0" rtl="0" algn="r">
                        <a:lnSpc>
                          <a:spcPct val="115000"/>
                        </a:lnSpc>
                        <a:spcBef>
                          <a:spcPts val="0"/>
                        </a:spcBef>
                        <a:buNone/>
                      </a:pPr>
                      <a:r>
                        <a:rPr lang="en" sz="1000">
                          <a:latin typeface="Calibri"/>
                          <a:ea typeface="Calibri"/>
                          <a:cs typeface="Calibri"/>
                          <a:sym typeface="Calibri"/>
                        </a:rPr>
                        <a:t>976.12</a:t>
                      </a:r>
                    </a:p>
                  </a:txBody>
                  <a:tcPr marT="91425" marB="91425" marR="28575" marL="28575" anchor="b"/>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Introduction</a:t>
            </a:r>
          </a:p>
        </p:txBody>
      </p:sp>
      <p:sp>
        <p:nvSpPr>
          <p:cNvPr id="93" name="Shape 93"/>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buChar char="●"/>
            </a:pPr>
            <a:r>
              <a:rPr lang="en"/>
              <a:t>Mobile Mann Tech is a portal for those who want to view technological news.</a:t>
            </a:r>
          </a:p>
          <a:p>
            <a:pPr indent="-228600" lvl="0" marL="457200" rtl="0">
              <a:spcBef>
                <a:spcPts val="0"/>
              </a:spcBef>
              <a:buChar char="●"/>
            </a:pPr>
            <a:r>
              <a:rPr lang="en"/>
              <a:t>Users can subscribe for notifications. They will provide an email for our site database.</a:t>
            </a:r>
          </a:p>
          <a:p>
            <a:pPr indent="-228600" lvl="0" marL="457200">
              <a:spcBef>
                <a:spcPts val="0"/>
              </a:spcBef>
              <a:buChar char="●"/>
            </a:pPr>
            <a:r>
              <a:rPr lang="en"/>
              <a:t>The website’s ultimate purpose to keep people connected with the modern world.</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Executive Summary</a:t>
            </a:r>
          </a:p>
        </p:txBody>
      </p:sp>
      <p:sp>
        <p:nvSpPr>
          <p:cNvPr id="99" name="Shape 99"/>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spcAft>
                <a:spcPts val="0"/>
              </a:spcAft>
              <a:buNone/>
            </a:pPr>
            <a:r>
              <a:rPr lang="en">
                <a:solidFill>
                  <a:srgbClr val="000000"/>
                </a:solidFill>
              </a:rPr>
              <a:t>In this presentation we will provide information on how Mobile Mann Tech will become a profitable website and maintain a community of news viewers. The website will focus on marketing information online for free and users will have the option of subscribing for notifications. The website will solely profit from advertising revenue. Hosting details are included as well as a diagram of the website, a tentative schedule, and estimation for costs and revenue.</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Project Scope</a:t>
            </a:r>
          </a:p>
        </p:txBody>
      </p:sp>
      <p:sp>
        <p:nvSpPr>
          <p:cNvPr id="105" name="Shape 105"/>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buChar char="●"/>
            </a:pPr>
            <a:r>
              <a:rPr lang="en"/>
              <a:t>Our website will use a connected SQL database to keep a list of users by email.</a:t>
            </a:r>
          </a:p>
          <a:p>
            <a:pPr indent="-228600" lvl="0" marL="457200" rtl="0">
              <a:spcBef>
                <a:spcPts val="0"/>
              </a:spcBef>
              <a:buChar char="●"/>
            </a:pPr>
            <a:r>
              <a:rPr lang="en"/>
              <a:t>Our website will offer links and notifications for news, but not provide news on site.</a:t>
            </a:r>
          </a:p>
          <a:p>
            <a:pPr indent="-228600" lvl="0" marL="457200" rtl="0">
              <a:spcBef>
                <a:spcPts val="0"/>
              </a:spcBef>
              <a:buChar char="●"/>
            </a:pPr>
            <a:r>
              <a:rPr lang="en"/>
              <a:t>Different pages will categorize site content.</a:t>
            </a:r>
          </a:p>
          <a:p>
            <a:pPr indent="-228600" lvl="0" marL="457200" rtl="0">
              <a:spcBef>
                <a:spcPts val="0"/>
              </a:spcBef>
              <a:buChar char="●"/>
            </a:pPr>
            <a:r>
              <a:rPr lang="en"/>
              <a:t>Website will be fully functional and aesthetically pleasing.</a:t>
            </a: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Scope Change</a:t>
            </a:r>
          </a:p>
        </p:txBody>
      </p:sp>
      <p:sp>
        <p:nvSpPr>
          <p:cNvPr id="111" name="Shape 111"/>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Initially Mobile Mann Tech was going to have an article writer produce the content for users to view. Users would require membership to view the exclusive news. Now the scope has changed to be more profitable. The site will provide links to news stories on other websites. Users will not require membership, but to maintain a community of viewers they will have the option to subscribe for notifications.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Milestones</a:t>
            </a:r>
          </a:p>
        </p:txBody>
      </p:sp>
      <p:sp>
        <p:nvSpPr>
          <p:cNvPr id="117" name="Shape 11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At this time..</a:t>
            </a:r>
          </a:p>
        </p:txBody>
      </p:sp>
      <p:pic>
        <p:nvPicPr>
          <p:cNvPr id="118" name="Shape 118"/>
          <p:cNvPicPr preferRelativeResize="0"/>
          <p:nvPr/>
        </p:nvPicPr>
        <p:blipFill>
          <a:blip r:embed="rId4">
            <a:alphaModFix/>
          </a:blip>
          <a:stretch>
            <a:fillRect/>
          </a:stretch>
        </p:blipFill>
        <p:spPr>
          <a:xfrm>
            <a:off x="311700" y="1595475"/>
            <a:ext cx="8832298" cy="1617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Deliverables</a:t>
            </a:r>
          </a:p>
        </p:txBody>
      </p:sp>
      <p:sp>
        <p:nvSpPr>
          <p:cNvPr id="124" name="Shape 124"/>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buChar char="●"/>
            </a:pPr>
            <a:r>
              <a:rPr lang="en"/>
              <a:t>Functioning website 12/15</a:t>
            </a:r>
          </a:p>
          <a:p>
            <a:pPr indent="-228600" lvl="0" marL="457200" rtl="0">
              <a:spcBef>
                <a:spcPts val="0"/>
              </a:spcBef>
              <a:buChar char="●"/>
            </a:pPr>
            <a:r>
              <a:rPr lang="en"/>
              <a:t>Project Presentation 12/15</a:t>
            </a:r>
          </a:p>
          <a:p>
            <a:pPr indent="-228600" lvl="0" marL="457200" rtl="0">
              <a:spcBef>
                <a:spcPts val="0"/>
              </a:spcBef>
              <a:buChar char="●"/>
            </a:pPr>
            <a:r>
              <a:rPr lang="en"/>
              <a:t>Project Report 12/13</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Functional Description</a:t>
            </a:r>
          </a:p>
        </p:txBody>
      </p:sp>
      <p:sp>
        <p:nvSpPr>
          <p:cNvPr id="130" name="Shape 13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Users can navigate the portal using the links at the top of any page on the site. At the home page there will be a input form where users have the option to subscribe for notifications by email. There is a connected database that will hold a list of subscribed users.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Data Storage</a:t>
            </a:r>
          </a:p>
        </p:txBody>
      </p:sp>
      <p:sp>
        <p:nvSpPr>
          <p:cNvPr id="136" name="Shape 136"/>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The website will utilize a SQL Database to keep track of users subscribing for notifications. The string input is the email address which will update the database.</a:t>
            </a:r>
          </a:p>
        </p:txBody>
      </p:sp>
      <p:pic>
        <p:nvPicPr>
          <p:cNvPr descr="Screenshot (71).png" id="137" name="Shape 137"/>
          <p:cNvPicPr preferRelativeResize="0"/>
          <p:nvPr/>
        </p:nvPicPr>
        <p:blipFill>
          <a:blip r:embed="rId3">
            <a:alphaModFix/>
          </a:blip>
          <a:stretch>
            <a:fillRect/>
          </a:stretch>
        </p:blipFill>
        <p:spPr>
          <a:xfrm>
            <a:off x="2730262" y="2181850"/>
            <a:ext cx="3286125" cy="1066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