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Roboto Slab"/>
      <p:regular r:id="rId20"/>
      <p:bold r:id="rId21"/>
    </p:embeddedFont>
    <p:embeddedFont>
      <p:font typeface="Roboto"/>
      <p:regular r:id="rId22"/>
      <p:bold r:id="rId23"/>
      <p:italic r:id="rId24"/>
      <p:boldItalic r:id="rId25"/>
    </p:embeddedFont>
    <p:embeddedFont>
      <p:font typeface="Constantia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1895B707-93CD-4773-AC0B-E0991FCE7E1B}">
  <a:tblStyle styleId="{1895B707-93CD-4773-AC0B-E0991FCE7E1B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Slab-regular.fntdata"/><Relationship Id="rId22" Type="http://schemas.openxmlformats.org/officeDocument/2006/relationships/font" Target="fonts/Roboto-regular.fntdata"/><Relationship Id="rId21" Type="http://schemas.openxmlformats.org/officeDocument/2006/relationships/font" Target="fonts/RobotoSlab-bold.fntdata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onstantia-regular.fntdata"/><Relationship Id="rId25" Type="http://schemas.openxmlformats.org/officeDocument/2006/relationships/font" Target="fonts/Roboto-boldItalic.fntdata"/><Relationship Id="rId28" Type="http://schemas.openxmlformats.org/officeDocument/2006/relationships/font" Target="fonts/Constantia-italic.fntdata"/><Relationship Id="rId27" Type="http://schemas.openxmlformats.org/officeDocument/2006/relationships/font" Target="fonts/Constanti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Constantia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This page contains step by step instructions for installing the Insteon Smarthub and devices.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This page is the guide for integrating the Insteon Smarthub and devices with Amazon Echo.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This allows for voice commands to control the smart devices.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Upon loading the homepage, an alert will pop up informing the user of the current time and date.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As you can see at the bottom of the screen is a user form. This form allows the user to subscribe for future guides.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The input information is stored in a database.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524800" y="672605"/>
            <a:ext cx="1081625" cy="1124949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1" name="Shape 11"/>
          <p:cNvSpPr/>
          <p:nvPr/>
        </p:nvSpPr>
        <p:spPr>
          <a:xfrm rot="10800000">
            <a:off x="6537562" y="33429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/>
            <a:headEnd len="med" w="med" type="none"/>
            <a:tailEnd len="med" w="med" type="none"/>
          </a:ln>
        </p:spPr>
      </p:sp>
      <p:cxnSp>
        <p:nvCxnSpPr>
          <p:cNvPr id="12" name="Shape 12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" name="Shape 13"/>
          <p:cNvSpPr txBox="1"/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000"/>
            </a:lvl1pPr>
            <a:lvl2pPr lvl="1" algn="ctr">
              <a:spcBef>
                <a:spcPts val="0"/>
              </a:spcBef>
              <a:buSzPct val="100000"/>
              <a:defRPr sz="4000"/>
            </a:lvl2pPr>
            <a:lvl3pPr lvl="2" algn="ctr">
              <a:spcBef>
                <a:spcPts val="0"/>
              </a:spcBef>
              <a:buSzPct val="100000"/>
              <a:defRPr sz="4000"/>
            </a:lvl3pPr>
            <a:lvl4pPr lvl="3" algn="ctr">
              <a:spcBef>
                <a:spcPts val="0"/>
              </a:spcBef>
              <a:buSzPct val="100000"/>
              <a:defRPr sz="4000"/>
            </a:lvl4pPr>
            <a:lvl5pPr lvl="4" algn="ctr">
              <a:spcBef>
                <a:spcPts val="0"/>
              </a:spcBef>
              <a:buSzPct val="100000"/>
              <a:defRPr sz="4000"/>
            </a:lvl5pPr>
            <a:lvl6pPr lvl="5" algn="ctr">
              <a:spcBef>
                <a:spcPts val="0"/>
              </a:spcBef>
              <a:buSzPct val="100000"/>
              <a:defRPr sz="4000"/>
            </a:lvl6pPr>
            <a:lvl7pPr lvl="6" algn="ctr">
              <a:spcBef>
                <a:spcPts val="0"/>
              </a:spcBef>
              <a:buSzPct val="100000"/>
              <a:defRPr sz="4000"/>
            </a:lvl7pPr>
            <a:lvl8pPr lvl="7" algn="ctr">
              <a:spcBef>
                <a:spcPts val="0"/>
              </a:spcBef>
              <a:buSzPct val="100000"/>
              <a:defRPr sz="4000"/>
            </a:lvl8pPr>
            <a:lvl9pPr lvl="8" algn="ctr"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" name="Shape 18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hape 21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" name="Shape 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hape 26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" name="Shape 2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hape 35"/>
          <p:cNvCxnSpPr/>
          <p:nvPr/>
        </p:nvCxnSpPr>
        <p:spPr>
          <a:xfrm>
            <a:off x="489218" y="1412276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" name="Shape 36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4" name="Shape 44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" name="Shape 45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/>
        </p:txBody>
      </p:sp>
      <p:sp>
        <p:nvSpPr>
          <p:cNvPr id="46" name="Shape 46"/>
          <p:cNvSpPr txBox="1"/>
          <p:nvPr>
            <p:ph idx="1" type="subTitle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1.jpg"/><Relationship Id="rId4" Type="http://schemas.openxmlformats.org/officeDocument/2006/relationships/image" Target="../media/image0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2.png"/><Relationship Id="rId4" Type="http://schemas.openxmlformats.org/officeDocument/2006/relationships/image" Target="../media/image05.png"/><Relationship Id="rId5" Type="http://schemas.openxmlformats.org/officeDocument/2006/relationships/image" Target="../media/image06.png"/><Relationship Id="rId6" Type="http://schemas.openxmlformats.org/officeDocument/2006/relationships/image" Target="../media/image00.png"/><Relationship Id="rId7" Type="http://schemas.openxmlformats.org/officeDocument/2006/relationships/image" Target="../media/image0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Guides for a Smarter Home</a:t>
            </a:r>
          </a:p>
        </p:txBody>
      </p:sp>
      <p:sp>
        <p:nvSpPr>
          <p:cNvPr id="64" name="Shape 64"/>
          <p:cNvSpPr txBox="1"/>
          <p:nvPr>
            <p:ph idx="1" type="subTitle"/>
          </p:nvPr>
        </p:nvSpPr>
        <p:spPr>
          <a:xfrm>
            <a:off x="1680300" y="3049450"/>
            <a:ext cx="5783400" cy="1257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ITC 499 Web Systems</a:t>
            </a:r>
            <a:br>
              <a:rPr lang="en">
                <a:solidFill>
                  <a:srgbClr val="FFFFFF"/>
                </a:solidFill>
              </a:rPr>
            </a:br>
            <a:r>
              <a:rPr lang="en"/>
              <a:t>Cole Buzzard and Brett Carusillo</a:t>
            </a:r>
            <a:br>
              <a:rPr lang="en"/>
            </a:br>
            <a:r>
              <a:rPr lang="en" sz="1400">
                <a:solidFill>
                  <a:srgbClr val="FFFFFF"/>
                </a:solidFill>
              </a:rPr>
              <a:t>9 December 2016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CSS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Centered the page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Added a navigation pane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Added shadows and borders to pictures</a:t>
            </a:r>
          </a:p>
          <a:p>
            <a:pPr indent="-228600" lvl="0" marL="457200">
              <a:lnSpc>
                <a:spcPct val="200000"/>
              </a:lnSpc>
              <a:spcBef>
                <a:spcPts val="0"/>
              </a:spcBef>
            </a:pPr>
            <a:r>
              <a:rPr lang="en"/>
              <a:t>Add a wallpaper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PHP</a:t>
            </a:r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lnSpc>
                <a:spcPct val="200000"/>
              </a:lnSpc>
              <a:spcBef>
                <a:spcPts val="0"/>
              </a:spcBef>
            </a:pPr>
            <a:r>
              <a:rPr lang="en"/>
              <a:t>Hit counter</a:t>
            </a:r>
          </a:p>
          <a:p>
            <a:pPr indent="-228600" lvl="0" marL="457200">
              <a:lnSpc>
                <a:spcPct val="200000"/>
              </a:lnSpc>
              <a:spcBef>
                <a:spcPts val="0"/>
              </a:spcBef>
            </a:pPr>
            <a:r>
              <a:rPr lang="en"/>
              <a:t>Connection to database</a:t>
            </a:r>
          </a:p>
          <a:p>
            <a:pPr indent="-228600" lvl="0" marL="457200">
              <a:lnSpc>
                <a:spcPct val="200000"/>
              </a:lnSpc>
              <a:spcBef>
                <a:spcPts val="0"/>
              </a:spcBef>
            </a:pPr>
            <a:r>
              <a:rPr lang="en"/>
              <a:t>Populate the database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Guide for Initial Setup</a:t>
            </a:r>
          </a:p>
        </p:txBody>
      </p:sp>
      <p:pic>
        <p:nvPicPr>
          <p:cNvPr descr="Initial Setup.png"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5287" y="1204675"/>
            <a:ext cx="7093435" cy="369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Integration with Amazon Echo</a:t>
            </a:r>
          </a:p>
        </p:txBody>
      </p:sp>
      <p:pic>
        <p:nvPicPr>
          <p:cNvPr descr="Echo Integration.png"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1837" y="1144125"/>
            <a:ext cx="7100335" cy="3694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387900" y="316800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Recommended Hardware</a:t>
            </a:r>
          </a:p>
        </p:txBody>
      </p:sp>
      <p:pic>
        <p:nvPicPr>
          <p:cNvPr descr="hardwarepage.png"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7751" y="1002900"/>
            <a:ext cx="5548498" cy="399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Project Summary and Overview</a:t>
            </a:r>
          </a:p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Intent: instruct first time users to successfully convert their home to a “smart home”. </a:t>
            </a:r>
          </a:p>
          <a:p>
            <a:pPr lvl="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We broke the web page down into 4 pages; </a:t>
            </a:r>
          </a:p>
          <a:p>
            <a:pPr indent="-228600" lvl="1" marL="9144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Home</a:t>
            </a:r>
          </a:p>
          <a:p>
            <a:pPr indent="-228600" lvl="1" marL="9144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Initial Insteon setup</a:t>
            </a:r>
          </a:p>
          <a:p>
            <a:pPr indent="-228600" lvl="1" marL="9144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Amazon Echo integration</a:t>
            </a:r>
          </a:p>
          <a:p>
            <a:pPr indent="-228600" lvl="1" marL="9144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Hardware required </a:t>
            </a:r>
          </a:p>
          <a:p>
            <a:pPr lvl="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Users can subscribe for future guides</a:t>
            </a:r>
          </a:p>
          <a:p>
            <a:pPr indent="-228600" lvl="1" marL="914400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Information is stored in our database.</a:t>
            </a:r>
          </a:p>
          <a:p>
            <a:pPr lvl="0" rtl="0"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lvl="0" rtl="0"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lvl="0" rtl="0"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Project Scope</a:t>
            </a:r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spcBef>
                <a:spcPts val="0"/>
              </a:spcBef>
              <a:buSzPct val="100000"/>
            </a:pPr>
            <a:r>
              <a:rPr lang="en" sz="1400"/>
              <a:t>Create a webpage to show users how to easily turn their home into a “smart home”</a:t>
            </a:r>
          </a:p>
          <a:p>
            <a:pPr indent="-317500" lvl="0" marL="457200">
              <a:spcBef>
                <a:spcPts val="0"/>
              </a:spcBef>
              <a:buSzPct val="100000"/>
            </a:pPr>
            <a:r>
              <a:rPr lang="en" sz="1400"/>
              <a:t>Requirements</a:t>
            </a:r>
          </a:p>
          <a:p>
            <a:pPr indent="-228600" lvl="1" marL="914400">
              <a:spcBef>
                <a:spcPts val="0"/>
              </a:spcBef>
            </a:pPr>
            <a:r>
              <a:rPr lang="en"/>
              <a:t>The webpage will include the use of the following programming language/tools; HTML (forms for user interactions), CSS, Client side script: JavaScript, Server-side script: PHP, MySQL database and data tables</a:t>
            </a:r>
          </a:p>
          <a:p>
            <a:pPr indent="-317500" lvl="0" marL="457200">
              <a:spcBef>
                <a:spcPts val="0"/>
              </a:spcBef>
              <a:buSzPct val="100000"/>
            </a:pPr>
            <a:r>
              <a:rPr lang="en" sz="1400"/>
              <a:t>Exclusions</a:t>
            </a:r>
          </a:p>
          <a:p>
            <a:pPr indent="-228600" lvl="1" marL="914400">
              <a:spcBef>
                <a:spcPts val="0"/>
              </a:spcBef>
            </a:pPr>
            <a:r>
              <a:rPr lang="en"/>
              <a:t>Any type of external hardware</a:t>
            </a:r>
          </a:p>
          <a:p>
            <a:pPr indent="-228600" lvl="1" marL="914400">
              <a:spcBef>
                <a:spcPts val="0"/>
              </a:spcBef>
            </a:pPr>
            <a:r>
              <a:rPr lang="en"/>
              <a:t>Out of pocket expenses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387900" y="119000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Milestones | Deliverables</a:t>
            </a:r>
          </a:p>
        </p:txBody>
      </p:sp>
      <p:graphicFrame>
        <p:nvGraphicFramePr>
          <p:cNvPr id="82" name="Shape 82"/>
          <p:cNvGraphicFramePr/>
          <p:nvPr/>
        </p:nvGraphicFramePr>
        <p:xfrm>
          <a:off x="952500" y="753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{1895B707-93CD-4773-AC0B-E0991FCE7E1B}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/>
                        <a:t>Deliverable</a:t>
                      </a:r>
                    </a:p>
                  </a:txBody>
                  <a:tcPr marT="19050" marB="19050" marR="28575" marL="28575" anchor="b"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/>
                        <a:t>Due by</a:t>
                      </a:r>
                    </a:p>
                  </a:txBody>
                  <a:tcPr marT="19050" marB="19050" marR="28575" marL="28575" anchor="b"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100"/>
                        <a:t>Status</a:t>
                      </a:r>
                    </a:p>
                  </a:txBody>
                  <a:tcPr marT="19050" marB="19050" marR="28575" marL="28575" anchor="b">
                    <a:solidFill>
                      <a:srgbClr val="D9D9D9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3F3F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Basic website layout designed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3F3F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11/14/2016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3F3F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Complete</a:t>
                      </a:r>
                    </a:p>
                  </a:txBody>
                  <a:tcPr marT="19050" marB="19050" marR="28575" marL="28575" anchor="b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3F3F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Creation of home page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3F3F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11/21/2016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3F3F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Complete</a:t>
                      </a:r>
                    </a:p>
                  </a:txBody>
                  <a:tcPr marT="19050" marB="19050" marR="28575" marL="28575" anchor="b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3F3F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Creation of guide-page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3F3F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11/21/2016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3F3F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Complete</a:t>
                      </a:r>
                    </a:p>
                  </a:txBody>
                  <a:tcPr marT="19050" marB="19050" marR="28575" marL="28575" anchor="b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3F3F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Creation of required hardware page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3F3F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11/21/2016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3F3F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Complete</a:t>
                      </a:r>
                    </a:p>
                  </a:txBody>
                  <a:tcPr marT="19050" marB="19050" marR="28575" marL="28575" anchor="b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3F3F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CSS designed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3F3F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11/21/2016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3F3F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Complete</a:t>
                      </a:r>
                    </a:p>
                  </a:txBody>
                  <a:tcPr marT="19050" marB="19050" marR="28575" marL="28575" anchor="b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3F3F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How-to guide example written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3F3F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11/23/2016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3F3F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Complete</a:t>
                      </a:r>
                    </a:p>
                  </a:txBody>
                  <a:tcPr marT="19050" marB="19050" marR="28575" marL="28575" anchor="b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3F3F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Comments/Feedback section implemented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3F3F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11/24/2016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3F3F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Complete</a:t>
                      </a:r>
                    </a:p>
                  </a:txBody>
                  <a:tcPr marT="19050" marB="19050" marR="28575" marL="28575" anchor="b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3F3F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SQL implemented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3F3F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12/5/2016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3F3F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Complete</a:t>
                      </a:r>
                    </a:p>
                  </a:txBody>
                  <a:tcPr marT="19050" marB="19050" marR="28575" marL="28575" anchor="b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3F3F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Javascript implemented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3F3F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12/5/2016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3F3F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Complete</a:t>
                      </a:r>
                    </a:p>
                  </a:txBody>
                  <a:tcPr marT="19050" marB="19050" marR="28575" marL="28575" anchor="b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3F3F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Webpage finalized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3F3F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12/12/2016</a:t>
                      </a:r>
                    </a:p>
                  </a:txBody>
                  <a:tcPr marT="19050" marB="19050" marR="28575" marL="2857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3F3F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Complete</a:t>
                      </a:r>
                    </a:p>
                  </a:txBody>
                  <a:tcPr marT="19050" marB="19050" marR="28575" marL="28575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Web System Design</a:t>
            </a:r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System Requirements:</a:t>
            </a:r>
            <a:br>
              <a:rPr lang="en"/>
            </a:br>
            <a:r>
              <a:rPr lang="en" sz="1400">
                <a:solidFill>
                  <a:srgbClr val="FFFFFF"/>
                </a:solidFill>
              </a:rPr>
              <a:t>Minimum hardware requirements for XAMPP: + 64 MB RAM (RECOMMENDED) + 350 MB free fixed disk + Windows 2003, XP (RECOMMENDED), VISTA, Windows 7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/>
              <a:t>Software Programming tools: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</a:pPr>
            <a:r>
              <a:rPr lang="en"/>
              <a:t>Notepad++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/>
              <a:t>XAMPP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/>
              <a:t>Visio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System Infrastructure Drawings:</a:t>
            </a:r>
          </a:p>
        </p:txBody>
      </p:sp>
      <p:pic>
        <p:nvPicPr>
          <p:cNvPr descr="finalVisio.jpg"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524" y="1228436"/>
            <a:ext cx="3957149" cy="3220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nalVisio2.jpg" id="95" name="Shape 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2199" y="1215625"/>
            <a:ext cx="4360924" cy="3245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Implementation and Testing</a:t>
            </a:r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"/>
              <a:t>No severe issues were encountered</a:t>
            </a:r>
          </a:p>
          <a:p>
            <a:pPr indent="-228600" lvl="1" marL="9144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"/>
              <a:t>Minor issues with SQL implementation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"/>
              <a:t>Smooth process</a:t>
            </a:r>
          </a:p>
          <a:p>
            <a:pPr indent="-228600" lvl="0" marL="457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"/>
              <a:t>Met all self-appointed deadlines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Homepage</a:t>
            </a:r>
          </a:p>
        </p:txBody>
      </p:sp>
      <p:pic>
        <p:nvPicPr>
          <p:cNvPr descr="index.png"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6325" y="1144125"/>
            <a:ext cx="7285560" cy="3694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338500" y="331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 closer look</a:t>
            </a:r>
          </a:p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168550" y="1195400"/>
            <a:ext cx="8368200" cy="3999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code for the alert: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The code for subscribing: </a:t>
            </a:r>
          </a:p>
        </p:txBody>
      </p:sp>
      <p:pic>
        <p:nvPicPr>
          <p:cNvPr descr="alertr.png"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7950" y="874775"/>
            <a:ext cx="4343400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rm1.PNG" id="115" name="Shape 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7912" y="2058300"/>
            <a:ext cx="4132799" cy="14839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rm2.PNG" id="116" name="Shape 1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0550" y="2660872"/>
            <a:ext cx="2577375" cy="2396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rm3.PNG" id="117" name="Shape 1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30700" y="2206525"/>
            <a:ext cx="2032024" cy="13357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rm4.PNG" id="118" name="Shape 1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97925" y="3542250"/>
            <a:ext cx="5920000" cy="1545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