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708" r:id="rId2"/>
  </p:sldMasterIdLst>
  <p:notesMasterIdLst>
    <p:notesMasterId r:id="rId18"/>
  </p:notesMasterIdLst>
  <p:handoutMasterIdLst>
    <p:handoutMasterId r:id="rId19"/>
  </p:handoutMasterIdLst>
  <p:sldIdLst>
    <p:sldId id="280" r:id="rId3"/>
    <p:sldId id="269" r:id="rId4"/>
    <p:sldId id="270" r:id="rId5"/>
    <p:sldId id="281" r:id="rId6"/>
    <p:sldId id="282" r:id="rId7"/>
    <p:sldId id="283" r:id="rId8"/>
    <p:sldId id="284" r:id="rId9"/>
    <p:sldId id="285" r:id="rId10"/>
    <p:sldId id="290" r:id="rId11"/>
    <p:sldId id="292" r:id="rId12"/>
    <p:sldId id="291" r:id="rId13"/>
    <p:sldId id="295" r:id="rId14"/>
    <p:sldId id="298" r:id="rId15"/>
    <p:sldId id="296" r:id="rId16"/>
    <p:sldId id="29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244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B2E47-6F41-409B-AD22-834AE1EFF186}" type="datetimeFigureOut">
              <a:rPr lang="en-US" smtClean="0"/>
              <a:t>9/24/2014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80BE5A-9D85-4716-9443-9D9E66ACB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826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6744A-403D-42A1-BFE7-61DA46EE7C6C}" type="datetimeFigureOut">
              <a:rPr lang="en-US" smtClean="0"/>
              <a:t>9/24/2014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05635-4EFD-4447-A451-86C57984F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02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05635-4EFD-4447-A451-86C57984FA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33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05635-4EFD-4447-A451-86C57984FA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96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C561E-C50C-42EA-BA26-9A41013DE114}" type="datetime1">
              <a:rPr lang="en-US" smtClean="0"/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16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560B-FBDF-4987-8547-104876A16721}" type="datetime1">
              <a:rPr lang="en-US" smtClean="0"/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5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35FBB-BA82-4529-B538-F075004CD110}" type="datetime1">
              <a:rPr lang="en-US" smtClean="0"/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5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EC30-52A0-4B55-A46F-459433046343}" type="datetime1">
              <a:rPr lang="en-US" smtClean="0"/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5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0609D-655A-4195-A646-E8FD72BBB19A}" type="datetime1">
              <a:rPr lang="en-US" smtClean="0"/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0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F0F86-C3AF-4297-A1D2-0D09CE256F2D}" type="datetime1">
              <a:rPr lang="en-US" smtClean="0"/>
              <a:t>9/24/2014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4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90054-7C1D-44A5-B80F-B09B088E8754}" type="datetime1">
              <a:rPr lang="en-US" smtClean="0"/>
              <a:t>9/24/2014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9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D65D9-235D-4D91-8D0A-911DB1B7AE77}" type="datetime1">
              <a:rPr lang="en-US" smtClean="0"/>
              <a:t>9/24/2014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C217-DDFA-4744-89BB-E8159B6DECA6}" type="datetime1">
              <a:rPr lang="en-US" smtClean="0"/>
              <a:t>9/24/2014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8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F80CF1F0-A877-47F8-9F22-7412915B2223}" type="datetime1">
              <a:rPr lang="en-US" smtClean="0"/>
              <a:t>9/24/2014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8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A053-5A69-4D51-997D-F30B7B409057}" type="datetime1">
              <a:rPr lang="en-US" smtClean="0"/>
              <a:t>9/24/2014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2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5919BF9-1A4C-451C-B074-9F2DB5508E2F}" type="datetime1">
              <a:rPr lang="en-US" smtClean="0"/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150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en.wikipedia.org/wiki/T-Mobile_US" TargetMode="External"/><Relationship Id="rId12" Type="http://schemas.openxmlformats.org/officeDocument/2006/relationships/image" Target="../media/image21.png"/><Relationship Id="rId17" Type="http://schemas.openxmlformats.org/officeDocument/2006/relationships/image" Target="../media/image2.png"/><Relationship Id="rId2" Type="http://schemas.openxmlformats.org/officeDocument/2006/relationships/audio" Target="../media/media8.m4a"/><Relationship Id="rId16" Type="http://schemas.openxmlformats.org/officeDocument/2006/relationships/image" Target="../media/image25.png"/><Relationship Id="rId1" Type="http://schemas.microsoft.com/office/2007/relationships/media" Target="../media/media8.m4a"/><Relationship Id="rId6" Type="http://schemas.openxmlformats.org/officeDocument/2006/relationships/hyperlink" Target="http://en.wikipedia.org/wiki/Sprint_Corporation" TargetMode="External"/><Relationship Id="rId11" Type="http://schemas.openxmlformats.org/officeDocument/2006/relationships/image" Target="../media/image20.png"/><Relationship Id="rId5" Type="http://schemas.openxmlformats.org/officeDocument/2006/relationships/hyperlink" Target="http://en.wikipedia.org/wiki/AT&amp;T_Mobility" TargetMode="External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hyperlink" Target="http://en.wikipedia.org/wiki/Verizon_Wireless" TargetMode="Externa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CPET 565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74334" y="4455621"/>
            <a:ext cx="801044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Homework 1</a:t>
            </a:r>
          </a:p>
          <a:p>
            <a:r>
              <a:rPr lang="en-US" sz="2200" dirty="0" smtClean="0"/>
              <a:t>Andrew Repp, Kyle Blevins, </a:t>
            </a:r>
            <a:r>
              <a:rPr lang="en-US" sz="1200" dirty="0" smtClean="0"/>
              <a:t>and</a:t>
            </a:r>
            <a:r>
              <a:rPr lang="en-US" sz="2200" dirty="0" smtClean="0"/>
              <a:t> Richard Adeyemo</a:t>
            </a:r>
            <a:endParaRPr lang="en-US" sz="2200" dirty="0"/>
          </a:p>
        </p:txBody>
      </p:sp>
      <p:sp>
        <p:nvSpPr>
          <p:cNvPr id="5" name="Rectangle 4"/>
          <p:cNvSpPr/>
          <p:nvPr/>
        </p:nvSpPr>
        <p:spPr>
          <a:xfrm>
            <a:off x="979067" y="628443"/>
            <a:ext cx="693771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Mobile Device &amp; Communication Technologies Evaluation and Assessment</a:t>
            </a:r>
          </a:p>
        </p:txBody>
      </p:sp>
    </p:spTree>
    <p:extLst>
      <p:ext uri="{BB962C8B-B14F-4D97-AF65-F5344CB8AC3E}">
        <p14:creationId xmlns:p14="http://schemas.microsoft.com/office/powerpoint/2010/main" val="156607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25344" y="6477814"/>
            <a:ext cx="984019" cy="365125"/>
          </a:xfrm>
        </p:spPr>
        <p:txBody>
          <a:bodyPr/>
          <a:lstStyle/>
          <a:p>
            <a:fld id="{401CF334-2D5C-4859-84A6-CA7E6E43FAEB}" type="slidenum">
              <a:rPr lang="en-US" smtClean="0"/>
              <a:t>10</a:t>
            </a:fld>
            <a:endParaRPr lang="en-US"/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865563" y="820586"/>
            <a:ext cx="7543800" cy="8049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Overview</a:t>
            </a:r>
            <a:endParaRPr lang="en-US" sz="5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2139"/>
            <a:ext cx="2893452" cy="14617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7245" y="653475"/>
            <a:ext cx="1092149" cy="11391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2358" y="0"/>
            <a:ext cx="1825756" cy="5692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564"/>
            <a:ext cx="568133" cy="558078"/>
          </a:xfrm>
          <a:prstGeom prst="rect">
            <a:avLst/>
          </a:prstGeom>
        </p:spPr>
      </p:pic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3824162"/>
              </p:ext>
            </p:extLst>
          </p:nvPr>
        </p:nvGraphicFramePr>
        <p:xfrm>
          <a:off x="678581" y="1953936"/>
          <a:ext cx="7730782" cy="430240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550328"/>
                <a:gridCol w="1093439"/>
                <a:gridCol w="1309810"/>
                <a:gridCol w="930898"/>
                <a:gridCol w="1487750"/>
                <a:gridCol w="1358557"/>
              </a:tblGrid>
              <a:tr h="5026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dirty="0">
                          <a:solidFill>
                            <a:schemeClr val="bg1"/>
                          </a:solidFill>
                          <a:effectLst/>
                        </a:rPr>
                        <a:t>OPERATOR</a:t>
                      </a:r>
                      <a:endParaRPr lang="en-US" sz="110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dirty="0">
                          <a:solidFill>
                            <a:schemeClr val="bg1"/>
                          </a:solidFill>
                          <a:effectLst/>
                        </a:rPr>
                        <a:t>Voice Technology</a:t>
                      </a:r>
                      <a:endParaRPr lang="en-US" sz="110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dirty="0">
                          <a:solidFill>
                            <a:schemeClr val="bg1"/>
                          </a:solidFill>
                          <a:effectLst/>
                        </a:rPr>
                        <a:t>Data Technology</a:t>
                      </a:r>
                      <a:endParaRPr lang="en-US" sz="110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dirty="0">
                          <a:solidFill>
                            <a:schemeClr val="bg1"/>
                          </a:solidFill>
                          <a:effectLst/>
                        </a:rPr>
                        <a:t>Subscriber</a:t>
                      </a:r>
                      <a:endParaRPr lang="en-US" sz="110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dirty="0">
                          <a:solidFill>
                            <a:schemeClr val="bg1"/>
                          </a:solidFill>
                          <a:effectLst/>
                        </a:rPr>
                        <a:t>Coverage(Excluding Roaming)</a:t>
                      </a:r>
                      <a:endParaRPr lang="en-US" sz="110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dirty="0">
                          <a:solidFill>
                            <a:schemeClr val="bg1"/>
                          </a:solidFill>
                          <a:effectLst/>
                        </a:rPr>
                        <a:t>Ownership</a:t>
                      </a:r>
                      <a:endParaRPr lang="en-US" sz="110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4633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Verizon Wireless</a:t>
                      </a:r>
                      <a:r>
                        <a:rPr lang="en-US" sz="1200" b="0" u="none" dirty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US" sz="1200" b="0" u="non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u="none" dirty="0">
                          <a:solidFill>
                            <a:schemeClr val="bg1"/>
                          </a:solidFill>
                          <a:effectLst/>
                        </a:rPr>
                        <a:t>•Including </a:t>
                      </a:r>
                      <a:r>
                        <a:rPr lang="en-US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hosted virtual operators</a:t>
                      </a:r>
                      <a:endParaRPr lang="en-US" sz="1100" b="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CDMA2000</a:t>
                      </a:r>
                      <a:endParaRPr lang="en-US" sz="11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EVDO</a:t>
                      </a: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, 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LTE</a:t>
                      </a:r>
                      <a:endParaRPr lang="en-US" sz="11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123.5 million (August 2014)</a:t>
                      </a:r>
                      <a:endParaRPr lang="en-US" sz="11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Contiguous US; AK, HI</a:t>
                      </a:r>
                      <a:endParaRPr lang="en-US" sz="11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Verizon</a:t>
                      </a:r>
                      <a:endParaRPr lang="en-US" sz="11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772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AT&amp;T Mobility</a:t>
                      </a:r>
                      <a:r>
                        <a:rPr lang="en-US" sz="1200" b="0" u="none" dirty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US" sz="1200" b="0" u="non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u="none" dirty="0">
                          <a:solidFill>
                            <a:schemeClr val="bg1"/>
                          </a:solidFill>
                          <a:effectLst/>
                        </a:rPr>
                        <a:t>•Includes </a:t>
                      </a:r>
                      <a:r>
                        <a:rPr lang="en-US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Cricket Wireless</a:t>
                      </a:r>
                      <a:r>
                        <a:rPr lang="en-US" sz="1200" b="0" u="none" dirty="0">
                          <a:solidFill>
                            <a:schemeClr val="bg1"/>
                          </a:solidFill>
                          <a:effectLst/>
                        </a:rPr>
                        <a:t>, </a:t>
                      </a:r>
                      <a:r>
                        <a:rPr lang="en-US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GoPhone</a:t>
                      </a:r>
                      <a:r>
                        <a:rPr lang="en-US" sz="1200" b="0" u="none" dirty="0">
                          <a:solidFill>
                            <a:schemeClr val="bg1"/>
                          </a:solidFill>
                          <a:effectLst/>
                        </a:rPr>
                        <a:t>Prepaid and </a:t>
                      </a:r>
                      <a:r>
                        <a:rPr lang="en-US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hosted virtual operators</a:t>
                      </a:r>
                      <a:endParaRPr lang="en-US" sz="1100" b="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GSM</a:t>
                      </a: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, 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UMTS</a:t>
                      </a:r>
                      <a:endParaRPr lang="en-US" sz="11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EDGE</a:t>
                      </a: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, 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HSPA+</a:t>
                      </a: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, 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LTE</a:t>
                      </a:r>
                      <a:endParaRPr lang="en-US" sz="11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116.6 million (August 2014)</a:t>
                      </a:r>
                      <a:endParaRPr lang="en-US" sz="11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Contiguous US; AK, HI, PR, VI</a:t>
                      </a:r>
                      <a:endParaRPr lang="en-US" sz="11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AT&amp;T</a:t>
                      </a:r>
                      <a:endParaRPr lang="en-US" sz="11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4633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Sprint Corporation</a:t>
                      </a:r>
                      <a:r>
                        <a:rPr lang="en-US" sz="1200" b="0" u="none" dirty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US" sz="1200" b="0" u="non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u="none" dirty="0">
                          <a:solidFill>
                            <a:schemeClr val="bg1"/>
                          </a:solidFill>
                          <a:effectLst/>
                        </a:rPr>
                        <a:t>•Including </a:t>
                      </a:r>
                      <a:r>
                        <a:rPr lang="en-US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hosted virtual operators</a:t>
                      </a:r>
                      <a:endParaRPr lang="en-US" sz="1100" b="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CDMA2000</a:t>
                      </a: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b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IMS Wi-Fi </a:t>
                      </a:r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calling</a:t>
                      </a:r>
                      <a:endParaRPr lang="en-US" sz="11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EVDO</a:t>
                      </a: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, 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WiMAX</a:t>
                      </a: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, 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LTE</a:t>
                      </a:r>
                      <a:endParaRPr lang="en-US" sz="11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54.3million (August 2014)</a:t>
                      </a:r>
                      <a:endParaRPr lang="en-US" sz="11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Contiguous US; HI, PR, VI</a:t>
                      </a:r>
                      <a:endParaRPr lang="en-US" sz="11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SoftBank Corporation</a:t>
                      </a: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 (80%)</a:t>
                      </a:r>
                      <a:endParaRPr lang="en-US" sz="11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29342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T-Mobile US</a:t>
                      </a:r>
                      <a:r>
                        <a:rPr lang="en-US" sz="1200" b="0" u="none" dirty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US" sz="1200" b="0" u="non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u="none" dirty="0">
                          <a:solidFill>
                            <a:schemeClr val="bg1"/>
                          </a:solidFill>
                          <a:effectLst/>
                        </a:rPr>
                        <a:t>•Including </a:t>
                      </a:r>
                      <a:r>
                        <a:rPr lang="en-US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hosted virtual operators and affiliates</a:t>
                      </a:r>
                      <a:r>
                        <a:rPr lang="en-US" sz="1200" b="0" u="none" dirty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US" sz="1200" b="0" u="non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u="none" dirty="0">
                          <a:solidFill>
                            <a:schemeClr val="bg1"/>
                          </a:solidFill>
                          <a:effectLst/>
                        </a:rPr>
                        <a:t>•Subscriber count includes </a:t>
                      </a:r>
                      <a:r>
                        <a:rPr lang="en-US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MetroPCS</a:t>
                      </a:r>
                      <a:endParaRPr lang="en-US" sz="1100" b="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GSM</a:t>
                      </a: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, 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UMTS</a:t>
                      </a: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b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HD Voice</a:t>
                      </a: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b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IMS Wi-Fi </a:t>
                      </a:r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calling</a:t>
                      </a:r>
                      <a:endParaRPr lang="en-US" sz="11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EDGE</a:t>
                      </a: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, 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HSPA+</a:t>
                      </a: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, 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LTE</a:t>
                      </a:r>
                      <a:endParaRPr lang="en-US" sz="11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>
                          <a:solidFill>
                            <a:schemeClr val="tx1"/>
                          </a:solidFill>
                          <a:effectLst/>
                        </a:rPr>
                        <a:t>50.5 Million (August 2014)</a:t>
                      </a:r>
                      <a:endParaRPr lang="en-US" sz="1100" u="non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>
                          <a:solidFill>
                            <a:schemeClr val="tx1"/>
                          </a:solidFill>
                          <a:effectLst/>
                        </a:rPr>
                        <a:t>Contiguous US; HI, PR</a:t>
                      </a:r>
                      <a:endParaRPr lang="en-US" sz="1100" u="non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Deutsche Telekom</a:t>
                      </a: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</a:rPr>
                        <a:t> (67%)</a:t>
                      </a:r>
                      <a:endParaRPr lang="en-US" sz="11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133" y="0"/>
            <a:ext cx="3039883" cy="574647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274" y="5446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49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3</a:t>
            </a:r>
            <a:r>
              <a:rPr lang="en-US" sz="3200" b="1" dirty="0" smtClean="0">
                <a:solidFill>
                  <a:schemeClr val="accent2"/>
                </a:solidFill>
              </a:rPr>
              <a:t>. </a:t>
            </a:r>
            <a:r>
              <a:rPr lang="en-US" sz="3200" b="1" dirty="0">
                <a:solidFill>
                  <a:schemeClr val="accent2"/>
                </a:solidFill>
              </a:rPr>
              <a:t>What technology </a:t>
            </a:r>
            <a:r>
              <a:rPr lang="en-US" sz="3200" b="1" dirty="0" smtClean="0">
                <a:solidFill>
                  <a:schemeClr val="accent2"/>
                </a:solidFill>
              </a:rPr>
              <a:t>should a company provide, </a:t>
            </a:r>
            <a:r>
              <a:rPr lang="en-US" sz="3200" b="1" dirty="0">
                <a:solidFill>
                  <a:schemeClr val="accent2"/>
                </a:solidFill>
              </a:rPr>
              <a:t>with their headquarters </a:t>
            </a:r>
            <a:r>
              <a:rPr lang="en-US" sz="3200" b="1" dirty="0" smtClean="0">
                <a:solidFill>
                  <a:schemeClr val="accent2"/>
                </a:solidFill>
              </a:rPr>
              <a:t>in Chicago</a:t>
            </a:r>
            <a:r>
              <a:rPr lang="en-US" sz="3200" b="1" dirty="0">
                <a:solidFill>
                  <a:schemeClr val="accent2"/>
                </a:solidFill>
              </a:rPr>
              <a:t>, </a:t>
            </a:r>
            <a:r>
              <a:rPr lang="en-US" sz="3200" b="1" dirty="0" smtClean="0">
                <a:solidFill>
                  <a:schemeClr val="accent2"/>
                </a:solidFill>
              </a:rPr>
              <a:t>in order to maximize their employees productivity and efficiency…</a:t>
            </a:r>
            <a:endParaRPr lang="en-US" sz="2400" b="1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9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12</a:t>
            </a:fld>
            <a:endParaRPr lang="en-US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1018309" y="1596352"/>
            <a:ext cx="2753591" cy="211320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en-US" sz="2400" b="1" dirty="0" smtClean="0"/>
              <a:t> </a:t>
            </a:r>
            <a:r>
              <a:rPr lang="en-US" sz="2400" dirty="0" smtClean="0"/>
              <a:t>VMware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/>
              <a:t> VSphere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/>
              <a:t> InfoBlox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 </a:t>
            </a:r>
            <a:r>
              <a:rPr lang="en-US" sz="2400" dirty="0" smtClean="0"/>
              <a:t>VPN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 </a:t>
            </a:r>
            <a:r>
              <a:rPr lang="en-US" sz="2400" dirty="0" smtClean="0"/>
              <a:t>Active Directory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b="1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863485" y="600684"/>
            <a:ext cx="72622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A. Employees </a:t>
            </a:r>
            <a:r>
              <a:rPr lang="en-US" sz="2800" b="1" dirty="0">
                <a:solidFill>
                  <a:schemeClr val="accent2"/>
                </a:solidFill>
              </a:rPr>
              <a:t>who perform their office work at home most of the work </a:t>
            </a:r>
            <a:r>
              <a:rPr lang="en-US" sz="2800" b="1" dirty="0" smtClean="0">
                <a:solidFill>
                  <a:schemeClr val="accent2"/>
                </a:solidFill>
              </a:rPr>
              <a:t>week?</a:t>
            </a:r>
            <a:endParaRPr lang="en-US" sz="28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85" y="4488869"/>
            <a:ext cx="7262206" cy="1522434"/>
          </a:xfrm>
          <a:prstGeom prst="rect">
            <a:avLst/>
          </a:prstGeom>
        </p:spPr>
      </p:pic>
      <p:sp>
        <p:nvSpPr>
          <p:cNvPr id="18" name="Content Placeholder 5"/>
          <p:cNvSpPr txBox="1">
            <a:spLocks/>
          </p:cNvSpPr>
          <p:nvPr/>
        </p:nvSpPr>
        <p:spPr>
          <a:xfrm>
            <a:off x="5372100" y="1592507"/>
            <a:ext cx="2753591" cy="1659848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en-US" sz="2400" b="1" dirty="0" smtClean="0"/>
              <a:t> </a:t>
            </a:r>
            <a:r>
              <a:rPr lang="en-US" sz="2200" dirty="0" smtClean="0"/>
              <a:t>Laptop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 smtClean="0"/>
              <a:t> </a:t>
            </a:r>
            <a:r>
              <a:rPr lang="en-US" sz="2200" dirty="0" err="1" smtClean="0"/>
              <a:t>SmartPhone</a:t>
            </a:r>
            <a:endParaRPr lang="en-US" sz="22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/>
              <a:t> </a:t>
            </a:r>
            <a:r>
              <a:rPr lang="en-US" sz="2200" dirty="0" err="1" smtClean="0"/>
              <a:t>Personel</a:t>
            </a:r>
            <a:r>
              <a:rPr lang="en-US" sz="2200" dirty="0" smtClean="0"/>
              <a:t> Computer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 smtClean="0"/>
              <a:t> Tablet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 smtClean="0"/>
              <a:t> Virtual Machine</a:t>
            </a:r>
          </a:p>
        </p:txBody>
      </p:sp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885" y="5625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9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8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73" y="394854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1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14</a:t>
            </a:fld>
            <a:endParaRPr lang="en-US"/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863485" y="1970421"/>
            <a:ext cx="3703320" cy="294447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 </a:t>
            </a:r>
            <a:r>
              <a:rPr lang="en-US" sz="2200" dirty="0" smtClean="0"/>
              <a:t>Laptop, PC or Tablet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 smtClean="0"/>
              <a:t> Routers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/>
              <a:t> </a:t>
            </a:r>
            <a:r>
              <a:rPr lang="en-US" sz="2200" dirty="0" smtClean="0"/>
              <a:t>Switches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/>
              <a:t> </a:t>
            </a:r>
            <a:r>
              <a:rPr lang="en-US" sz="2200" dirty="0" smtClean="0"/>
              <a:t>Fiber-Optics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/>
              <a:t> </a:t>
            </a:r>
            <a:r>
              <a:rPr lang="en-US" sz="2200" dirty="0" smtClean="0"/>
              <a:t>ISP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 </a:t>
            </a:r>
            <a:r>
              <a:rPr lang="en-US" sz="2200" dirty="0"/>
              <a:t>Active Directory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/>
              <a:t> WAN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200" dirty="0" smtClean="0"/>
          </a:p>
          <a:p>
            <a:endParaRPr lang="en-US" dirty="0" smtClean="0"/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4706043" y="1970424"/>
            <a:ext cx="3703320" cy="270548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endParaRPr lang="en-US" b="1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863485" y="412551"/>
            <a:ext cx="70538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B. </a:t>
            </a:r>
            <a:r>
              <a:rPr lang="en-US" sz="2600" b="1" dirty="0" smtClean="0">
                <a:solidFill>
                  <a:schemeClr val="accent2"/>
                </a:solidFill>
              </a:rPr>
              <a:t>Technical </a:t>
            </a:r>
            <a:r>
              <a:rPr lang="en-US" sz="2600" b="1" dirty="0">
                <a:solidFill>
                  <a:schemeClr val="accent2"/>
                </a:solidFill>
              </a:rPr>
              <a:t>staffs who </a:t>
            </a:r>
            <a:r>
              <a:rPr lang="en-US" sz="2600" b="1" dirty="0" smtClean="0">
                <a:solidFill>
                  <a:schemeClr val="accent2"/>
                </a:solidFill>
              </a:rPr>
              <a:t>spend most </a:t>
            </a:r>
            <a:r>
              <a:rPr lang="en-US" sz="2600" b="1" dirty="0">
                <a:solidFill>
                  <a:schemeClr val="accent2"/>
                </a:solidFill>
              </a:rPr>
              <a:t>of their work time at a client site </a:t>
            </a:r>
            <a:r>
              <a:rPr lang="en-US" sz="2600" b="1" dirty="0" smtClean="0">
                <a:solidFill>
                  <a:schemeClr val="accent2"/>
                </a:solidFill>
              </a:rPr>
              <a:t>in New </a:t>
            </a:r>
            <a:r>
              <a:rPr lang="en-US" sz="2600" b="1" dirty="0">
                <a:solidFill>
                  <a:schemeClr val="accent2"/>
                </a:solidFill>
              </a:rPr>
              <a:t>York city (commute weekly from Chicago to New York city) </a:t>
            </a:r>
            <a:endParaRPr lang="en-US" sz="2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419" y="1970421"/>
            <a:ext cx="3877526" cy="3443243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885" y="5413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8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/>
              <a:t> “AT&amp;T </a:t>
            </a:r>
            <a:r>
              <a:rPr lang="en-US" sz="1600" dirty="0"/>
              <a:t>Digital Media Solutions and Content Delivery | AT&amp;T.” [Online]. Available: http://about.att.com/mediakit/digitalmedia. [Accessed: 18-Sep-2014</a:t>
            </a:r>
            <a:r>
              <a:rPr lang="en-US" sz="1600" dirty="0" smtClean="0"/>
              <a:t>].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/>
              <a:t> A</a:t>
            </a:r>
            <a:r>
              <a:rPr lang="en-US" sz="1600" dirty="0"/>
              <a:t>. 8 and 2014, “Grading the top U.S. wireless carriers in the second quarter of 2014,” </a:t>
            </a:r>
            <a:r>
              <a:rPr lang="en-US" sz="1600" i="1" dirty="0" err="1"/>
              <a:t>FierceWireless</a:t>
            </a:r>
            <a:r>
              <a:rPr lang="en-US" sz="1600" dirty="0"/>
              <a:t>. [Online]. Available: http://www.fiercewireless.com/special-reports/grading-top-us-wireless-carriers-second-quarter-2014. [Accessed: 22-Sep-2014</a:t>
            </a:r>
            <a:r>
              <a:rPr lang="en-US" sz="1600" dirty="0" smtClean="0"/>
              <a:t>].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/>
              <a:t>“United </a:t>
            </a:r>
            <a:r>
              <a:rPr lang="en-US" sz="1600" dirty="0"/>
              <a:t>States Cell Coverage Map.” [Online]. Available: http://opensignal.com/coverage-maps/US/. [Accessed: 22-Sep-2014].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15</a:t>
            </a:fld>
            <a:endParaRPr lang="en-US"/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865563" y="820586"/>
            <a:ext cx="7543800" cy="8049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References</a:t>
            </a:r>
            <a:endParaRPr lang="en-US" sz="5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745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</a:rPr>
              <a:t>1. </a:t>
            </a:r>
            <a:r>
              <a:rPr lang="en-US" sz="3200" b="1" dirty="0" smtClean="0">
                <a:solidFill>
                  <a:schemeClr val="accent2"/>
                </a:solidFill>
              </a:rPr>
              <a:t>What effect will smart mobile devices have on mid-sized (service) enterprises in the next 5 years?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Networking</a:t>
            </a:r>
          </a:p>
          <a:p>
            <a:pPr lvl="1"/>
            <a:r>
              <a:rPr lang="en-US" dirty="0" smtClean="0"/>
              <a:t>Wireless and other network infrastructure planning</a:t>
            </a:r>
          </a:p>
          <a:p>
            <a:pPr lvl="1"/>
            <a:r>
              <a:rPr lang="en-US" dirty="0" smtClean="0"/>
              <a:t>Bandwidth Effects</a:t>
            </a:r>
          </a:p>
          <a:p>
            <a:r>
              <a:rPr lang="en-US" dirty="0" smtClean="0"/>
              <a:t>BYOD Policies</a:t>
            </a:r>
          </a:p>
          <a:p>
            <a:pPr lvl="1"/>
            <a:r>
              <a:rPr lang="en-US" dirty="0" smtClean="0"/>
              <a:t>Decrease purchases of traditional desktops</a:t>
            </a:r>
          </a:p>
          <a:p>
            <a:pPr lvl="1"/>
            <a:r>
              <a:rPr lang="en-US" dirty="0" smtClean="0"/>
              <a:t>Mobile devices will outnumber desktop and laptop computers</a:t>
            </a:r>
          </a:p>
          <a:p>
            <a:pPr lvl="1"/>
            <a:r>
              <a:rPr lang="en-US" dirty="0" smtClean="0"/>
              <a:t>Mobile Device Management (MDM)</a:t>
            </a:r>
          </a:p>
          <a:p>
            <a:r>
              <a:rPr lang="en-US" dirty="0" smtClean="0"/>
              <a:t>Security</a:t>
            </a:r>
          </a:p>
          <a:p>
            <a:pPr lvl="1"/>
            <a:r>
              <a:rPr lang="en-US" dirty="0" smtClean="0"/>
              <a:t>Increased security risks from mobile data across networks</a:t>
            </a:r>
          </a:p>
          <a:p>
            <a:pPr lvl="1"/>
            <a:r>
              <a:rPr lang="en-US" dirty="0" smtClean="0"/>
              <a:t>Lost or stolen devices</a:t>
            </a:r>
          </a:p>
          <a:p>
            <a:r>
              <a:rPr lang="en-US" dirty="0" smtClean="0"/>
              <a:t>Web-Enabled Applications</a:t>
            </a:r>
          </a:p>
          <a:p>
            <a:pPr lvl="1"/>
            <a:r>
              <a:rPr lang="en-US" dirty="0" smtClean="0"/>
              <a:t>Mobile workspace expected with cloud services and web connected ERPs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</a:t>
            </a:fld>
            <a:endParaRPr lang="en-US"/>
          </a:p>
        </p:txBody>
      </p:sp>
      <p:pic>
        <p:nvPicPr>
          <p:cNvPr id="5" name="slid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5685" y="5869094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5366" y="1737361"/>
            <a:ext cx="2790349" cy="17291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3915" y="3857414"/>
            <a:ext cx="2082580" cy="134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5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1000">
        <p:fade/>
      </p:transition>
    </mc:Choice>
    <mc:Fallback xmlns="">
      <p:transition spd="med" advClick="0" advTm="1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Mobile Computing</a:t>
            </a:r>
            <a:br>
              <a:rPr lang="en-US" sz="5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SWOT Analysis</a:t>
            </a:r>
            <a:endParaRPr 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3321874"/>
              </p:ext>
            </p:extLst>
          </p:nvPr>
        </p:nvGraphicFramePr>
        <p:xfrm>
          <a:off x="822325" y="1846263"/>
          <a:ext cx="7543800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1900"/>
                <a:gridCol w="37719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STRENGTH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Agile Workforce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Productivity</a:t>
                      </a:r>
                      <a:r>
                        <a:rPr lang="en-US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Enhancements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Always Connected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Optimized for specific tasks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Lower costs than traditional computers</a:t>
                      </a:r>
                      <a:endParaRPr lang="en-US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WEAKNESS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Software</a:t>
                      </a:r>
                      <a:r>
                        <a:rPr lang="en-US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application limits (i.e. Java applets)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Data breaches more likely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Storage capacity, computing power, battery power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Network connection dependent</a:t>
                      </a:r>
                      <a:endParaRPr lang="en-US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OPPORTUNITY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BYOD policies</a:t>
                      </a:r>
                      <a:r>
                        <a:rPr lang="en-US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to reduce capital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Lower management and support costs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Sensor integrations for process improvements</a:t>
                      </a:r>
                    </a:p>
                    <a:p>
                      <a:endParaRPr lang="en-US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THREAT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Target of theft</a:t>
                      </a:r>
                      <a:r>
                        <a:rPr lang="en-US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(data and device)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Security</a:t>
                      </a:r>
                      <a:endParaRPr lang="en-US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3</a:t>
            </a:fld>
            <a:endParaRPr lang="en-US"/>
          </a:p>
        </p:txBody>
      </p:sp>
      <p:pic>
        <p:nvPicPr>
          <p:cNvPr id="2" name="slide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" y="5781942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9064" y="72897"/>
            <a:ext cx="2500299" cy="166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5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0000">
        <p:fade/>
      </p:transition>
    </mc:Choice>
    <mc:Fallback xmlns="">
      <p:transition spd="med" advClick="0" advTm="1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Strategic Plan</a:t>
            </a:r>
            <a:endParaRPr 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Increase capabilities of the wireless infrastructure and server architecture (including mobile device management).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Develop the device policies and standards.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Train end users on devices and policies.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Increase the number of web-enabled applications.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Review security and policy and adjust as needed.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4</a:t>
            </a:fld>
            <a:endParaRPr lang="en-US"/>
          </a:p>
        </p:txBody>
      </p:sp>
      <p:pic>
        <p:nvPicPr>
          <p:cNvPr id="5" name="slide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59" y="5672667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4352" y="4229696"/>
            <a:ext cx="3041984" cy="19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0">
        <p:fade/>
      </p:transition>
    </mc:Choice>
    <mc:Fallback xmlns="">
      <p:transition spd="med" advClick="0" advTm="1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50795" y="1395664"/>
            <a:ext cx="7336255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Decision cost effect</a:t>
            </a:r>
            <a:endParaRPr lang="en-US" sz="5400" b="1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175" y="2892527"/>
            <a:ext cx="3166917" cy="2993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881" y="3088470"/>
            <a:ext cx="2095500" cy="25908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6922" y="55978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7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550" y="892802"/>
            <a:ext cx="3279808" cy="1027498"/>
          </a:xfrm>
        </p:spPr>
        <p:txBody>
          <a:bodyPr>
            <a:noAutofit/>
          </a:bodyPr>
          <a:lstStyle/>
          <a:p>
            <a:r>
              <a:rPr lang="en-US" sz="2400" b="1" dirty="0"/>
              <a:t>I.T infrastructure Cost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6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2012" y="2058606"/>
            <a:ext cx="3376062" cy="2702292"/>
          </a:xfrm>
        </p:spPr>
        <p:txBody>
          <a:bodyPr>
            <a:normAutofit/>
          </a:bodyPr>
          <a:lstStyle/>
          <a:p>
            <a:pPr lvl="1"/>
            <a:r>
              <a:rPr lang="en-US" sz="2000" dirty="0" smtClean="0"/>
              <a:t>Cost </a:t>
            </a:r>
            <a:r>
              <a:rPr lang="en-US" sz="2000" dirty="0"/>
              <a:t>of Link speed upgrade cost</a:t>
            </a:r>
          </a:p>
          <a:p>
            <a:pPr lvl="1"/>
            <a:r>
              <a:rPr lang="en-US" sz="2000" dirty="0"/>
              <a:t>Network devices such as switches and routers upgrade cost</a:t>
            </a:r>
          </a:p>
          <a:p>
            <a:pPr lvl="1"/>
            <a:r>
              <a:rPr lang="en-US" sz="2000" dirty="0"/>
              <a:t>Server Machine upgrade cost</a:t>
            </a:r>
          </a:p>
          <a:p>
            <a:pPr lvl="1"/>
            <a:r>
              <a:rPr lang="en-US" sz="2000" dirty="0"/>
              <a:t>Server software cost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46104" y="2033940"/>
            <a:ext cx="3376062" cy="411970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 smtClean="0"/>
              <a:t>Manufacturing Cost</a:t>
            </a:r>
          </a:p>
          <a:p>
            <a:pPr lvl="1"/>
            <a:r>
              <a:rPr lang="en-US" sz="2000" dirty="0" smtClean="0"/>
              <a:t>Client side software cost</a:t>
            </a:r>
          </a:p>
          <a:p>
            <a:pPr lvl="1"/>
            <a:r>
              <a:rPr lang="en-US" sz="2000" dirty="0" smtClean="0"/>
              <a:t>Device communication cost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40718" y="1085307"/>
            <a:ext cx="4146082" cy="6424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400" b="1" dirty="0"/>
              <a:t>Client Mobile Device consideration cost (Sale Device automation)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872590" y="-30528"/>
            <a:ext cx="7336255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Decision cost effect</a:t>
            </a:r>
            <a:endParaRPr lang="en-US" sz="5400" b="1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945" y="4193343"/>
            <a:ext cx="2811945" cy="20986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2108" y="3221545"/>
            <a:ext cx="705492" cy="8722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5147" y="3263993"/>
            <a:ext cx="2340393" cy="1649042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0869" y="5682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4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971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5" grpId="0" build="p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7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129555" y="860982"/>
            <a:ext cx="3279808" cy="10274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/>
              <a:t>Operational Cost</a:t>
            </a:r>
            <a:br>
              <a:rPr lang="en-US" sz="2400" b="1" dirty="0" smtClean="0"/>
            </a:br>
            <a:endParaRPr lang="en-US" sz="2400" b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17633" y="1880868"/>
            <a:ext cx="3376062" cy="411970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 smtClean="0"/>
              <a:t>Logistic Cost</a:t>
            </a:r>
          </a:p>
          <a:p>
            <a:pPr lvl="1"/>
            <a:r>
              <a:rPr lang="en-US" sz="2000" dirty="0" smtClean="0"/>
              <a:t>Implementation cost</a:t>
            </a:r>
          </a:p>
          <a:p>
            <a:pPr lvl="1"/>
            <a:r>
              <a:rPr lang="en-US" sz="2000" dirty="0" smtClean="0"/>
              <a:t>Personnel Training cost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32783" y="1845165"/>
            <a:ext cx="3376062" cy="411970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 smtClean="0"/>
              <a:t>Operator salary</a:t>
            </a:r>
          </a:p>
          <a:p>
            <a:pPr lvl="1"/>
            <a:r>
              <a:rPr lang="en-US" sz="2000" dirty="0" smtClean="0"/>
              <a:t>Maintenance/Repair cost</a:t>
            </a:r>
          </a:p>
          <a:p>
            <a:pPr lvl="1"/>
            <a:r>
              <a:rPr lang="en-US" sz="2000" dirty="0" smtClean="0"/>
              <a:t>Emergency replacement cost</a:t>
            </a:r>
          </a:p>
          <a:p>
            <a:pPr lvl="1"/>
            <a:r>
              <a:rPr lang="en-US" sz="2000" dirty="0" smtClean="0"/>
              <a:t>IT overhead cost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2171" y="531855"/>
            <a:ext cx="3279808" cy="1027498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Migration Cost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872590" y="-30528"/>
            <a:ext cx="7336255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Decision cost effect</a:t>
            </a:r>
            <a:endParaRPr lang="en-US" sz="5400" b="1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71" y="3387551"/>
            <a:ext cx="3632616" cy="29345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081" y="3826117"/>
            <a:ext cx="2847975" cy="2057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440" y="3387551"/>
            <a:ext cx="705492" cy="872245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7633" y="5724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9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298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4666" y="1925054"/>
            <a:ext cx="7336255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Technology, Services and Business</a:t>
            </a:r>
            <a:endParaRPr lang="en-US" sz="5400" b="1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026" y="97255"/>
            <a:ext cx="1228725" cy="1562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894" y="581750"/>
            <a:ext cx="1524000" cy="942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793" y="707581"/>
            <a:ext cx="2758307" cy="8171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3319" y="547155"/>
            <a:ext cx="1655203" cy="97757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3226" y="5626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6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6707" y="619612"/>
            <a:ext cx="7543800" cy="8049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Comparison</a:t>
            </a:r>
            <a:endParaRPr lang="en-US" sz="5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35392" y="1818076"/>
            <a:ext cx="3549316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B0080"/>
                </a:solidFill>
                <a:hlinkClick r:id="rId4" tooltip="Verizon Wireless"/>
              </a:rPr>
              <a:t>Verizon Wireless</a:t>
            </a:r>
            <a:r>
              <a:rPr lang="en-US" dirty="0">
                <a:solidFill>
                  <a:srgbClr val="252525"/>
                </a:solidFill>
              </a:rPr>
              <a:t>: 123.5 million (2014 Q2</a:t>
            </a:r>
            <a:r>
              <a:rPr lang="en-US" dirty="0" smtClean="0">
                <a:solidFill>
                  <a:srgbClr val="252525"/>
                </a:solidFill>
              </a:rPr>
              <a:t>)</a:t>
            </a:r>
            <a:endParaRPr lang="en-US" dirty="0">
              <a:solidFill>
                <a:srgbClr val="252525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B0080"/>
                </a:solidFill>
                <a:hlinkClick r:id="rId5" tooltip="AT&amp;T Mobility"/>
              </a:rPr>
              <a:t>AT&amp;T Mobility</a:t>
            </a:r>
            <a:r>
              <a:rPr lang="en-US" dirty="0">
                <a:solidFill>
                  <a:srgbClr val="252525"/>
                </a:solidFill>
              </a:rPr>
              <a:t>: 116.6 million (2014 Q2</a:t>
            </a:r>
            <a:r>
              <a:rPr lang="en-US" dirty="0" smtClean="0">
                <a:solidFill>
                  <a:srgbClr val="252525"/>
                </a:solidFill>
              </a:rPr>
              <a:t>)</a:t>
            </a:r>
            <a:endParaRPr lang="en-US" dirty="0">
              <a:solidFill>
                <a:srgbClr val="252525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B0080"/>
                </a:solidFill>
                <a:hlinkClick r:id="rId6" tooltip="Sprint Corporation"/>
              </a:rPr>
              <a:t>Sprint Corporation</a:t>
            </a:r>
            <a:r>
              <a:rPr lang="en-US" dirty="0">
                <a:solidFill>
                  <a:srgbClr val="252525"/>
                </a:solidFill>
              </a:rPr>
              <a:t>: 54.3 million (2014 Q2</a:t>
            </a:r>
            <a:r>
              <a:rPr lang="en-US" dirty="0" smtClean="0">
                <a:solidFill>
                  <a:srgbClr val="252525"/>
                </a:solidFill>
              </a:rPr>
              <a:t>)</a:t>
            </a:r>
            <a:endParaRPr lang="en-US" dirty="0">
              <a:solidFill>
                <a:srgbClr val="252525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B0080"/>
                </a:solidFill>
                <a:hlinkClick r:id="rId7" tooltip="T-Mobile US"/>
              </a:rPr>
              <a:t>T-Mobile US</a:t>
            </a:r>
            <a:r>
              <a:rPr lang="en-US" dirty="0">
                <a:solidFill>
                  <a:srgbClr val="252525"/>
                </a:solidFill>
              </a:rPr>
              <a:t>: 50.5 million (2014 Q2</a:t>
            </a:r>
            <a:r>
              <a:rPr lang="en-US" dirty="0" smtClean="0">
                <a:solidFill>
                  <a:srgbClr val="252525"/>
                </a:solidFill>
              </a:rPr>
              <a:t>)</a:t>
            </a:r>
            <a:endParaRPr lang="en-US" i="0" dirty="0">
              <a:solidFill>
                <a:srgbClr val="252525"/>
              </a:solidFill>
              <a:effectLst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3777" y="1775499"/>
            <a:ext cx="4031782" cy="27416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942" y="2346192"/>
            <a:ext cx="933450" cy="895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806" y="1755644"/>
            <a:ext cx="825722" cy="5905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995455"/>
            <a:ext cx="1184239" cy="3355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547" y="3241542"/>
            <a:ext cx="1058845" cy="6050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13461" y="4957009"/>
            <a:ext cx="2681535" cy="12380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4870" y="4958670"/>
            <a:ext cx="1564104" cy="12363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74757" y="4957010"/>
            <a:ext cx="1682667" cy="12413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0232" y="4957010"/>
            <a:ext cx="2063346" cy="1238007"/>
          </a:xfrm>
          <a:prstGeom prst="rect">
            <a:avLst/>
          </a:prstGeom>
        </p:spPr>
      </p:pic>
      <p:pic>
        <p:nvPicPr>
          <p:cNvPr id="18" name="Recor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8653" y="5705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7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07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656D85F-F071-4918-8CFE-64DCC814D49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637</Words>
  <Application>Microsoft Office PowerPoint</Application>
  <PresentationFormat>On-screen Show (4:3)</PresentationFormat>
  <Paragraphs>144</Paragraphs>
  <Slides>15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Retrospect</vt:lpstr>
      <vt:lpstr>CPET 565</vt:lpstr>
      <vt:lpstr>1. What effect will smart mobile devices have on mid-sized (service) enterprises in the next 5 years?</vt:lpstr>
      <vt:lpstr>Mobile Computing SWOT Analysis</vt:lpstr>
      <vt:lpstr>Strategic Plan</vt:lpstr>
      <vt:lpstr>PowerPoint Presentation</vt:lpstr>
      <vt:lpstr>I.T infrastructure Cost </vt:lpstr>
      <vt:lpstr>Migration Cost</vt:lpstr>
      <vt:lpstr>PowerPoint Presentation</vt:lpstr>
      <vt:lpstr>Comparison</vt:lpstr>
      <vt:lpstr>PowerPoint Presentation</vt:lpstr>
      <vt:lpstr>3. What technology should a company provide, with their headquarters in Chicago, in order to maximize their employees productivity and efficiency…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2014-09-18T00:01:56Z</dcterms:created>
  <dcterms:modified xsi:type="dcterms:W3CDTF">2014-09-24T20:14:50Z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TC034606629991</vt:lpwstr>
  </property>
</Properties>
</file>