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87" r:id="rId2"/>
    <p:sldId id="403" r:id="rId3"/>
    <p:sldId id="430" r:id="rId4"/>
    <p:sldId id="431" r:id="rId5"/>
    <p:sldId id="410" r:id="rId6"/>
    <p:sldId id="404" r:id="rId7"/>
    <p:sldId id="426" r:id="rId8"/>
    <p:sldId id="432" r:id="rId9"/>
    <p:sldId id="423" r:id="rId10"/>
    <p:sldId id="427" r:id="rId11"/>
    <p:sldId id="429" r:id="rId12"/>
    <p:sldId id="433" r:id="rId13"/>
    <p:sldId id="434" r:id="rId14"/>
    <p:sldId id="416" r:id="rId15"/>
    <p:sldId id="413" r:id="rId16"/>
    <p:sldId id="443" r:id="rId17"/>
    <p:sldId id="417" r:id="rId18"/>
    <p:sldId id="421" r:id="rId19"/>
    <p:sldId id="435" r:id="rId20"/>
    <p:sldId id="436" r:id="rId21"/>
    <p:sldId id="425" r:id="rId22"/>
    <p:sldId id="438" r:id="rId23"/>
    <p:sldId id="439" r:id="rId24"/>
    <p:sldId id="440" r:id="rId25"/>
    <p:sldId id="441" r:id="rId26"/>
    <p:sldId id="442" r:id="rId27"/>
    <p:sldId id="445" r:id="rId28"/>
    <p:sldId id="446" r:id="rId29"/>
    <p:sldId id="447" r:id="rId30"/>
    <p:sldId id="448" r:id="rId31"/>
    <p:sldId id="449" r:id="rId32"/>
    <p:sldId id="409" r:id="rId33"/>
    <p:sldId id="444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85" autoAdjust="0"/>
  </p:normalViewPr>
  <p:slideViewPr>
    <p:cSldViewPr>
      <p:cViewPr varScale="1">
        <p:scale>
          <a:sx n="60" d="100"/>
          <a:sy n="60" d="100"/>
        </p:scale>
        <p:origin x="5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25" tIns="48613" rIns="97225" bIns="48613" numCol="1" anchor="t" anchorCtr="0" compatLnSpc="1">
            <a:prstTxWarp prst="textNoShape">
              <a:avLst/>
            </a:prstTxWarp>
          </a:bodyPr>
          <a:lstStyle>
            <a:lvl1pPr defTabSz="973138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25" tIns="48613" rIns="97225" bIns="48613" numCol="1" anchor="t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25" tIns="48613" rIns="97225" bIns="48613" numCol="1" anchor="b" anchorCtr="0" compatLnSpc="1">
            <a:prstTxWarp prst="textNoShape">
              <a:avLst/>
            </a:prstTxWarp>
          </a:bodyPr>
          <a:lstStyle>
            <a:lvl1pPr defTabSz="973138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25" tIns="48613" rIns="97225" bIns="48613" numCol="1" anchor="b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sz="1300" b="0">
                <a:latin typeface="Times New Roman" pitchFamily="18" charset="0"/>
              </a:defRPr>
            </a:lvl1pPr>
          </a:lstStyle>
          <a:p>
            <a:fld id="{1E28DAE8-4C9F-4CDC-ACB0-DBAB0DCC6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25" tIns="48613" rIns="97225" bIns="48613" numCol="1" anchor="t" anchorCtr="0" compatLnSpc="1">
            <a:prstTxWarp prst="textNoShape">
              <a:avLst/>
            </a:prstTxWarp>
          </a:bodyPr>
          <a:lstStyle>
            <a:lvl1pPr defTabSz="973138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25" tIns="48613" rIns="97225" bIns="48613" numCol="1" anchor="t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25" tIns="48613" rIns="97225" bIns="48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25" tIns="48613" rIns="97225" bIns="48613" numCol="1" anchor="b" anchorCtr="0" compatLnSpc="1">
            <a:prstTxWarp prst="textNoShape">
              <a:avLst/>
            </a:prstTxWarp>
          </a:bodyPr>
          <a:lstStyle>
            <a:lvl1pPr defTabSz="973138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25" tIns="48613" rIns="97225" bIns="48613" numCol="1" anchor="b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sz="1300" b="0">
                <a:latin typeface="Times New Roman" pitchFamily="18" charset="0"/>
              </a:defRPr>
            </a:lvl1pPr>
          </a:lstStyle>
          <a:p>
            <a:fld id="{A0F7244E-0293-4430-A50A-602B4FBF9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FE3B3-6845-4712-A426-7AD9F4E80941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10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51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11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12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1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13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5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14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2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15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5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16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4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17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18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04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19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2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74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20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1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21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3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22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6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23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95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24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1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25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99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26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53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27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8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28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29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3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1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30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76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31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4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30099-6166-47F8-9897-833BE566705F}" type="slidenum">
              <a:rPr lang="en-US"/>
              <a:pPr/>
              <a:t>32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23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30099-6166-47F8-9897-833BE566705F}" type="slidenum">
              <a:rPr lang="en-US"/>
              <a:pPr/>
              <a:t>33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7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4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5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5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30099-6166-47F8-9897-833BE566705F}" type="slidenum">
              <a:rPr lang="en-US"/>
              <a:pPr/>
              <a:t>6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9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7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9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8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4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87767-486C-4066-A1A2-1AD13A84099F}" type="slidenum">
              <a:rPr lang="en-US"/>
              <a:pPr/>
              <a:t>9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2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27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28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8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328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E0E1D5-396A-40EA-98E0-91D8D6022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BE2DB-6105-4E49-8734-7B667BDF7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1985A-C64D-4CE1-924B-9B74DD58A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4F06CA7-47EA-4932-89FE-5491096F5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6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F0D79E-6AFB-45CB-9FBA-93A1738A1C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6FE6D-D256-4CB4-980B-5A23C7797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28FC2-4701-4454-A1D5-FA264A8D2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6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A34E6-7C01-4A41-A4FA-417CBC1FA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B1F75-DA32-4346-8A49-E557BE388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9EE12-C132-4AC4-8C3B-5AAFD70FA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8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7A52A-DA1A-4B86-820A-2A94DF460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1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BB79A-10B7-4F25-AFC0-FE5DDAB90D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9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5FBD3-DCF1-4A1E-8E07-8F60FD240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5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17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9/2/2010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EE0A35B-FB11-4CBA-8D98-58CACEBFE8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C998-72D9-42EE-BAFC-F09C84226493}" type="slidenum">
              <a:rPr lang="en-US"/>
              <a:pPr/>
              <a:t>1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231298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folHlink"/>
                </a:solidFill>
              </a:rPr>
              <a:t>IEEE Fort Wayne Section Technical Presentation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April 22, 2014</a:t>
            </a:r>
            <a:r>
              <a:rPr lang="en-US" sz="2400" b="1" dirty="0">
                <a:solidFill>
                  <a:schemeClr val="folHlink"/>
                </a:solidFill>
              </a:rPr>
              <a:t/>
            </a:r>
            <a:br>
              <a:rPr lang="en-US" sz="2400" b="1" dirty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Indiana University-Purdue University Fort Wayne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Room ET 246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458200" cy="331152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3000" b="1" dirty="0" smtClean="0">
                <a:latin typeface="Arial" charset="0"/>
              </a:rPr>
              <a:t>Wired and Wireless Sensor Networks for Bridge Health Monitoring</a:t>
            </a:r>
          </a:p>
          <a:p>
            <a:pPr algn="ctr">
              <a:lnSpc>
                <a:spcPct val="80000"/>
              </a:lnSpc>
              <a:buNone/>
            </a:pPr>
            <a:endParaRPr lang="en-US" sz="2000" b="1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000" b="1" dirty="0" smtClean="0">
                <a:latin typeface="Arial" charset="0"/>
              </a:rPr>
              <a:t>Paul </a:t>
            </a:r>
            <a:r>
              <a:rPr lang="en-US" sz="2000" b="1" dirty="0">
                <a:latin typeface="Arial" charset="0"/>
              </a:rPr>
              <a:t>I-</a:t>
            </a:r>
            <a:r>
              <a:rPr lang="en-US" sz="2000" b="1" dirty="0" err="1">
                <a:latin typeface="Arial" charset="0"/>
              </a:rPr>
              <a:t>Hai</a:t>
            </a:r>
            <a:r>
              <a:rPr lang="en-US" sz="2000" b="1" dirty="0">
                <a:latin typeface="Arial" charset="0"/>
              </a:rPr>
              <a:t> Lin, </a:t>
            </a:r>
            <a:r>
              <a:rPr lang="en-US" sz="2000" b="1" dirty="0" err="1">
                <a:latin typeface="Arial" charset="0"/>
              </a:rPr>
              <a:t>MengWei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Li*, </a:t>
            </a:r>
            <a:r>
              <a:rPr lang="en-US" sz="2000" b="1" dirty="0">
                <a:latin typeface="Arial" charset="0"/>
              </a:rPr>
              <a:t>Robert </a:t>
            </a:r>
            <a:r>
              <a:rPr lang="en-US" sz="2000" b="1" dirty="0" err="1" smtClean="0">
                <a:latin typeface="Arial" charset="0"/>
              </a:rPr>
              <a:t>Tilbury</a:t>
            </a:r>
            <a:r>
              <a:rPr lang="en-US" sz="2000" b="1" dirty="0" smtClean="0">
                <a:latin typeface="Arial" charset="0"/>
              </a:rPr>
              <a:t>**, Max Yen, Dong Chen,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b="1" dirty="0" smtClean="0">
                <a:latin typeface="Arial" charset="0"/>
              </a:rPr>
              <a:t>*Graduate of Purdue M.S. in Technology</a:t>
            </a:r>
            <a:br>
              <a:rPr lang="en-US" sz="2000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** Graduate student of Purdue M.S. in Technology program</a:t>
            </a:r>
            <a:br>
              <a:rPr lang="en-US" sz="2000" b="1" dirty="0" smtClean="0">
                <a:latin typeface="Arial" charset="0"/>
              </a:rPr>
            </a:br>
            <a:endParaRPr lang="en-US" sz="2000" b="1" baseline="30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Arial" charset="0"/>
              </a:rPr>
              <a:t>College of Engineering, Technology, and Computer Science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Arial" charset="0"/>
              </a:rPr>
              <a:t>Indiana University-Purdue University Fort Wayne </a:t>
            </a:r>
            <a:endParaRPr lang="en-US" sz="2000" b="1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Arial" charset="0"/>
                <a:hlinkClick r:id="rId3"/>
              </a:rPr>
              <a:t>http://</a:t>
            </a:r>
            <a:r>
              <a:rPr lang="en-US" sz="2000" b="1" dirty="0" smtClean="0">
                <a:latin typeface="Arial" charset="0"/>
                <a:hlinkClick r:id="rId3"/>
              </a:rPr>
              <a:t>www.etcs.ipfw.edu</a:t>
            </a:r>
            <a:r>
              <a:rPr lang="en-US" sz="2000" b="1" dirty="0">
                <a:latin typeface="Arial" charset="0"/>
                <a:hlinkClick r:id="rId3"/>
              </a:rPr>
              <a:t>/~lin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10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Corrosion Monitoring System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257800" cy="47593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Six RS-485-based Sensor Nodes</a:t>
            </a:r>
          </a:p>
          <a:p>
            <a:pPr lvl="1"/>
            <a:r>
              <a:rPr lang="en-US" sz="2000" dirty="0" smtClean="0">
                <a:latin typeface="Arial" charset="0"/>
              </a:rPr>
              <a:t>S1, S2: Coal-tar Epoxy </a:t>
            </a:r>
            <a:r>
              <a:rPr lang="en-US" sz="2000" dirty="0">
                <a:latin typeface="Arial" charset="0"/>
              </a:rPr>
              <a:t>C</a:t>
            </a:r>
            <a:r>
              <a:rPr lang="en-US" sz="2000" dirty="0" smtClean="0">
                <a:latin typeface="Arial" charset="0"/>
              </a:rPr>
              <a:t>oated Sol-Gel Sensor</a:t>
            </a:r>
          </a:p>
          <a:p>
            <a:pPr lvl="1"/>
            <a:r>
              <a:rPr lang="en-US" sz="2000" dirty="0" smtClean="0">
                <a:latin typeface="Arial" charset="0"/>
              </a:rPr>
              <a:t>S3, S4: Sol-Gel Sensor</a:t>
            </a:r>
          </a:p>
          <a:p>
            <a:pPr lvl="1"/>
            <a:r>
              <a:rPr lang="en-US" sz="2000" dirty="0" smtClean="0">
                <a:latin typeface="Arial" charset="0"/>
              </a:rPr>
              <a:t>S5: Stainless Steel Cylindrical Sensor (coal-tar epoxy coated) </a:t>
            </a:r>
          </a:p>
          <a:p>
            <a:pPr lvl="1"/>
            <a:r>
              <a:rPr lang="en-US" sz="2000" dirty="0" smtClean="0">
                <a:latin typeface="Arial" charset="0"/>
              </a:rPr>
              <a:t>S6: </a:t>
            </a:r>
            <a:r>
              <a:rPr lang="en-US" sz="2000" dirty="0">
                <a:latin typeface="Arial" charset="0"/>
              </a:rPr>
              <a:t>A36 Cylindrical </a:t>
            </a:r>
            <a:r>
              <a:rPr lang="en-US" sz="2000" dirty="0" smtClean="0">
                <a:latin typeface="Arial" charset="0"/>
              </a:rPr>
              <a:t>Sensor (coal-tar </a:t>
            </a:r>
            <a:r>
              <a:rPr lang="en-US" sz="2000" dirty="0">
                <a:latin typeface="Arial" charset="0"/>
              </a:rPr>
              <a:t>e</a:t>
            </a:r>
            <a:r>
              <a:rPr lang="en-US" sz="2000" dirty="0" smtClean="0">
                <a:latin typeface="Arial" charset="0"/>
              </a:rPr>
              <a:t>poxy </a:t>
            </a:r>
            <a:r>
              <a:rPr lang="en-US" sz="2000" dirty="0">
                <a:latin typeface="Arial" charset="0"/>
              </a:rPr>
              <a:t>c</a:t>
            </a:r>
            <a:r>
              <a:rPr lang="en-US" sz="2000" dirty="0" smtClean="0">
                <a:latin typeface="Arial" charset="0"/>
              </a:rPr>
              <a:t>oated)</a:t>
            </a:r>
          </a:p>
          <a:p>
            <a:pPr lvl="1"/>
            <a:endParaRPr lang="en-US" sz="2400" dirty="0">
              <a:latin typeface="Arial" charset="0"/>
            </a:endParaRPr>
          </a:p>
        </p:txBody>
      </p:sp>
      <p:pic>
        <p:nvPicPr>
          <p:cNvPr id="14" name="圖片 24" descr="C:\Users\Wei\Dropbox\Photos\Army\Photo 13-4-12 13 32 3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4276090"/>
            <a:ext cx="3014346" cy="20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9" descr="C:\Users\Wei\Dropbox\Photos\Army\Photo 13-4-12 13 30 4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3810000"/>
            <a:ext cx="3048000" cy="204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22" descr="C:\Users\Wei\Dropbox\Photos\Army\Photo 13-4-12 13 32 0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371600"/>
            <a:ext cx="2971800" cy="20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5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Corrosion Monitoring System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7593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The Assembled Corrosion Monitoring System in an weather proofed enclosure and 100 </a:t>
            </a:r>
            <a:r>
              <a:rPr lang="en-US" sz="2400" dirty="0" err="1" smtClean="0">
                <a:latin typeface="Arial" charset="0"/>
              </a:rPr>
              <a:t>ft</a:t>
            </a:r>
            <a:r>
              <a:rPr lang="en-US" sz="2400" dirty="0" smtClean="0">
                <a:latin typeface="Arial" charset="0"/>
              </a:rPr>
              <a:t> to 150 </a:t>
            </a:r>
            <a:r>
              <a:rPr lang="en-US" sz="2400" dirty="0" err="1" smtClean="0">
                <a:latin typeface="Arial" charset="0"/>
              </a:rPr>
              <a:t>ft</a:t>
            </a:r>
            <a:r>
              <a:rPr lang="en-US" sz="2400" dirty="0" smtClean="0">
                <a:latin typeface="Arial" charset="0"/>
              </a:rPr>
              <a:t> cables and connectors</a:t>
            </a:r>
            <a:endParaRPr lang="en-US" sz="2400" dirty="0"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1200" y="2667000"/>
            <a:ext cx="5486400" cy="3505200"/>
            <a:chOff x="1676400" y="2442002"/>
            <a:chExt cx="5486400" cy="3505200"/>
          </a:xfrm>
        </p:grpSpPr>
        <p:grpSp>
          <p:nvGrpSpPr>
            <p:cNvPr id="3" name="Group 2"/>
            <p:cNvGrpSpPr/>
            <p:nvPr/>
          </p:nvGrpSpPr>
          <p:grpSpPr>
            <a:xfrm>
              <a:off x="1676400" y="2442002"/>
              <a:ext cx="5486400" cy="3505200"/>
              <a:chOff x="1676400" y="2442002"/>
              <a:chExt cx="5486400" cy="3505200"/>
            </a:xfrm>
          </p:grpSpPr>
          <p:pic>
            <p:nvPicPr>
              <p:cNvPr id="9" name="圖片 15"/>
              <p:cNvPicPr/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676400" y="2442002"/>
                <a:ext cx="5486400" cy="3505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648200" y="2902118"/>
                <a:ext cx="2286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Army Sensors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   S1     S2     S3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00600" y="5144869"/>
                <a:ext cx="2286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Army Sensors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  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+mj-lt"/>
                  </a:rPr>
                  <a:t>S4     S5     S6</a:t>
                </a:r>
                <a:endParaRPr lang="en-US" sz="18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676400" y="3830419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Power Cable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819" y="3368754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5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Corrosion Monitoring System: Sensor Locations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759325"/>
          </a:xfrm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384300"/>
            <a:ext cx="5270500" cy="408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1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Corrosion Monitoring System: Sensor Locations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759325"/>
          </a:xfrm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264150" cy="29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89350"/>
            <a:ext cx="5226050" cy="316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0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14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Installed Cloud Services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The following cloud services were installed on IPFW/Army CMS system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smtClean="0">
                <a:latin typeface="Arial" charset="0"/>
              </a:rPr>
              <a:t>at </a:t>
            </a:r>
            <a:r>
              <a:rPr lang="en-US" sz="2800" dirty="0">
                <a:latin typeface="Arial" charset="0"/>
              </a:rPr>
              <a:t>RIA bridge, Rock Island, IL on </a:t>
            </a:r>
            <a:r>
              <a:rPr lang="en-US" sz="2800" dirty="0" smtClean="0">
                <a:latin typeface="Arial" charset="0"/>
              </a:rPr>
              <a:t>May 2013:</a:t>
            </a:r>
          </a:p>
          <a:p>
            <a:pPr lvl="1"/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 err="1" smtClean="0">
                <a:latin typeface="Arial" charset="0"/>
              </a:rPr>
              <a:t>LogMeIn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Hamachi: </a:t>
            </a:r>
            <a:r>
              <a:rPr lang="en-US" sz="2400" dirty="0" err="1" smtClean="0">
                <a:latin typeface="Arial" charset="0"/>
              </a:rPr>
              <a:t>SaaS</a:t>
            </a:r>
            <a:r>
              <a:rPr lang="en-US" sz="2400" dirty="0" smtClean="0">
                <a:latin typeface="Arial" charset="0"/>
              </a:rPr>
              <a:t> (Software as a Service), </a:t>
            </a:r>
            <a:r>
              <a:rPr lang="en-US" sz="2400" dirty="0">
                <a:latin typeface="Arial" charset="0"/>
              </a:rPr>
              <a:t>On Demand Network Virtualization</a:t>
            </a:r>
          </a:p>
          <a:p>
            <a:pPr lvl="1"/>
            <a:r>
              <a:rPr lang="en-US" sz="2400" dirty="0" err="1">
                <a:latin typeface="Arial" charset="0"/>
              </a:rPr>
              <a:t>LogMeIn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Pro: </a:t>
            </a:r>
            <a:r>
              <a:rPr lang="en-US" sz="2400" dirty="0" err="1" smtClean="0">
                <a:latin typeface="Arial" charset="0"/>
              </a:rPr>
              <a:t>SaaS</a:t>
            </a:r>
            <a:r>
              <a:rPr lang="en-US" sz="2400" dirty="0" smtClean="0">
                <a:latin typeface="Arial" charset="0"/>
              </a:rPr>
              <a:t>, remote </a:t>
            </a:r>
            <a:r>
              <a:rPr lang="en-US" sz="2400" dirty="0">
                <a:latin typeface="Arial" charset="0"/>
              </a:rPr>
              <a:t>access to computers for files, applications, and backup service</a:t>
            </a:r>
          </a:p>
          <a:p>
            <a:pPr lvl="1"/>
            <a:r>
              <a:rPr lang="en-US" sz="2400" dirty="0" err="1" smtClean="0">
                <a:latin typeface="Arial" charset="0"/>
              </a:rPr>
              <a:t>DropBox</a:t>
            </a:r>
            <a:r>
              <a:rPr lang="en-US" sz="2400" dirty="0" smtClean="0">
                <a:latin typeface="Arial" charset="0"/>
              </a:rPr>
              <a:t> – Cloud Storage Service</a:t>
            </a:r>
          </a:p>
          <a:p>
            <a:pPr lvl="2"/>
            <a:r>
              <a:rPr lang="en-US" sz="2000" dirty="0">
                <a:latin typeface="Arial" charset="0"/>
              </a:rPr>
              <a:t>Stored data &amp; files are encrypted, and </a:t>
            </a:r>
          </a:p>
          <a:p>
            <a:pPr lvl="2"/>
            <a:r>
              <a:rPr lang="en-US" sz="2000" dirty="0">
                <a:latin typeface="Arial" charset="0"/>
              </a:rPr>
              <a:t>Kept securely on storage service via Amazon’s S3 storage (Simple Storage Service)</a:t>
            </a:r>
          </a:p>
          <a:p>
            <a:pPr lvl="2"/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15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Features of </a:t>
            </a:r>
            <a:r>
              <a:rPr lang="en-US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LogMeIn</a:t>
            </a: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SaaS</a:t>
            </a: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Cloud Service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2400" dirty="0" err="1" smtClean="0">
                <a:latin typeface="Arial" charset="0"/>
              </a:rPr>
              <a:t>LogMeIn</a:t>
            </a:r>
            <a:r>
              <a:rPr lang="en-US" sz="2400" dirty="0" smtClean="0">
                <a:latin typeface="Arial" charset="0"/>
              </a:rPr>
              <a:t>  Pro, </a:t>
            </a:r>
            <a:r>
              <a:rPr lang="en-US" sz="2400" dirty="0" err="1" smtClean="0">
                <a:latin typeface="Arial" charset="0"/>
              </a:rPr>
              <a:t>SaaS</a:t>
            </a:r>
            <a:r>
              <a:rPr lang="en-US" sz="2400" dirty="0" smtClean="0">
                <a:latin typeface="Arial" charset="0"/>
              </a:rPr>
              <a:t> Cloud Service, Supporting Features</a:t>
            </a:r>
          </a:p>
          <a:p>
            <a:pPr lvl="1"/>
            <a:r>
              <a:rPr lang="en-US" sz="2000" dirty="0" smtClean="0">
                <a:latin typeface="Arial" charset="0"/>
              </a:rPr>
              <a:t>Remote Access</a:t>
            </a:r>
          </a:p>
          <a:p>
            <a:pPr lvl="1"/>
            <a:r>
              <a:rPr lang="en-US" sz="2000" dirty="0" smtClean="0">
                <a:latin typeface="Arial" charset="0"/>
              </a:rPr>
              <a:t>Web-based User Interface</a:t>
            </a:r>
          </a:p>
          <a:p>
            <a:pPr lvl="1"/>
            <a:r>
              <a:rPr lang="en-US" sz="2000" dirty="0" smtClean="0">
                <a:latin typeface="Arial" charset="0"/>
              </a:rPr>
              <a:t>User management</a:t>
            </a:r>
          </a:p>
          <a:p>
            <a:pPr lvl="1"/>
            <a:r>
              <a:rPr lang="en-US" sz="2000" dirty="0" smtClean="0">
                <a:latin typeface="Arial" charset="0"/>
              </a:rPr>
              <a:t>Computer search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Online/Offline status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Reporting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256-bit SSL encryption</a:t>
            </a:r>
          </a:p>
          <a:p>
            <a:pPr lvl="1"/>
            <a:r>
              <a:rPr lang="en-US" sz="2000" dirty="0" smtClean="0">
                <a:latin typeface="Arial" charset="0"/>
              </a:rPr>
              <a:t>Audit logging</a:t>
            </a:r>
          </a:p>
          <a:p>
            <a:pPr lvl="1"/>
            <a:r>
              <a:rPr lang="en-US" sz="2000" dirty="0" smtClean="0">
                <a:latin typeface="Arial" charset="0"/>
              </a:rPr>
              <a:t>Computer grouping</a:t>
            </a:r>
          </a:p>
          <a:p>
            <a:pPr lvl="1"/>
            <a:r>
              <a:rPr lang="en-US" sz="2000" dirty="0" smtClean="0">
                <a:latin typeface="Arial" charset="0"/>
              </a:rPr>
              <a:t>Host configuration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Advanced reporting and analysis</a:t>
            </a:r>
          </a:p>
          <a:p>
            <a:pPr lvl="1"/>
            <a:r>
              <a:rPr lang="en-US" sz="2000" dirty="0" err="1" smtClean="0">
                <a:latin typeface="Arial" charset="0"/>
              </a:rPr>
              <a:t>etc</a:t>
            </a:r>
            <a:endParaRPr lang="en-US" sz="2000" dirty="0" smtClean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16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</a:t>
            </a:r>
            <a:r>
              <a:rPr lang="en-US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LogMeIn</a:t>
            </a: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SaaS</a:t>
            </a: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Cloud Service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1"/>
            <a:endParaRPr lang="en-US" sz="24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62800" cy="550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17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Windows XP Embedded Data Server: Remotely Accessed through </a:t>
            </a:r>
            <a:r>
              <a:rPr lang="en-US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LogMeIn</a:t>
            </a: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SaaS</a:t>
            </a: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Cloud Service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1"/>
            <a:endParaRPr lang="en-US" sz="2400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3527"/>
            <a:ext cx="6629399" cy="52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18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Dropbox</a:t>
            </a: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- Cloud Storage Service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2400" b="1" dirty="0" smtClean="0">
                <a:latin typeface="Arial" charset="0"/>
              </a:rPr>
              <a:t>All sensor data collected in a 30 minutes interval at Rock Island Arsenal bridge.</a:t>
            </a:r>
          </a:p>
          <a:p>
            <a:r>
              <a:rPr lang="en-US" sz="2400" b="1" dirty="0" smtClean="0">
                <a:latin typeface="Arial" charset="0"/>
              </a:rPr>
              <a:t>Automatically saved into </a:t>
            </a:r>
            <a:r>
              <a:rPr lang="en-US" sz="2400" b="1" dirty="0" err="1" smtClean="0">
                <a:latin typeface="Arial" charset="0"/>
              </a:rPr>
              <a:t>Dropbox</a:t>
            </a:r>
            <a:r>
              <a:rPr lang="en-US" sz="2400" b="1" dirty="0" smtClean="0">
                <a:latin typeface="Arial" charset="0"/>
              </a:rPr>
              <a:t> storage setup at  Embedded computer/data server.</a:t>
            </a:r>
          </a:p>
          <a:p>
            <a:r>
              <a:rPr lang="en-US" sz="2400" b="1" dirty="0" smtClean="0">
                <a:latin typeface="Arial" charset="0"/>
              </a:rPr>
              <a:t>These data saved in </a:t>
            </a:r>
            <a:r>
              <a:rPr lang="en-US" sz="2400" b="1" dirty="0" err="1" smtClean="0">
                <a:latin typeface="Arial" charset="0"/>
              </a:rPr>
              <a:t>Dropbox</a:t>
            </a:r>
            <a:r>
              <a:rPr lang="en-US" sz="2400" b="1" dirty="0" smtClean="0">
                <a:latin typeface="Arial" charset="0"/>
              </a:rPr>
              <a:t> storage is also synchronized and available to the real-time sensor data processing and web display system setup at IPFW.</a:t>
            </a: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19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 </a:t>
            </a:r>
            <a:b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Issues and Solutions: First Problem  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lvl="0"/>
            <a:r>
              <a:rPr lang="en-US" sz="2400" b="1" dirty="0">
                <a:effectLst/>
                <a:latin typeface="+mj-lt"/>
              </a:rPr>
              <a:t>The installed corrosion monitoring system was </a:t>
            </a:r>
            <a:r>
              <a:rPr lang="en-US" sz="2400" b="1" dirty="0" smtClean="0">
                <a:effectLst/>
                <a:latin typeface="+mj-lt"/>
              </a:rPr>
              <a:t>successfully collecting data from May 24-26, 2013; then it was offline </a:t>
            </a:r>
            <a:r>
              <a:rPr lang="en-US" sz="2400" b="1" dirty="0">
                <a:effectLst/>
                <a:latin typeface="+mj-lt"/>
              </a:rPr>
              <a:t>from May 26 for 1 day, and then was offline since May 29.</a:t>
            </a:r>
          </a:p>
          <a:p>
            <a:pPr lvl="1"/>
            <a:r>
              <a:rPr lang="en-US" sz="2400" b="1" dirty="0">
                <a:effectLst/>
                <a:latin typeface="+mj-lt"/>
              </a:rPr>
              <a:t>Need to install an UPS for the corrosion monitoring system to ensure the system’s reliability</a:t>
            </a:r>
            <a:r>
              <a:rPr lang="en-US" sz="2400" b="1" dirty="0" smtClean="0">
                <a:effectLst/>
                <a:latin typeface="+mj-lt"/>
              </a:rPr>
              <a:t>. (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added</a:t>
            </a:r>
            <a:r>
              <a:rPr lang="en-US" sz="2400" b="1" dirty="0" smtClean="0">
                <a:effectLst/>
                <a:latin typeface="+mj-lt"/>
              </a:rPr>
              <a:t>)</a:t>
            </a:r>
            <a:endParaRPr lang="en-US" sz="2400" b="1" dirty="0">
              <a:effectLst/>
              <a:latin typeface="+mj-lt"/>
            </a:endParaRPr>
          </a:p>
          <a:p>
            <a:pPr lvl="1"/>
            <a:r>
              <a:rPr lang="en-US" sz="2400" b="1" dirty="0" smtClean="0">
                <a:effectLst/>
                <a:latin typeface="+mj-lt"/>
              </a:rPr>
              <a:t>Suspected that high inrush current trip the circuit breaker (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replaced with one with high current rating</a:t>
            </a:r>
            <a:r>
              <a:rPr lang="en-US" sz="2400" b="1" dirty="0" smtClean="0">
                <a:effectLst/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214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Wired and Wireless Sensor Network for Bridge Health Monitoring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Arial" charset="0"/>
              </a:rPr>
              <a:t>Topics of Discussion</a:t>
            </a:r>
          </a:p>
          <a:p>
            <a:r>
              <a:rPr lang="en-US" sz="2400" b="1" dirty="0" smtClean="0">
                <a:latin typeface="Arial" charset="0"/>
              </a:rPr>
              <a:t>Overview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The Army/IPFW Corrosion Monitoring System (CMS) Architecture and System Design</a:t>
            </a:r>
          </a:p>
          <a:p>
            <a:r>
              <a:rPr lang="en-US" sz="2400" b="1" dirty="0" smtClean="0">
                <a:latin typeface="Arial" charset="0"/>
              </a:rPr>
              <a:t>The Deployed Army/IPFW  CMS System</a:t>
            </a:r>
          </a:p>
          <a:p>
            <a:r>
              <a:rPr lang="en-US" sz="2400" b="1" dirty="0" smtClean="0">
                <a:latin typeface="Arial" charset="0"/>
              </a:rPr>
              <a:t>The CMS System and Communication Subsystem Reliability Issues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Designed and Implemented Communication Infrastructure Improvement  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err="1" smtClean="0">
                <a:latin typeface="Arial" charset="0"/>
              </a:rPr>
              <a:t>SaaS</a:t>
            </a:r>
            <a:r>
              <a:rPr lang="en-US" sz="2400" b="1" dirty="0" smtClean="0">
                <a:latin typeface="Arial" charset="0"/>
              </a:rPr>
              <a:t> Cloud Service, and Cloud Storage</a:t>
            </a:r>
          </a:p>
          <a:p>
            <a:r>
              <a:rPr lang="en-US" sz="2400" b="1" dirty="0" smtClean="0">
                <a:latin typeface="Arial" charset="0"/>
              </a:rPr>
              <a:t>Conclusion </a:t>
            </a:r>
            <a:endParaRPr lang="en-US" sz="2400" b="1" dirty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20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 </a:t>
            </a:r>
            <a:b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Issues and Solutions: First Problem  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lvl="0"/>
            <a:r>
              <a:rPr lang="en-US" sz="2400" b="1" dirty="0">
                <a:effectLst/>
                <a:latin typeface="+mj-lt"/>
              </a:rPr>
              <a:t>The installed corrosion monitoring system was </a:t>
            </a:r>
            <a:r>
              <a:rPr lang="en-US" sz="2400" b="1" dirty="0" smtClean="0">
                <a:effectLst/>
                <a:latin typeface="+mj-lt"/>
              </a:rPr>
              <a:t>successfully collecting data from May 24-26, 2013; then it was offline </a:t>
            </a:r>
            <a:r>
              <a:rPr lang="en-US" sz="2400" b="1" dirty="0">
                <a:effectLst/>
                <a:latin typeface="+mj-lt"/>
              </a:rPr>
              <a:t>from May 26 for 1 day, and then was offline since May 29.</a:t>
            </a:r>
          </a:p>
          <a:p>
            <a:pPr lvl="1"/>
            <a:r>
              <a:rPr lang="en-US" sz="2400" b="1" dirty="0" smtClean="0">
                <a:effectLst/>
                <a:latin typeface="+mj-lt"/>
              </a:rPr>
              <a:t>Need </a:t>
            </a:r>
            <a:r>
              <a:rPr lang="en-US" sz="2400" b="1" dirty="0">
                <a:effectLst/>
                <a:latin typeface="+mj-lt"/>
              </a:rPr>
              <a:t>to install a remote computer starter to ensure that the corrosion system can be restarted remotely</a:t>
            </a:r>
            <a:r>
              <a:rPr lang="en-US" sz="2400" b="1" dirty="0" smtClean="0">
                <a:effectLst/>
                <a:latin typeface="+mj-lt"/>
              </a:rPr>
              <a:t>.</a:t>
            </a:r>
          </a:p>
          <a:p>
            <a:pPr lvl="2"/>
            <a:r>
              <a:rPr lang="en-US" b="1" dirty="0" smtClean="0">
                <a:solidFill>
                  <a:srgbClr val="FFC000"/>
                </a:solidFill>
                <a:effectLst/>
                <a:latin typeface="+mj-lt"/>
              </a:rPr>
              <a:t>Readjust BIOS Power Management Setting of the Windows XP embedded data server: “Power Lost Resume Control – Turn on”</a:t>
            </a:r>
          </a:p>
          <a:p>
            <a:pPr lvl="2"/>
            <a:r>
              <a:rPr lang="en-US" b="1" dirty="0" err="1" smtClean="0">
                <a:solidFill>
                  <a:srgbClr val="FFC000"/>
                </a:solidFill>
                <a:effectLst/>
                <a:latin typeface="+mj-lt"/>
              </a:rPr>
              <a:t>iBoot</a:t>
            </a:r>
            <a:r>
              <a:rPr lang="en-US" b="1" dirty="0" smtClean="0">
                <a:solidFill>
                  <a:srgbClr val="FFC000"/>
                </a:solidFill>
                <a:effectLst/>
                <a:latin typeface="+mj-lt"/>
              </a:rPr>
              <a:t> remote starter was tested at IPFW, but not able to function properly due to the fact that a static IP is not available from its current ISP</a:t>
            </a:r>
            <a:endParaRPr lang="en-US" b="1" dirty="0">
              <a:solidFill>
                <a:srgbClr val="FFC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44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21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CMS’s Networking Subsystem Improvement: Successfully Tested at IPFW 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1"/>
            <a:endParaRPr lang="en-US" sz="2400" dirty="0">
              <a:latin typeface="Arial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89462"/>
              </p:ext>
            </p:extLst>
          </p:nvPr>
        </p:nvGraphicFramePr>
        <p:xfrm>
          <a:off x="1447800" y="1244691"/>
          <a:ext cx="6096000" cy="49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Visio" r:id="rId4" imgW="7752005" imgH="6258600" progId="Visio.Drawing.11">
                  <p:embed/>
                </p:oleObj>
              </mc:Choice>
              <mc:Fallback>
                <p:oleObj name="Visio" r:id="rId4" imgW="7752005" imgH="62586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44691"/>
                        <a:ext cx="6096000" cy="49275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6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22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CMS’s Networking Subsystem: Failed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iBoot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Configuration at RIA Bridge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124200" cy="4759325"/>
          </a:xfrm>
        </p:spPr>
        <p:txBody>
          <a:bodyPr/>
          <a:lstStyle/>
          <a:p>
            <a:r>
              <a:rPr lang="en-US" sz="2000" dirty="0" err="1" smtClean="0">
                <a:effectLst/>
                <a:latin typeface="+mj-lt"/>
              </a:rPr>
              <a:t>iBoot's</a:t>
            </a:r>
            <a:r>
              <a:rPr lang="en-US" sz="2000" dirty="0" smtClean="0">
                <a:effectLst/>
                <a:latin typeface="+mj-lt"/>
              </a:rPr>
              <a:t> </a:t>
            </a:r>
            <a:r>
              <a:rPr lang="en-US" sz="2000" dirty="0">
                <a:effectLst/>
                <a:latin typeface="+mj-lt"/>
              </a:rPr>
              <a:t>IP address is assigned by the AT&amp;T modem (router) with a dynamic IP address. </a:t>
            </a:r>
            <a:endParaRPr lang="en-US" sz="2000" dirty="0" smtClean="0">
              <a:effectLst/>
              <a:latin typeface="+mj-lt"/>
            </a:endParaRPr>
          </a:p>
          <a:p>
            <a:r>
              <a:rPr lang="en-US" sz="2000" dirty="0" smtClean="0">
                <a:effectLst/>
                <a:latin typeface="+mj-lt"/>
              </a:rPr>
              <a:t>To </a:t>
            </a:r>
            <a:r>
              <a:rPr lang="en-US" sz="2000" dirty="0">
                <a:effectLst/>
                <a:latin typeface="+mj-lt"/>
              </a:rPr>
              <a:t>ensure </a:t>
            </a:r>
            <a:r>
              <a:rPr lang="en-US" sz="2000" dirty="0" err="1">
                <a:effectLst/>
                <a:latin typeface="+mj-lt"/>
              </a:rPr>
              <a:t>iBoot</a:t>
            </a:r>
            <a:r>
              <a:rPr lang="en-US" sz="2000" dirty="0">
                <a:effectLst/>
                <a:latin typeface="+mj-lt"/>
              </a:rPr>
              <a:t> functional properly, </a:t>
            </a:r>
            <a:r>
              <a:rPr lang="en-US" sz="2000" dirty="0" smtClean="0">
                <a:effectLst/>
                <a:latin typeface="+mj-lt"/>
              </a:rPr>
              <a:t> </a:t>
            </a:r>
            <a:r>
              <a:rPr lang="en-US" sz="2000" dirty="0">
                <a:effectLst/>
                <a:latin typeface="+mj-lt"/>
              </a:rPr>
              <a:t>a static IP address and a router with port forwarding function, but </a:t>
            </a:r>
            <a:r>
              <a:rPr lang="en-US" sz="2000" dirty="0" smtClean="0">
                <a:effectLst/>
                <a:latin typeface="+mj-lt"/>
              </a:rPr>
              <a:t>current </a:t>
            </a:r>
            <a:r>
              <a:rPr lang="en-US" sz="2000" dirty="0">
                <a:effectLst/>
                <a:latin typeface="+mj-lt"/>
              </a:rPr>
              <a:t>AT&amp;T modem (router) does not met either one of those </a:t>
            </a:r>
            <a:r>
              <a:rPr lang="en-US" sz="2000" dirty="0" smtClean="0">
                <a:effectLst/>
                <a:latin typeface="+mj-lt"/>
              </a:rPr>
              <a:t>requirement</a:t>
            </a:r>
            <a:endParaRPr lang="en-US" sz="2000" dirty="0">
              <a:effectLst/>
              <a:latin typeface="+mj-lt"/>
            </a:endParaRP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371600"/>
            <a:ext cx="5276850" cy="4181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236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23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0999"/>
            <a:ext cx="8686800" cy="68580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CMS’s Networking Subsystem: Failed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iBoot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with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LogMeIn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Hamachi Configuration at RIA Bridge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2819400" cy="4759325"/>
          </a:xfrm>
        </p:spPr>
        <p:txBody>
          <a:bodyPr/>
          <a:lstStyle/>
          <a:p>
            <a:r>
              <a:rPr lang="en-US" sz="2000" dirty="0" err="1" smtClean="0">
                <a:effectLst/>
                <a:latin typeface="+mj-lt"/>
              </a:rPr>
              <a:t>iBoot</a:t>
            </a:r>
            <a:r>
              <a:rPr lang="en-US" sz="2000" dirty="0" smtClean="0">
                <a:effectLst/>
                <a:latin typeface="+mj-lt"/>
              </a:rPr>
              <a:t> with </a:t>
            </a:r>
            <a:r>
              <a:rPr lang="en-US" sz="2000" dirty="0" err="1" smtClean="0">
                <a:effectLst/>
                <a:latin typeface="+mj-lt"/>
              </a:rPr>
              <a:t>LogMeIn</a:t>
            </a:r>
            <a:r>
              <a:rPr lang="en-US" sz="2000" dirty="0" smtClean="0">
                <a:effectLst/>
                <a:latin typeface="+mj-lt"/>
              </a:rPr>
              <a:t> Hamachi  VPN – </a:t>
            </a:r>
            <a:r>
              <a:rPr lang="en-US" sz="2000" dirty="0" err="1" smtClean="0">
                <a:effectLst/>
                <a:latin typeface="+mj-lt"/>
              </a:rPr>
              <a:t>SaaS</a:t>
            </a:r>
            <a:r>
              <a:rPr lang="en-US" sz="2000" dirty="0" smtClean="0">
                <a:effectLst/>
                <a:latin typeface="+mj-lt"/>
              </a:rPr>
              <a:t> Cloud service</a:t>
            </a:r>
          </a:p>
          <a:p>
            <a:r>
              <a:rPr lang="en-US" sz="2000" dirty="0" smtClean="0">
                <a:effectLst/>
                <a:latin typeface="+mj-lt"/>
              </a:rPr>
              <a:t>Assigned a virtual IP address to the CMS which is different than the physical IP address assigned by the router.</a:t>
            </a:r>
          </a:p>
          <a:p>
            <a:r>
              <a:rPr lang="en-US" sz="2000" dirty="0" smtClean="0">
                <a:solidFill>
                  <a:srgbClr val="FFC000"/>
                </a:solidFill>
                <a:effectLst/>
                <a:latin typeface="+mj-lt"/>
              </a:rPr>
              <a:t>Failed</a:t>
            </a:r>
            <a:endParaRPr lang="en-US" sz="2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994116"/>
              </p:ext>
            </p:extLst>
          </p:nvPr>
        </p:nvGraphicFramePr>
        <p:xfrm>
          <a:off x="3228055" y="1828800"/>
          <a:ext cx="561114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Visio" r:id="rId4" imgW="9624566" imgH="6665760" progId="Visio.Drawing.11">
                  <p:embed/>
                </p:oleObj>
              </mc:Choice>
              <mc:Fallback>
                <p:oleObj name="Visio" r:id="rId4" imgW="9624566" imgH="666576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055" y="1828800"/>
                        <a:ext cx="5611145" cy="3886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1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24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0999"/>
            <a:ext cx="8686800" cy="68580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CMS’s Networking Subsystem: Tested OK with Wake-On-LAN (WOL) Technology using Magic Packet Configuration at IPFW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2667000" cy="47593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But Failed at RIA site</a:t>
            </a:r>
          </a:p>
          <a:p>
            <a:r>
              <a:rPr lang="en-US" sz="2400" dirty="0" smtClean="0">
                <a:latin typeface="Arial" charset="0"/>
              </a:rPr>
              <a:t>A static IP is required </a:t>
            </a:r>
            <a:endParaRPr lang="en-US" sz="2400" dirty="0"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1"/>
            <a:ext cx="5779994" cy="47931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70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0999"/>
            <a:ext cx="8686800" cy="68580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CMS’s Networking Subsystem:</a:t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Problems and Tested Solution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95176"/>
              </p:ext>
            </p:extLst>
          </p:nvPr>
        </p:nvGraphicFramePr>
        <p:xfrm>
          <a:off x="76200" y="2493962"/>
          <a:ext cx="89916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6970"/>
                <a:gridCol w="1219383"/>
                <a:gridCol w="3845247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Solution Item</a:t>
                      </a:r>
                      <a:endParaRPr lang="en-US" sz="12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Status</a:t>
                      </a:r>
                      <a:endParaRPr lang="en-US" sz="12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Result</a:t>
                      </a:r>
                      <a:endParaRPr lang="en-US" sz="12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Hamachi Virtual VPN software</a:t>
                      </a:r>
                      <a:endParaRPr lang="en-US" sz="12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Tried</a:t>
                      </a:r>
                      <a:endParaRPr lang="en-US" sz="12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Failed due to not able to assign IP to iBoot</a:t>
                      </a:r>
                      <a:endParaRPr lang="en-US" sz="12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iBoot Utility Manager</a:t>
                      </a:r>
                      <a:endParaRPr lang="en-US" sz="12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installed</a:t>
                      </a:r>
                      <a:endParaRPr lang="en-US" sz="12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Successfully installed utility manager, but failed due to no static IP</a:t>
                      </a:r>
                      <a:endParaRPr lang="en-US" sz="12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26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CMS: Second Problem -  Unreliable DSL Service  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It was found that CMS Data Server was running normally since our previous maintenance work. The logged data with time stamps shows that the Windows XP Embedded was function properly. </a:t>
            </a:r>
          </a:p>
          <a:p>
            <a:r>
              <a:rPr lang="en-US" sz="2400" dirty="0" smtClean="0">
                <a:effectLst/>
              </a:rPr>
              <a:t>Further investigation showed that was </a:t>
            </a:r>
            <a:r>
              <a:rPr lang="en-US" sz="2400" dirty="0">
                <a:effectLst/>
              </a:rPr>
              <a:t>the communication failure instead of the system failure. </a:t>
            </a: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connection between the AT&amp;T DSL modem and the Linksys 4 port switch was </a:t>
            </a:r>
            <a:r>
              <a:rPr lang="en-US" sz="2400" dirty="0" smtClean="0">
                <a:effectLst/>
              </a:rPr>
              <a:t>lost </a:t>
            </a:r>
            <a:r>
              <a:rPr lang="en-US" sz="2400" dirty="0">
                <a:effectLst/>
              </a:rPr>
              <a:t>therefore all the communication from outside to the CMS had been lost</a:t>
            </a:r>
            <a:r>
              <a:rPr lang="en-US" sz="2400" dirty="0" smtClean="0">
                <a:effectLst/>
              </a:rPr>
              <a:t>.</a:t>
            </a:r>
          </a:p>
          <a:p>
            <a:r>
              <a:rPr lang="en-US" sz="2400" dirty="0" smtClean="0">
                <a:effectLst/>
              </a:rPr>
              <a:t>2</a:t>
            </a:r>
            <a:r>
              <a:rPr lang="en-US" sz="2400" baseline="30000" dirty="0" smtClean="0">
                <a:effectLst/>
              </a:rPr>
              <a:t>nd</a:t>
            </a:r>
            <a:r>
              <a:rPr lang="en-US" sz="2400" dirty="0" smtClean="0">
                <a:effectLst/>
              </a:rPr>
              <a:t> maintenance and patched work at the RIA bridge on July 11-12, 2013</a:t>
            </a:r>
            <a:endParaRPr lang="en-US" sz="2400" dirty="0">
              <a:effectLst/>
            </a:endParaRPr>
          </a:p>
          <a:p>
            <a:pPr lvl="0"/>
            <a:endParaRPr lang="en-US" sz="2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5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27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CMS: Second Problem -  Unreliable DSL Service  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lvl="0"/>
            <a:endParaRPr lang="en-US" sz="2400" dirty="0">
              <a:effectLst/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143000"/>
            <a:ext cx="5838825" cy="498513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465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28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CMS: Solution 1 for Unreliable DSL Service  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2971800" cy="4987925"/>
          </a:xfrm>
        </p:spPr>
        <p:txBody>
          <a:bodyPr/>
          <a:lstStyle/>
          <a:p>
            <a:pPr lvl="0"/>
            <a:r>
              <a:rPr lang="en-US" sz="2000" dirty="0" smtClean="0">
                <a:effectLst/>
                <a:latin typeface="+mj-lt"/>
              </a:rPr>
              <a:t>Reroute Internet connection through a 10 </a:t>
            </a:r>
            <a:r>
              <a:rPr lang="en-US" sz="2000" dirty="0" err="1" smtClean="0">
                <a:effectLst/>
                <a:latin typeface="+mj-lt"/>
              </a:rPr>
              <a:t>dBi</a:t>
            </a:r>
            <a:r>
              <a:rPr lang="en-US" sz="2000" dirty="0" smtClean="0">
                <a:effectLst/>
                <a:latin typeface="+mj-lt"/>
              </a:rPr>
              <a:t> wireless </a:t>
            </a:r>
            <a:r>
              <a:rPr lang="en-US" sz="2000" dirty="0" err="1" smtClean="0">
                <a:effectLst/>
                <a:latin typeface="+mj-lt"/>
              </a:rPr>
              <a:t>WiFi</a:t>
            </a:r>
            <a:r>
              <a:rPr lang="en-US" sz="2000" dirty="0" smtClean="0">
                <a:effectLst/>
                <a:latin typeface="+mj-lt"/>
              </a:rPr>
              <a:t> booster antenna and two routers</a:t>
            </a:r>
          </a:p>
          <a:p>
            <a:pPr lvl="0"/>
            <a:r>
              <a:rPr lang="en-US" sz="2000" dirty="0" smtClean="0">
                <a:effectLst/>
                <a:latin typeface="+mj-lt"/>
              </a:rPr>
              <a:t>One works as transmitter, another serves as receiver</a:t>
            </a:r>
          </a:p>
          <a:p>
            <a:pPr lvl="0"/>
            <a:r>
              <a:rPr lang="en-US" sz="2000" b="1" dirty="0" smtClean="0">
                <a:solidFill>
                  <a:srgbClr val="FFFF00"/>
                </a:solidFill>
                <a:effectLst/>
                <a:latin typeface="+mj-lt"/>
              </a:rPr>
              <a:t>Tried but not implemented due to the access control rights to the AT&amp;T DSL router</a:t>
            </a:r>
            <a:endParaRPr lang="en-US" sz="2000" b="1" dirty="0">
              <a:solidFill>
                <a:srgbClr val="FFFF00"/>
              </a:solidFill>
              <a:effectLst/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57325"/>
            <a:ext cx="5276850" cy="4333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91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CMS: Solution 2 for Unreliable DSL Service  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2971800" cy="5216525"/>
          </a:xfrm>
        </p:spPr>
        <p:txBody>
          <a:bodyPr/>
          <a:lstStyle/>
          <a:p>
            <a:pPr lvl="0"/>
            <a:r>
              <a:rPr lang="en-US" sz="2400" b="1" dirty="0" smtClean="0">
                <a:effectLst/>
                <a:latin typeface="+mj-lt"/>
              </a:rPr>
              <a:t>Added a </a:t>
            </a:r>
            <a:r>
              <a:rPr lang="en-US" sz="2400" b="1" dirty="0" err="1" smtClean="0">
                <a:effectLst/>
                <a:latin typeface="+mj-lt"/>
              </a:rPr>
              <a:t>WiFi</a:t>
            </a:r>
            <a:r>
              <a:rPr lang="en-US" sz="2400" b="1" dirty="0" smtClean="0">
                <a:effectLst/>
                <a:latin typeface="+mj-lt"/>
              </a:rPr>
              <a:t> Hotspot, with AC cooling fan with a thermostat, connected through 3G cellular network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413568"/>
              </p:ext>
            </p:extLst>
          </p:nvPr>
        </p:nvGraphicFramePr>
        <p:xfrm>
          <a:off x="3733800" y="1447800"/>
          <a:ext cx="52768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Visio" r:id="rId4" imgW="7619508" imgH="6583680" progId="Visio.Drawing.11">
                  <p:embed/>
                </p:oleObj>
              </mc:Choice>
              <mc:Fallback>
                <p:oleObj name="Visio" r:id="rId4" imgW="7619508" imgH="65836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47800"/>
                        <a:ext cx="5276850" cy="4552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:\00000000-2011-13-Sol-Gel-Sensor\00000000-2013-SystemDocsReports\Pictures\2013-7-11-12\IMG_07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895600" cy="22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5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3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Overview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The project: “Micro-Nano Technology Sol-Gel Corrosion Monitoring System,” 2011-2013</a:t>
            </a:r>
          </a:p>
          <a:p>
            <a:pPr lvl="1"/>
            <a:r>
              <a:rPr lang="en-US" sz="2400" dirty="0">
                <a:latin typeface="Arial" charset="0"/>
              </a:rPr>
              <a:t>Project sponsor: Army </a:t>
            </a:r>
            <a:r>
              <a:rPr lang="en-US" sz="2400" dirty="0" smtClean="0">
                <a:latin typeface="Arial" charset="0"/>
              </a:rPr>
              <a:t>Construction Engineering Research Laboratory, IL: </a:t>
            </a:r>
            <a:r>
              <a:rPr lang="en-US" sz="2400" dirty="0">
                <a:latin typeface="Arial" charset="0"/>
              </a:rPr>
              <a:t>Richard </a:t>
            </a:r>
            <a:r>
              <a:rPr lang="en-US" sz="2400" dirty="0" err="1">
                <a:latin typeface="Arial" charset="0"/>
              </a:rPr>
              <a:t>Lampo</a:t>
            </a:r>
            <a:r>
              <a:rPr lang="en-US" sz="2400" dirty="0">
                <a:latin typeface="Arial" charset="0"/>
              </a:rPr>
              <a:t> and Michael </a:t>
            </a:r>
            <a:r>
              <a:rPr lang="en-US" sz="2400" dirty="0" err="1">
                <a:latin typeface="Arial" charset="0"/>
              </a:rPr>
              <a:t>McInerney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Project Team</a:t>
            </a:r>
          </a:p>
          <a:p>
            <a:pPr lvl="2"/>
            <a:r>
              <a:rPr lang="en-US" sz="2000" dirty="0" smtClean="0">
                <a:latin typeface="Arial" charset="0"/>
              </a:rPr>
              <a:t>Principal Investigator: Max S. Yen</a:t>
            </a:r>
          </a:p>
          <a:p>
            <a:pPr lvl="2"/>
            <a:r>
              <a:rPr lang="en-US" sz="2000" dirty="0" smtClean="0">
                <a:latin typeface="Arial" charset="0"/>
              </a:rPr>
              <a:t>Co-</a:t>
            </a:r>
            <a:r>
              <a:rPr lang="en-US" sz="2000" dirty="0" err="1" smtClean="0">
                <a:latin typeface="Arial" charset="0"/>
              </a:rPr>
              <a:t>Pis</a:t>
            </a:r>
            <a:r>
              <a:rPr lang="en-US" sz="2000" dirty="0" smtClean="0">
                <a:latin typeface="Arial" charset="0"/>
              </a:rPr>
              <a:t>: Paul I-</a:t>
            </a:r>
            <a:r>
              <a:rPr lang="en-US" sz="2000" dirty="0" err="1" smtClean="0">
                <a:latin typeface="Arial" charset="0"/>
              </a:rPr>
              <a:t>Hai</a:t>
            </a:r>
            <a:r>
              <a:rPr lang="en-US" sz="2000" dirty="0" smtClean="0">
                <a:latin typeface="Arial" charset="0"/>
              </a:rPr>
              <a:t> Lin and Dong Chen</a:t>
            </a:r>
          </a:p>
          <a:p>
            <a:pPr lvl="2"/>
            <a:r>
              <a:rPr lang="en-US" sz="2000" dirty="0" smtClean="0">
                <a:latin typeface="Arial" charset="0"/>
              </a:rPr>
              <a:t>Graduate Students: </a:t>
            </a:r>
            <a:r>
              <a:rPr lang="en-US" sz="2000" dirty="0" err="1" smtClean="0">
                <a:latin typeface="Arial" charset="0"/>
              </a:rPr>
              <a:t>MengWei</a:t>
            </a:r>
            <a:r>
              <a:rPr lang="en-US" sz="2000" dirty="0" smtClean="0">
                <a:latin typeface="Arial" charset="0"/>
              </a:rPr>
              <a:t> Li, Robert </a:t>
            </a:r>
            <a:r>
              <a:rPr lang="en-US" sz="2000" dirty="0" err="1" smtClean="0">
                <a:latin typeface="Arial" charset="0"/>
              </a:rPr>
              <a:t>Tilbury</a:t>
            </a:r>
            <a:r>
              <a:rPr lang="en-US" sz="2000" dirty="0" smtClean="0">
                <a:latin typeface="Arial" charset="0"/>
              </a:rPr>
              <a:t>, Muhammad </a:t>
            </a:r>
            <a:r>
              <a:rPr lang="en-US" sz="2000" dirty="0" err="1" smtClean="0">
                <a:latin typeface="Arial" charset="0"/>
              </a:rPr>
              <a:t>Shoaib</a:t>
            </a:r>
            <a:r>
              <a:rPr lang="en-US" sz="2000" dirty="0" smtClean="0">
                <a:latin typeface="Arial" charset="0"/>
              </a:rPr>
              <a:t> Mansur</a:t>
            </a:r>
          </a:p>
          <a:p>
            <a:pPr lvl="2"/>
            <a:r>
              <a:rPr lang="en-US" sz="2000" dirty="0" smtClean="0">
                <a:latin typeface="Arial" charset="0"/>
              </a:rPr>
              <a:t>Undergraduate EE Student: Steve Groff</a:t>
            </a:r>
          </a:p>
          <a:p>
            <a:pPr marL="457200" lvl="1" indent="0"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30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 Communication Subsystem: Problem 3 – Unstable </a:t>
            </a:r>
            <a:r>
              <a:rPr lang="en-US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WiFi</a:t>
            </a: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Hotspot  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2971800" cy="5216525"/>
          </a:xfrm>
        </p:spPr>
        <p:txBody>
          <a:bodyPr/>
          <a:lstStyle/>
          <a:p>
            <a:pPr lvl="0"/>
            <a:endParaRPr lang="en-US" sz="2000" dirty="0" smtClean="0">
              <a:effectLst/>
              <a:latin typeface="+mj-lt"/>
            </a:endParaRPr>
          </a:p>
          <a:p>
            <a:r>
              <a:rPr lang="en-US" sz="2000" b="1" dirty="0">
                <a:solidFill>
                  <a:srgbClr val="FFFF00"/>
                </a:solidFill>
                <a:effectLst/>
              </a:rPr>
              <a:t>Implemented and running OK for almost a month; communication was lost again on Aug. 16, </a:t>
            </a:r>
            <a:r>
              <a:rPr lang="en-US" sz="2000" b="1" dirty="0" smtClean="0">
                <a:solidFill>
                  <a:srgbClr val="FFFF00"/>
                </a:solidFill>
                <a:effectLst/>
              </a:rPr>
              <a:t>2013</a:t>
            </a:r>
            <a:endParaRPr lang="en-US" sz="2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409299"/>
              </p:ext>
            </p:extLst>
          </p:nvPr>
        </p:nvGraphicFramePr>
        <p:xfrm>
          <a:off x="3505200" y="1447800"/>
          <a:ext cx="5276850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Visio" r:id="rId4" imgW="7619508" imgH="6583680" progId="Visio.Drawing.11">
                  <p:embed/>
                </p:oleObj>
              </mc:Choice>
              <mc:Fallback>
                <p:oleObj name="Visio" r:id="rId4" imgW="7619508" imgH="65836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47800"/>
                        <a:ext cx="5276850" cy="4562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9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31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CMS Communication Subsystem: Solution to Unstable </a:t>
            </a:r>
            <a:r>
              <a:rPr lang="en-US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WiFi</a:t>
            </a: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Hotspot  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2971800" cy="5216525"/>
          </a:xfrm>
        </p:spPr>
        <p:txBody>
          <a:bodyPr/>
          <a:lstStyle/>
          <a:p>
            <a:pPr lvl="0"/>
            <a:r>
              <a:rPr lang="en-US" sz="2000" dirty="0" smtClean="0">
                <a:effectLst/>
              </a:rPr>
              <a:t>Two </a:t>
            </a:r>
            <a:r>
              <a:rPr lang="en-US" sz="2000" dirty="0" err="1">
                <a:effectLst/>
              </a:rPr>
              <a:t>WiFi</a:t>
            </a:r>
            <a:r>
              <a:rPr lang="en-US" sz="2000" dirty="0">
                <a:effectLst/>
              </a:rPr>
              <a:t> hotspots and two USB </a:t>
            </a:r>
            <a:r>
              <a:rPr lang="en-US" sz="2000" dirty="0" err="1">
                <a:effectLst/>
              </a:rPr>
              <a:t>WiFi</a:t>
            </a:r>
            <a:r>
              <a:rPr lang="en-US" sz="2000" dirty="0">
                <a:effectLst/>
              </a:rPr>
              <a:t> adapters were installed and </a:t>
            </a:r>
            <a:r>
              <a:rPr lang="en-US" sz="2000" dirty="0" smtClean="0">
                <a:effectLst/>
              </a:rPr>
              <a:t>configured.</a:t>
            </a:r>
          </a:p>
          <a:p>
            <a:pPr lvl="0"/>
            <a:r>
              <a:rPr lang="en-US" sz="2000" dirty="0" smtClean="0">
                <a:solidFill>
                  <a:srgbClr val="FFFF00"/>
                </a:solidFill>
                <a:effectLst/>
                <a:latin typeface="+mj-lt"/>
              </a:rPr>
              <a:t>The system has been running continuously for over two months.</a:t>
            </a:r>
            <a:endParaRPr lang="en-US" sz="2000" dirty="0"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276850" cy="4524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83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5D9F-A905-49B4-8925-BE4AF255AA38}" type="slidenum">
              <a:rPr lang="en-US"/>
              <a:pPr/>
              <a:t>32</a:t>
            </a:fld>
            <a:endParaRPr 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folHlink"/>
                </a:solidFill>
              </a:rPr>
              <a:t>IPFW/Army CMS Communication Subsystem: Additional Improvement in Progress </a:t>
            </a:r>
            <a:endParaRPr lang="en-US" sz="3200" b="1" dirty="0">
              <a:solidFill>
                <a:schemeClr val="folHlink"/>
              </a:solidFill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3200400" cy="483552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400" dirty="0" smtClean="0">
                <a:latin typeface="Arial" charset="0"/>
              </a:rPr>
              <a:t>Improved RS-485 communication between local sensor data nodes to data server through a </a:t>
            </a:r>
            <a:r>
              <a:rPr lang="en-US" sz="2400" dirty="0" err="1" smtClean="0">
                <a:latin typeface="Arial" charset="0"/>
              </a:rPr>
              <a:t>Zigbee</a:t>
            </a:r>
            <a:r>
              <a:rPr lang="en-US" sz="2400" dirty="0" smtClean="0">
                <a:latin typeface="Arial" charset="0"/>
              </a:rPr>
              <a:t>-based Mash Network (</a:t>
            </a:r>
            <a:r>
              <a:rPr lang="en-US" sz="2400" dirty="0" err="1" smtClean="0">
                <a:latin typeface="Arial" charset="0"/>
              </a:rPr>
              <a:t>Xbee</a:t>
            </a:r>
            <a:r>
              <a:rPr lang="en-US" sz="2400" dirty="0" smtClean="0">
                <a:latin typeface="Arial" charset="0"/>
              </a:rPr>
              <a:t> and Arduino microcontroller board</a:t>
            </a:r>
            <a:endParaRPr lang="en-US" sz="2400" dirty="0">
              <a:latin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800" dirty="0"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752599"/>
            <a:ext cx="5734050" cy="40780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542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5D9F-A905-49B4-8925-BE4AF255AA38}" type="slidenum">
              <a:rPr lang="en-US"/>
              <a:pPr/>
              <a:t>33</a:t>
            </a:fld>
            <a:endParaRPr 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folHlink"/>
                </a:solidFill>
              </a:rPr>
              <a:t>Conclusion</a:t>
            </a:r>
            <a:endParaRPr lang="en-US" sz="3200" b="1" dirty="0">
              <a:solidFill>
                <a:schemeClr val="folHlink"/>
              </a:solidFill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483552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400" dirty="0" smtClean="0">
                <a:latin typeface="Arial" charset="0"/>
              </a:rPr>
              <a:t>Unreliable networking and communication issues with dynamic IP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charset="0"/>
              </a:rPr>
              <a:t>Real world solutions implemented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Support or enable remote Internet-based on/off control of the Windows XP-based embedded data server computer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Two </a:t>
            </a:r>
            <a:r>
              <a:rPr lang="en-US" sz="2000" dirty="0" err="1" smtClean="0">
                <a:latin typeface="Arial" charset="0"/>
              </a:rPr>
              <a:t>WiFi</a:t>
            </a:r>
            <a:r>
              <a:rPr lang="en-US" sz="2000" dirty="0" smtClean="0">
                <a:latin typeface="Arial" charset="0"/>
              </a:rPr>
              <a:t> Hotspots to support Internet networking and communication without static IP address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charset="0"/>
              </a:rPr>
              <a:t>Future improvement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Add a </a:t>
            </a:r>
            <a:r>
              <a:rPr lang="en-US" sz="2000" dirty="0" err="1" smtClean="0">
                <a:latin typeface="Arial" charset="0"/>
              </a:rPr>
              <a:t>ZigBee</a:t>
            </a:r>
            <a:r>
              <a:rPr lang="en-US" sz="2000" dirty="0" smtClean="0">
                <a:latin typeface="Arial" charset="0"/>
              </a:rPr>
              <a:t>-based Mash network and extra DAQs to Improved RS-485 communication reliability and sensor </a:t>
            </a:r>
            <a:r>
              <a:rPr lang="en-US" sz="2000" smtClean="0">
                <a:latin typeface="Arial" charset="0"/>
              </a:rPr>
              <a:t>node redundancy</a:t>
            </a:r>
            <a:endParaRPr lang="en-US" sz="2000" dirty="0" smtClean="0">
              <a:latin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4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Overview 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(continue)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The Accomplishments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“Examination of Corrosion on Steel Structures by Innovative Nano Sol-Gel Sensors,” by Max Yen, Dong Chen,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Paul Lin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Bakul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Dave, Steve Groff, Emily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Hauter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Richard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Lampo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and Michael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McInerney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NCAE 2012  Corrosion Conference, to be held on March 11-15, 2012, Salt Lake City,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Utah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>
                <a:latin typeface="Arial" charset="0"/>
              </a:rPr>
              <a:t>“Corrosion </a:t>
            </a:r>
            <a:r>
              <a:rPr lang="en-US" sz="2000" dirty="0">
                <a:latin typeface="Arial" charset="0"/>
              </a:rPr>
              <a:t>Sensor for Monitoring Early-Stage Environmental Corrosion of Steel Structure,” Dong Chen, Max yen, and Paul Lin, U.S. Provisional Patten Application #61763523, Feb. 2013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>
                <a:latin typeface="Arial" charset="0"/>
              </a:rPr>
              <a:t>“Micro-Nano Technology Sol-Gen Corrosion Monitoring System,” New Tech Showcase Demo &amp; Presentation, Indiana University-Purdue University Fort Wayne, </a:t>
            </a:r>
            <a:r>
              <a:rPr lang="en-US" sz="2000" dirty="0">
                <a:latin typeface="Arial" charset="0"/>
              </a:rPr>
              <a:t>April 24, </a:t>
            </a:r>
            <a:r>
              <a:rPr lang="en-US" sz="2000" dirty="0" smtClean="0">
                <a:latin typeface="Arial" charset="0"/>
              </a:rPr>
              <a:t>2013.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>
                <a:latin typeface="Arial" charset="0"/>
              </a:rPr>
              <a:t>“A Corrosion Monitoring System for Early-Stage Warming of Environmental Corrosion of Structures and Infrastructures,” Technology Showcase, at 2013 Taipei International Invention Show &amp; </a:t>
            </a:r>
            <a:r>
              <a:rPr lang="en-US" sz="2000" dirty="0" err="1" smtClean="0">
                <a:latin typeface="Arial" charset="0"/>
              </a:rPr>
              <a:t>Technomart</a:t>
            </a:r>
            <a:r>
              <a:rPr lang="en-US" sz="2000" dirty="0" smtClean="0">
                <a:latin typeface="Arial" charset="0"/>
              </a:rPr>
              <a:t>, Sept. 26-29, 2013.</a:t>
            </a:r>
          </a:p>
          <a:p>
            <a:pPr marL="457200" lvl="1" indent="0"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5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System Architectures of Corrosion Monitoring System: Initial Design (Nov. 2011)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Wireless Sensor Nodes powered by solar panels, with Internet Gateway for Remote Access</a:t>
            </a:r>
          </a:p>
          <a:p>
            <a:pPr lvl="1"/>
            <a:endParaRPr lang="en-US" sz="2400" dirty="0"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5626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5D9F-A905-49B4-8925-BE4AF255AA38}" type="slidenum">
              <a:rPr lang="en-US"/>
              <a:pPr/>
              <a:t>6</a:t>
            </a:fld>
            <a:endParaRPr 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folHlink"/>
                </a:solidFill>
              </a:rPr>
              <a:t>IPFW/Army CMS System Architecture Version 1: Wireless Sensor Nodes, with Internet Gateway (Nov. 2011)</a:t>
            </a:r>
            <a:endParaRPr lang="en-US" sz="3200" b="1" dirty="0">
              <a:solidFill>
                <a:schemeClr val="folHlink"/>
              </a:solidFill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315200" cy="483552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400" dirty="0">
                <a:latin typeface="Arial" charset="0"/>
              </a:rPr>
              <a:t>Not implemented due to the concerns of wireless signal interference from other deployed sensor monitoring system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65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7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Corrosion Monitoring System Deployed at RIA Bridge, Rock Land, IL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5862"/>
            <a:ext cx="8229600" cy="4945063"/>
          </a:xfrm>
        </p:spPr>
        <p:txBody>
          <a:bodyPr/>
          <a:lstStyle/>
          <a:p>
            <a:pPr lvl="0"/>
            <a:r>
              <a:rPr lang="en-US" sz="2000" dirty="0" smtClean="0">
                <a:effectLst/>
                <a:latin typeface="+mj-lt"/>
              </a:rPr>
              <a:t>Designed CMS monitoring system architecture</a:t>
            </a:r>
          </a:p>
          <a:p>
            <a:r>
              <a:rPr lang="en-US" sz="2000" dirty="0" smtClean="0">
                <a:effectLst/>
              </a:rPr>
              <a:t>Designed and built  Sol-gel</a:t>
            </a:r>
            <a:r>
              <a:rPr lang="en-US" sz="2000" dirty="0">
                <a:effectLst/>
              </a:rPr>
              <a:t>, </a:t>
            </a:r>
            <a:r>
              <a:rPr lang="en-US" sz="2000" dirty="0" smtClean="0">
                <a:effectLst/>
              </a:rPr>
              <a:t>Cylindrical</a:t>
            </a:r>
            <a:r>
              <a:rPr lang="en-US" sz="2000" dirty="0">
                <a:effectLst/>
              </a:rPr>
              <a:t>, uncoated and coated with </a:t>
            </a:r>
            <a:r>
              <a:rPr lang="en-US" sz="2000" dirty="0" smtClean="0">
                <a:effectLst/>
              </a:rPr>
              <a:t>tar-coal epoxy</a:t>
            </a:r>
            <a:r>
              <a:rPr lang="en-US" sz="2000" dirty="0">
                <a:effectLst/>
              </a:rPr>
              <a:t>.</a:t>
            </a:r>
          </a:p>
          <a:p>
            <a:pPr lvl="0"/>
            <a:r>
              <a:rPr lang="en-US" sz="2000" dirty="0" smtClean="0">
                <a:effectLst/>
                <a:latin typeface="+mj-lt"/>
              </a:rPr>
              <a:t>Designed and built </a:t>
            </a:r>
            <a:r>
              <a:rPr lang="en-US" sz="2000" dirty="0">
                <a:effectLst/>
                <a:latin typeface="+mj-lt"/>
              </a:rPr>
              <a:t>the </a:t>
            </a:r>
            <a:r>
              <a:rPr lang="en-US" sz="2000" dirty="0" smtClean="0">
                <a:effectLst/>
                <a:latin typeface="+mj-lt"/>
              </a:rPr>
              <a:t>analog signal processing circuits for Sol-Gel based sensors and cylindrical sensors</a:t>
            </a:r>
          </a:p>
          <a:p>
            <a:pPr lvl="0"/>
            <a:r>
              <a:rPr lang="en-US" sz="2000" dirty="0" smtClean="0">
                <a:effectLst/>
                <a:latin typeface="+mj-lt"/>
              </a:rPr>
              <a:t>Designed and built the RS-485-based DAQ sensors boxes and cabling system</a:t>
            </a:r>
            <a:endParaRPr lang="en-US" sz="2000" dirty="0">
              <a:effectLst/>
              <a:latin typeface="+mj-lt"/>
            </a:endParaRPr>
          </a:p>
          <a:p>
            <a:pPr lvl="0"/>
            <a:r>
              <a:rPr lang="en-US" sz="2000" dirty="0" smtClean="0">
                <a:effectLst/>
                <a:latin typeface="+mj-lt"/>
              </a:rPr>
              <a:t>Completed the testing and installation of CMS at IPFW</a:t>
            </a:r>
            <a:endParaRPr lang="en-US" sz="2000" dirty="0">
              <a:effectLst/>
              <a:latin typeface="+mj-lt"/>
            </a:endParaRPr>
          </a:p>
          <a:p>
            <a:pPr lvl="0"/>
            <a:r>
              <a:rPr lang="en-US" sz="2000" dirty="0" smtClean="0">
                <a:effectLst/>
                <a:latin typeface="+mj-lt"/>
              </a:rPr>
              <a:t>Installed the CMS system at Army Rock Island Arsenal Bridge, Rock Island, IL, May 2013</a:t>
            </a:r>
          </a:p>
          <a:p>
            <a:pPr lvl="0"/>
            <a:r>
              <a:rPr lang="en-US" sz="2000" dirty="0" smtClean="0">
                <a:effectLst/>
                <a:latin typeface="+mj-lt"/>
              </a:rPr>
              <a:t>Encountered problems in the areas of Internet Networking and  Communication, and followed up with solutions that we will be discussed …</a:t>
            </a:r>
            <a:endParaRPr lang="en-US" sz="2000" dirty="0">
              <a:effectLst/>
              <a:latin typeface="+mj-lt"/>
            </a:endParaRPr>
          </a:p>
          <a:p>
            <a:pPr lvl="1"/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8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Corrosion Monitoring System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5862"/>
            <a:ext cx="4648200" cy="4945063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A Windows XP embedded computer: RS-485, Ethernet ports</a:t>
            </a:r>
          </a:p>
          <a:p>
            <a:pPr lvl="1"/>
            <a:r>
              <a:rPr lang="en-US" sz="2000" dirty="0" smtClean="0">
                <a:latin typeface="Arial" charset="0"/>
              </a:rPr>
              <a:t>DC 12-24V powered, diskless, central controller and data server</a:t>
            </a:r>
          </a:p>
          <a:p>
            <a:pPr lvl="1"/>
            <a:r>
              <a:rPr lang="en-US" sz="2000" dirty="0" err="1" smtClean="0">
                <a:latin typeface="Arial" charset="0"/>
              </a:rPr>
              <a:t>Thermaelectric</a:t>
            </a:r>
            <a:r>
              <a:rPr lang="en-US" sz="2000" dirty="0" smtClean="0">
                <a:latin typeface="Arial" charset="0"/>
              </a:rPr>
              <a:t> cooler</a:t>
            </a:r>
          </a:p>
          <a:p>
            <a:pPr lvl="1"/>
            <a:r>
              <a:rPr lang="en-US" sz="2000" dirty="0" smtClean="0">
                <a:latin typeface="Arial" charset="0"/>
              </a:rPr>
              <a:t>Running the program </a:t>
            </a:r>
            <a:r>
              <a:rPr lang="en-US" sz="2000" dirty="0">
                <a:latin typeface="Arial" charset="0"/>
              </a:rPr>
              <a:t>with “Centralized Data Polling Algorithm”  to collect data from six sensor nodes at 30 minutes fixed interval, with time stamp </a:t>
            </a:r>
            <a:r>
              <a:rPr lang="en-US" sz="2000" dirty="0" smtClean="0">
                <a:latin typeface="Arial" charset="0"/>
              </a:rPr>
              <a:t>data</a:t>
            </a:r>
            <a:endParaRPr lang="en-US" sz="2000" dirty="0">
              <a:latin typeface="Arial" charset="0"/>
            </a:endParaRPr>
          </a:p>
        </p:txBody>
      </p:sp>
      <p:pic>
        <p:nvPicPr>
          <p:cNvPr id="5122" name="Picture 2" descr="C:\00000000-2011-13-Sol-Gel-Sensor\00000000-2013-SystemDocsReports\Pictures\2013-6-20-to-21\IMG_0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185862"/>
            <a:ext cx="314325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00000000-2011-13-Sol-Gel-Sensor\00000000-2013-SystemDocsReports\Pictures\2013-6-20-to-21\IMG_0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7719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Indianapolis Conference Nov. 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A058-84B3-41BA-8635-B5FB5641A2F2}" type="slidenum">
              <a:rPr lang="en-US"/>
              <a:pPr/>
              <a:t>9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88987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IPFW/Army Corrosion Monitoring System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Six RS-485-based Sensor Nodes</a:t>
            </a:r>
          </a:p>
          <a:p>
            <a:pPr lvl="1"/>
            <a:r>
              <a:rPr lang="en-US" sz="2000" dirty="0" smtClean="0">
                <a:latin typeface="Arial" charset="0"/>
              </a:rPr>
              <a:t>DC 24V, ±12V, Power Source</a:t>
            </a:r>
          </a:p>
          <a:p>
            <a:pPr lvl="1"/>
            <a:r>
              <a:rPr lang="en-US" sz="2000" dirty="0" smtClean="0">
                <a:latin typeface="Arial" charset="0"/>
              </a:rPr>
              <a:t>Microcontroller-based with built-in commands, 12-bit ADC  </a:t>
            </a:r>
          </a:p>
          <a:p>
            <a:pPr lvl="1"/>
            <a:r>
              <a:rPr lang="en-US" sz="2000" dirty="0" smtClean="0">
                <a:latin typeface="Arial" charset="0"/>
              </a:rPr>
              <a:t>Analog signal processing circuits, calibrated for four types of corrosion sensors</a:t>
            </a:r>
          </a:p>
          <a:p>
            <a:pPr lvl="1"/>
            <a:endParaRPr lang="en-US" sz="2400" dirty="0"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52600" y="3276600"/>
            <a:ext cx="6324600" cy="2486660"/>
            <a:chOff x="228600" y="3276600"/>
            <a:chExt cx="6324600" cy="2486660"/>
          </a:xfrm>
        </p:grpSpPr>
        <p:pic>
          <p:nvPicPr>
            <p:cNvPr id="8" name="Picture 7" descr="C:\Users\Wei\Dropbox\Photos\Army\Photo 13-3-30 14 04 09.jpg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90600" y="3276600"/>
              <a:ext cx="3319145" cy="2486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228600" y="4114800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Sensor wiring socket</a:t>
              </a:r>
              <a:endParaRPr lang="en-US" sz="1800" dirty="0">
                <a:latin typeface="+mj-lt"/>
              </a:endParaRPr>
            </a:p>
          </p:txBody>
        </p:sp>
        <p:cxnSp>
          <p:nvCxnSpPr>
            <p:cNvPr id="4" name="Straight Arrow Connector 3"/>
            <p:cNvCxnSpPr>
              <a:endCxn id="2" idx="3"/>
            </p:cNvCxnSpPr>
            <p:nvPr/>
          </p:nvCxnSpPr>
          <p:spPr bwMode="auto">
            <a:xfrm>
              <a:off x="990600" y="4519930"/>
              <a:ext cx="609600" cy="565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495800" y="3276600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Power and Communication Socket</a:t>
              </a:r>
              <a:endParaRPr lang="en-US" sz="1800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4309745" y="3657600"/>
              <a:ext cx="186056" cy="8623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484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9275</TotalTime>
  <Words>1926</Words>
  <Application>Microsoft Office PowerPoint</Application>
  <PresentationFormat>On-screen Show (4:3)</PresentationFormat>
  <Paragraphs>253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PMingLiU</vt:lpstr>
      <vt:lpstr>Arial</vt:lpstr>
      <vt:lpstr>Calibri</vt:lpstr>
      <vt:lpstr>Times New Roman</vt:lpstr>
      <vt:lpstr>Verdana</vt:lpstr>
      <vt:lpstr>Wingdings</vt:lpstr>
      <vt:lpstr>Globe</vt:lpstr>
      <vt:lpstr>Visio</vt:lpstr>
      <vt:lpstr>IEEE Fort Wayne Section Technical Presentation April 22, 2014 Indiana University-Purdue University Fort Wayne Room ET 246 </vt:lpstr>
      <vt:lpstr>Wired and Wireless Sensor Network for Bridge Health Monitoring </vt:lpstr>
      <vt:lpstr>Overview </vt:lpstr>
      <vt:lpstr>Overview (continue) </vt:lpstr>
      <vt:lpstr>System Architectures of Corrosion Monitoring System: Initial Design (Nov. 2011)</vt:lpstr>
      <vt:lpstr>IPFW/Army CMS System Architecture Version 1: Wireless Sensor Nodes, with Internet Gateway (Nov. 2011)</vt:lpstr>
      <vt:lpstr>The IPFW/Army Corrosion Monitoring System Deployed at RIA Bridge, Rock Land, IL</vt:lpstr>
      <vt:lpstr>The IPFW/Army Corrosion Monitoring System</vt:lpstr>
      <vt:lpstr>The IPFW/Army Corrosion Monitoring System</vt:lpstr>
      <vt:lpstr>The IPFW/Army Corrosion Monitoring System</vt:lpstr>
      <vt:lpstr>The IPFW/Army Corrosion Monitoring System</vt:lpstr>
      <vt:lpstr>The IPFW/Army Corrosion Monitoring System: Sensor Locations</vt:lpstr>
      <vt:lpstr>The IPFW/Army Corrosion Monitoring System: Sensor Locations</vt:lpstr>
      <vt:lpstr>Installed Cloud Services</vt:lpstr>
      <vt:lpstr>Features of LogMeIn SaaS Cloud Service</vt:lpstr>
      <vt:lpstr>The LogMeIn – SaaS Cloud Service</vt:lpstr>
      <vt:lpstr>The Windows XP Embedded Data Server: Remotely Accessed through LogMeIn – SaaS Cloud Service</vt:lpstr>
      <vt:lpstr>Dropbox - Cloud Storage Service</vt:lpstr>
      <vt:lpstr>The IPFW/Army CMS  Issues and Solutions: First Problem  </vt:lpstr>
      <vt:lpstr>The IPFW/Army CMS  Issues and Solutions: First Problem  </vt:lpstr>
      <vt:lpstr>The IPFW/Army CMS’s Networking Subsystem Improvement: Successfully Tested at IPFW </vt:lpstr>
      <vt:lpstr>The IPFW/Army CMS’s Networking Subsystem: Failed iBoot Configuration at RIA Bridge</vt:lpstr>
      <vt:lpstr>The IPFW/Army CMS’s Networking Subsystem: Failed iBoot with LogMeIn Hamachi Configuration at RIA Bridge</vt:lpstr>
      <vt:lpstr>The IPFW/Army CMS’s Networking Subsystem: Tested OK with Wake-On-LAN (WOL) Technology using Magic Packet Configuration at IPFW</vt:lpstr>
      <vt:lpstr>The IPFW/Army CMS’s Networking Subsystem: Problems and Tested Solution</vt:lpstr>
      <vt:lpstr>The IPFW/Army CMS: Second Problem -  Unreliable DSL Service  </vt:lpstr>
      <vt:lpstr>The IPFW/Army CMS: Second Problem -  Unreliable DSL Service  </vt:lpstr>
      <vt:lpstr>The IPFW/Army CMS: Solution 1 for Unreliable DSL Service  </vt:lpstr>
      <vt:lpstr>The IPFW/Army CMS: Solution 2 for Unreliable DSL Service  </vt:lpstr>
      <vt:lpstr>The IPFW/Army CMS Communication Subsystem: Problem 3 – Unstable WiFi Hotspot  </vt:lpstr>
      <vt:lpstr>The IPFW/Army CMS Communication Subsystem: Solution to Unstable WiFi Hotspot  </vt:lpstr>
      <vt:lpstr>IPFW/Army CMS Communication Subsystem: Additional Improvement in Progress 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281</cp:revision>
  <dcterms:created xsi:type="dcterms:W3CDTF">2000-01-10T19:04:23Z</dcterms:created>
  <dcterms:modified xsi:type="dcterms:W3CDTF">2014-09-05T21:04:34Z</dcterms:modified>
</cp:coreProperties>
</file>