
<file path=[Content_Types].xml><?xml version="1.0" encoding="utf-8"?>
<Types xmlns="http://schemas.openxmlformats.org/package/2006/content-types">
  <Default Extension="png" ContentType="image/png"/>
  <Default Extension="bin" ContentType="application/vnd.openxmlformats-officedocument.oleObject"/>
  <Default Extension="vsd" ContentType="application/vnd.visio"/>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70"/>
  </p:notesMasterIdLst>
  <p:handoutMasterIdLst>
    <p:handoutMasterId r:id="rId71"/>
  </p:handoutMasterIdLst>
  <p:sldIdLst>
    <p:sldId id="287" r:id="rId2"/>
    <p:sldId id="394" r:id="rId3"/>
    <p:sldId id="408" r:id="rId4"/>
    <p:sldId id="409" r:id="rId5"/>
    <p:sldId id="410" r:id="rId6"/>
    <p:sldId id="411" r:id="rId7"/>
    <p:sldId id="412" r:id="rId8"/>
    <p:sldId id="413" r:id="rId9"/>
    <p:sldId id="414" r:id="rId10"/>
    <p:sldId id="415" r:id="rId11"/>
    <p:sldId id="416" r:id="rId12"/>
    <p:sldId id="417" r:id="rId13"/>
    <p:sldId id="418" r:id="rId14"/>
    <p:sldId id="419" r:id="rId15"/>
    <p:sldId id="420" r:id="rId16"/>
    <p:sldId id="421" r:id="rId17"/>
    <p:sldId id="424" r:id="rId18"/>
    <p:sldId id="425" r:id="rId19"/>
    <p:sldId id="426" r:id="rId20"/>
    <p:sldId id="427" r:id="rId21"/>
    <p:sldId id="428" r:id="rId22"/>
    <p:sldId id="361" r:id="rId23"/>
    <p:sldId id="389" r:id="rId24"/>
    <p:sldId id="390" r:id="rId25"/>
    <p:sldId id="362" r:id="rId26"/>
    <p:sldId id="391" r:id="rId27"/>
    <p:sldId id="373" r:id="rId28"/>
    <p:sldId id="380" r:id="rId29"/>
    <p:sldId id="381" r:id="rId30"/>
    <p:sldId id="385" r:id="rId31"/>
    <p:sldId id="395" r:id="rId32"/>
    <p:sldId id="384" r:id="rId33"/>
    <p:sldId id="372" r:id="rId34"/>
    <p:sldId id="374" r:id="rId35"/>
    <p:sldId id="346" r:id="rId36"/>
    <p:sldId id="364" r:id="rId37"/>
    <p:sldId id="429" r:id="rId38"/>
    <p:sldId id="365" r:id="rId39"/>
    <p:sldId id="376" r:id="rId40"/>
    <p:sldId id="377" r:id="rId41"/>
    <p:sldId id="400" r:id="rId42"/>
    <p:sldId id="375" r:id="rId43"/>
    <p:sldId id="387" r:id="rId44"/>
    <p:sldId id="368" r:id="rId45"/>
    <p:sldId id="379" r:id="rId46"/>
    <p:sldId id="392" r:id="rId47"/>
    <p:sldId id="378" r:id="rId48"/>
    <p:sldId id="393" r:id="rId49"/>
    <p:sldId id="370" r:id="rId50"/>
    <p:sldId id="369" r:id="rId51"/>
    <p:sldId id="366" r:id="rId52"/>
    <p:sldId id="396" r:id="rId53"/>
    <p:sldId id="397" r:id="rId54"/>
    <p:sldId id="430" r:id="rId55"/>
    <p:sldId id="431" r:id="rId56"/>
    <p:sldId id="432" r:id="rId57"/>
    <p:sldId id="433" r:id="rId58"/>
    <p:sldId id="434" r:id="rId59"/>
    <p:sldId id="435" r:id="rId60"/>
    <p:sldId id="436" r:id="rId61"/>
    <p:sldId id="398" r:id="rId62"/>
    <p:sldId id="403" r:id="rId63"/>
    <p:sldId id="401" r:id="rId64"/>
    <p:sldId id="402" r:id="rId65"/>
    <p:sldId id="404" r:id="rId66"/>
    <p:sldId id="405" r:id="rId67"/>
    <p:sldId id="406" r:id="rId68"/>
    <p:sldId id="407" r:id="rId69"/>
  </p:sldIdLst>
  <p:sldSz cx="9144000" cy="6858000" type="screen4x3"/>
  <p:notesSz cx="7010400" cy="9296400"/>
  <p:defaultTextStyle>
    <a:defPPr>
      <a:defRPr lang="en-US"/>
    </a:defPPr>
    <a:lvl1pPr algn="l" rtl="0" eaLnBrk="0" fontAlgn="base" hangingPunct="0">
      <a:spcBef>
        <a:spcPct val="0"/>
      </a:spcBef>
      <a:spcAft>
        <a:spcPct val="0"/>
      </a:spcAft>
      <a:defRPr sz="2400" b="1"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Verdana" pitchFamily="34" charset="0"/>
        <a:ea typeface="+mn-ea"/>
        <a:cs typeface="+mn-cs"/>
      </a:defRPr>
    </a:lvl5pPr>
    <a:lvl6pPr marL="2286000" algn="l" defTabSz="914400" rtl="0" eaLnBrk="1" latinLnBrk="0" hangingPunct="1">
      <a:defRPr sz="2400" b="1" kern="1200">
        <a:solidFill>
          <a:schemeClr val="tx1"/>
        </a:solidFill>
        <a:latin typeface="Verdana" pitchFamily="34" charset="0"/>
        <a:ea typeface="+mn-ea"/>
        <a:cs typeface="+mn-cs"/>
      </a:defRPr>
    </a:lvl6pPr>
    <a:lvl7pPr marL="2743200" algn="l" defTabSz="914400" rtl="0" eaLnBrk="1" latinLnBrk="0" hangingPunct="1">
      <a:defRPr sz="2400" b="1" kern="1200">
        <a:solidFill>
          <a:schemeClr val="tx1"/>
        </a:solidFill>
        <a:latin typeface="Verdana" pitchFamily="34" charset="0"/>
        <a:ea typeface="+mn-ea"/>
        <a:cs typeface="+mn-cs"/>
      </a:defRPr>
    </a:lvl7pPr>
    <a:lvl8pPr marL="3200400" algn="l" defTabSz="914400" rtl="0" eaLnBrk="1" latinLnBrk="0" hangingPunct="1">
      <a:defRPr sz="2400" b="1" kern="1200">
        <a:solidFill>
          <a:schemeClr val="tx1"/>
        </a:solidFill>
        <a:latin typeface="Verdana" pitchFamily="34" charset="0"/>
        <a:ea typeface="+mn-ea"/>
        <a:cs typeface="+mn-cs"/>
      </a:defRPr>
    </a:lvl8pPr>
    <a:lvl9pPr marL="3657600" algn="l" defTabSz="914400" rtl="0" eaLnBrk="1" latinLnBrk="0" hangingPunct="1">
      <a:defRPr sz="2400" b="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0" autoAdjust="0"/>
    <p:restoredTop sz="94685" autoAdjust="0"/>
  </p:normalViewPr>
  <p:slideViewPr>
    <p:cSldViewPr>
      <p:cViewPr>
        <p:scale>
          <a:sx n="41" d="100"/>
          <a:sy n="41" d="100"/>
        </p:scale>
        <p:origin x="2226" y="7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37203" cy="46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1" tIns="46586" rIns="93171" bIns="46586" numCol="1" anchor="t" anchorCtr="0" compatLnSpc="1">
            <a:prstTxWarp prst="textNoShape">
              <a:avLst/>
            </a:prstTxWarp>
          </a:bodyPr>
          <a:lstStyle>
            <a:lvl1pPr defTabSz="932136" eaLnBrk="1" hangingPunct="1">
              <a:defRPr sz="1200" b="0">
                <a:latin typeface="Times New Roman" pitchFamily="18" charset="0"/>
              </a:defRPr>
            </a:lvl1pPr>
          </a:lstStyle>
          <a:p>
            <a:endParaRPr lang="en-US"/>
          </a:p>
        </p:txBody>
      </p:sp>
      <p:sp>
        <p:nvSpPr>
          <p:cNvPr id="29699" name="Rectangle 3"/>
          <p:cNvSpPr>
            <a:spLocks noGrp="1" noChangeArrowheads="1"/>
          </p:cNvSpPr>
          <p:nvPr>
            <p:ph type="dt" sz="quarter" idx="1"/>
          </p:nvPr>
        </p:nvSpPr>
        <p:spPr bwMode="auto">
          <a:xfrm>
            <a:off x="3973197" y="0"/>
            <a:ext cx="3037203" cy="46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1" tIns="46586" rIns="93171" bIns="46586" numCol="1" anchor="t" anchorCtr="0" compatLnSpc="1">
            <a:prstTxWarp prst="textNoShape">
              <a:avLst/>
            </a:prstTxWarp>
          </a:bodyPr>
          <a:lstStyle>
            <a:lvl1pPr algn="r" defTabSz="932136" eaLnBrk="1" hangingPunct="1">
              <a:defRPr sz="1200" b="0">
                <a:latin typeface="Times New Roman" pitchFamily="18" charset="0"/>
              </a:defRPr>
            </a:lvl1pPr>
          </a:lstStyle>
          <a:p>
            <a:endParaRPr lang="en-US"/>
          </a:p>
        </p:txBody>
      </p:sp>
      <p:sp>
        <p:nvSpPr>
          <p:cNvPr id="29700" name="Rectangle 4"/>
          <p:cNvSpPr>
            <a:spLocks noGrp="1" noChangeArrowheads="1"/>
          </p:cNvSpPr>
          <p:nvPr>
            <p:ph type="ftr" sz="quarter" idx="2"/>
          </p:nvPr>
        </p:nvSpPr>
        <p:spPr bwMode="auto">
          <a:xfrm>
            <a:off x="0" y="8832137"/>
            <a:ext cx="3037203" cy="46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1" tIns="46586" rIns="93171" bIns="46586" numCol="1" anchor="b" anchorCtr="0" compatLnSpc="1">
            <a:prstTxWarp prst="textNoShape">
              <a:avLst/>
            </a:prstTxWarp>
          </a:bodyPr>
          <a:lstStyle>
            <a:lvl1pPr defTabSz="932136" eaLnBrk="1" hangingPunct="1">
              <a:defRPr sz="1200" b="0">
                <a:latin typeface="Times New Roman" pitchFamily="18" charset="0"/>
              </a:defRPr>
            </a:lvl1pPr>
          </a:lstStyle>
          <a:p>
            <a:endParaRPr lang="en-US"/>
          </a:p>
        </p:txBody>
      </p:sp>
      <p:sp>
        <p:nvSpPr>
          <p:cNvPr id="29701" name="Rectangle 5"/>
          <p:cNvSpPr>
            <a:spLocks noGrp="1" noChangeArrowheads="1"/>
          </p:cNvSpPr>
          <p:nvPr>
            <p:ph type="sldNum" sz="quarter" idx="3"/>
          </p:nvPr>
        </p:nvSpPr>
        <p:spPr bwMode="auto">
          <a:xfrm>
            <a:off x="3973197" y="8832137"/>
            <a:ext cx="3037203" cy="46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1" tIns="46586" rIns="93171" bIns="46586" numCol="1" anchor="b" anchorCtr="0" compatLnSpc="1">
            <a:prstTxWarp prst="textNoShape">
              <a:avLst/>
            </a:prstTxWarp>
          </a:bodyPr>
          <a:lstStyle>
            <a:lvl1pPr algn="r" defTabSz="932136" eaLnBrk="1" hangingPunct="1">
              <a:defRPr sz="1200" b="0">
                <a:latin typeface="Times New Roman" pitchFamily="18" charset="0"/>
              </a:defRPr>
            </a:lvl1pPr>
          </a:lstStyle>
          <a:p>
            <a:fld id="{C5E9DB69-A145-4456-88D7-3AF136EFF075}" type="slidenum">
              <a:rPr lang="en-US"/>
              <a:pPr/>
              <a:t>‹#›</a:t>
            </a:fld>
            <a:endParaRPr lang="en-US"/>
          </a:p>
        </p:txBody>
      </p:sp>
    </p:spTree>
    <p:extLst>
      <p:ext uri="{BB962C8B-B14F-4D97-AF65-F5344CB8AC3E}">
        <p14:creationId xmlns:p14="http://schemas.microsoft.com/office/powerpoint/2010/main" val="1249433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37203" cy="46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1" tIns="46586" rIns="93171" bIns="46586" numCol="1" anchor="t" anchorCtr="0" compatLnSpc="1">
            <a:prstTxWarp prst="textNoShape">
              <a:avLst/>
            </a:prstTxWarp>
          </a:bodyPr>
          <a:lstStyle>
            <a:lvl1pPr defTabSz="932136" eaLnBrk="1" hangingPunct="1">
              <a:defRPr sz="1200" b="0">
                <a:latin typeface="Times New Roman" pitchFamily="18" charset="0"/>
              </a:defRPr>
            </a:lvl1pPr>
          </a:lstStyle>
          <a:p>
            <a:endParaRPr lang="en-US"/>
          </a:p>
        </p:txBody>
      </p:sp>
      <p:sp>
        <p:nvSpPr>
          <p:cNvPr id="28675" name="Rectangle 3"/>
          <p:cNvSpPr>
            <a:spLocks noGrp="1" noChangeArrowheads="1"/>
          </p:cNvSpPr>
          <p:nvPr>
            <p:ph type="dt" idx="1"/>
          </p:nvPr>
        </p:nvSpPr>
        <p:spPr bwMode="auto">
          <a:xfrm>
            <a:off x="3973197" y="0"/>
            <a:ext cx="3037203" cy="46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1" tIns="46586" rIns="93171" bIns="46586" numCol="1" anchor="t" anchorCtr="0" compatLnSpc="1">
            <a:prstTxWarp prst="textNoShape">
              <a:avLst/>
            </a:prstTxWarp>
          </a:bodyPr>
          <a:lstStyle>
            <a:lvl1pPr algn="r" defTabSz="932136" eaLnBrk="1" hangingPunct="1">
              <a:defRPr sz="1200" b="0">
                <a:latin typeface="Times New Roman" pitchFamily="18" charset="0"/>
              </a:defRPr>
            </a:lvl1pPr>
          </a:lstStyle>
          <a:p>
            <a:endParaRPr lang="en-US"/>
          </a:p>
        </p:txBody>
      </p:sp>
      <p:sp>
        <p:nvSpPr>
          <p:cNvPr id="28676" name="Rectangle 4"/>
          <p:cNvSpPr>
            <a:spLocks noGrp="1" noRot="1" noChangeAspect="1" noChangeArrowheads="1" noTextEdit="1"/>
          </p:cNvSpPr>
          <p:nvPr>
            <p:ph type="sldImg" idx="2"/>
          </p:nvPr>
        </p:nvSpPr>
        <p:spPr bwMode="auto">
          <a:xfrm>
            <a:off x="1182688" y="698500"/>
            <a:ext cx="4646612" cy="34845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8677" name="Rectangle 5"/>
          <p:cNvSpPr>
            <a:spLocks noGrp="1" noChangeArrowheads="1"/>
          </p:cNvSpPr>
          <p:nvPr>
            <p:ph type="body" sz="quarter" idx="3"/>
          </p:nvPr>
        </p:nvSpPr>
        <p:spPr bwMode="auto">
          <a:xfrm>
            <a:off x="934403" y="4415273"/>
            <a:ext cx="5141597" cy="418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1" tIns="46586" rIns="93171" bIns="4658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8" name="Rectangle 6"/>
          <p:cNvSpPr>
            <a:spLocks noGrp="1" noChangeArrowheads="1"/>
          </p:cNvSpPr>
          <p:nvPr>
            <p:ph type="ftr" sz="quarter" idx="4"/>
          </p:nvPr>
        </p:nvSpPr>
        <p:spPr bwMode="auto">
          <a:xfrm>
            <a:off x="0" y="8832137"/>
            <a:ext cx="3037203" cy="46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1" tIns="46586" rIns="93171" bIns="46586" numCol="1" anchor="b" anchorCtr="0" compatLnSpc="1">
            <a:prstTxWarp prst="textNoShape">
              <a:avLst/>
            </a:prstTxWarp>
          </a:bodyPr>
          <a:lstStyle>
            <a:lvl1pPr defTabSz="932136" eaLnBrk="1" hangingPunct="1">
              <a:defRPr sz="1200" b="0">
                <a:latin typeface="Times New Roman" pitchFamily="18" charset="0"/>
              </a:defRPr>
            </a:lvl1pPr>
          </a:lstStyle>
          <a:p>
            <a:endParaRPr lang="en-US"/>
          </a:p>
        </p:txBody>
      </p:sp>
      <p:sp>
        <p:nvSpPr>
          <p:cNvPr id="28679" name="Rectangle 7"/>
          <p:cNvSpPr>
            <a:spLocks noGrp="1" noChangeArrowheads="1"/>
          </p:cNvSpPr>
          <p:nvPr>
            <p:ph type="sldNum" sz="quarter" idx="5"/>
          </p:nvPr>
        </p:nvSpPr>
        <p:spPr bwMode="auto">
          <a:xfrm>
            <a:off x="3973197" y="8832137"/>
            <a:ext cx="3037203" cy="46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1" tIns="46586" rIns="93171" bIns="46586" numCol="1" anchor="b" anchorCtr="0" compatLnSpc="1">
            <a:prstTxWarp prst="textNoShape">
              <a:avLst/>
            </a:prstTxWarp>
          </a:bodyPr>
          <a:lstStyle>
            <a:lvl1pPr algn="r" defTabSz="932136" eaLnBrk="1" hangingPunct="1">
              <a:defRPr sz="1200" b="0">
                <a:latin typeface="Times New Roman" pitchFamily="18" charset="0"/>
              </a:defRPr>
            </a:lvl1pPr>
          </a:lstStyle>
          <a:p>
            <a:fld id="{636EA1AD-4726-4AAF-936A-9057266ABF72}" type="slidenum">
              <a:rPr lang="en-US"/>
              <a:pPr/>
              <a:t>‹#›</a:t>
            </a:fld>
            <a:endParaRPr lang="en-US"/>
          </a:p>
        </p:txBody>
      </p:sp>
    </p:spTree>
    <p:extLst>
      <p:ext uri="{BB962C8B-B14F-4D97-AF65-F5344CB8AC3E}">
        <p14:creationId xmlns:p14="http://schemas.microsoft.com/office/powerpoint/2010/main" val="177388480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5D1EFA-3657-4918-A1D7-1FC70B80C554}" type="slidenum">
              <a:rPr lang="en-US"/>
              <a:pPr/>
              <a:t>1</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22802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8763" cy="6851650"/>
            <a:chOff x="1" y="0"/>
            <a:chExt cx="5763" cy="4316"/>
          </a:xfrm>
        </p:grpSpPr>
        <p:sp>
          <p:nvSpPr>
            <p:cNvPr id="32771"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72"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73"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2774" name="Group 6"/>
            <p:cNvGrpSpPr>
              <a:grpSpLocks/>
            </p:cNvGrpSpPr>
            <p:nvPr/>
          </p:nvGrpSpPr>
          <p:grpSpPr bwMode="auto">
            <a:xfrm>
              <a:off x="288" y="0"/>
              <a:ext cx="5098" cy="4316"/>
              <a:chOff x="288" y="0"/>
              <a:chExt cx="5098" cy="4316"/>
            </a:xfrm>
          </p:grpSpPr>
          <p:sp>
            <p:nvSpPr>
              <p:cNvPr id="32775"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76"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77"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78"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79"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80"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81"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82"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83"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84"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85"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86"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87"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2788"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89"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90"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91"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92"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93"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94"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95"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96"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7"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8"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2799" name="Group 31"/>
            <p:cNvGrpSpPr>
              <a:grpSpLocks/>
            </p:cNvGrpSpPr>
            <p:nvPr/>
          </p:nvGrpSpPr>
          <p:grpSpPr bwMode="auto">
            <a:xfrm>
              <a:off x="1" y="392"/>
              <a:ext cx="5758" cy="1571"/>
              <a:chOff x="1" y="392"/>
              <a:chExt cx="5758" cy="1571"/>
            </a:xfrm>
          </p:grpSpPr>
          <p:sp>
            <p:nvSpPr>
              <p:cNvPr id="3280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805"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6"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807"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smtClean="0"/>
              <a:t>Click to edit Master title style</a:t>
            </a:r>
          </a:p>
        </p:txBody>
      </p:sp>
      <p:sp>
        <p:nvSpPr>
          <p:cNvPr id="328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32809" name="Rectangle 41"/>
          <p:cNvSpPr>
            <a:spLocks noGrp="1" noChangeArrowheads="1"/>
          </p:cNvSpPr>
          <p:nvPr>
            <p:ph type="dt" sz="quarter" idx="2"/>
          </p:nvPr>
        </p:nvSpPr>
        <p:spPr/>
        <p:txBody>
          <a:bodyPr/>
          <a:lstStyle>
            <a:lvl1pPr>
              <a:defRPr/>
            </a:lvl1pPr>
          </a:lstStyle>
          <a:p>
            <a:r>
              <a:rPr lang="en-US"/>
              <a:t>Sept. 1, 2006</a:t>
            </a:r>
          </a:p>
        </p:txBody>
      </p:sp>
      <p:sp>
        <p:nvSpPr>
          <p:cNvPr id="32810" name="Rectangle 42"/>
          <p:cNvSpPr>
            <a:spLocks noGrp="1" noChangeArrowheads="1"/>
          </p:cNvSpPr>
          <p:nvPr>
            <p:ph type="ftr" sz="quarter" idx="3"/>
          </p:nvPr>
        </p:nvSpPr>
        <p:spPr/>
        <p:txBody>
          <a:bodyPr/>
          <a:lstStyle>
            <a:lvl1pPr>
              <a:defRPr/>
            </a:lvl1pPr>
          </a:lstStyle>
          <a:p>
            <a:r>
              <a:rPr lang="en-US"/>
              <a:t>Prof. Paul Lin</a:t>
            </a:r>
          </a:p>
        </p:txBody>
      </p:sp>
      <p:sp>
        <p:nvSpPr>
          <p:cNvPr id="32811" name="Rectangle 43"/>
          <p:cNvSpPr>
            <a:spLocks noGrp="1" noChangeArrowheads="1"/>
          </p:cNvSpPr>
          <p:nvPr>
            <p:ph type="sldNum" sz="quarter" idx="4"/>
          </p:nvPr>
        </p:nvSpPr>
        <p:spPr/>
        <p:txBody>
          <a:bodyPr/>
          <a:lstStyle>
            <a:lvl1pPr>
              <a:defRPr/>
            </a:lvl1pPr>
          </a:lstStyle>
          <a:p>
            <a:fld id="{7F8C0268-D5C7-4BF5-AD6B-C03F071E9B1B}" type="slidenum">
              <a:rPr lang="en-US"/>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t>Sept. 1, 2006</a:t>
            </a:r>
          </a:p>
        </p:txBody>
      </p:sp>
      <p:sp>
        <p:nvSpPr>
          <p:cNvPr id="5" name="Footer Placeholder 4"/>
          <p:cNvSpPr>
            <a:spLocks noGrp="1"/>
          </p:cNvSpPr>
          <p:nvPr>
            <p:ph type="ftr" sz="quarter" idx="11"/>
          </p:nvPr>
        </p:nvSpPr>
        <p:spPr/>
        <p:txBody>
          <a:bodyPr/>
          <a:lstStyle>
            <a:lvl1pPr>
              <a:defRPr/>
            </a:lvl1pPr>
          </a:lstStyle>
          <a:p>
            <a:r>
              <a:rPr lang="en-US"/>
              <a:t>Prof. Paul Lin</a:t>
            </a:r>
          </a:p>
        </p:txBody>
      </p:sp>
      <p:sp>
        <p:nvSpPr>
          <p:cNvPr id="6" name="Slide Number Placeholder 5"/>
          <p:cNvSpPr>
            <a:spLocks noGrp="1"/>
          </p:cNvSpPr>
          <p:nvPr>
            <p:ph type="sldNum" sz="quarter" idx="12"/>
          </p:nvPr>
        </p:nvSpPr>
        <p:spPr/>
        <p:txBody>
          <a:bodyPr/>
          <a:lstStyle>
            <a:lvl1pPr>
              <a:defRPr/>
            </a:lvl1pPr>
          </a:lstStyle>
          <a:p>
            <a:fld id="{909AD8DF-1D5C-4D97-8BB9-1A33E0EB4AB1}" type="slidenum">
              <a:rPr lang="en-US"/>
              <a:pPr/>
              <a:t>‹#›</a:t>
            </a:fld>
            <a:endParaRPr lang="en-US"/>
          </a:p>
        </p:txBody>
      </p:sp>
    </p:spTree>
    <p:extLst>
      <p:ext uri="{BB962C8B-B14F-4D97-AF65-F5344CB8AC3E}">
        <p14:creationId xmlns:p14="http://schemas.microsoft.com/office/powerpoint/2010/main" val="1348461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t>Sept. 1, 2006</a:t>
            </a:r>
          </a:p>
        </p:txBody>
      </p:sp>
      <p:sp>
        <p:nvSpPr>
          <p:cNvPr id="5" name="Footer Placeholder 4"/>
          <p:cNvSpPr>
            <a:spLocks noGrp="1"/>
          </p:cNvSpPr>
          <p:nvPr>
            <p:ph type="ftr" sz="quarter" idx="11"/>
          </p:nvPr>
        </p:nvSpPr>
        <p:spPr/>
        <p:txBody>
          <a:bodyPr/>
          <a:lstStyle>
            <a:lvl1pPr>
              <a:defRPr/>
            </a:lvl1pPr>
          </a:lstStyle>
          <a:p>
            <a:r>
              <a:rPr lang="en-US"/>
              <a:t>Prof. Paul Lin</a:t>
            </a:r>
          </a:p>
        </p:txBody>
      </p:sp>
      <p:sp>
        <p:nvSpPr>
          <p:cNvPr id="6" name="Slide Number Placeholder 5"/>
          <p:cNvSpPr>
            <a:spLocks noGrp="1"/>
          </p:cNvSpPr>
          <p:nvPr>
            <p:ph type="sldNum" sz="quarter" idx="12"/>
          </p:nvPr>
        </p:nvSpPr>
        <p:spPr/>
        <p:txBody>
          <a:bodyPr/>
          <a:lstStyle>
            <a:lvl1pPr>
              <a:defRPr/>
            </a:lvl1pPr>
          </a:lstStyle>
          <a:p>
            <a:fld id="{A0E69A6A-449D-4389-AF10-B2B29866E860}" type="slidenum">
              <a:rPr lang="en-US"/>
              <a:pPr/>
              <a:t>‹#›</a:t>
            </a:fld>
            <a:endParaRPr lang="en-US"/>
          </a:p>
        </p:txBody>
      </p:sp>
    </p:spTree>
    <p:extLst>
      <p:ext uri="{BB962C8B-B14F-4D97-AF65-F5344CB8AC3E}">
        <p14:creationId xmlns:p14="http://schemas.microsoft.com/office/powerpoint/2010/main" val="2180678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r>
              <a:rPr lang="en-US"/>
              <a:t>Sept. 1, 2006</a:t>
            </a: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r>
              <a:rPr lang="en-US"/>
              <a:t>Prof. Paul Lin</a:t>
            </a:r>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51875569-1F70-4514-984B-7D5E96C11D83}" type="slidenum">
              <a:rPr lang="en-US"/>
              <a:pPr/>
              <a:t>‹#›</a:t>
            </a:fld>
            <a:endParaRPr lang="en-US"/>
          </a:p>
        </p:txBody>
      </p:sp>
    </p:spTree>
    <p:extLst>
      <p:ext uri="{BB962C8B-B14F-4D97-AF65-F5344CB8AC3E}">
        <p14:creationId xmlns:p14="http://schemas.microsoft.com/office/powerpoint/2010/main" val="1308237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r>
              <a:rPr lang="en-US"/>
              <a:t>Sept. 1, 2006</a:t>
            </a: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t>Prof. Paul Lin</a:t>
            </a: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4DA56642-A7D8-4BC3-A612-854CB2535ACF}" type="slidenum">
              <a:rPr lang="en-US"/>
              <a:pPr/>
              <a:t>‹#›</a:t>
            </a:fld>
            <a:endParaRPr lang="en-US"/>
          </a:p>
        </p:txBody>
      </p:sp>
    </p:spTree>
    <p:extLst>
      <p:ext uri="{BB962C8B-B14F-4D97-AF65-F5344CB8AC3E}">
        <p14:creationId xmlns:p14="http://schemas.microsoft.com/office/powerpoint/2010/main" val="1682026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t>Sept. 1, 2006</a:t>
            </a:r>
          </a:p>
        </p:txBody>
      </p:sp>
      <p:sp>
        <p:nvSpPr>
          <p:cNvPr id="5" name="Footer Placeholder 4"/>
          <p:cNvSpPr>
            <a:spLocks noGrp="1"/>
          </p:cNvSpPr>
          <p:nvPr>
            <p:ph type="ftr" sz="quarter" idx="11"/>
          </p:nvPr>
        </p:nvSpPr>
        <p:spPr/>
        <p:txBody>
          <a:bodyPr/>
          <a:lstStyle>
            <a:lvl1pPr>
              <a:defRPr/>
            </a:lvl1pPr>
          </a:lstStyle>
          <a:p>
            <a:r>
              <a:rPr lang="en-US"/>
              <a:t>Prof. Paul Lin</a:t>
            </a:r>
          </a:p>
        </p:txBody>
      </p:sp>
      <p:sp>
        <p:nvSpPr>
          <p:cNvPr id="6" name="Slide Number Placeholder 5"/>
          <p:cNvSpPr>
            <a:spLocks noGrp="1"/>
          </p:cNvSpPr>
          <p:nvPr>
            <p:ph type="sldNum" sz="quarter" idx="12"/>
          </p:nvPr>
        </p:nvSpPr>
        <p:spPr/>
        <p:txBody>
          <a:bodyPr/>
          <a:lstStyle>
            <a:lvl1pPr>
              <a:defRPr/>
            </a:lvl1pPr>
          </a:lstStyle>
          <a:p>
            <a:fld id="{77850103-044E-45CB-9328-C68B807E0E95}" type="slidenum">
              <a:rPr lang="en-US"/>
              <a:pPr/>
              <a:t>‹#›</a:t>
            </a:fld>
            <a:endParaRPr lang="en-US"/>
          </a:p>
        </p:txBody>
      </p:sp>
    </p:spTree>
    <p:extLst>
      <p:ext uri="{BB962C8B-B14F-4D97-AF65-F5344CB8AC3E}">
        <p14:creationId xmlns:p14="http://schemas.microsoft.com/office/powerpoint/2010/main" val="2811388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t>Sept. 1, 2006</a:t>
            </a:r>
          </a:p>
        </p:txBody>
      </p:sp>
      <p:sp>
        <p:nvSpPr>
          <p:cNvPr id="5" name="Footer Placeholder 4"/>
          <p:cNvSpPr>
            <a:spLocks noGrp="1"/>
          </p:cNvSpPr>
          <p:nvPr>
            <p:ph type="ftr" sz="quarter" idx="11"/>
          </p:nvPr>
        </p:nvSpPr>
        <p:spPr/>
        <p:txBody>
          <a:bodyPr/>
          <a:lstStyle>
            <a:lvl1pPr>
              <a:defRPr/>
            </a:lvl1pPr>
          </a:lstStyle>
          <a:p>
            <a:r>
              <a:rPr lang="en-US"/>
              <a:t>Prof. Paul Lin</a:t>
            </a:r>
          </a:p>
        </p:txBody>
      </p:sp>
      <p:sp>
        <p:nvSpPr>
          <p:cNvPr id="6" name="Slide Number Placeholder 5"/>
          <p:cNvSpPr>
            <a:spLocks noGrp="1"/>
          </p:cNvSpPr>
          <p:nvPr>
            <p:ph type="sldNum" sz="quarter" idx="12"/>
          </p:nvPr>
        </p:nvSpPr>
        <p:spPr/>
        <p:txBody>
          <a:bodyPr/>
          <a:lstStyle>
            <a:lvl1pPr>
              <a:defRPr/>
            </a:lvl1pPr>
          </a:lstStyle>
          <a:p>
            <a:fld id="{3268248A-DA56-442C-8A43-E4D6E7690B06}" type="slidenum">
              <a:rPr lang="en-US"/>
              <a:pPr/>
              <a:t>‹#›</a:t>
            </a:fld>
            <a:endParaRPr lang="en-US"/>
          </a:p>
        </p:txBody>
      </p:sp>
    </p:spTree>
    <p:extLst>
      <p:ext uri="{BB962C8B-B14F-4D97-AF65-F5344CB8AC3E}">
        <p14:creationId xmlns:p14="http://schemas.microsoft.com/office/powerpoint/2010/main" val="1893102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t>Sept. 1, 2006</a:t>
            </a:r>
          </a:p>
        </p:txBody>
      </p:sp>
      <p:sp>
        <p:nvSpPr>
          <p:cNvPr id="6" name="Footer Placeholder 5"/>
          <p:cNvSpPr>
            <a:spLocks noGrp="1"/>
          </p:cNvSpPr>
          <p:nvPr>
            <p:ph type="ftr" sz="quarter" idx="11"/>
          </p:nvPr>
        </p:nvSpPr>
        <p:spPr/>
        <p:txBody>
          <a:bodyPr/>
          <a:lstStyle>
            <a:lvl1pPr>
              <a:defRPr/>
            </a:lvl1pPr>
          </a:lstStyle>
          <a:p>
            <a:r>
              <a:rPr lang="en-US"/>
              <a:t>Prof. Paul Lin</a:t>
            </a:r>
          </a:p>
        </p:txBody>
      </p:sp>
      <p:sp>
        <p:nvSpPr>
          <p:cNvPr id="7" name="Slide Number Placeholder 6"/>
          <p:cNvSpPr>
            <a:spLocks noGrp="1"/>
          </p:cNvSpPr>
          <p:nvPr>
            <p:ph type="sldNum" sz="quarter" idx="12"/>
          </p:nvPr>
        </p:nvSpPr>
        <p:spPr/>
        <p:txBody>
          <a:bodyPr/>
          <a:lstStyle>
            <a:lvl1pPr>
              <a:defRPr/>
            </a:lvl1pPr>
          </a:lstStyle>
          <a:p>
            <a:fld id="{BD72F3E8-D4A6-4E8C-B874-718C9F08AEF4}" type="slidenum">
              <a:rPr lang="en-US"/>
              <a:pPr/>
              <a:t>‹#›</a:t>
            </a:fld>
            <a:endParaRPr lang="en-US"/>
          </a:p>
        </p:txBody>
      </p:sp>
    </p:spTree>
    <p:extLst>
      <p:ext uri="{BB962C8B-B14F-4D97-AF65-F5344CB8AC3E}">
        <p14:creationId xmlns:p14="http://schemas.microsoft.com/office/powerpoint/2010/main" val="1952306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t>Sept. 1, 2006</a:t>
            </a:r>
          </a:p>
        </p:txBody>
      </p:sp>
      <p:sp>
        <p:nvSpPr>
          <p:cNvPr id="8" name="Footer Placeholder 7"/>
          <p:cNvSpPr>
            <a:spLocks noGrp="1"/>
          </p:cNvSpPr>
          <p:nvPr>
            <p:ph type="ftr" sz="quarter" idx="11"/>
          </p:nvPr>
        </p:nvSpPr>
        <p:spPr/>
        <p:txBody>
          <a:bodyPr/>
          <a:lstStyle>
            <a:lvl1pPr>
              <a:defRPr/>
            </a:lvl1pPr>
          </a:lstStyle>
          <a:p>
            <a:r>
              <a:rPr lang="en-US"/>
              <a:t>Prof. Paul Lin</a:t>
            </a:r>
          </a:p>
        </p:txBody>
      </p:sp>
      <p:sp>
        <p:nvSpPr>
          <p:cNvPr id="9" name="Slide Number Placeholder 8"/>
          <p:cNvSpPr>
            <a:spLocks noGrp="1"/>
          </p:cNvSpPr>
          <p:nvPr>
            <p:ph type="sldNum" sz="quarter" idx="12"/>
          </p:nvPr>
        </p:nvSpPr>
        <p:spPr/>
        <p:txBody>
          <a:bodyPr/>
          <a:lstStyle>
            <a:lvl1pPr>
              <a:defRPr/>
            </a:lvl1pPr>
          </a:lstStyle>
          <a:p>
            <a:fld id="{BD5E2822-BD3E-41C7-ACE3-22F63D94992B}" type="slidenum">
              <a:rPr lang="en-US"/>
              <a:pPr/>
              <a:t>‹#›</a:t>
            </a:fld>
            <a:endParaRPr lang="en-US"/>
          </a:p>
        </p:txBody>
      </p:sp>
    </p:spTree>
    <p:extLst>
      <p:ext uri="{BB962C8B-B14F-4D97-AF65-F5344CB8AC3E}">
        <p14:creationId xmlns:p14="http://schemas.microsoft.com/office/powerpoint/2010/main" val="1037488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t>Sept. 1, 2006</a:t>
            </a:r>
          </a:p>
        </p:txBody>
      </p:sp>
      <p:sp>
        <p:nvSpPr>
          <p:cNvPr id="4" name="Footer Placeholder 3"/>
          <p:cNvSpPr>
            <a:spLocks noGrp="1"/>
          </p:cNvSpPr>
          <p:nvPr>
            <p:ph type="ftr" sz="quarter" idx="11"/>
          </p:nvPr>
        </p:nvSpPr>
        <p:spPr/>
        <p:txBody>
          <a:bodyPr/>
          <a:lstStyle>
            <a:lvl1pPr>
              <a:defRPr/>
            </a:lvl1pPr>
          </a:lstStyle>
          <a:p>
            <a:r>
              <a:rPr lang="en-US"/>
              <a:t>Prof. Paul Lin</a:t>
            </a:r>
          </a:p>
        </p:txBody>
      </p:sp>
      <p:sp>
        <p:nvSpPr>
          <p:cNvPr id="5" name="Slide Number Placeholder 4"/>
          <p:cNvSpPr>
            <a:spLocks noGrp="1"/>
          </p:cNvSpPr>
          <p:nvPr>
            <p:ph type="sldNum" sz="quarter" idx="12"/>
          </p:nvPr>
        </p:nvSpPr>
        <p:spPr/>
        <p:txBody>
          <a:bodyPr/>
          <a:lstStyle>
            <a:lvl1pPr>
              <a:defRPr/>
            </a:lvl1pPr>
          </a:lstStyle>
          <a:p>
            <a:fld id="{2FDD2C6B-850E-492D-9F5E-CE15DDFB8F0B}" type="slidenum">
              <a:rPr lang="en-US"/>
              <a:pPr/>
              <a:t>‹#›</a:t>
            </a:fld>
            <a:endParaRPr lang="en-US"/>
          </a:p>
        </p:txBody>
      </p:sp>
    </p:spTree>
    <p:extLst>
      <p:ext uri="{BB962C8B-B14F-4D97-AF65-F5344CB8AC3E}">
        <p14:creationId xmlns:p14="http://schemas.microsoft.com/office/powerpoint/2010/main" val="782550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Sept. 1, 2006</a:t>
            </a:r>
          </a:p>
        </p:txBody>
      </p:sp>
      <p:sp>
        <p:nvSpPr>
          <p:cNvPr id="3" name="Footer Placeholder 2"/>
          <p:cNvSpPr>
            <a:spLocks noGrp="1"/>
          </p:cNvSpPr>
          <p:nvPr>
            <p:ph type="ftr" sz="quarter" idx="11"/>
          </p:nvPr>
        </p:nvSpPr>
        <p:spPr/>
        <p:txBody>
          <a:bodyPr/>
          <a:lstStyle>
            <a:lvl1pPr>
              <a:defRPr/>
            </a:lvl1pPr>
          </a:lstStyle>
          <a:p>
            <a:r>
              <a:rPr lang="en-US"/>
              <a:t>Prof. Paul Lin</a:t>
            </a:r>
          </a:p>
        </p:txBody>
      </p:sp>
      <p:sp>
        <p:nvSpPr>
          <p:cNvPr id="4" name="Slide Number Placeholder 3"/>
          <p:cNvSpPr>
            <a:spLocks noGrp="1"/>
          </p:cNvSpPr>
          <p:nvPr>
            <p:ph type="sldNum" sz="quarter" idx="12"/>
          </p:nvPr>
        </p:nvSpPr>
        <p:spPr/>
        <p:txBody>
          <a:bodyPr/>
          <a:lstStyle>
            <a:lvl1pPr>
              <a:defRPr/>
            </a:lvl1pPr>
          </a:lstStyle>
          <a:p>
            <a:fld id="{7EB1A8D4-A1F3-47E8-AAA2-2BE69480654F}" type="slidenum">
              <a:rPr lang="en-US"/>
              <a:pPr/>
              <a:t>‹#›</a:t>
            </a:fld>
            <a:endParaRPr lang="en-US"/>
          </a:p>
        </p:txBody>
      </p:sp>
    </p:spTree>
    <p:extLst>
      <p:ext uri="{BB962C8B-B14F-4D97-AF65-F5344CB8AC3E}">
        <p14:creationId xmlns:p14="http://schemas.microsoft.com/office/powerpoint/2010/main" val="1862614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t>Sept. 1, 2006</a:t>
            </a:r>
          </a:p>
        </p:txBody>
      </p:sp>
      <p:sp>
        <p:nvSpPr>
          <p:cNvPr id="6" name="Footer Placeholder 5"/>
          <p:cNvSpPr>
            <a:spLocks noGrp="1"/>
          </p:cNvSpPr>
          <p:nvPr>
            <p:ph type="ftr" sz="quarter" idx="11"/>
          </p:nvPr>
        </p:nvSpPr>
        <p:spPr/>
        <p:txBody>
          <a:bodyPr/>
          <a:lstStyle>
            <a:lvl1pPr>
              <a:defRPr/>
            </a:lvl1pPr>
          </a:lstStyle>
          <a:p>
            <a:r>
              <a:rPr lang="en-US"/>
              <a:t>Prof. Paul Lin</a:t>
            </a:r>
          </a:p>
        </p:txBody>
      </p:sp>
      <p:sp>
        <p:nvSpPr>
          <p:cNvPr id="7" name="Slide Number Placeholder 6"/>
          <p:cNvSpPr>
            <a:spLocks noGrp="1"/>
          </p:cNvSpPr>
          <p:nvPr>
            <p:ph type="sldNum" sz="quarter" idx="12"/>
          </p:nvPr>
        </p:nvSpPr>
        <p:spPr/>
        <p:txBody>
          <a:bodyPr/>
          <a:lstStyle>
            <a:lvl1pPr>
              <a:defRPr/>
            </a:lvl1pPr>
          </a:lstStyle>
          <a:p>
            <a:fld id="{706866B4-61AC-4372-96EE-CE4C1FAD2CE0}" type="slidenum">
              <a:rPr lang="en-US"/>
              <a:pPr/>
              <a:t>‹#›</a:t>
            </a:fld>
            <a:endParaRPr lang="en-US"/>
          </a:p>
        </p:txBody>
      </p:sp>
    </p:spTree>
    <p:extLst>
      <p:ext uri="{BB962C8B-B14F-4D97-AF65-F5344CB8AC3E}">
        <p14:creationId xmlns:p14="http://schemas.microsoft.com/office/powerpoint/2010/main" val="843419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t>Sept. 1, 2006</a:t>
            </a:r>
          </a:p>
        </p:txBody>
      </p:sp>
      <p:sp>
        <p:nvSpPr>
          <p:cNvPr id="6" name="Footer Placeholder 5"/>
          <p:cNvSpPr>
            <a:spLocks noGrp="1"/>
          </p:cNvSpPr>
          <p:nvPr>
            <p:ph type="ftr" sz="quarter" idx="11"/>
          </p:nvPr>
        </p:nvSpPr>
        <p:spPr/>
        <p:txBody>
          <a:bodyPr/>
          <a:lstStyle>
            <a:lvl1pPr>
              <a:defRPr/>
            </a:lvl1pPr>
          </a:lstStyle>
          <a:p>
            <a:r>
              <a:rPr lang="en-US"/>
              <a:t>Prof. Paul Lin</a:t>
            </a:r>
          </a:p>
        </p:txBody>
      </p:sp>
      <p:sp>
        <p:nvSpPr>
          <p:cNvPr id="7" name="Slide Number Placeholder 6"/>
          <p:cNvSpPr>
            <a:spLocks noGrp="1"/>
          </p:cNvSpPr>
          <p:nvPr>
            <p:ph type="sldNum" sz="quarter" idx="12"/>
          </p:nvPr>
        </p:nvSpPr>
        <p:spPr/>
        <p:txBody>
          <a:bodyPr/>
          <a:lstStyle>
            <a:lvl1pPr>
              <a:defRPr/>
            </a:lvl1pPr>
          </a:lstStyle>
          <a:p>
            <a:fld id="{DB11EF8B-E169-4544-AD2C-E7CC8EBAEA0A}" type="slidenum">
              <a:rPr lang="en-US"/>
              <a:pPr/>
              <a:t>‹#›</a:t>
            </a:fld>
            <a:endParaRPr lang="en-US"/>
          </a:p>
        </p:txBody>
      </p:sp>
    </p:spTree>
    <p:extLst>
      <p:ext uri="{BB962C8B-B14F-4D97-AF65-F5344CB8AC3E}">
        <p14:creationId xmlns:p14="http://schemas.microsoft.com/office/powerpoint/2010/main" val="4231102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1588" y="0"/>
            <a:ext cx="9148762" cy="6851650"/>
            <a:chOff x="1" y="0"/>
            <a:chExt cx="5763" cy="4316"/>
          </a:xfrm>
        </p:grpSpPr>
        <p:sp>
          <p:nvSpPr>
            <p:cNvPr id="31747"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48"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49"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1750" name="Group 6"/>
            <p:cNvGrpSpPr>
              <a:grpSpLocks/>
            </p:cNvGrpSpPr>
            <p:nvPr/>
          </p:nvGrpSpPr>
          <p:grpSpPr bwMode="auto">
            <a:xfrm>
              <a:off x="288" y="0"/>
              <a:ext cx="5098" cy="4316"/>
              <a:chOff x="288" y="0"/>
              <a:chExt cx="5098" cy="4316"/>
            </a:xfrm>
          </p:grpSpPr>
          <p:sp>
            <p:nvSpPr>
              <p:cNvPr id="31751"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52"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53"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54"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55"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56"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57"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58"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59"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0"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1"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2"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3"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1764"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5"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6"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7"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8"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9"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0"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1"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2"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3"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4"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775" name="Group 31"/>
            <p:cNvGrpSpPr>
              <a:grpSpLocks/>
            </p:cNvGrpSpPr>
            <p:nvPr/>
          </p:nvGrpSpPr>
          <p:grpSpPr bwMode="auto">
            <a:xfrm>
              <a:off x="1" y="392"/>
              <a:ext cx="5758" cy="1571"/>
              <a:chOff x="1" y="392"/>
              <a:chExt cx="5758" cy="1571"/>
            </a:xfrm>
          </p:grpSpPr>
          <p:sp>
            <p:nvSpPr>
              <p:cNvPr id="31776"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7"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8"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9"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80"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8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8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83" name="Rectangle 39"/>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31784"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0">
                <a:effectLst>
                  <a:outerShdw blurRad="38100" dist="38100" dir="2700000" algn="tl">
                    <a:srgbClr val="000000"/>
                  </a:outerShdw>
                </a:effectLst>
              </a:defRPr>
            </a:lvl1pPr>
          </a:lstStyle>
          <a:p>
            <a:r>
              <a:rPr lang="en-US"/>
              <a:t>Sept. 1, 2006</a:t>
            </a:r>
          </a:p>
        </p:txBody>
      </p:sp>
      <p:sp>
        <p:nvSpPr>
          <p:cNvPr id="31785"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0">
                <a:effectLst>
                  <a:outerShdw blurRad="38100" dist="38100" dir="2700000" algn="tl">
                    <a:srgbClr val="000000"/>
                  </a:outerShdw>
                </a:effectLst>
              </a:defRPr>
            </a:lvl1pPr>
          </a:lstStyle>
          <a:p>
            <a:r>
              <a:rPr lang="en-US"/>
              <a:t>Prof. Paul Lin</a:t>
            </a:r>
          </a:p>
        </p:txBody>
      </p:sp>
      <p:sp>
        <p:nvSpPr>
          <p:cNvPr id="31786"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0">
                <a:effectLst>
                  <a:outerShdw blurRad="38100" dist="38100" dir="2700000" algn="tl">
                    <a:srgbClr val="000000"/>
                  </a:outerShdw>
                </a:effectLst>
              </a:defRPr>
            </a:lvl1pPr>
          </a:lstStyle>
          <a:p>
            <a:fld id="{A80E740D-6F9C-4A06-95A9-E87BF0473860}" type="slidenum">
              <a:rPr lang="en-US"/>
              <a:pPr/>
              <a:t>‹#›</a:t>
            </a:fld>
            <a:endParaRPr lang="en-US"/>
          </a:p>
        </p:txBody>
      </p:sp>
      <p:sp>
        <p:nvSpPr>
          <p:cNvPr id="31787"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iming>
    <p:tnLst>
      <p:par>
        <p:cTn id="1" dur="indefinite" restart="never" nodeType="tmRoot"/>
      </p:par>
    </p:tnLst>
  </p:timing>
  <p:hf hdr="0" ftr="0"/>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9.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1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Microsoft_Visio_2003-2010_Drawing1.vsd"/><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20.png"/><Relationship Id="rId4" Type="http://schemas.openxmlformats.org/officeDocument/2006/relationships/image" Target="../media/image19.emf"/></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Microsoft_Visio_2003-2010_Drawing2.vsd"/><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25.emf"/></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Microsoft_Visio_2003-2010_Drawing3.vsd"/><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51.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Microsoft_Visio_2003-2010_Drawing4.vsd"/><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52.emf"/></Relationships>
</file>

<file path=ppt/slides/_rels/slide4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Microsoft_Visio_2003-2010_Drawing5.vsd"/><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69.gif"/><Relationship Id="rId4" Type="http://schemas.openxmlformats.org/officeDocument/2006/relationships/image" Target="../media/image68.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Microsoft_Visio_2003-2010_Drawing6.vsd"/><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70.emf"/></Relationships>
</file>

<file path=ppt/slides/_rels/slide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Microsoft_Visio_2003-2010_Drawing7.vsd"/><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72.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Microsoft_Visio_2003-2010_Drawing8.vsd"/><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73.emf"/></Relationships>
</file>

<file path=ppt/slides/_rels/slide68.xml.rels><?xml version="1.0" encoding="UTF-8" standalone="yes"?>
<Relationships xmlns="http://schemas.openxmlformats.org/package/2006/relationships"><Relationship Id="rId3" Type="http://schemas.openxmlformats.org/officeDocument/2006/relationships/oleObject" Target="../embeddings/Microsoft_Visio_2003-2010_Drawing9.vsd"/><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7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AFE85551-139C-4FB0-BADF-7703F16228E4}" type="slidenum">
              <a:rPr lang="en-US"/>
              <a:pPr/>
              <a:t>1</a:t>
            </a:fld>
            <a:endParaRPr lang="en-US"/>
          </a:p>
        </p:txBody>
      </p:sp>
      <p:sp>
        <p:nvSpPr>
          <p:cNvPr id="54274" name="Rectangle 2"/>
          <p:cNvSpPr>
            <a:spLocks noGrp="1" noChangeArrowheads="1"/>
          </p:cNvSpPr>
          <p:nvPr>
            <p:ph type="title"/>
          </p:nvPr>
        </p:nvSpPr>
        <p:spPr/>
        <p:txBody>
          <a:bodyPr/>
          <a:lstStyle/>
          <a:p>
            <a:r>
              <a:rPr lang="en-US" sz="3600" b="1" dirty="0" smtClean="0">
                <a:solidFill>
                  <a:schemeClr val="folHlink"/>
                </a:solidFill>
              </a:rPr>
              <a:t>Micro/Nano Technology Sol-Gel Corrosion Sensor System Project</a:t>
            </a:r>
            <a:br>
              <a:rPr lang="en-US" sz="3600" b="1" dirty="0" smtClean="0">
                <a:solidFill>
                  <a:schemeClr val="folHlink"/>
                </a:solidFill>
              </a:rPr>
            </a:br>
            <a:endParaRPr lang="en-US" sz="3600" b="1" dirty="0">
              <a:solidFill>
                <a:schemeClr val="folHlink"/>
              </a:solidFill>
            </a:endParaRPr>
          </a:p>
        </p:txBody>
      </p:sp>
      <p:sp>
        <p:nvSpPr>
          <p:cNvPr id="54275" name="Rectangle 3"/>
          <p:cNvSpPr>
            <a:spLocks noGrp="1" noChangeArrowheads="1"/>
          </p:cNvSpPr>
          <p:nvPr>
            <p:ph type="body" idx="1"/>
          </p:nvPr>
        </p:nvSpPr>
        <p:spPr>
          <a:xfrm>
            <a:off x="304800" y="1600200"/>
            <a:ext cx="8610600" cy="4530725"/>
          </a:xfrm>
        </p:spPr>
        <p:txBody>
          <a:bodyPr/>
          <a:lstStyle/>
          <a:p>
            <a:pPr algn="ctr">
              <a:buNone/>
            </a:pPr>
            <a:r>
              <a:rPr lang="en-US" sz="3000" b="1" dirty="0" smtClean="0">
                <a:solidFill>
                  <a:schemeClr val="folHlink"/>
                </a:solidFill>
              </a:rPr>
              <a:t>End of the Project Report</a:t>
            </a:r>
            <a:endParaRPr lang="en-US" sz="3000" b="1" dirty="0">
              <a:latin typeface="Arial" charset="0"/>
            </a:endParaRPr>
          </a:p>
          <a:p>
            <a:pPr algn="ctr">
              <a:buFont typeface="Wingdings" pitchFamily="2" charset="2"/>
              <a:buNone/>
            </a:pPr>
            <a:endParaRPr lang="en-US" b="1" dirty="0" smtClean="0">
              <a:latin typeface="Arial" charset="0"/>
            </a:endParaRPr>
          </a:p>
          <a:p>
            <a:pPr algn="ctr">
              <a:buFont typeface="Wingdings" pitchFamily="2" charset="2"/>
              <a:buNone/>
            </a:pPr>
            <a:endParaRPr lang="en-US" b="1" dirty="0">
              <a:latin typeface="Arial" charset="0"/>
            </a:endParaRPr>
          </a:p>
          <a:p>
            <a:pPr algn="ctr">
              <a:buFont typeface="Wingdings" pitchFamily="2" charset="2"/>
              <a:buNone/>
            </a:pPr>
            <a:r>
              <a:rPr lang="en-US" sz="2600" b="1" dirty="0" smtClean="0">
                <a:latin typeface="Arial" charset="0"/>
              </a:rPr>
              <a:t>Max Yen, Dong Chen, and Paul  Lin </a:t>
            </a:r>
            <a:endParaRPr lang="en-US" sz="2600" b="1" dirty="0">
              <a:latin typeface="Arial" charset="0"/>
            </a:endParaRPr>
          </a:p>
          <a:p>
            <a:pPr algn="ctr">
              <a:buFont typeface="Wingdings" pitchFamily="2" charset="2"/>
              <a:buNone/>
            </a:pPr>
            <a:endParaRPr lang="en-US" sz="2400" dirty="0" smtClean="0">
              <a:latin typeface="Arial" charset="0"/>
            </a:endParaRPr>
          </a:p>
          <a:p>
            <a:pPr algn="ctr">
              <a:buFont typeface="Wingdings" pitchFamily="2" charset="2"/>
              <a:buNone/>
            </a:pPr>
            <a:r>
              <a:rPr lang="en-US" sz="2400" dirty="0" smtClean="0">
                <a:latin typeface="Arial" charset="0"/>
              </a:rPr>
              <a:t>College of Engineering, Technology, and Computer Science</a:t>
            </a:r>
            <a:endParaRPr lang="en-US" sz="2400" dirty="0">
              <a:latin typeface="Arial" charset="0"/>
            </a:endParaRPr>
          </a:p>
          <a:p>
            <a:pPr algn="ctr">
              <a:buFont typeface="Wingdings" pitchFamily="2" charset="2"/>
              <a:buNone/>
            </a:pPr>
            <a:r>
              <a:rPr lang="en-US" sz="2400" dirty="0">
                <a:latin typeface="Arial" charset="0"/>
              </a:rPr>
              <a:t>Indiana University-Purdue University Fort </a:t>
            </a:r>
            <a:r>
              <a:rPr lang="en-US" sz="2400" dirty="0" smtClean="0">
                <a:latin typeface="Arial" charset="0"/>
              </a:rPr>
              <a:t>Wayne</a:t>
            </a:r>
          </a:p>
          <a:p>
            <a:pPr algn="ctr">
              <a:buFont typeface="Wingdings" pitchFamily="2" charset="2"/>
              <a:buNone/>
            </a:pPr>
            <a:endParaRPr lang="en-US" sz="2400" dirty="0" smtClean="0">
              <a:latin typeface="Arial" charset="0"/>
            </a:endParaRPr>
          </a:p>
          <a:p>
            <a:pPr algn="ctr">
              <a:buFont typeface="Wingdings" pitchFamily="2" charset="2"/>
              <a:buNone/>
            </a:pPr>
            <a:r>
              <a:rPr lang="en-US" sz="2400" dirty="0" smtClean="0">
                <a:latin typeface="Arial" charset="0"/>
                <a:cs typeface="Arial" charset="0"/>
              </a:rPr>
              <a:t>April 14, 2014</a:t>
            </a:r>
            <a:endParaRPr lang="en-US" sz="2400" dirty="0">
              <a:latin typeface="Arial" charset="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7850103-044E-45CB-9328-C68B807E0E95}" type="slidenum">
              <a:rPr lang="en-US" smtClean="0"/>
              <a:pPr/>
              <a:t>10</a:t>
            </a:fld>
            <a:endParaRPr lang="en-U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3"/>
          <p:cNvSpPr>
            <a:spLocks noChangeArrowheads="1"/>
          </p:cNvSpPr>
          <p:nvPr/>
        </p:nvSpPr>
        <p:spPr bwMode="auto">
          <a:xfrm>
            <a:off x="228601" y="5981699"/>
            <a:ext cx="8001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1" hangingPunct="1"/>
            <a:r>
              <a:rPr lang="en-GB" sz="2000" b="0" dirty="0" smtClean="0">
                <a:latin typeface="+mj-lt"/>
              </a:rPr>
              <a:t>Normalized </a:t>
            </a:r>
            <a:r>
              <a:rPr lang="en-GB" sz="2000" b="0" dirty="0">
                <a:latin typeface="+mj-lt"/>
              </a:rPr>
              <a:t>electrical resistance in parallel (</a:t>
            </a:r>
            <a:r>
              <a:rPr lang="en-GB" sz="2000" b="0" i="1" dirty="0">
                <a:latin typeface="+mj-lt"/>
              </a:rPr>
              <a:t>R</a:t>
            </a:r>
            <a:r>
              <a:rPr lang="en-GB" sz="2000" b="0" dirty="0">
                <a:latin typeface="+mj-lt"/>
              </a:rPr>
              <a:t>/</a:t>
            </a:r>
            <a:r>
              <a:rPr lang="en-GB" sz="2000" b="0" i="1" dirty="0">
                <a:latin typeface="+mj-lt"/>
              </a:rPr>
              <a:t>R</a:t>
            </a:r>
            <a:r>
              <a:rPr lang="en-GB" sz="2000" b="0" baseline="-25000" dirty="0">
                <a:latin typeface="+mj-lt"/>
              </a:rPr>
              <a:t>0</a:t>
            </a:r>
            <a:r>
              <a:rPr lang="en-GB" sz="2000" b="0" dirty="0">
                <a:latin typeface="+mj-lt"/>
              </a:rPr>
              <a:t>) of the </a:t>
            </a:r>
            <a:r>
              <a:rPr lang="en-GB" sz="2000" b="0" dirty="0" smtClean="0">
                <a:latin typeface="+mj-lt"/>
              </a:rPr>
              <a:t>sensors </a:t>
            </a:r>
            <a:r>
              <a:rPr lang="en-GB" sz="2000" b="0" dirty="0">
                <a:latin typeface="+mj-lt"/>
              </a:rPr>
              <a:t>vs. the accumulated time in an aerated 0.2 M </a:t>
            </a:r>
            <a:r>
              <a:rPr lang="en-GB" sz="2000" b="0" dirty="0" err="1">
                <a:latin typeface="+mj-lt"/>
              </a:rPr>
              <a:t>NaCl</a:t>
            </a:r>
            <a:r>
              <a:rPr lang="en-GB" sz="2000" b="0" dirty="0">
                <a:latin typeface="+mj-lt"/>
              </a:rPr>
              <a:t> solution</a:t>
            </a:r>
            <a:r>
              <a:rPr kumimoji="0" lang="en-GB" altLang="en-US" sz="2000" b="0" i="0" u="none" strike="noStrike" cap="none" normalizeH="0" baseline="0" dirty="0" smtClean="0">
                <a:ln>
                  <a:noFill/>
                </a:ln>
                <a:solidFill>
                  <a:schemeClr val="tx1"/>
                </a:solidFill>
                <a:effectLst/>
                <a:latin typeface="+mj-lt"/>
                <a:ea typeface="Calibri" pitchFamily="34" charset="0"/>
                <a:cs typeface="Times New Roman" pitchFamily="18" charset="0"/>
              </a:rPr>
              <a:t>.  </a:t>
            </a:r>
            <a:endParaRPr kumimoji="0" lang="en-GB" altLang="en-US" sz="2000" b="0" i="0" u="none" strike="noStrike" cap="none" normalizeH="0" baseline="0" dirty="0" smtClean="0">
              <a:ln>
                <a:noFill/>
              </a:ln>
              <a:solidFill>
                <a:schemeClr val="tx1"/>
              </a:solidFill>
              <a:effectLst/>
              <a:latin typeface="+mj-lt"/>
              <a:cs typeface="Arial" pitchFamily="34" charset="0"/>
            </a:endParaRPr>
          </a:p>
        </p:txBody>
      </p:sp>
      <p:sp>
        <p:nvSpPr>
          <p:cNvPr id="9" name="Title 1"/>
          <p:cNvSpPr>
            <a:spLocks noGrp="1"/>
          </p:cNvSpPr>
          <p:nvPr>
            <p:ph type="title"/>
          </p:nvPr>
        </p:nvSpPr>
        <p:spPr>
          <a:xfrm>
            <a:off x="0" y="277813"/>
            <a:ext cx="9144000" cy="636587"/>
          </a:xfrm>
        </p:spPr>
        <p:txBody>
          <a:bodyPr/>
          <a:lstStyle/>
          <a:p>
            <a:r>
              <a:rPr lang="en-US" sz="3000" dirty="0" smtClean="0">
                <a:solidFill>
                  <a:srgbClr val="FFC000"/>
                </a:solidFill>
              </a:rPr>
              <a:t>Decreased Resistance of the Sensor due to Corrosion</a:t>
            </a:r>
            <a:endParaRPr lang="en-US" sz="3000" dirty="0">
              <a:solidFill>
                <a:srgbClr val="FFC000"/>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nvPr>
        </p:nvGraphicFramePr>
        <p:xfrm>
          <a:off x="1524000" y="1066800"/>
          <a:ext cx="6096000" cy="4724400"/>
        </p:xfrm>
        <a:graphic>
          <a:graphicData uri="http://schemas.openxmlformats.org/presentationml/2006/ole">
            <mc:AlternateContent xmlns:mc="http://schemas.openxmlformats.org/markup-compatibility/2006">
              <mc:Choice xmlns:v="urn:schemas-microsoft-com:vml" Requires="v">
                <p:oleObj spid="_x0000_s19463" name="SPW 11.0 Graph" r:id="rId3" imgW="3348352" imgH="2598264" progId="SigmaPlotGraphicObject.10">
                  <p:embed/>
                </p:oleObj>
              </mc:Choice>
              <mc:Fallback>
                <p:oleObj name="SPW 11.0 Graph" r:id="rId3" imgW="3348352" imgH="2598264" progId="SigmaPlotGraphicObject.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066800"/>
                        <a:ext cx="6096000" cy="4724400"/>
                      </a:xfrm>
                      <a:prstGeom prst="rect">
                        <a:avLst/>
                      </a:prstGeom>
                      <a:noFill/>
                    </p:spPr>
                  </p:pic>
                </p:oleObj>
              </mc:Fallback>
            </mc:AlternateContent>
          </a:graphicData>
        </a:graphic>
      </p:graphicFrame>
    </p:spTree>
    <p:extLst>
      <p:ext uri="{BB962C8B-B14F-4D97-AF65-F5344CB8AC3E}">
        <p14:creationId xmlns:p14="http://schemas.microsoft.com/office/powerpoint/2010/main" val="9181499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solidFill>
                  <a:srgbClr val="FFC000"/>
                </a:solidFill>
                <a:latin typeface="Arial" panose="020B0604020202020204" pitchFamily="34" charset="0"/>
              </a:rPr>
              <a:t>Coal Tar Epoxy Coated vs. Not Coated A36 Cylindrical Sensor</a:t>
            </a:r>
            <a:endParaRPr lang="en-US" sz="3000" dirty="0">
              <a:solidFill>
                <a:srgbClr val="FFC000"/>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p>
            <a:fld id="{77850103-044E-45CB-9328-C68B807E0E95}" type="slidenum">
              <a:rPr lang="en-US" smtClean="0"/>
              <a:pPr/>
              <a:t>11</a:t>
            </a:fld>
            <a:endParaRPr lang="en-US"/>
          </a:p>
        </p:txBody>
      </p:sp>
      <p:graphicFrame>
        <p:nvGraphicFramePr>
          <p:cNvPr id="6" name="Object 5"/>
          <p:cNvGraphicFramePr>
            <a:graphicFrameLocks noChangeAspect="1"/>
          </p:cNvGraphicFramePr>
          <p:nvPr>
            <p:extLst/>
          </p:nvPr>
        </p:nvGraphicFramePr>
        <p:xfrm>
          <a:off x="1447800" y="1676400"/>
          <a:ext cx="6324600" cy="4970235"/>
        </p:xfrm>
        <a:graphic>
          <a:graphicData uri="http://schemas.openxmlformats.org/presentationml/2006/ole">
            <mc:AlternateContent xmlns:mc="http://schemas.openxmlformats.org/markup-compatibility/2006">
              <mc:Choice xmlns:v="urn:schemas-microsoft-com:vml" Requires="v">
                <p:oleObj spid="_x0000_s20487" name="SPW 11.0 Graph" r:id="rId3" imgW="5544360" imgH="4358160" progId="SigmaPlotGraphicObject.10">
                  <p:embed/>
                </p:oleObj>
              </mc:Choice>
              <mc:Fallback>
                <p:oleObj name="SPW 11.0 Graph" r:id="rId3" imgW="5544360" imgH="4358160" progId="SigmaPlotGraphicObject.10">
                  <p:embed/>
                  <p:pic>
                    <p:nvPicPr>
                      <p:cNvPr id="0" name=""/>
                      <p:cNvPicPr/>
                      <p:nvPr/>
                    </p:nvPicPr>
                    <p:blipFill>
                      <a:blip r:embed="rId4"/>
                      <a:stretch>
                        <a:fillRect/>
                      </a:stretch>
                    </p:blipFill>
                    <p:spPr>
                      <a:xfrm>
                        <a:off x="1447800" y="1676400"/>
                        <a:ext cx="6324600" cy="4970235"/>
                      </a:xfrm>
                      <a:prstGeom prst="rect">
                        <a:avLst/>
                      </a:prstGeom>
                    </p:spPr>
                  </p:pic>
                </p:oleObj>
              </mc:Fallback>
            </mc:AlternateContent>
          </a:graphicData>
        </a:graphic>
      </p:graphicFrame>
    </p:spTree>
    <p:extLst>
      <p:ext uri="{BB962C8B-B14F-4D97-AF65-F5344CB8AC3E}">
        <p14:creationId xmlns:p14="http://schemas.microsoft.com/office/powerpoint/2010/main" val="3282846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solidFill>
                  <a:srgbClr val="FFC000"/>
                </a:solidFill>
                <a:latin typeface="Arial" panose="020B0604020202020204" pitchFamily="34" charset="0"/>
              </a:rPr>
              <a:t>Coal Tar Epoxy Coated vs. Not Coated A36 Cylindrical Sensor</a:t>
            </a:r>
            <a:endParaRPr lang="en-US" sz="3000" dirty="0">
              <a:solidFill>
                <a:srgbClr val="FFC000"/>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p>
            <a:fld id="{77850103-044E-45CB-9328-C68B807E0E95}" type="slidenum">
              <a:rPr lang="en-US" smtClean="0"/>
              <a:pPr/>
              <a:t>12</a:t>
            </a:fld>
            <a:endParaRPr lang="en-US"/>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524000"/>
            <a:ext cx="7116555" cy="477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7364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solidFill>
                  <a:srgbClr val="FFC000"/>
                </a:solidFill>
                <a:latin typeface="Arial" panose="020B0604020202020204" pitchFamily="34" charset="0"/>
              </a:rPr>
              <a:t>Coal Tar Epoxy Coated vs. Not Coated Stainless Steel Cylindrical Sensor</a:t>
            </a:r>
            <a:endParaRPr lang="en-US" sz="3000" dirty="0">
              <a:solidFill>
                <a:srgbClr val="FFC000"/>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p>
            <a:fld id="{77850103-044E-45CB-9328-C68B807E0E95}" type="slidenum">
              <a:rPr lang="en-US" smtClean="0"/>
              <a:pPr/>
              <a:t>13</a:t>
            </a:fld>
            <a:endParaRPr lang="en-US"/>
          </a:p>
        </p:txBody>
      </p:sp>
      <p:graphicFrame>
        <p:nvGraphicFramePr>
          <p:cNvPr id="3" name="Object 2"/>
          <p:cNvGraphicFramePr>
            <a:graphicFrameLocks noChangeAspect="1"/>
          </p:cNvGraphicFramePr>
          <p:nvPr>
            <p:extLst/>
          </p:nvPr>
        </p:nvGraphicFramePr>
        <p:xfrm>
          <a:off x="1447800" y="1524000"/>
          <a:ext cx="6767341" cy="4891088"/>
        </p:xfrm>
        <a:graphic>
          <a:graphicData uri="http://schemas.openxmlformats.org/presentationml/2006/ole">
            <mc:AlternateContent xmlns:mc="http://schemas.openxmlformats.org/markup-compatibility/2006">
              <mc:Choice xmlns:v="urn:schemas-microsoft-com:vml" Requires="v">
                <p:oleObj spid="_x0000_s21511" name="SPW 11.0 Graph" r:id="rId3" imgW="6029640" imgH="4358160" progId="SigmaPlotGraphicObject.10">
                  <p:embed/>
                </p:oleObj>
              </mc:Choice>
              <mc:Fallback>
                <p:oleObj name="SPW 11.0 Graph" r:id="rId3" imgW="6029640" imgH="4358160" progId="SigmaPlotGraphicObject.10">
                  <p:embed/>
                  <p:pic>
                    <p:nvPicPr>
                      <p:cNvPr id="0" name=""/>
                      <p:cNvPicPr/>
                      <p:nvPr/>
                    </p:nvPicPr>
                    <p:blipFill>
                      <a:blip r:embed="rId4"/>
                      <a:stretch>
                        <a:fillRect/>
                      </a:stretch>
                    </p:blipFill>
                    <p:spPr>
                      <a:xfrm>
                        <a:off x="1447800" y="1524000"/>
                        <a:ext cx="6767341" cy="4891088"/>
                      </a:xfrm>
                      <a:prstGeom prst="rect">
                        <a:avLst/>
                      </a:prstGeom>
                    </p:spPr>
                  </p:pic>
                </p:oleObj>
              </mc:Fallback>
            </mc:AlternateContent>
          </a:graphicData>
        </a:graphic>
      </p:graphicFrame>
    </p:spTree>
    <p:extLst>
      <p:ext uri="{BB962C8B-B14F-4D97-AF65-F5344CB8AC3E}">
        <p14:creationId xmlns:p14="http://schemas.microsoft.com/office/powerpoint/2010/main" val="2460390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solidFill>
                  <a:srgbClr val="FFC000"/>
                </a:solidFill>
                <a:latin typeface="Arial" panose="020B0604020202020204" pitchFamily="34" charset="0"/>
              </a:rPr>
              <a:t>Coal Tar Epoxy Coated vs. Not Coated Stainless Steel Cylindrical Sensor</a:t>
            </a:r>
            <a:endParaRPr lang="en-US" sz="3000" dirty="0">
              <a:solidFill>
                <a:srgbClr val="FFC000"/>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p>
            <a:fld id="{77850103-044E-45CB-9328-C68B807E0E95}" type="slidenum">
              <a:rPr lang="en-US" smtClean="0"/>
              <a:pPr/>
              <a:t>14</a:t>
            </a:fld>
            <a:endParaRPr lang="en-US"/>
          </a:p>
        </p:txBody>
      </p:sp>
      <p:graphicFrame>
        <p:nvGraphicFramePr>
          <p:cNvPr id="3" name="Object 2"/>
          <p:cNvGraphicFramePr>
            <a:graphicFrameLocks noChangeAspect="1"/>
          </p:cNvGraphicFramePr>
          <p:nvPr>
            <p:extLst/>
          </p:nvPr>
        </p:nvGraphicFramePr>
        <p:xfrm>
          <a:off x="762000" y="1600200"/>
          <a:ext cx="7690064" cy="4997450"/>
        </p:xfrm>
        <a:graphic>
          <a:graphicData uri="http://schemas.openxmlformats.org/presentationml/2006/ole">
            <mc:AlternateContent xmlns:mc="http://schemas.openxmlformats.org/markup-compatibility/2006">
              <mc:Choice xmlns:v="urn:schemas-microsoft-com:vml" Requires="v">
                <p:oleObj spid="_x0000_s22535" name="SPW 11.0 Graph" r:id="rId3" imgW="6705360" imgH="4358160" progId="SigmaPlotGraphicObject.10">
                  <p:embed/>
                </p:oleObj>
              </mc:Choice>
              <mc:Fallback>
                <p:oleObj name="SPW 11.0 Graph" r:id="rId3" imgW="6705360" imgH="4358160" progId="SigmaPlotGraphicObject.10">
                  <p:embed/>
                  <p:pic>
                    <p:nvPicPr>
                      <p:cNvPr id="0" name=""/>
                      <p:cNvPicPr/>
                      <p:nvPr/>
                    </p:nvPicPr>
                    <p:blipFill>
                      <a:blip r:embed="rId4"/>
                      <a:stretch>
                        <a:fillRect/>
                      </a:stretch>
                    </p:blipFill>
                    <p:spPr>
                      <a:xfrm>
                        <a:off x="762000" y="1600200"/>
                        <a:ext cx="7690064" cy="4997450"/>
                      </a:xfrm>
                      <a:prstGeom prst="rect">
                        <a:avLst/>
                      </a:prstGeom>
                    </p:spPr>
                  </p:pic>
                </p:oleObj>
              </mc:Fallback>
            </mc:AlternateContent>
          </a:graphicData>
        </a:graphic>
      </p:graphicFrame>
    </p:spTree>
    <p:extLst>
      <p:ext uri="{BB962C8B-B14F-4D97-AF65-F5344CB8AC3E}">
        <p14:creationId xmlns:p14="http://schemas.microsoft.com/office/powerpoint/2010/main" val="6789329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solidFill>
                  <a:srgbClr val="FFC000"/>
                </a:solidFill>
              </a:rPr>
              <a:t>Salt Fog Test of the A36 Cylindrical Sensor</a:t>
            </a:r>
            <a:endParaRPr lang="en-US" sz="3000" dirty="0">
              <a:solidFill>
                <a:srgbClr val="FFC000"/>
              </a:solidFill>
            </a:endParaRPr>
          </a:p>
        </p:txBody>
      </p:sp>
      <p:sp>
        <p:nvSpPr>
          <p:cNvPr id="5" name="Slide Number Placeholder 4"/>
          <p:cNvSpPr>
            <a:spLocks noGrp="1"/>
          </p:cNvSpPr>
          <p:nvPr>
            <p:ph type="sldNum" sz="quarter" idx="12"/>
          </p:nvPr>
        </p:nvSpPr>
        <p:spPr/>
        <p:txBody>
          <a:bodyPr/>
          <a:lstStyle/>
          <a:p>
            <a:fld id="{77850103-044E-45CB-9328-C68B807E0E95}" type="slidenum">
              <a:rPr lang="en-US" smtClean="0"/>
              <a:pPr/>
              <a:t>15</a:t>
            </a:fld>
            <a:endParaRPr lang="en-US"/>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524000"/>
            <a:ext cx="5948363" cy="484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2459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solidFill>
                  <a:srgbClr val="FFC000"/>
                </a:solidFill>
              </a:rPr>
              <a:t>Salt Fog Test of the Stainless Steel Cylindrical Sensor</a:t>
            </a:r>
            <a:endParaRPr lang="en-US" sz="3000" dirty="0">
              <a:solidFill>
                <a:srgbClr val="FFC000"/>
              </a:solidFill>
            </a:endParaRPr>
          </a:p>
        </p:txBody>
      </p:sp>
      <p:sp>
        <p:nvSpPr>
          <p:cNvPr id="5" name="Slide Number Placeholder 4"/>
          <p:cNvSpPr>
            <a:spLocks noGrp="1"/>
          </p:cNvSpPr>
          <p:nvPr>
            <p:ph type="sldNum" sz="quarter" idx="12"/>
          </p:nvPr>
        </p:nvSpPr>
        <p:spPr/>
        <p:txBody>
          <a:bodyPr/>
          <a:lstStyle/>
          <a:p>
            <a:fld id="{77850103-044E-45CB-9328-C68B807E0E95}" type="slidenum">
              <a:rPr lang="en-US" smtClean="0"/>
              <a:pPr/>
              <a:t>16</a:t>
            </a:fld>
            <a:endParaRPr lang="en-US"/>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424122"/>
            <a:ext cx="6359918" cy="526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378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7498080" cy="1143000"/>
          </a:xfrm>
        </p:spPr>
        <p:txBody>
          <a:bodyPr>
            <a:noAutofit/>
          </a:bodyPr>
          <a:lstStyle/>
          <a:p>
            <a:pPr algn="ctr"/>
            <a:r>
              <a:rPr lang="en-US" sz="3000" dirty="0" smtClean="0">
                <a:solidFill>
                  <a:srgbClr val="FFC000"/>
                </a:solidFill>
                <a:effectLst/>
                <a:ea typeface="Times New Roman" pitchFamily="18" charset="0"/>
                <a:cs typeface="Arial" pitchFamily="34" charset="0"/>
              </a:rPr>
              <a:t>The Diagram </a:t>
            </a:r>
            <a:r>
              <a:rPr lang="en-US" sz="3000" dirty="0">
                <a:solidFill>
                  <a:srgbClr val="FFC000"/>
                </a:solidFill>
                <a:effectLst/>
                <a:ea typeface="Times New Roman" pitchFamily="18" charset="0"/>
                <a:cs typeface="Arial" pitchFamily="34" charset="0"/>
              </a:rPr>
              <a:t>of a </a:t>
            </a:r>
            <a:r>
              <a:rPr lang="en-US" sz="3000" dirty="0" smtClean="0">
                <a:solidFill>
                  <a:srgbClr val="FFC000"/>
                </a:solidFill>
                <a:effectLst/>
                <a:ea typeface="Times New Roman" pitchFamily="18" charset="0"/>
                <a:cs typeface="Arial" pitchFamily="34" charset="0"/>
              </a:rPr>
              <a:t>Sol-Gel Corrosion Sensor</a:t>
            </a:r>
            <a:endParaRPr lang="en-US" sz="3000" dirty="0">
              <a:solidFill>
                <a:srgbClr val="FFC000"/>
              </a:solidFill>
            </a:endParaRPr>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5"/>
          <p:cNvPicPr>
            <a:picLocks noChangeAspect="1" noChangeArrowheads="1"/>
          </p:cNvPicPr>
          <p:nvPr/>
        </p:nvPicPr>
        <p:blipFill>
          <a:blip r:embed="rId2">
            <a:extLst>
              <a:ext uri="{28A0092B-C50C-407E-A947-70E740481C1C}">
                <a14:useLocalDpi xmlns:a14="http://schemas.microsoft.com/office/drawing/2010/main" val="0"/>
              </a:ext>
            </a:extLst>
          </a:blip>
          <a:srcRect l="15015" t="5702" r="16048" b="4243"/>
          <a:stretch>
            <a:fillRect/>
          </a:stretch>
        </p:blipFill>
        <p:spPr bwMode="auto">
          <a:xfrm>
            <a:off x="1905000" y="1981200"/>
            <a:ext cx="6172200" cy="435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3896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solidFill>
                  <a:srgbClr val="FFC000"/>
                </a:solidFill>
                <a:latin typeface="Arial" panose="020B0604020202020204" pitchFamily="34" charset="0"/>
              </a:rPr>
              <a:t>Coal Tar Epoxy Coated vs. Not Coated Sol-Gel Sensor</a:t>
            </a:r>
            <a:endParaRPr lang="en-US" sz="3000" dirty="0">
              <a:solidFill>
                <a:srgbClr val="FFC000"/>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p>
            <a:fld id="{77850103-044E-45CB-9328-C68B807E0E95}" type="slidenum">
              <a:rPr lang="en-US" smtClean="0"/>
              <a:pPr/>
              <a:t>18</a:t>
            </a:fld>
            <a:endParaRPr lang="en-US"/>
          </a:p>
        </p:txBody>
      </p:sp>
      <p:graphicFrame>
        <p:nvGraphicFramePr>
          <p:cNvPr id="3" name="Object 2"/>
          <p:cNvGraphicFramePr>
            <a:graphicFrameLocks noChangeAspect="1"/>
          </p:cNvGraphicFramePr>
          <p:nvPr>
            <p:extLst/>
          </p:nvPr>
        </p:nvGraphicFramePr>
        <p:xfrm>
          <a:off x="1295400" y="1752600"/>
          <a:ext cx="6015037" cy="4781720"/>
        </p:xfrm>
        <a:graphic>
          <a:graphicData uri="http://schemas.openxmlformats.org/presentationml/2006/ole">
            <mc:AlternateContent xmlns:mc="http://schemas.openxmlformats.org/markup-compatibility/2006">
              <mc:Choice xmlns:v="urn:schemas-microsoft-com:vml" Requires="v">
                <p:oleObj spid="_x0000_s23559" name="SPW 11.0 Graph" r:id="rId3" imgW="5482080" imgH="4358160" progId="SigmaPlotGraphicObject.10">
                  <p:embed/>
                </p:oleObj>
              </mc:Choice>
              <mc:Fallback>
                <p:oleObj name="SPW 11.0 Graph" r:id="rId3" imgW="5482080" imgH="4358160" progId="SigmaPlotGraphicObject.10">
                  <p:embed/>
                  <p:pic>
                    <p:nvPicPr>
                      <p:cNvPr id="0" name=""/>
                      <p:cNvPicPr/>
                      <p:nvPr/>
                    </p:nvPicPr>
                    <p:blipFill>
                      <a:blip r:embed="rId4"/>
                      <a:stretch>
                        <a:fillRect/>
                      </a:stretch>
                    </p:blipFill>
                    <p:spPr>
                      <a:xfrm>
                        <a:off x="1295400" y="1752600"/>
                        <a:ext cx="6015037" cy="4781720"/>
                      </a:xfrm>
                      <a:prstGeom prst="rect">
                        <a:avLst/>
                      </a:prstGeom>
                    </p:spPr>
                  </p:pic>
                </p:oleObj>
              </mc:Fallback>
            </mc:AlternateContent>
          </a:graphicData>
        </a:graphic>
      </p:graphicFrame>
    </p:spTree>
    <p:extLst>
      <p:ext uri="{BB962C8B-B14F-4D97-AF65-F5344CB8AC3E}">
        <p14:creationId xmlns:p14="http://schemas.microsoft.com/office/powerpoint/2010/main" val="10281364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solidFill>
                  <a:srgbClr val="FFC000"/>
                </a:solidFill>
                <a:latin typeface="Arial" panose="020B0604020202020204" pitchFamily="34" charset="0"/>
              </a:rPr>
              <a:t>Coal Tar Epoxy Coated vs. Not Coated Sol-Gel Sensor</a:t>
            </a:r>
            <a:endParaRPr lang="en-US" sz="3000" dirty="0">
              <a:solidFill>
                <a:srgbClr val="FFC000"/>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p>
            <a:fld id="{77850103-044E-45CB-9328-C68B807E0E95}" type="slidenum">
              <a:rPr lang="en-US" smtClean="0"/>
              <a:pPr/>
              <a:t>19</a:t>
            </a:fld>
            <a:endParaRPr lang="en-US"/>
          </a:p>
        </p:txBody>
      </p:sp>
      <p:graphicFrame>
        <p:nvGraphicFramePr>
          <p:cNvPr id="3" name="Object 2"/>
          <p:cNvGraphicFramePr>
            <a:graphicFrameLocks noChangeAspect="1"/>
          </p:cNvGraphicFramePr>
          <p:nvPr>
            <p:extLst/>
          </p:nvPr>
        </p:nvGraphicFramePr>
        <p:xfrm>
          <a:off x="1295400" y="1752600"/>
          <a:ext cx="6015037" cy="4781720"/>
        </p:xfrm>
        <a:graphic>
          <a:graphicData uri="http://schemas.openxmlformats.org/presentationml/2006/ole">
            <mc:AlternateContent xmlns:mc="http://schemas.openxmlformats.org/markup-compatibility/2006">
              <mc:Choice xmlns:v="urn:schemas-microsoft-com:vml" Requires="v">
                <p:oleObj spid="_x0000_s24583" name="SPW 11.0 Graph" r:id="rId3" imgW="5482080" imgH="4358160" progId="SigmaPlotGraphicObject.10">
                  <p:embed/>
                </p:oleObj>
              </mc:Choice>
              <mc:Fallback>
                <p:oleObj name="SPW 11.0 Graph" r:id="rId3" imgW="5482080" imgH="4358160" progId="SigmaPlotGraphicObject.10">
                  <p:embed/>
                  <p:pic>
                    <p:nvPicPr>
                      <p:cNvPr id="0" name=""/>
                      <p:cNvPicPr/>
                      <p:nvPr/>
                    </p:nvPicPr>
                    <p:blipFill>
                      <a:blip r:embed="rId4"/>
                      <a:stretch>
                        <a:fillRect/>
                      </a:stretch>
                    </p:blipFill>
                    <p:spPr>
                      <a:xfrm>
                        <a:off x="1295400" y="1752600"/>
                        <a:ext cx="6015037" cy="4781720"/>
                      </a:xfrm>
                      <a:prstGeom prst="rect">
                        <a:avLst/>
                      </a:prstGeom>
                    </p:spPr>
                  </p:pic>
                </p:oleObj>
              </mc:Fallback>
            </mc:AlternateContent>
          </a:graphicData>
        </a:graphic>
      </p:graphicFrame>
    </p:spTree>
    <p:extLst>
      <p:ext uri="{BB962C8B-B14F-4D97-AF65-F5344CB8AC3E}">
        <p14:creationId xmlns:p14="http://schemas.microsoft.com/office/powerpoint/2010/main" val="42318907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2</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Micro-Nano Technology So-Gel Corrosion Sensor System – </a:t>
            </a:r>
            <a:r>
              <a:rPr lang="en-US" sz="2400" b="1" dirty="0" smtClean="0">
                <a:solidFill>
                  <a:schemeClr val="folHlink"/>
                </a:solidFill>
              </a:rPr>
              <a:t>End of Project Report</a:t>
            </a:r>
            <a:endParaRPr lang="en-US" sz="2400" b="1" dirty="0">
              <a:solidFill>
                <a:schemeClr val="folHlink"/>
              </a:solidFill>
            </a:endParaRPr>
          </a:p>
        </p:txBody>
      </p:sp>
      <p:sp>
        <p:nvSpPr>
          <p:cNvPr id="315395" name="Rectangle 3"/>
          <p:cNvSpPr>
            <a:spLocks noGrp="1" noChangeArrowheads="1"/>
          </p:cNvSpPr>
          <p:nvPr>
            <p:ph type="body" idx="1"/>
          </p:nvPr>
        </p:nvSpPr>
        <p:spPr>
          <a:xfrm>
            <a:off x="457200" y="990600"/>
            <a:ext cx="8229600" cy="5140325"/>
          </a:xfrm>
        </p:spPr>
        <p:txBody>
          <a:bodyPr/>
          <a:lstStyle/>
          <a:p>
            <a:pPr marL="457200" indent="-457200">
              <a:buClr>
                <a:schemeClr val="tx1"/>
              </a:buClr>
              <a:buSzPct val="100000"/>
              <a:buFont typeface="+mj-lt"/>
              <a:buAutoNum type="arabicPeriod"/>
            </a:pPr>
            <a:r>
              <a:rPr lang="en-US" sz="2400" dirty="0">
                <a:latin typeface="Arial" charset="0"/>
              </a:rPr>
              <a:t>Sol-gel and Cylindrical Sensors </a:t>
            </a:r>
            <a:endParaRPr lang="en-US" sz="2400" dirty="0" smtClean="0">
              <a:latin typeface="Arial" charset="0"/>
            </a:endParaRPr>
          </a:p>
          <a:p>
            <a:pPr marL="857250" lvl="1" indent="-457200">
              <a:buSzPct val="100000"/>
            </a:pPr>
            <a:r>
              <a:rPr lang="en-US" sz="2000" dirty="0" smtClean="0">
                <a:latin typeface="Arial" charset="0"/>
              </a:rPr>
              <a:t>Sol-gel Sensors: tar-coal </a:t>
            </a:r>
            <a:r>
              <a:rPr lang="en-US" sz="2000" dirty="0">
                <a:latin typeface="Arial" charset="0"/>
              </a:rPr>
              <a:t>epoxy coated and </a:t>
            </a:r>
            <a:r>
              <a:rPr lang="en-US" sz="2000" dirty="0" smtClean="0">
                <a:latin typeface="Arial" charset="0"/>
              </a:rPr>
              <a:t>uncoated</a:t>
            </a:r>
          </a:p>
          <a:p>
            <a:pPr marL="857250" lvl="1" indent="-457200">
              <a:buSzPct val="100000"/>
            </a:pPr>
            <a:r>
              <a:rPr lang="en-US" sz="2000" dirty="0" smtClean="0">
                <a:latin typeface="Arial" charset="0"/>
              </a:rPr>
              <a:t>Cylindrical sensor: tar-coal epoxy coated and uncoated</a:t>
            </a:r>
          </a:p>
          <a:p>
            <a:pPr marL="857250" lvl="1" indent="-457200">
              <a:buSzPct val="100000"/>
            </a:pPr>
            <a:r>
              <a:rPr lang="en-US" sz="2000" dirty="0" smtClean="0">
                <a:latin typeface="Arial" charset="0"/>
              </a:rPr>
              <a:t>Sensor Testing and Calibration </a:t>
            </a:r>
            <a:endParaRPr lang="en-US" sz="2000" dirty="0">
              <a:latin typeface="Arial" charset="0"/>
            </a:endParaRPr>
          </a:p>
          <a:p>
            <a:pPr marL="457200" indent="-457200">
              <a:buClr>
                <a:schemeClr val="tx1"/>
              </a:buClr>
              <a:buSzPct val="100000"/>
              <a:buFont typeface="+mj-lt"/>
              <a:buAutoNum type="arabicPeriod"/>
            </a:pPr>
            <a:r>
              <a:rPr lang="en-US" sz="2400" dirty="0" smtClean="0">
                <a:latin typeface="Arial" charset="0"/>
              </a:rPr>
              <a:t>Analog </a:t>
            </a:r>
            <a:r>
              <a:rPr lang="en-US" sz="2400" dirty="0">
                <a:latin typeface="Arial" charset="0"/>
              </a:rPr>
              <a:t>Signal Processing Circuits and Printed Circuit Board (PCB</a:t>
            </a:r>
            <a:r>
              <a:rPr lang="en-US" sz="2400" dirty="0" smtClean="0">
                <a:latin typeface="Arial" charset="0"/>
              </a:rPr>
              <a:t>)</a:t>
            </a:r>
          </a:p>
          <a:p>
            <a:pPr marL="457200" indent="-457200">
              <a:buClr>
                <a:schemeClr val="tx1"/>
              </a:buClr>
              <a:buSzPct val="100000"/>
              <a:buFont typeface="+mj-lt"/>
              <a:buAutoNum type="arabicPeriod"/>
            </a:pPr>
            <a:r>
              <a:rPr lang="en-US" sz="2400" dirty="0" smtClean="0">
                <a:latin typeface="Arial" charset="0"/>
              </a:rPr>
              <a:t>Corrosion </a:t>
            </a:r>
            <a:r>
              <a:rPr lang="en-US" sz="2400" dirty="0">
                <a:latin typeface="Arial" charset="0"/>
              </a:rPr>
              <a:t>Sensor Modules (Boxes</a:t>
            </a:r>
            <a:r>
              <a:rPr lang="en-US" sz="2400" dirty="0" smtClean="0">
                <a:latin typeface="Arial" charset="0"/>
              </a:rPr>
              <a:t>)</a:t>
            </a:r>
          </a:p>
          <a:p>
            <a:pPr marL="457200" indent="-457200">
              <a:buClr>
                <a:schemeClr val="tx1"/>
              </a:buClr>
              <a:buSzPct val="100000"/>
              <a:buFont typeface="+mj-lt"/>
              <a:buAutoNum type="arabicPeriod"/>
            </a:pPr>
            <a:r>
              <a:rPr lang="en-US" sz="2400" dirty="0">
                <a:latin typeface="Arial" charset="0"/>
              </a:rPr>
              <a:t>Corrosion Monitoring Sensor System (CMS) </a:t>
            </a:r>
            <a:endParaRPr lang="en-US" sz="2400" dirty="0" smtClean="0">
              <a:latin typeface="Arial" charset="0"/>
            </a:endParaRPr>
          </a:p>
          <a:p>
            <a:pPr marL="457200" indent="-457200">
              <a:buClr>
                <a:schemeClr val="tx1"/>
              </a:buClr>
              <a:buSzPct val="100000"/>
              <a:buFont typeface="+mj-lt"/>
              <a:buAutoNum type="arabicPeriod"/>
            </a:pPr>
            <a:r>
              <a:rPr lang="en-US" sz="2400" dirty="0" smtClean="0">
                <a:latin typeface="Arial" charset="0"/>
              </a:rPr>
              <a:t>Deployment of Sensors and CMS at RIA, IL</a:t>
            </a:r>
          </a:p>
          <a:p>
            <a:pPr marL="457200" indent="-457200">
              <a:buSzPct val="100000"/>
              <a:buFont typeface="+mj-lt"/>
              <a:buAutoNum type="arabicPeriod" startAt="6"/>
            </a:pPr>
            <a:r>
              <a:rPr lang="en-US" sz="2400" dirty="0">
                <a:latin typeface="Arial" charset="0"/>
              </a:rPr>
              <a:t>Networking and Communication </a:t>
            </a:r>
            <a:r>
              <a:rPr lang="en-US" sz="2400" dirty="0" smtClean="0">
                <a:latin typeface="Arial" charset="0"/>
              </a:rPr>
              <a:t>Subsystem</a:t>
            </a:r>
          </a:p>
          <a:p>
            <a:pPr marL="457200" indent="-457200">
              <a:buSzPct val="100000"/>
              <a:buFont typeface="+mj-lt"/>
              <a:buAutoNum type="arabicPeriod" startAt="6"/>
            </a:pPr>
            <a:r>
              <a:rPr lang="en-US" sz="2400" dirty="0" smtClean="0">
                <a:latin typeface="Arial" charset="0"/>
              </a:rPr>
              <a:t>Remote </a:t>
            </a:r>
            <a:r>
              <a:rPr lang="en-US" sz="2400" dirty="0">
                <a:latin typeface="Arial" charset="0"/>
              </a:rPr>
              <a:t>Data </a:t>
            </a:r>
            <a:r>
              <a:rPr lang="en-US" sz="2400" dirty="0" smtClean="0">
                <a:latin typeface="Arial" charset="0"/>
              </a:rPr>
              <a:t>Collection using Cloud-based Services</a:t>
            </a:r>
          </a:p>
          <a:p>
            <a:pPr marL="457200" indent="-457200">
              <a:buSzPct val="100000"/>
              <a:buFont typeface="+mj-lt"/>
              <a:buAutoNum type="arabicPeriod" startAt="6"/>
            </a:pPr>
            <a:r>
              <a:rPr lang="en-US" sz="2400" dirty="0" smtClean="0">
                <a:latin typeface="Arial" charset="0"/>
              </a:rPr>
              <a:t>Sensor Data Analysis and Interpretation</a:t>
            </a:r>
          </a:p>
          <a:p>
            <a:pPr marL="457200" indent="-457200">
              <a:buSzPct val="100000"/>
              <a:buFont typeface="+mj-lt"/>
              <a:buAutoNum type="arabicPeriod" startAt="6"/>
            </a:pPr>
            <a:r>
              <a:rPr lang="en-US" sz="2400" dirty="0" smtClean="0">
                <a:latin typeface="Arial" charset="0"/>
              </a:rPr>
              <a:t>Summary and Future Work</a:t>
            </a:r>
            <a:endParaRPr lang="en-US" sz="2400" dirty="0">
              <a:latin typeface="Arial" charset="0"/>
            </a:endParaRPr>
          </a:p>
          <a:p>
            <a:pPr marL="457200" indent="-457200">
              <a:buClr>
                <a:schemeClr val="tx1"/>
              </a:buClr>
              <a:buSzPct val="100000"/>
              <a:buFont typeface="+mj-lt"/>
              <a:buAutoNum type="arabicPeriod"/>
            </a:pPr>
            <a:endParaRPr lang="en-US" sz="2400" dirty="0">
              <a:latin typeface="Arial" charset="0"/>
            </a:endParaRPr>
          </a:p>
          <a:p>
            <a:pPr marL="457200" indent="-457200">
              <a:buClr>
                <a:schemeClr val="tx1"/>
              </a:buClr>
              <a:buSzPct val="100000"/>
              <a:buFont typeface="+mj-lt"/>
              <a:buAutoNum type="arabicPeriod"/>
            </a:pPr>
            <a:endParaRPr lang="en-US" sz="2400" dirty="0">
              <a:latin typeface="Arial" charset="0"/>
            </a:endParaRPr>
          </a:p>
          <a:p>
            <a:endParaRPr lang="en-US" b="1" dirty="0">
              <a:latin typeface="Arial" charset="0"/>
            </a:endParaRPr>
          </a:p>
        </p:txBody>
      </p:sp>
    </p:spTree>
    <p:extLst>
      <p:ext uri="{BB962C8B-B14F-4D97-AF65-F5344CB8AC3E}">
        <p14:creationId xmlns:p14="http://schemas.microsoft.com/office/powerpoint/2010/main" val="1439379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solidFill>
                  <a:srgbClr val="FFC000"/>
                </a:solidFill>
                <a:latin typeface="Arial" panose="020B0604020202020204" pitchFamily="34" charset="0"/>
              </a:rPr>
              <a:t>Coal Tar Epoxy Coated vs. Not Coated Sol-Gel Sensor</a:t>
            </a:r>
            <a:endParaRPr lang="en-US" sz="3000" dirty="0">
              <a:solidFill>
                <a:srgbClr val="FFC000"/>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p>
            <a:fld id="{77850103-044E-45CB-9328-C68B807E0E95}" type="slidenum">
              <a:rPr lang="en-US" smtClean="0"/>
              <a:pPr/>
              <a:t>20</a:t>
            </a:fld>
            <a:endParaRPr lang="en-US"/>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1" y="1508374"/>
            <a:ext cx="6553200" cy="520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35044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7850103-044E-45CB-9328-C68B807E0E95}" type="slidenum">
              <a:rPr lang="en-US" smtClean="0"/>
              <a:pPr/>
              <a:t>21</a:t>
            </a:fld>
            <a:endParaRPr lang="en-US"/>
          </a:p>
        </p:txBody>
      </p:sp>
      <p:graphicFrame>
        <p:nvGraphicFramePr>
          <p:cNvPr id="6" name="Object 5"/>
          <p:cNvGraphicFramePr>
            <a:graphicFrameLocks noChangeAspect="1"/>
          </p:cNvGraphicFramePr>
          <p:nvPr>
            <p:extLst/>
          </p:nvPr>
        </p:nvGraphicFramePr>
        <p:xfrm>
          <a:off x="1371600" y="1600200"/>
          <a:ext cx="6412634" cy="5146675"/>
        </p:xfrm>
        <a:graphic>
          <a:graphicData uri="http://schemas.openxmlformats.org/presentationml/2006/ole">
            <mc:AlternateContent xmlns:mc="http://schemas.openxmlformats.org/markup-compatibility/2006">
              <mc:Choice xmlns:v="urn:schemas-microsoft-com:vml" Requires="v">
                <p:oleObj spid="_x0000_s25607" name="SPW 11.0 Graph" r:id="rId3" imgW="5652720" imgH="4536720" progId="SigmaPlotGraphicObject.10">
                  <p:embed/>
                </p:oleObj>
              </mc:Choice>
              <mc:Fallback>
                <p:oleObj name="SPW 11.0 Graph" r:id="rId3" imgW="5652720" imgH="4536720" progId="SigmaPlotGraphicObject.10">
                  <p:embed/>
                  <p:pic>
                    <p:nvPicPr>
                      <p:cNvPr id="0" name=""/>
                      <p:cNvPicPr/>
                      <p:nvPr/>
                    </p:nvPicPr>
                    <p:blipFill>
                      <a:blip r:embed="rId4"/>
                      <a:stretch>
                        <a:fillRect/>
                      </a:stretch>
                    </p:blipFill>
                    <p:spPr>
                      <a:xfrm>
                        <a:off x="1371600" y="1600200"/>
                        <a:ext cx="6412634" cy="5146675"/>
                      </a:xfrm>
                      <a:prstGeom prst="rect">
                        <a:avLst/>
                      </a:prstGeom>
                    </p:spPr>
                  </p:pic>
                </p:oleObj>
              </mc:Fallback>
            </mc:AlternateContent>
          </a:graphicData>
        </a:graphic>
      </p:graphicFrame>
      <p:sp>
        <p:nvSpPr>
          <p:cNvPr id="7" name="Title 1"/>
          <p:cNvSpPr>
            <a:spLocks noGrp="1"/>
          </p:cNvSpPr>
          <p:nvPr>
            <p:ph type="title"/>
          </p:nvPr>
        </p:nvSpPr>
        <p:spPr>
          <a:xfrm>
            <a:off x="457200" y="277813"/>
            <a:ext cx="8229600" cy="1139825"/>
          </a:xfrm>
        </p:spPr>
        <p:txBody>
          <a:bodyPr/>
          <a:lstStyle/>
          <a:p>
            <a:r>
              <a:rPr lang="en-US" sz="3000" dirty="0" smtClean="0">
                <a:solidFill>
                  <a:srgbClr val="FFC000"/>
                </a:solidFill>
              </a:rPr>
              <a:t>Salt Fog Test of Coal Tar Epoxy Coated Sol-Gel Sensor</a:t>
            </a:r>
            <a:endParaRPr lang="en-US" sz="3000" dirty="0">
              <a:solidFill>
                <a:srgbClr val="FFC000"/>
              </a:solidFill>
            </a:endParaRPr>
          </a:p>
        </p:txBody>
      </p:sp>
    </p:spTree>
    <p:extLst>
      <p:ext uri="{BB962C8B-B14F-4D97-AF65-F5344CB8AC3E}">
        <p14:creationId xmlns:p14="http://schemas.microsoft.com/office/powerpoint/2010/main" val="41198431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22</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2. Analog Signal Processing Circuit and Fabrication of Printed Circuit Boards  </a:t>
            </a:r>
            <a:endParaRPr lang="en-US" sz="3000" b="1" dirty="0">
              <a:solidFill>
                <a:schemeClr val="folHlink"/>
              </a:solidFill>
            </a:endParaRPr>
          </a:p>
        </p:txBody>
      </p:sp>
      <p:sp>
        <p:nvSpPr>
          <p:cNvPr id="315395" name="Rectangle 3"/>
          <p:cNvSpPr>
            <a:spLocks noGrp="1" noChangeArrowheads="1"/>
          </p:cNvSpPr>
          <p:nvPr>
            <p:ph type="body" idx="1"/>
          </p:nvPr>
        </p:nvSpPr>
        <p:spPr>
          <a:xfrm>
            <a:off x="457200" y="990600"/>
            <a:ext cx="8229600" cy="5140325"/>
          </a:xfrm>
        </p:spPr>
        <p:txBody>
          <a:bodyPr/>
          <a:lstStyle/>
          <a:p>
            <a:pPr marL="0" indent="0">
              <a:buClr>
                <a:schemeClr val="tx1"/>
              </a:buClr>
              <a:buSzPct val="100000"/>
              <a:buNone/>
            </a:pPr>
            <a:r>
              <a:rPr lang="en-US" sz="2400" dirty="0" smtClean="0">
                <a:latin typeface="Arial" charset="0"/>
              </a:rPr>
              <a:t>Analog Signal Processing Circuits and Printed Circuit Board (PCB): </a:t>
            </a:r>
          </a:p>
          <a:p>
            <a:pPr marL="857250" lvl="1" indent="-457200">
              <a:buSzPct val="100000"/>
              <a:buFont typeface="+mj-lt"/>
              <a:buAutoNum type="alphaLcParenR"/>
            </a:pPr>
            <a:r>
              <a:rPr lang="en-US" sz="2000" dirty="0" smtClean="0">
                <a:latin typeface="Arial" charset="0"/>
              </a:rPr>
              <a:t>Voltage regulator (± 22V DC input; ±15 V DC output)</a:t>
            </a:r>
          </a:p>
          <a:p>
            <a:pPr marL="857250" lvl="1" indent="-457200">
              <a:buSzPct val="100000"/>
              <a:buFont typeface="+mj-lt"/>
              <a:buAutoNum type="alphaLcParenR"/>
            </a:pPr>
            <a:r>
              <a:rPr lang="en-US" sz="2000" dirty="0" smtClean="0">
                <a:latin typeface="Arial" charset="0"/>
              </a:rPr>
              <a:t>1 kHz sine wave generator</a:t>
            </a:r>
          </a:p>
          <a:p>
            <a:pPr marL="857250" lvl="1" indent="-457200">
              <a:buSzPct val="100000"/>
              <a:buFont typeface="+mj-lt"/>
              <a:buAutoNum type="alphaLcParenR"/>
            </a:pPr>
            <a:r>
              <a:rPr lang="en-US" sz="2000" dirty="0" smtClean="0">
                <a:latin typeface="Arial" charset="0"/>
              </a:rPr>
              <a:t>Capacitance-to-voltage conversion</a:t>
            </a:r>
          </a:p>
          <a:p>
            <a:pPr marL="857250" lvl="1" indent="-457200">
              <a:buSzPct val="100000"/>
              <a:buFont typeface="+mj-lt"/>
              <a:buAutoNum type="alphaLcParenR"/>
            </a:pPr>
            <a:r>
              <a:rPr lang="en-US" sz="2000" dirty="0" smtClean="0">
                <a:latin typeface="Arial" charset="0"/>
              </a:rPr>
              <a:t>Precision full-wave rectifier</a:t>
            </a:r>
          </a:p>
          <a:p>
            <a:pPr marL="857250" lvl="1" indent="-457200">
              <a:buSzPct val="100000"/>
              <a:buFont typeface="+mj-lt"/>
              <a:buAutoNum type="alphaLcParenR"/>
            </a:pPr>
            <a:r>
              <a:rPr lang="en-US" sz="2000" dirty="0" smtClean="0">
                <a:latin typeface="Arial" charset="0"/>
              </a:rPr>
              <a:t>Signal amplifier</a:t>
            </a:r>
          </a:p>
          <a:p>
            <a:pPr marL="857250" lvl="1" indent="-457200">
              <a:buSzPct val="100000"/>
              <a:buFont typeface="+mj-lt"/>
              <a:buAutoNum type="alphaLcParenR"/>
            </a:pPr>
            <a:r>
              <a:rPr lang="en-US" sz="2000" dirty="0" smtClean="0">
                <a:latin typeface="Arial" charset="0"/>
              </a:rPr>
              <a:t>Root-mean-square and final signal buffering</a:t>
            </a:r>
          </a:p>
          <a:p>
            <a:pPr marL="857250" lvl="1" indent="-457200">
              <a:buSzPct val="100000"/>
              <a:buFont typeface="+mj-lt"/>
              <a:buAutoNum type="alphaLcParenR"/>
            </a:pPr>
            <a:r>
              <a:rPr lang="en-US" sz="2000" dirty="0" smtClean="0">
                <a:latin typeface="Arial" charset="0"/>
              </a:rPr>
              <a:t>Printed Circuit Board Design and Fabrication</a:t>
            </a:r>
          </a:p>
          <a:p>
            <a:pPr lvl="1"/>
            <a:endParaRPr lang="en-US" b="1" dirty="0">
              <a:latin typeface="Arial" charset="0"/>
            </a:endParaRPr>
          </a:p>
        </p:txBody>
      </p:sp>
    </p:spTree>
    <p:extLst>
      <p:ext uri="{BB962C8B-B14F-4D97-AF65-F5344CB8AC3E}">
        <p14:creationId xmlns:p14="http://schemas.microsoft.com/office/powerpoint/2010/main" val="2308615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23</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2. Analog Signal Processing Circuit and Fabrication of Printed Circuit Boards  </a:t>
            </a:r>
            <a:endParaRPr lang="en-US" sz="3000" b="1" dirty="0">
              <a:solidFill>
                <a:schemeClr val="folHlink"/>
              </a:solidFill>
            </a:endParaRPr>
          </a:p>
        </p:txBody>
      </p:sp>
      <p:sp>
        <p:nvSpPr>
          <p:cNvPr id="315395" name="Rectangle 3"/>
          <p:cNvSpPr>
            <a:spLocks noGrp="1" noChangeArrowheads="1"/>
          </p:cNvSpPr>
          <p:nvPr>
            <p:ph type="body" idx="1"/>
          </p:nvPr>
        </p:nvSpPr>
        <p:spPr>
          <a:xfrm>
            <a:off x="457200" y="990600"/>
            <a:ext cx="8229600" cy="5140325"/>
          </a:xfrm>
        </p:spPr>
        <p:txBody>
          <a:bodyPr/>
          <a:lstStyle/>
          <a:p>
            <a:pPr marL="0" indent="0">
              <a:buClr>
                <a:schemeClr val="tx1"/>
              </a:buClr>
              <a:buSzPct val="100000"/>
              <a:buNone/>
            </a:pPr>
            <a:r>
              <a:rPr lang="en-US" sz="2400" dirty="0" smtClean="0">
                <a:latin typeface="Arial" charset="0"/>
              </a:rPr>
              <a:t>Analog Signal Processing</a:t>
            </a:r>
            <a:endParaRPr lang="en-US" b="1" dirty="0">
              <a:latin typeface="Arial" charset="0"/>
            </a:endParaRPr>
          </a:p>
        </p:txBody>
      </p:sp>
      <p:pic>
        <p:nvPicPr>
          <p:cNvPr id="2" name="Picture 1"/>
          <p:cNvPicPr>
            <a:picLocks noChangeAspect="1"/>
          </p:cNvPicPr>
          <p:nvPr/>
        </p:nvPicPr>
        <p:blipFill>
          <a:blip r:embed="rId2"/>
          <a:stretch>
            <a:fillRect/>
          </a:stretch>
        </p:blipFill>
        <p:spPr>
          <a:xfrm>
            <a:off x="651502" y="1752600"/>
            <a:ext cx="7730498" cy="3899260"/>
          </a:xfrm>
          <a:prstGeom prst="rect">
            <a:avLst/>
          </a:prstGeom>
          <a:solidFill>
            <a:srgbClr val="FFC000"/>
          </a:solidFill>
        </p:spPr>
      </p:pic>
    </p:spTree>
    <p:extLst>
      <p:ext uri="{BB962C8B-B14F-4D97-AF65-F5344CB8AC3E}">
        <p14:creationId xmlns:p14="http://schemas.microsoft.com/office/powerpoint/2010/main" val="36762325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24</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2. Analog Signal Processing Circuit and Fabrication of Printed Circuit Boards  </a:t>
            </a:r>
            <a:endParaRPr lang="en-US" sz="3000" b="1" dirty="0">
              <a:solidFill>
                <a:schemeClr val="folHlink"/>
              </a:solidFill>
            </a:endParaRPr>
          </a:p>
        </p:txBody>
      </p:sp>
      <p:sp>
        <p:nvSpPr>
          <p:cNvPr id="315395" name="Rectangle 3"/>
          <p:cNvSpPr>
            <a:spLocks noGrp="1" noChangeArrowheads="1"/>
          </p:cNvSpPr>
          <p:nvPr>
            <p:ph type="body" idx="1"/>
          </p:nvPr>
        </p:nvSpPr>
        <p:spPr>
          <a:xfrm>
            <a:off x="457200" y="990600"/>
            <a:ext cx="8229600" cy="5140325"/>
          </a:xfrm>
        </p:spPr>
        <p:txBody>
          <a:bodyPr/>
          <a:lstStyle/>
          <a:p>
            <a:pPr marL="0" indent="0">
              <a:buClr>
                <a:schemeClr val="tx1"/>
              </a:buClr>
              <a:buSzPct val="100000"/>
              <a:buNone/>
            </a:pPr>
            <a:r>
              <a:rPr lang="en-US" sz="2400" dirty="0" smtClean="0">
                <a:latin typeface="Arial" charset="0"/>
              </a:rPr>
              <a:t>Fabricated PCB Boards and ADMA 4016 ADC </a:t>
            </a:r>
            <a:endParaRPr lang="en-US" b="1" dirty="0">
              <a:latin typeface="Arial"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34851"/>
            <a:ext cx="5486400" cy="4496074"/>
          </a:xfrm>
          <a:prstGeom prst="rect">
            <a:avLst/>
          </a:prstGeom>
        </p:spPr>
      </p:pic>
    </p:spTree>
    <p:extLst>
      <p:ext uri="{BB962C8B-B14F-4D97-AF65-F5344CB8AC3E}">
        <p14:creationId xmlns:p14="http://schemas.microsoft.com/office/powerpoint/2010/main" val="12181610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25</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a:solidFill>
                  <a:schemeClr val="folHlink"/>
                </a:solidFill>
              </a:rPr>
              <a:t>3</a:t>
            </a:r>
            <a:r>
              <a:rPr lang="en-US" sz="3000" b="1" dirty="0" smtClean="0">
                <a:solidFill>
                  <a:schemeClr val="folHlink"/>
                </a:solidFill>
              </a:rPr>
              <a:t>. Corrosion Sensor Modules (Boxes)</a:t>
            </a:r>
            <a:endParaRPr lang="en-US" sz="3000" b="1" dirty="0">
              <a:solidFill>
                <a:schemeClr val="folHlink"/>
              </a:solidFill>
            </a:endParaRPr>
          </a:p>
        </p:txBody>
      </p:sp>
      <p:sp>
        <p:nvSpPr>
          <p:cNvPr id="315395" name="Rectangle 3"/>
          <p:cNvSpPr>
            <a:spLocks noGrp="1" noChangeArrowheads="1"/>
          </p:cNvSpPr>
          <p:nvPr>
            <p:ph type="body" idx="1"/>
          </p:nvPr>
        </p:nvSpPr>
        <p:spPr>
          <a:xfrm>
            <a:off x="457200" y="990600"/>
            <a:ext cx="8229600" cy="5140325"/>
          </a:xfrm>
        </p:spPr>
        <p:txBody>
          <a:bodyPr/>
          <a:lstStyle/>
          <a:p>
            <a:pPr marL="0" indent="0">
              <a:buClr>
                <a:schemeClr val="tx1"/>
              </a:buClr>
              <a:buSzPct val="100000"/>
              <a:buNone/>
            </a:pPr>
            <a:r>
              <a:rPr lang="en-US" sz="2400" dirty="0" smtClean="0">
                <a:latin typeface="Arial" charset="0"/>
              </a:rPr>
              <a:t>Corrosion Sensor Modules (Boxes): </a:t>
            </a:r>
          </a:p>
          <a:p>
            <a:pPr marL="857250" lvl="1" indent="-457200">
              <a:buSzPct val="100000"/>
              <a:buFont typeface="+mj-lt"/>
              <a:buAutoNum type="alphaLcParenR"/>
            </a:pPr>
            <a:r>
              <a:rPr lang="en-US" sz="2000" dirty="0" smtClean="0">
                <a:latin typeface="Arial" charset="0"/>
              </a:rPr>
              <a:t>Power supply</a:t>
            </a:r>
          </a:p>
          <a:p>
            <a:pPr marL="857250" lvl="1" indent="-457200">
              <a:buSzPct val="100000"/>
              <a:buFont typeface="+mj-lt"/>
              <a:buAutoNum type="alphaLcParenR"/>
            </a:pPr>
            <a:r>
              <a:rPr lang="en-US" sz="2000" dirty="0" smtClean="0">
                <a:latin typeface="Arial" charset="0"/>
              </a:rPr>
              <a:t>RS-485 communication </a:t>
            </a:r>
          </a:p>
          <a:p>
            <a:pPr marL="857250" lvl="1" indent="-457200">
              <a:buSzPct val="100000"/>
              <a:buFont typeface="+mj-lt"/>
              <a:buAutoNum type="alphaLcParenR"/>
            </a:pPr>
            <a:r>
              <a:rPr lang="en-US" sz="2000" dirty="0" smtClean="0">
                <a:latin typeface="Arial" charset="0"/>
              </a:rPr>
              <a:t>Microcomputer with 16-bit ADC (analog-to-digital </a:t>
            </a:r>
            <a:r>
              <a:rPr lang="en-US" sz="2000" dirty="0">
                <a:latin typeface="Arial" charset="0"/>
              </a:rPr>
              <a:t>c</a:t>
            </a:r>
            <a:r>
              <a:rPr lang="en-US" sz="2000" dirty="0" smtClean="0">
                <a:latin typeface="Arial" charset="0"/>
              </a:rPr>
              <a:t>onversion)</a:t>
            </a:r>
          </a:p>
          <a:p>
            <a:pPr marL="857250" lvl="1" indent="-457200">
              <a:buSzPct val="100000"/>
              <a:buFont typeface="+mj-lt"/>
              <a:buAutoNum type="alphaLcParenR"/>
            </a:pPr>
            <a:r>
              <a:rPr lang="en-US" sz="2000" dirty="0" smtClean="0">
                <a:latin typeface="Arial" charset="0"/>
              </a:rPr>
              <a:t>Sensor Box Packaging with Sensor’s analog signal processing PCB</a:t>
            </a:r>
          </a:p>
          <a:p>
            <a:pPr marL="857250" lvl="1" indent="-457200">
              <a:buSzPct val="100000"/>
              <a:buFont typeface="+mj-lt"/>
              <a:buAutoNum type="alphaLcParenR"/>
            </a:pPr>
            <a:r>
              <a:rPr lang="en-US" sz="2000" dirty="0" smtClean="0">
                <a:latin typeface="Arial" charset="0"/>
              </a:rPr>
              <a:t>Cabling</a:t>
            </a:r>
          </a:p>
          <a:p>
            <a:pPr marL="857250" lvl="1" indent="-457200">
              <a:buSzPct val="100000"/>
              <a:buFont typeface="+mj-lt"/>
              <a:buAutoNum type="alphaLcParenR"/>
            </a:pPr>
            <a:r>
              <a:rPr lang="en-US" sz="2000" dirty="0" smtClean="0">
                <a:latin typeface="Arial" charset="0"/>
              </a:rPr>
              <a:t>Deployment of Six Sensor  Boxes</a:t>
            </a:r>
          </a:p>
          <a:p>
            <a:pPr marL="0" indent="0">
              <a:buSzPct val="100000"/>
              <a:buNone/>
            </a:pPr>
            <a:endParaRPr lang="en-US" sz="2400" dirty="0" smtClean="0">
              <a:latin typeface="Arial" charset="0"/>
            </a:endParaRPr>
          </a:p>
          <a:p>
            <a:pPr lvl="1"/>
            <a:endParaRPr lang="en-US" b="1" dirty="0">
              <a:latin typeface="Arial" charset="0"/>
            </a:endParaRPr>
          </a:p>
        </p:txBody>
      </p:sp>
    </p:spTree>
    <p:extLst>
      <p:ext uri="{BB962C8B-B14F-4D97-AF65-F5344CB8AC3E}">
        <p14:creationId xmlns:p14="http://schemas.microsoft.com/office/powerpoint/2010/main" val="35229098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26</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a:solidFill>
                  <a:schemeClr val="folHlink"/>
                </a:solidFill>
              </a:rPr>
              <a:t>3</a:t>
            </a:r>
            <a:r>
              <a:rPr lang="en-US" sz="3000" b="1" dirty="0" smtClean="0">
                <a:solidFill>
                  <a:schemeClr val="folHlink"/>
                </a:solidFill>
              </a:rPr>
              <a:t>. Corrosion Sensor Modules (Boxes)</a:t>
            </a:r>
            <a:endParaRPr lang="en-US" sz="3000" b="1" dirty="0">
              <a:solidFill>
                <a:schemeClr val="folHlink"/>
              </a:solidFill>
            </a:endParaRPr>
          </a:p>
        </p:txBody>
      </p:sp>
      <p:sp>
        <p:nvSpPr>
          <p:cNvPr id="315395" name="Rectangle 3"/>
          <p:cNvSpPr>
            <a:spLocks noGrp="1" noChangeArrowheads="1"/>
          </p:cNvSpPr>
          <p:nvPr>
            <p:ph type="body" idx="1"/>
          </p:nvPr>
        </p:nvSpPr>
        <p:spPr>
          <a:xfrm>
            <a:off x="457200" y="990600"/>
            <a:ext cx="8229600" cy="5140325"/>
          </a:xfrm>
        </p:spPr>
        <p:txBody>
          <a:bodyPr/>
          <a:lstStyle/>
          <a:p>
            <a:pPr marL="0" indent="0">
              <a:buClr>
                <a:schemeClr val="tx1"/>
              </a:buClr>
              <a:buSzPct val="100000"/>
              <a:buNone/>
            </a:pPr>
            <a:r>
              <a:rPr lang="en-US" sz="2400" dirty="0" smtClean="0">
                <a:latin typeface="Arial" charset="0"/>
              </a:rPr>
              <a:t>Corrosion Sensor Modules (Boxes): </a:t>
            </a:r>
          </a:p>
          <a:p>
            <a:pPr marL="0" indent="0">
              <a:buSzPct val="100000"/>
              <a:buNone/>
            </a:pPr>
            <a:endParaRPr lang="en-US" sz="2400" dirty="0" smtClean="0">
              <a:latin typeface="Arial" charset="0"/>
            </a:endParaRPr>
          </a:p>
          <a:p>
            <a:pPr lvl="1"/>
            <a:endParaRPr lang="en-US" b="1" dirty="0">
              <a:latin typeface="Arial"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926929904"/>
              </p:ext>
            </p:extLst>
          </p:nvPr>
        </p:nvGraphicFramePr>
        <p:xfrm>
          <a:off x="4013898" y="1917542"/>
          <a:ext cx="4125286" cy="3286439"/>
        </p:xfrm>
        <a:graphic>
          <a:graphicData uri="http://schemas.openxmlformats.org/presentationml/2006/ole">
            <mc:AlternateContent xmlns:mc="http://schemas.openxmlformats.org/markup-compatibility/2006">
              <mc:Choice xmlns:v="urn:schemas-microsoft-com:vml" Requires="v">
                <p:oleObj spid="_x0000_s4129" name="Visio" r:id="rId3" imgW="3419341" imgH="2724170" progId="Visio.Drawing.11">
                  <p:embed/>
                </p:oleObj>
              </mc:Choice>
              <mc:Fallback>
                <p:oleObj name="Visio" r:id="rId3" imgW="3419341" imgH="2724170" progId="Visio.Drawing.11">
                  <p:embed/>
                  <p:pic>
                    <p:nvPicPr>
                      <p:cNvPr id="0" name=""/>
                      <p:cNvPicPr/>
                      <p:nvPr/>
                    </p:nvPicPr>
                    <p:blipFill>
                      <a:blip r:embed="rId4"/>
                      <a:stretch>
                        <a:fillRect/>
                      </a:stretch>
                    </p:blipFill>
                    <p:spPr>
                      <a:xfrm>
                        <a:off x="4013898" y="1917542"/>
                        <a:ext cx="4125286" cy="3286439"/>
                      </a:xfrm>
                      <a:prstGeom prst="rect">
                        <a:avLst/>
                      </a:prstGeom>
                    </p:spPr>
                  </p:pic>
                </p:oleObj>
              </mc:Fallback>
            </mc:AlternateContent>
          </a:graphicData>
        </a:graphic>
      </p:graphicFrame>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2014749"/>
            <a:ext cx="2323283" cy="3341865"/>
          </a:xfrm>
          <a:prstGeom prst="rect">
            <a:avLst/>
          </a:prstGeom>
        </p:spPr>
      </p:pic>
    </p:spTree>
    <p:extLst>
      <p:ext uri="{BB962C8B-B14F-4D97-AF65-F5344CB8AC3E}">
        <p14:creationId xmlns:p14="http://schemas.microsoft.com/office/powerpoint/2010/main" val="20980641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27</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3. Corrosion Monitoring Sensor System</a:t>
            </a:r>
            <a:endParaRPr lang="en-US" sz="3000" b="1" dirty="0">
              <a:solidFill>
                <a:schemeClr val="folHlink"/>
              </a:solidFill>
            </a:endParaRPr>
          </a:p>
        </p:txBody>
      </p:sp>
      <p:sp>
        <p:nvSpPr>
          <p:cNvPr id="315395" name="Rectangle 3"/>
          <p:cNvSpPr>
            <a:spLocks noGrp="1" noChangeArrowheads="1"/>
          </p:cNvSpPr>
          <p:nvPr>
            <p:ph type="body" idx="1"/>
          </p:nvPr>
        </p:nvSpPr>
        <p:spPr>
          <a:xfrm>
            <a:off x="457200" y="990600"/>
            <a:ext cx="8229600" cy="5140325"/>
          </a:xfrm>
        </p:spPr>
        <p:txBody>
          <a:bodyPr/>
          <a:lstStyle/>
          <a:p>
            <a:pPr marL="400050" lvl="1" indent="0">
              <a:buSzPct val="100000"/>
              <a:buNone/>
            </a:pPr>
            <a:r>
              <a:rPr lang="en-US" sz="2000" dirty="0" smtClean="0">
                <a:latin typeface="Arial" charset="0"/>
              </a:rPr>
              <a:t>Six RS485-based Sensor Nodes with 16-bit ADC: Sensor plus Sensor DAC box	</a:t>
            </a:r>
          </a:p>
          <a:p>
            <a:pPr lvl="1"/>
            <a:endParaRPr lang="en-US" b="1" dirty="0">
              <a:latin typeface="Arial" charset="0"/>
            </a:endParaRPr>
          </a:p>
        </p:txBody>
      </p:sp>
      <p:pic>
        <p:nvPicPr>
          <p:cNvPr id="6" name="Picture 5" descr="C:\Users\Wei\Dropbox\Photos\Army\Photo 13-3-30 14 04 09.jpg"/>
          <p:cNvPicPr/>
          <p:nvPr/>
        </p:nvPicPr>
        <p:blipFill>
          <a:blip r:embed="rId2" cstate="email"/>
          <a:srcRect/>
          <a:stretch>
            <a:fillRect/>
          </a:stretch>
        </p:blipFill>
        <p:spPr bwMode="auto">
          <a:xfrm>
            <a:off x="990600" y="2457292"/>
            <a:ext cx="3319145" cy="2486660"/>
          </a:xfrm>
          <a:prstGeom prst="rect">
            <a:avLst/>
          </a:prstGeom>
          <a:noFill/>
          <a:ln w="9525">
            <a:noFill/>
            <a:miter lim="800000"/>
            <a:headEnd/>
            <a:tailEnd/>
          </a:ln>
        </p:spPr>
      </p:pic>
      <p:pic>
        <p:nvPicPr>
          <p:cNvPr id="7" name="Picture 6" descr="C:\Users\Wei\Dropbox\Photos\Army\Photo 13-3-30 14 04 30.jpg"/>
          <p:cNvPicPr/>
          <p:nvPr/>
        </p:nvPicPr>
        <p:blipFill>
          <a:blip r:embed="rId3" cstate="email"/>
          <a:srcRect/>
          <a:stretch>
            <a:fillRect/>
          </a:stretch>
        </p:blipFill>
        <p:spPr bwMode="auto">
          <a:xfrm>
            <a:off x="5410200" y="2457292"/>
            <a:ext cx="3319145" cy="2486660"/>
          </a:xfrm>
          <a:prstGeom prst="rect">
            <a:avLst/>
          </a:prstGeom>
          <a:noFill/>
          <a:ln w="9525">
            <a:noFill/>
            <a:miter lim="800000"/>
            <a:headEnd/>
            <a:tailEnd/>
          </a:ln>
        </p:spPr>
      </p:pic>
      <p:sp>
        <p:nvSpPr>
          <p:cNvPr id="2" name="TextBox 1"/>
          <p:cNvSpPr txBox="1"/>
          <p:nvPr/>
        </p:nvSpPr>
        <p:spPr>
          <a:xfrm>
            <a:off x="5279072" y="5009019"/>
            <a:ext cx="3581400" cy="584775"/>
          </a:xfrm>
          <a:prstGeom prst="rect">
            <a:avLst/>
          </a:prstGeom>
          <a:noFill/>
        </p:spPr>
        <p:txBody>
          <a:bodyPr wrap="square" rtlCol="0">
            <a:spAutoFit/>
          </a:bodyPr>
          <a:lstStyle/>
          <a:p>
            <a:r>
              <a:rPr lang="en-US" sz="1600" dirty="0" smtClean="0">
                <a:solidFill>
                  <a:srgbClr val="FF0000"/>
                </a:solidFill>
                <a:latin typeface="+mj-lt"/>
              </a:rPr>
              <a:t>Mounted sensor box with Army S1 to S6 labels on all sides</a:t>
            </a:r>
            <a:endParaRPr lang="en-US" sz="1600" dirty="0">
              <a:solidFill>
                <a:srgbClr val="FF0000"/>
              </a:solidFill>
              <a:latin typeface="+mj-lt"/>
            </a:endParaRPr>
          </a:p>
        </p:txBody>
      </p:sp>
      <p:sp>
        <p:nvSpPr>
          <p:cNvPr id="10" name="TextBox 9"/>
          <p:cNvSpPr txBox="1"/>
          <p:nvPr/>
        </p:nvSpPr>
        <p:spPr>
          <a:xfrm>
            <a:off x="914400" y="5029200"/>
            <a:ext cx="3581400" cy="338554"/>
          </a:xfrm>
          <a:prstGeom prst="rect">
            <a:avLst/>
          </a:prstGeom>
          <a:noFill/>
        </p:spPr>
        <p:txBody>
          <a:bodyPr wrap="square" rtlCol="0">
            <a:spAutoFit/>
          </a:bodyPr>
          <a:lstStyle/>
          <a:p>
            <a:r>
              <a:rPr lang="en-US" sz="1600" dirty="0" smtClean="0">
                <a:solidFill>
                  <a:srgbClr val="FF0000"/>
                </a:solidFill>
                <a:latin typeface="+mj-lt"/>
              </a:rPr>
              <a:t>Inside view of sensor DAC box</a:t>
            </a:r>
            <a:endParaRPr lang="en-US" sz="1600" dirty="0">
              <a:solidFill>
                <a:srgbClr val="FF0000"/>
              </a:solidFill>
              <a:latin typeface="+mj-lt"/>
            </a:endParaRPr>
          </a:p>
        </p:txBody>
      </p:sp>
    </p:spTree>
    <p:extLst>
      <p:ext uri="{BB962C8B-B14F-4D97-AF65-F5344CB8AC3E}">
        <p14:creationId xmlns:p14="http://schemas.microsoft.com/office/powerpoint/2010/main" val="36391573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28</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4. Corrosion </a:t>
            </a:r>
            <a:r>
              <a:rPr lang="en-US" sz="3000" b="1" dirty="0">
                <a:solidFill>
                  <a:schemeClr val="folHlink"/>
                </a:solidFill>
              </a:rPr>
              <a:t>Monitoring Sensor System</a:t>
            </a:r>
          </a:p>
        </p:txBody>
      </p:sp>
      <p:sp>
        <p:nvSpPr>
          <p:cNvPr id="315395" name="Rectangle 3"/>
          <p:cNvSpPr>
            <a:spLocks noGrp="1" noChangeArrowheads="1"/>
          </p:cNvSpPr>
          <p:nvPr>
            <p:ph type="body" idx="1"/>
          </p:nvPr>
        </p:nvSpPr>
        <p:spPr>
          <a:xfrm>
            <a:off x="457200" y="990600"/>
            <a:ext cx="8229600" cy="5140325"/>
          </a:xfrm>
        </p:spPr>
        <p:txBody>
          <a:bodyPr/>
          <a:lstStyle/>
          <a:p>
            <a:pPr marL="0" indent="0">
              <a:buClr>
                <a:schemeClr val="tx1"/>
              </a:buClr>
              <a:buSzPct val="100000"/>
              <a:buNone/>
            </a:pPr>
            <a:r>
              <a:rPr lang="en-US" sz="2400" dirty="0" smtClean="0">
                <a:latin typeface="Arial" charset="0"/>
              </a:rPr>
              <a:t>Corrosion Monitoring Sensor System (CMS) </a:t>
            </a:r>
          </a:p>
          <a:p>
            <a:pPr marL="857250" lvl="1" indent="-457200">
              <a:buSzPct val="100000"/>
              <a:buFont typeface="+mj-lt"/>
              <a:buAutoNum type="alphaLcParenR"/>
            </a:pPr>
            <a:r>
              <a:rPr lang="en-US" sz="2000" dirty="0" smtClean="0">
                <a:latin typeface="Arial" charset="0"/>
              </a:rPr>
              <a:t>Power supply system</a:t>
            </a:r>
          </a:p>
          <a:p>
            <a:pPr marL="857250" lvl="1" indent="-457200">
              <a:buSzPct val="100000"/>
              <a:buFont typeface="+mj-lt"/>
              <a:buAutoNum type="alphaLcParenR"/>
            </a:pPr>
            <a:r>
              <a:rPr lang="en-US" sz="2000" dirty="0" smtClean="0">
                <a:latin typeface="Arial" charset="0"/>
              </a:rPr>
              <a:t>The Central Monitoring Computer (CMC)</a:t>
            </a:r>
          </a:p>
          <a:p>
            <a:pPr marL="1257300" lvl="2" indent="-457200">
              <a:buSzPct val="100000"/>
            </a:pPr>
            <a:r>
              <a:rPr lang="en-US" sz="2000" dirty="0" err="1" smtClean="0">
                <a:latin typeface="Arial" charset="0"/>
              </a:rPr>
              <a:t>Fanless</a:t>
            </a:r>
            <a:r>
              <a:rPr lang="en-US" sz="2000" dirty="0" smtClean="0">
                <a:latin typeface="Arial" charset="0"/>
              </a:rPr>
              <a:t> Embedded Computer, Windows XP OS setup and networking option configuration </a:t>
            </a:r>
          </a:p>
          <a:p>
            <a:pPr marL="1257300" lvl="2" indent="-457200">
              <a:buSzPct val="100000"/>
            </a:pPr>
            <a:r>
              <a:rPr lang="en-US" sz="2000" dirty="0" smtClean="0">
                <a:latin typeface="Arial" charset="0"/>
              </a:rPr>
              <a:t>RS485 serial communication: CMS to Sensor Nodes</a:t>
            </a:r>
          </a:p>
          <a:p>
            <a:pPr marL="1257300" lvl="2" indent="-457200">
              <a:buSzPct val="100000"/>
            </a:pPr>
            <a:r>
              <a:rPr lang="en-US" sz="2000" dirty="0" smtClean="0">
                <a:latin typeface="Arial" charset="0"/>
              </a:rPr>
              <a:t>Ethernet Ports for Internet communication</a:t>
            </a:r>
          </a:p>
          <a:p>
            <a:pPr marL="857250" lvl="1" indent="-457200">
              <a:buSzPct val="100000"/>
              <a:buFont typeface="+mj-lt"/>
              <a:buAutoNum type="alphaLcParenR"/>
            </a:pPr>
            <a:r>
              <a:rPr lang="en-US" sz="2000" dirty="0" smtClean="0">
                <a:latin typeface="Arial" charset="0"/>
              </a:rPr>
              <a:t>Thermal Electric Cooler: mounted on the front-side of the CMC</a:t>
            </a:r>
          </a:p>
          <a:p>
            <a:pPr marL="857250" lvl="1" indent="-457200">
              <a:buSzPct val="100000"/>
              <a:buFont typeface="+mj-lt"/>
              <a:buAutoNum type="alphaLcParenR"/>
            </a:pPr>
            <a:r>
              <a:rPr lang="en-US" sz="2000" dirty="0" smtClean="0">
                <a:latin typeface="Arial" charset="0"/>
              </a:rPr>
              <a:t>Six RS485-based Sensor Nodes with 16-bit ADC</a:t>
            </a:r>
          </a:p>
          <a:p>
            <a:pPr marL="857250" lvl="1" indent="-457200">
              <a:buSzPct val="100000"/>
              <a:buFont typeface="+mj-lt"/>
              <a:buAutoNum type="alphaLcParenR"/>
            </a:pPr>
            <a:r>
              <a:rPr lang="en-US" sz="2000" dirty="0" smtClean="0">
                <a:latin typeface="Arial" charset="0"/>
              </a:rPr>
              <a:t>Packaging </a:t>
            </a:r>
            <a:r>
              <a:rPr lang="en-US" sz="2000" dirty="0">
                <a:latin typeface="Arial" charset="0"/>
              </a:rPr>
              <a:t>and </a:t>
            </a:r>
            <a:r>
              <a:rPr lang="en-US" sz="2000" dirty="0" smtClean="0">
                <a:latin typeface="Arial" charset="0"/>
              </a:rPr>
              <a:t>Cabling</a:t>
            </a:r>
          </a:p>
          <a:p>
            <a:pPr marL="857250" lvl="1" indent="-457200">
              <a:buSzPct val="100000"/>
              <a:buFont typeface="+mj-lt"/>
              <a:buAutoNum type="alphaLcParenR"/>
            </a:pPr>
            <a:r>
              <a:rPr lang="en-US" sz="2000" dirty="0">
                <a:latin typeface="Arial" charset="0"/>
              </a:rPr>
              <a:t>Software for Polling Sensor Data Processing and Storage</a:t>
            </a:r>
          </a:p>
          <a:p>
            <a:pPr marL="400050" lvl="1" indent="0">
              <a:buSzPct val="100000"/>
              <a:buNone/>
            </a:pPr>
            <a:endParaRPr lang="en-US" sz="2000" dirty="0">
              <a:latin typeface="Arial" charset="0"/>
            </a:endParaRPr>
          </a:p>
          <a:p>
            <a:pPr marL="400050" lvl="1" indent="0">
              <a:buSzPct val="100000"/>
              <a:buNone/>
            </a:pPr>
            <a:r>
              <a:rPr lang="en-US" sz="2000" dirty="0" smtClean="0">
                <a:latin typeface="Arial" charset="0"/>
              </a:rPr>
              <a:t>	</a:t>
            </a:r>
          </a:p>
          <a:p>
            <a:pPr lvl="1"/>
            <a:endParaRPr lang="en-US" b="1" dirty="0">
              <a:latin typeface="Arial" charset="0"/>
            </a:endParaRPr>
          </a:p>
        </p:txBody>
      </p:sp>
    </p:spTree>
    <p:extLst>
      <p:ext uri="{BB962C8B-B14F-4D97-AF65-F5344CB8AC3E}">
        <p14:creationId xmlns:p14="http://schemas.microsoft.com/office/powerpoint/2010/main" val="19793132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29</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4. Corrosion </a:t>
            </a:r>
            <a:r>
              <a:rPr lang="en-US" sz="3000" b="1" dirty="0">
                <a:solidFill>
                  <a:schemeClr val="folHlink"/>
                </a:solidFill>
              </a:rPr>
              <a:t>Monitoring Sensor System</a:t>
            </a:r>
          </a:p>
        </p:txBody>
      </p:sp>
      <p:pic>
        <p:nvPicPr>
          <p:cNvPr id="2" name="Picture 1"/>
          <p:cNvPicPr>
            <a:picLocks noChangeAspect="1"/>
          </p:cNvPicPr>
          <p:nvPr/>
        </p:nvPicPr>
        <p:blipFill>
          <a:blip r:embed="rId2"/>
          <a:stretch>
            <a:fillRect/>
          </a:stretch>
        </p:blipFill>
        <p:spPr>
          <a:xfrm>
            <a:off x="1219200" y="990601"/>
            <a:ext cx="6934200" cy="5562599"/>
          </a:xfrm>
          <a:prstGeom prst="rect">
            <a:avLst/>
          </a:prstGeom>
          <a:solidFill>
            <a:schemeClr val="accent6">
              <a:lumMod val="40000"/>
              <a:lumOff val="60000"/>
            </a:schemeClr>
          </a:solidFill>
        </p:spPr>
      </p:pic>
      <p:sp>
        <p:nvSpPr>
          <p:cNvPr id="315395" name="Rectangle 3"/>
          <p:cNvSpPr>
            <a:spLocks noGrp="1" noChangeArrowheads="1"/>
          </p:cNvSpPr>
          <p:nvPr>
            <p:ph type="body" idx="1"/>
          </p:nvPr>
        </p:nvSpPr>
        <p:spPr>
          <a:xfrm>
            <a:off x="457200" y="990600"/>
            <a:ext cx="8229600" cy="5140325"/>
          </a:xfrm>
        </p:spPr>
        <p:txBody>
          <a:bodyPr/>
          <a:lstStyle/>
          <a:p>
            <a:pPr lvl="1"/>
            <a:endParaRPr lang="en-US" b="1" dirty="0">
              <a:latin typeface="Arial" charset="0"/>
            </a:endParaRPr>
          </a:p>
        </p:txBody>
      </p:sp>
    </p:spTree>
    <p:extLst>
      <p:ext uri="{BB962C8B-B14F-4D97-AF65-F5344CB8AC3E}">
        <p14:creationId xmlns:p14="http://schemas.microsoft.com/office/powerpoint/2010/main" val="31936440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3</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a:solidFill>
                  <a:schemeClr val="folHlink"/>
                </a:solidFill>
              </a:rPr>
              <a:t>1. Sol-Gel and Cylindrical </a:t>
            </a:r>
            <a:r>
              <a:rPr lang="en-US" sz="3000" b="1" dirty="0" smtClean="0">
                <a:solidFill>
                  <a:schemeClr val="folHlink"/>
                </a:solidFill>
              </a:rPr>
              <a:t>Sensors</a:t>
            </a:r>
            <a:br>
              <a:rPr lang="en-US" sz="3000" b="1" dirty="0" smtClean="0">
                <a:solidFill>
                  <a:schemeClr val="folHlink"/>
                </a:solidFill>
              </a:rPr>
            </a:br>
            <a:r>
              <a:rPr lang="en-US" sz="2800" b="1" dirty="0" smtClean="0">
                <a:solidFill>
                  <a:schemeClr val="folHlink"/>
                </a:solidFill>
              </a:rPr>
              <a:t>Cylindrical Corrosion Sensor</a:t>
            </a:r>
            <a:endParaRPr lang="en-US" sz="2800" b="1" dirty="0">
              <a:solidFill>
                <a:schemeClr val="folHlink"/>
              </a:solidFill>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89" t="13037" r="6250" b="16852"/>
          <a:stretch/>
        </p:blipFill>
        <p:spPr bwMode="auto">
          <a:xfrm>
            <a:off x="457200" y="1402976"/>
            <a:ext cx="8348134" cy="4419601"/>
          </a:xfrm>
          <a:prstGeom prst="rect">
            <a:avLst/>
          </a:prstGeom>
          <a:solidFill>
            <a:schemeClr val="tx1"/>
          </a:solidFill>
          <a:ln>
            <a:noFill/>
          </a:ln>
          <a:effectLst/>
        </p:spPr>
      </p:pic>
    </p:spTree>
    <p:extLst>
      <p:ext uri="{BB962C8B-B14F-4D97-AF65-F5344CB8AC3E}">
        <p14:creationId xmlns:p14="http://schemas.microsoft.com/office/powerpoint/2010/main" val="2383937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30</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a:solidFill>
                  <a:schemeClr val="folHlink"/>
                </a:solidFill>
              </a:rPr>
              <a:t>4</a:t>
            </a:r>
            <a:r>
              <a:rPr lang="en-US" sz="3000" b="1" dirty="0" smtClean="0">
                <a:solidFill>
                  <a:schemeClr val="folHlink"/>
                </a:solidFill>
              </a:rPr>
              <a:t>. Corrosion </a:t>
            </a:r>
            <a:r>
              <a:rPr lang="en-US" sz="3000" b="1" dirty="0">
                <a:solidFill>
                  <a:schemeClr val="folHlink"/>
                </a:solidFill>
              </a:rPr>
              <a:t>Monitoring Sensor System</a:t>
            </a:r>
          </a:p>
        </p:txBody>
      </p:sp>
      <p:sp>
        <p:nvSpPr>
          <p:cNvPr id="315395" name="Rectangle 3"/>
          <p:cNvSpPr>
            <a:spLocks noGrp="1" noChangeArrowheads="1"/>
          </p:cNvSpPr>
          <p:nvPr>
            <p:ph type="body" idx="1"/>
          </p:nvPr>
        </p:nvSpPr>
        <p:spPr>
          <a:xfrm>
            <a:off x="457200" y="990600"/>
            <a:ext cx="8229600" cy="5140325"/>
          </a:xfrm>
        </p:spPr>
        <p:txBody>
          <a:bodyPr/>
          <a:lstStyle/>
          <a:p>
            <a:pPr marL="857250" lvl="1" indent="-457200">
              <a:buSzPct val="100000"/>
              <a:buFont typeface="+mj-lt"/>
              <a:buAutoNum type="alphaLcParenR"/>
            </a:pPr>
            <a:r>
              <a:rPr lang="en-US" sz="2000" dirty="0" smtClean="0">
                <a:latin typeface="Arial" charset="0"/>
              </a:rPr>
              <a:t>The Central Monitoring Computer (CMC)</a:t>
            </a:r>
          </a:p>
          <a:p>
            <a:pPr marL="1257300" lvl="2" indent="-457200">
              <a:buSzPct val="100000"/>
            </a:pPr>
            <a:r>
              <a:rPr lang="en-US" sz="2000" dirty="0" smtClean="0">
                <a:latin typeface="Arial" charset="0"/>
              </a:rPr>
              <a:t>UNO-2173 AF: </a:t>
            </a:r>
            <a:r>
              <a:rPr lang="en-US" sz="2000" dirty="0" err="1" smtClean="0">
                <a:latin typeface="Arial" charset="0"/>
              </a:rPr>
              <a:t>Fanless</a:t>
            </a:r>
            <a:r>
              <a:rPr lang="en-US" sz="2000" dirty="0" smtClean="0">
                <a:latin typeface="Arial" charset="0"/>
              </a:rPr>
              <a:t> Embedded Computer (Intel Atom N270 1.6 GHz processor), Windows XP OS</a:t>
            </a:r>
          </a:p>
          <a:p>
            <a:pPr marL="1257300" lvl="2" indent="-457200">
              <a:buSzPct val="100000"/>
            </a:pPr>
            <a:r>
              <a:rPr lang="en-US" sz="2000" dirty="0" smtClean="0">
                <a:latin typeface="Arial" charset="0"/>
              </a:rPr>
              <a:t>4 x USB 2.0 ports</a:t>
            </a:r>
          </a:p>
          <a:p>
            <a:pPr marL="1257300" lvl="2" indent="-457200">
              <a:buSzPct val="100000"/>
            </a:pPr>
            <a:r>
              <a:rPr lang="en-US" sz="2000" dirty="0" smtClean="0">
                <a:latin typeface="Arial" charset="0"/>
              </a:rPr>
              <a:t>RS485 serial communication: CMS to Sensor Nodes</a:t>
            </a:r>
          </a:p>
          <a:p>
            <a:pPr marL="1257300" lvl="2" indent="-457200">
              <a:buSzPct val="100000"/>
            </a:pPr>
            <a:r>
              <a:rPr lang="en-US" sz="2000" dirty="0" smtClean="0">
                <a:latin typeface="Arial" charset="0"/>
              </a:rPr>
              <a:t>Ethernet Ports for Internet communication</a:t>
            </a:r>
          </a:p>
          <a:p>
            <a:pPr marL="1257300" lvl="2" indent="-457200">
              <a:buSzPct val="100000"/>
            </a:pPr>
            <a:r>
              <a:rPr lang="en-US" sz="2000" dirty="0" smtClean="0">
                <a:latin typeface="Arial" charset="0"/>
              </a:rPr>
              <a:t>Operating temperature range: -20 °C to 70 °C</a:t>
            </a:r>
          </a:p>
          <a:p>
            <a:pPr marL="400050" lvl="1" indent="0">
              <a:buSzPct val="100000"/>
              <a:buNone/>
            </a:pPr>
            <a:endParaRPr lang="en-US" sz="2000" dirty="0">
              <a:latin typeface="Arial" charset="0"/>
            </a:endParaRPr>
          </a:p>
          <a:p>
            <a:pPr marL="400050" lvl="1" indent="0">
              <a:buSzPct val="100000"/>
              <a:buNone/>
            </a:pPr>
            <a:r>
              <a:rPr lang="en-US" sz="2000" dirty="0" smtClean="0">
                <a:latin typeface="Arial" charset="0"/>
              </a:rPr>
              <a:t>	</a:t>
            </a:r>
          </a:p>
          <a:p>
            <a:pPr lvl="1"/>
            <a:endParaRPr lang="en-US" b="1" dirty="0">
              <a:latin typeface="Arial" charset="0"/>
            </a:endParaRPr>
          </a:p>
        </p:txBody>
      </p:sp>
      <p:pic>
        <p:nvPicPr>
          <p:cNvPr id="2" name="Picture 1"/>
          <p:cNvPicPr>
            <a:picLocks noChangeAspect="1"/>
          </p:cNvPicPr>
          <p:nvPr/>
        </p:nvPicPr>
        <p:blipFill>
          <a:blip r:embed="rId2"/>
          <a:stretch>
            <a:fillRect/>
          </a:stretch>
        </p:blipFill>
        <p:spPr>
          <a:xfrm>
            <a:off x="2362200" y="3886200"/>
            <a:ext cx="3912457" cy="2007094"/>
          </a:xfrm>
          <a:prstGeom prst="rect">
            <a:avLst/>
          </a:prstGeom>
        </p:spPr>
      </p:pic>
    </p:spTree>
    <p:extLst>
      <p:ext uri="{BB962C8B-B14F-4D97-AF65-F5344CB8AC3E}">
        <p14:creationId xmlns:p14="http://schemas.microsoft.com/office/powerpoint/2010/main" val="40823854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31</a:t>
            </a:fld>
            <a:endParaRPr lang="en-US"/>
          </a:p>
        </p:txBody>
      </p:sp>
      <p:sp>
        <p:nvSpPr>
          <p:cNvPr id="315394" name="Rectangle 2"/>
          <p:cNvSpPr>
            <a:spLocks noGrp="1" noChangeArrowheads="1"/>
          </p:cNvSpPr>
          <p:nvPr>
            <p:ph type="title"/>
          </p:nvPr>
        </p:nvSpPr>
        <p:spPr>
          <a:xfrm>
            <a:off x="304800" y="152401"/>
            <a:ext cx="8229600" cy="457200"/>
          </a:xfrm>
        </p:spPr>
        <p:txBody>
          <a:bodyPr/>
          <a:lstStyle/>
          <a:p>
            <a:r>
              <a:rPr lang="en-US" sz="3000" b="1" dirty="0" smtClean="0">
                <a:solidFill>
                  <a:schemeClr val="folHlink"/>
                </a:solidFill>
              </a:rPr>
              <a:t>CMS Wiring Diagram</a:t>
            </a:r>
            <a:endParaRPr lang="en-US" sz="3000" b="1" dirty="0">
              <a:solidFill>
                <a:schemeClr val="folHlink"/>
              </a:solidFill>
            </a:endParaRPr>
          </a:p>
        </p:txBody>
      </p:sp>
      <p:sp>
        <p:nvSpPr>
          <p:cNvPr id="315395" name="Rectangle 3"/>
          <p:cNvSpPr>
            <a:spLocks noGrp="1" noChangeArrowheads="1"/>
          </p:cNvSpPr>
          <p:nvPr>
            <p:ph type="body" idx="1"/>
          </p:nvPr>
        </p:nvSpPr>
        <p:spPr>
          <a:xfrm>
            <a:off x="3446948" y="1363611"/>
            <a:ext cx="6447015" cy="4386314"/>
          </a:xfrm>
        </p:spPr>
        <p:txBody>
          <a:bodyPr/>
          <a:lstStyle/>
          <a:p>
            <a:pPr marL="400050" lvl="1" indent="0">
              <a:buSzPct val="100000"/>
              <a:buNone/>
            </a:pPr>
            <a:endParaRPr lang="en-US" sz="2000" dirty="0">
              <a:latin typeface="Arial" charset="0"/>
            </a:endParaRPr>
          </a:p>
          <a:p>
            <a:pPr marL="400050" lvl="1" indent="0">
              <a:buSzPct val="100000"/>
              <a:buNone/>
            </a:pPr>
            <a:r>
              <a:rPr lang="en-US" sz="2000" dirty="0" smtClean="0">
                <a:latin typeface="Arial" charset="0"/>
              </a:rPr>
              <a:t>	</a:t>
            </a:r>
          </a:p>
          <a:p>
            <a:pPr lvl="1"/>
            <a:endParaRPr lang="en-US" b="1" dirty="0">
              <a:latin typeface="Arial" charset="0"/>
            </a:endParaRPr>
          </a:p>
        </p:txBody>
      </p:sp>
      <p:sp>
        <p:nvSpPr>
          <p:cNvPr id="3" name="Rectangle 2"/>
          <p:cNvSpPr>
            <a:spLocks noChangeArrowheads="1"/>
          </p:cNvSpPr>
          <p:nvPr/>
        </p:nvSpPr>
        <p:spPr bwMode="auto">
          <a:xfrm flipV="1">
            <a:off x="3187814" y="-381001"/>
            <a:ext cx="716335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863099256"/>
              </p:ext>
            </p:extLst>
          </p:nvPr>
        </p:nvGraphicFramePr>
        <p:xfrm>
          <a:off x="1295401" y="609601"/>
          <a:ext cx="6843850" cy="6018211"/>
        </p:xfrm>
        <a:graphic>
          <a:graphicData uri="http://schemas.openxmlformats.org/presentationml/2006/ole">
            <mc:AlternateContent xmlns:mc="http://schemas.openxmlformats.org/markup-compatibility/2006">
              <mc:Choice xmlns:v="urn:schemas-microsoft-com:vml" Requires="v">
                <p:oleObj spid="_x0000_s6171" name="Visio" r:id="rId3" imgW="6939064" imgH="8883590" progId="Visio.Drawing.11">
                  <p:embed/>
                </p:oleObj>
              </mc:Choice>
              <mc:Fallback>
                <p:oleObj name="Visio" r:id="rId3" imgW="6939064" imgH="8883590"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1" y="609601"/>
                        <a:ext cx="6843850" cy="6018211"/>
                      </a:xfrm>
                      <a:prstGeom prst="rect">
                        <a:avLst/>
                      </a:prstGeom>
                      <a:solidFill>
                        <a:srgbClr val="FFC000"/>
                      </a:solidFill>
                    </p:spPr>
                  </p:pic>
                </p:oleObj>
              </mc:Fallback>
            </mc:AlternateContent>
          </a:graphicData>
        </a:graphic>
      </p:graphicFrame>
    </p:spTree>
    <p:extLst>
      <p:ext uri="{BB962C8B-B14F-4D97-AF65-F5344CB8AC3E}">
        <p14:creationId xmlns:p14="http://schemas.microsoft.com/office/powerpoint/2010/main" val="18316846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32</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a:solidFill>
                  <a:schemeClr val="folHlink"/>
                </a:solidFill>
              </a:rPr>
              <a:t>4</a:t>
            </a:r>
            <a:r>
              <a:rPr lang="en-US" sz="3000" b="1" dirty="0" smtClean="0">
                <a:solidFill>
                  <a:schemeClr val="folHlink"/>
                </a:solidFill>
              </a:rPr>
              <a:t>. Corrosion Monitoring Sensor System</a:t>
            </a:r>
            <a:endParaRPr lang="en-US" sz="3000" b="1" dirty="0">
              <a:solidFill>
                <a:schemeClr val="folHlink"/>
              </a:solidFill>
            </a:endParaRPr>
          </a:p>
        </p:txBody>
      </p:sp>
      <p:sp>
        <p:nvSpPr>
          <p:cNvPr id="315395" name="Rectangle 3"/>
          <p:cNvSpPr>
            <a:spLocks noGrp="1" noChangeArrowheads="1"/>
          </p:cNvSpPr>
          <p:nvPr>
            <p:ph type="body" idx="1"/>
          </p:nvPr>
        </p:nvSpPr>
        <p:spPr>
          <a:xfrm>
            <a:off x="457200" y="990600"/>
            <a:ext cx="8229600" cy="5140325"/>
          </a:xfrm>
        </p:spPr>
        <p:txBody>
          <a:bodyPr/>
          <a:lstStyle/>
          <a:p>
            <a:pPr marL="400050" lvl="1" indent="0">
              <a:buSzPct val="100000"/>
              <a:buNone/>
            </a:pPr>
            <a:r>
              <a:rPr lang="en-US" sz="2000" dirty="0" smtClean="0">
                <a:latin typeface="Arial" charset="0"/>
              </a:rPr>
              <a:t>Packaging and Cabling</a:t>
            </a:r>
          </a:p>
          <a:p>
            <a:pPr lvl="1"/>
            <a:endParaRPr lang="en-US" b="1" dirty="0">
              <a:latin typeface="Arial" charset="0"/>
            </a:endParaRPr>
          </a:p>
        </p:txBody>
      </p:sp>
      <p:pic>
        <p:nvPicPr>
          <p:cNvPr id="6" name="圖片 17"/>
          <p:cNvPicPr/>
          <p:nvPr/>
        </p:nvPicPr>
        <p:blipFill>
          <a:blip r:embed="rId2" cstate="email"/>
          <a:srcRect/>
          <a:stretch>
            <a:fillRect/>
          </a:stretch>
        </p:blipFill>
        <p:spPr bwMode="auto">
          <a:xfrm>
            <a:off x="1371600" y="1600200"/>
            <a:ext cx="6629400" cy="4267200"/>
          </a:xfrm>
          <a:prstGeom prst="rect">
            <a:avLst/>
          </a:prstGeom>
          <a:noFill/>
          <a:ln w="9525">
            <a:noFill/>
            <a:miter lim="800000"/>
            <a:headEnd/>
            <a:tailEnd/>
          </a:ln>
        </p:spPr>
      </p:pic>
      <p:sp>
        <p:nvSpPr>
          <p:cNvPr id="2" name="TextBox 1"/>
          <p:cNvSpPr txBox="1"/>
          <p:nvPr/>
        </p:nvSpPr>
        <p:spPr>
          <a:xfrm>
            <a:off x="5029200" y="2438400"/>
            <a:ext cx="2743200" cy="646331"/>
          </a:xfrm>
          <a:prstGeom prst="rect">
            <a:avLst/>
          </a:prstGeom>
          <a:noFill/>
        </p:spPr>
        <p:txBody>
          <a:bodyPr wrap="square" rtlCol="0">
            <a:spAutoFit/>
          </a:bodyPr>
          <a:lstStyle/>
          <a:p>
            <a:r>
              <a:rPr lang="en-US" sz="1800" dirty="0" smtClean="0">
                <a:solidFill>
                  <a:srgbClr val="FF0000"/>
                </a:solidFill>
                <a:latin typeface="+mj-lt"/>
              </a:rPr>
              <a:t>Corrosion Sensor</a:t>
            </a:r>
          </a:p>
          <a:p>
            <a:r>
              <a:rPr lang="en-US" sz="1800" dirty="0">
                <a:solidFill>
                  <a:srgbClr val="FF0000"/>
                </a:solidFill>
                <a:latin typeface="+mj-lt"/>
              </a:rPr>
              <a:t> </a:t>
            </a:r>
            <a:r>
              <a:rPr lang="en-US" sz="1800" dirty="0" smtClean="0">
                <a:solidFill>
                  <a:srgbClr val="FF0000"/>
                </a:solidFill>
                <a:latin typeface="+mj-lt"/>
              </a:rPr>
              <a:t>    S1       S2      S3 </a:t>
            </a:r>
            <a:endParaRPr lang="en-US" sz="1800" dirty="0">
              <a:solidFill>
                <a:srgbClr val="FF0000"/>
              </a:solidFill>
              <a:latin typeface="+mj-lt"/>
            </a:endParaRPr>
          </a:p>
        </p:txBody>
      </p:sp>
      <p:sp>
        <p:nvSpPr>
          <p:cNvPr id="3" name="Rectangle 2"/>
          <p:cNvSpPr/>
          <p:nvPr/>
        </p:nvSpPr>
        <p:spPr>
          <a:xfrm>
            <a:off x="5181600" y="4382869"/>
            <a:ext cx="2514600" cy="646331"/>
          </a:xfrm>
          <a:prstGeom prst="rect">
            <a:avLst/>
          </a:prstGeom>
        </p:spPr>
        <p:txBody>
          <a:bodyPr wrap="square">
            <a:spAutoFit/>
          </a:bodyPr>
          <a:lstStyle/>
          <a:p>
            <a:r>
              <a:rPr lang="en-US" sz="1800" dirty="0">
                <a:solidFill>
                  <a:srgbClr val="FF0000"/>
                </a:solidFill>
                <a:latin typeface="+mj-lt"/>
              </a:rPr>
              <a:t>Corrosion Sensor</a:t>
            </a:r>
          </a:p>
          <a:p>
            <a:r>
              <a:rPr lang="en-US" sz="1800" dirty="0">
                <a:solidFill>
                  <a:srgbClr val="FF0000"/>
                </a:solidFill>
                <a:latin typeface="+mj-lt"/>
              </a:rPr>
              <a:t>     </a:t>
            </a:r>
            <a:r>
              <a:rPr lang="en-US" sz="1800" dirty="0" smtClean="0">
                <a:solidFill>
                  <a:srgbClr val="FF0000"/>
                </a:solidFill>
                <a:latin typeface="+mj-lt"/>
              </a:rPr>
              <a:t>S4       S5      S6 </a:t>
            </a:r>
            <a:endParaRPr lang="en-US" sz="1800" dirty="0">
              <a:solidFill>
                <a:srgbClr val="FF0000"/>
              </a:solidFill>
              <a:latin typeface="+mj-lt"/>
            </a:endParaRPr>
          </a:p>
        </p:txBody>
      </p:sp>
      <p:sp>
        <p:nvSpPr>
          <p:cNvPr id="4" name="Rectangle 3"/>
          <p:cNvSpPr/>
          <p:nvPr/>
        </p:nvSpPr>
        <p:spPr>
          <a:xfrm>
            <a:off x="3276600" y="2590800"/>
            <a:ext cx="1143000" cy="646331"/>
          </a:xfrm>
          <a:prstGeom prst="rect">
            <a:avLst/>
          </a:prstGeom>
        </p:spPr>
        <p:txBody>
          <a:bodyPr wrap="square">
            <a:spAutoFit/>
          </a:bodyPr>
          <a:lstStyle/>
          <a:p>
            <a:r>
              <a:rPr lang="en-US" sz="1800" dirty="0" smtClean="0">
                <a:solidFill>
                  <a:srgbClr val="FF0000"/>
                </a:solidFill>
                <a:latin typeface="+mj-lt"/>
              </a:rPr>
              <a:t>RJ 45</a:t>
            </a:r>
          </a:p>
          <a:p>
            <a:r>
              <a:rPr lang="en-US" sz="1800" dirty="0" smtClean="0">
                <a:solidFill>
                  <a:srgbClr val="FF0000"/>
                </a:solidFill>
                <a:latin typeface="+mj-lt"/>
              </a:rPr>
              <a:t>Internet</a:t>
            </a:r>
            <a:endParaRPr lang="en-US" sz="1800" dirty="0">
              <a:solidFill>
                <a:srgbClr val="FF0000"/>
              </a:solidFill>
              <a:latin typeface="+mj-lt"/>
            </a:endParaRPr>
          </a:p>
        </p:txBody>
      </p:sp>
      <p:sp>
        <p:nvSpPr>
          <p:cNvPr id="7" name="TextBox 6"/>
          <p:cNvSpPr txBox="1"/>
          <p:nvPr/>
        </p:nvSpPr>
        <p:spPr>
          <a:xfrm>
            <a:off x="1600200" y="3276600"/>
            <a:ext cx="1676400" cy="369332"/>
          </a:xfrm>
          <a:prstGeom prst="rect">
            <a:avLst/>
          </a:prstGeom>
          <a:noFill/>
        </p:spPr>
        <p:txBody>
          <a:bodyPr wrap="square" rtlCol="0">
            <a:spAutoFit/>
          </a:bodyPr>
          <a:lstStyle/>
          <a:p>
            <a:r>
              <a:rPr lang="en-US" sz="1800" dirty="0" smtClean="0">
                <a:solidFill>
                  <a:srgbClr val="FF0000"/>
                </a:solidFill>
                <a:latin typeface="+mj-lt"/>
              </a:rPr>
              <a:t>Power Cable</a:t>
            </a:r>
            <a:endParaRPr lang="en-US" sz="1800" dirty="0">
              <a:solidFill>
                <a:srgbClr val="FF0000"/>
              </a:solidFill>
              <a:latin typeface="+mj-lt"/>
            </a:endParaRPr>
          </a:p>
        </p:txBody>
      </p:sp>
    </p:spTree>
    <p:extLst>
      <p:ext uri="{BB962C8B-B14F-4D97-AF65-F5344CB8AC3E}">
        <p14:creationId xmlns:p14="http://schemas.microsoft.com/office/powerpoint/2010/main" val="29675483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33</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4. Corrosion Monitoring Sensor System – Installation (May 2013)</a:t>
            </a:r>
            <a:endParaRPr lang="en-US" sz="3000" b="1" dirty="0">
              <a:solidFill>
                <a:schemeClr val="folHlink"/>
              </a:solidFill>
            </a:endParaRPr>
          </a:p>
        </p:txBody>
      </p:sp>
      <p:sp>
        <p:nvSpPr>
          <p:cNvPr id="315395" name="Rectangle 3"/>
          <p:cNvSpPr>
            <a:spLocks noGrp="1" noChangeArrowheads="1"/>
          </p:cNvSpPr>
          <p:nvPr>
            <p:ph type="body" idx="1"/>
          </p:nvPr>
        </p:nvSpPr>
        <p:spPr>
          <a:xfrm>
            <a:off x="457200" y="990600"/>
            <a:ext cx="8229600" cy="5140325"/>
          </a:xfrm>
        </p:spPr>
        <p:txBody>
          <a:bodyPr/>
          <a:lstStyle/>
          <a:p>
            <a:pPr lvl="1"/>
            <a:endParaRPr lang="en-US" b="1" dirty="0">
              <a:latin typeface="Arial"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990600"/>
            <a:ext cx="4673600" cy="35052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3972" y="1008692"/>
            <a:ext cx="3733328" cy="4977770"/>
          </a:xfrm>
          <a:prstGeom prst="rect">
            <a:avLst/>
          </a:prstGeom>
        </p:spPr>
      </p:pic>
      <p:sp>
        <p:nvSpPr>
          <p:cNvPr id="4" name="TextBox 3"/>
          <p:cNvSpPr txBox="1"/>
          <p:nvPr/>
        </p:nvSpPr>
        <p:spPr>
          <a:xfrm>
            <a:off x="5797786" y="2589311"/>
            <a:ext cx="2209800" cy="523220"/>
          </a:xfrm>
          <a:prstGeom prst="rect">
            <a:avLst/>
          </a:prstGeom>
          <a:noFill/>
        </p:spPr>
        <p:txBody>
          <a:bodyPr wrap="square" rtlCol="0">
            <a:spAutoFit/>
          </a:bodyPr>
          <a:lstStyle/>
          <a:p>
            <a:r>
              <a:rPr lang="en-US" sz="1400" dirty="0" smtClean="0">
                <a:solidFill>
                  <a:srgbClr val="FF0000"/>
                </a:solidFill>
                <a:latin typeface="+mj-lt"/>
              </a:rPr>
              <a:t>Thermal Electric Cooler</a:t>
            </a:r>
          </a:p>
          <a:p>
            <a:r>
              <a:rPr lang="en-US" sz="1400" dirty="0" smtClean="0">
                <a:solidFill>
                  <a:srgbClr val="FF0000"/>
                </a:solidFill>
                <a:latin typeface="+mj-lt"/>
              </a:rPr>
              <a:t>(200 BTU)</a:t>
            </a:r>
            <a:endParaRPr lang="en-US" sz="1400" dirty="0">
              <a:solidFill>
                <a:srgbClr val="FF0000"/>
              </a:solidFill>
              <a:latin typeface="+mj-lt"/>
            </a:endParaRPr>
          </a:p>
        </p:txBody>
      </p:sp>
      <p:sp>
        <p:nvSpPr>
          <p:cNvPr id="8" name="TextBox 7"/>
          <p:cNvSpPr txBox="1"/>
          <p:nvPr/>
        </p:nvSpPr>
        <p:spPr>
          <a:xfrm>
            <a:off x="575308" y="3560762"/>
            <a:ext cx="2244092" cy="738664"/>
          </a:xfrm>
          <a:prstGeom prst="rect">
            <a:avLst/>
          </a:prstGeom>
          <a:noFill/>
        </p:spPr>
        <p:txBody>
          <a:bodyPr wrap="square" rtlCol="0">
            <a:spAutoFit/>
          </a:bodyPr>
          <a:lstStyle/>
          <a:p>
            <a:r>
              <a:rPr lang="en-US" sz="1400" dirty="0" smtClean="0">
                <a:solidFill>
                  <a:srgbClr val="FF0000"/>
                </a:solidFill>
                <a:latin typeface="+mj-lt"/>
              </a:rPr>
              <a:t>Central Monitoring Computer (Windows XP, embedded)</a:t>
            </a:r>
            <a:endParaRPr lang="en-US" sz="1400" dirty="0">
              <a:solidFill>
                <a:srgbClr val="FF0000"/>
              </a:solidFill>
              <a:latin typeface="+mj-lt"/>
            </a:endParaRPr>
          </a:p>
        </p:txBody>
      </p:sp>
      <p:sp>
        <p:nvSpPr>
          <p:cNvPr id="6" name="TextBox 5"/>
          <p:cNvSpPr txBox="1"/>
          <p:nvPr/>
        </p:nvSpPr>
        <p:spPr>
          <a:xfrm>
            <a:off x="2457686" y="2514600"/>
            <a:ext cx="184731" cy="461665"/>
          </a:xfrm>
          <a:prstGeom prst="rect">
            <a:avLst/>
          </a:prstGeom>
          <a:noFill/>
        </p:spPr>
        <p:txBody>
          <a:bodyPr wrap="none" rtlCol="0">
            <a:spAutoFit/>
          </a:bodyPr>
          <a:lstStyle/>
          <a:p>
            <a:endParaRPr lang="en-US" dirty="0"/>
          </a:p>
        </p:txBody>
      </p:sp>
      <p:sp>
        <p:nvSpPr>
          <p:cNvPr id="10" name="TextBox 9"/>
          <p:cNvSpPr txBox="1"/>
          <p:nvPr/>
        </p:nvSpPr>
        <p:spPr>
          <a:xfrm>
            <a:off x="1859397" y="2209800"/>
            <a:ext cx="1882378" cy="307777"/>
          </a:xfrm>
          <a:prstGeom prst="rect">
            <a:avLst/>
          </a:prstGeom>
          <a:noFill/>
        </p:spPr>
        <p:txBody>
          <a:bodyPr wrap="square" rtlCol="0">
            <a:spAutoFit/>
          </a:bodyPr>
          <a:lstStyle/>
          <a:p>
            <a:r>
              <a:rPr lang="en-US" sz="1400" dirty="0" smtClean="0">
                <a:solidFill>
                  <a:srgbClr val="FF0000"/>
                </a:solidFill>
                <a:latin typeface="+mj-lt"/>
              </a:rPr>
              <a:t>Power Supplies</a:t>
            </a:r>
            <a:endParaRPr lang="en-US" sz="1400" dirty="0">
              <a:solidFill>
                <a:srgbClr val="FF0000"/>
              </a:solidFill>
              <a:latin typeface="+mj-lt"/>
            </a:endParaRPr>
          </a:p>
        </p:txBody>
      </p:sp>
      <p:sp>
        <p:nvSpPr>
          <p:cNvPr id="11" name="TextBox 10"/>
          <p:cNvSpPr txBox="1"/>
          <p:nvPr/>
        </p:nvSpPr>
        <p:spPr>
          <a:xfrm>
            <a:off x="2705100" y="4028937"/>
            <a:ext cx="2202656" cy="523220"/>
          </a:xfrm>
          <a:prstGeom prst="rect">
            <a:avLst/>
          </a:prstGeom>
          <a:noFill/>
        </p:spPr>
        <p:txBody>
          <a:bodyPr wrap="square" rtlCol="0">
            <a:spAutoFit/>
          </a:bodyPr>
          <a:lstStyle/>
          <a:p>
            <a:r>
              <a:rPr lang="en-US" sz="1400" dirty="0" smtClean="0">
                <a:solidFill>
                  <a:srgbClr val="FF0000"/>
                </a:solidFill>
                <a:latin typeface="+mj-lt"/>
              </a:rPr>
              <a:t>Six Sensor Connection </a:t>
            </a:r>
            <a:r>
              <a:rPr lang="en-US" sz="1400" dirty="0" err="1" smtClean="0">
                <a:solidFill>
                  <a:srgbClr val="FF0000"/>
                </a:solidFill>
                <a:latin typeface="+mj-lt"/>
              </a:rPr>
              <a:t>Suckets</a:t>
            </a:r>
            <a:r>
              <a:rPr lang="en-US" sz="1400" dirty="0" smtClean="0">
                <a:solidFill>
                  <a:srgbClr val="FF0000"/>
                </a:solidFill>
                <a:latin typeface="+mj-lt"/>
              </a:rPr>
              <a:t> and Cabling</a:t>
            </a:r>
            <a:endParaRPr lang="en-US" sz="1400" dirty="0">
              <a:solidFill>
                <a:srgbClr val="FF0000"/>
              </a:solidFill>
              <a:latin typeface="+mj-lt"/>
            </a:endParaRPr>
          </a:p>
        </p:txBody>
      </p:sp>
    </p:spTree>
    <p:extLst>
      <p:ext uri="{BB962C8B-B14F-4D97-AF65-F5344CB8AC3E}">
        <p14:creationId xmlns:p14="http://schemas.microsoft.com/office/powerpoint/2010/main" val="11238771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971550"/>
            <a:ext cx="7391400" cy="5543550"/>
          </a:xfrm>
          <a:prstGeom prst="rect">
            <a:avLst/>
          </a:prstGeom>
        </p:spPr>
      </p:pic>
      <p:sp>
        <p:nvSpPr>
          <p:cNvPr id="5" name="Slide Number Placeholder 5"/>
          <p:cNvSpPr>
            <a:spLocks noGrp="1"/>
          </p:cNvSpPr>
          <p:nvPr>
            <p:ph type="sldNum" sz="quarter" idx="12"/>
          </p:nvPr>
        </p:nvSpPr>
        <p:spPr/>
        <p:txBody>
          <a:bodyPr/>
          <a:lstStyle/>
          <a:p>
            <a:fld id="{9A238F2B-3CF1-4F2E-B55B-06844E842DDE}" type="slidenum">
              <a:rPr lang="en-US"/>
              <a:pPr/>
              <a:t>34</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4. Corrosion Monitoring Sensor System Installation – May 2013</a:t>
            </a:r>
            <a:endParaRPr lang="en-US" sz="3000" b="1" dirty="0">
              <a:solidFill>
                <a:schemeClr val="folHlink"/>
              </a:solidFill>
            </a:endParaRPr>
          </a:p>
        </p:txBody>
      </p:sp>
      <p:sp>
        <p:nvSpPr>
          <p:cNvPr id="315395" name="Rectangle 3"/>
          <p:cNvSpPr>
            <a:spLocks noGrp="1" noChangeArrowheads="1"/>
          </p:cNvSpPr>
          <p:nvPr>
            <p:ph type="body" idx="1"/>
          </p:nvPr>
        </p:nvSpPr>
        <p:spPr>
          <a:xfrm>
            <a:off x="457200" y="990600"/>
            <a:ext cx="8229600" cy="5140325"/>
          </a:xfrm>
        </p:spPr>
        <p:txBody>
          <a:bodyPr/>
          <a:lstStyle/>
          <a:p>
            <a:pPr lvl="1"/>
            <a:endParaRPr lang="en-US" b="1" dirty="0">
              <a:latin typeface="Arial" charset="0"/>
            </a:endParaRPr>
          </a:p>
        </p:txBody>
      </p:sp>
      <p:sp>
        <p:nvSpPr>
          <p:cNvPr id="6" name="TextBox 5"/>
          <p:cNvSpPr txBox="1"/>
          <p:nvPr/>
        </p:nvSpPr>
        <p:spPr>
          <a:xfrm>
            <a:off x="2457686" y="2514600"/>
            <a:ext cx="184731" cy="461665"/>
          </a:xfrm>
          <a:prstGeom prst="rect">
            <a:avLst/>
          </a:prstGeom>
          <a:noFill/>
        </p:spPr>
        <p:txBody>
          <a:bodyPr wrap="none" rtlCol="0">
            <a:spAutoFit/>
          </a:bodyPr>
          <a:lstStyle/>
          <a:p>
            <a:endParaRPr lang="en-US" dirty="0"/>
          </a:p>
        </p:txBody>
      </p:sp>
      <p:sp>
        <p:nvSpPr>
          <p:cNvPr id="8" name="TextBox 7"/>
          <p:cNvSpPr txBox="1"/>
          <p:nvPr/>
        </p:nvSpPr>
        <p:spPr>
          <a:xfrm>
            <a:off x="4225920" y="4029942"/>
            <a:ext cx="2327280" cy="738664"/>
          </a:xfrm>
          <a:prstGeom prst="rect">
            <a:avLst/>
          </a:prstGeom>
          <a:noFill/>
        </p:spPr>
        <p:txBody>
          <a:bodyPr wrap="square" rtlCol="0">
            <a:spAutoFit/>
          </a:bodyPr>
          <a:lstStyle/>
          <a:p>
            <a:r>
              <a:rPr lang="en-US" sz="1400" dirty="0" smtClean="0">
                <a:solidFill>
                  <a:srgbClr val="FF0000"/>
                </a:solidFill>
                <a:latin typeface="+mj-lt"/>
              </a:rPr>
              <a:t>Central Monitoring Computer (Windows XP, embedded)</a:t>
            </a:r>
            <a:endParaRPr lang="en-US" sz="1400" dirty="0">
              <a:solidFill>
                <a:srgbClr val="FF0000"/>
              </a:solidFill>
              <a:latin typeface="+mj-lt"/>
            </a:endParaRPr>
          </a:p>
        </p:txBody>
      </p:sp>
      <p:sp>
        <p:nvSpPr>
          <p:cNvPr id="11" name="TextBox 10"/>
          <p:cNvSpPr txBox="1"/>
          <p:nvPr/>
        </p:nvSpPr>
        <p:spPr>
          <a:xfrm>
            <a:off x="6851012" y="3591252"/>
            <a:ext cx="2202656" cy="523220"/>
          </a:xfrm>
          <a:prstGeom prst="rect">
            <a:avLst/>
          </a:prstGeom>
          <a:noFill/>
        </p:spPr>
        <p:txBody>
          <a:bodyPr wrap="square" rtlCol="0">
            <a:spAutoFit/>
          </a:bodyPr>
          <a:lstStyle/>
          <a:p>
            <a:r>
              <a:rPr lang="en-US" sz="1400" dirty="0" smtClean="0">
                <a:solidFill>
                  <a:srgbClr val="FF0000"/>
                </a:solidFill>
                <a:latin typeface="+mj-lt"/>
              </a:rPr>
              <a:t>Six Sensor Connection Sockets and Cabling</a:t>
            </a:r>
            <a:endParaRPr lang="en-US" sz="1400" dirty="0">
              <a:solidFill>
                <a:srgbClr val="FF0000"/>
              </a:solidFill>
              <a:latin typeface="+mj-lt"/>
            </a:endParaRPr>
          </a:p>
        </p:txBody>
      </p:sp>
      <p:sp>
        <p:nvSpPr>
          <p:cNvPr id="4" name="TextBox 3"/>
          <p:cNvSpPr txBox="1"/>
          <p:nvPr/>
        </p:nvSpPr>
        <p:spPr>
          <a:xfrm>
            <a:off x="1905000" y="2947789"/>
            <a:ext cx="2209800" cy="307777"/>
          </a:xfrm>
          <a:prstGeom prst="rect">
            <a:avLst/>
          </a:prstGeom>
          <a:noFill/>
        </p:spPr>
        <p:txBody>
          <a:bodyPr wrap="square" rtlCol="0">
            <a:spAutoFit/>
          </a:bodyPr>
          <a:lstStyle/>
          <a:p>
            <a:r>
              <a:rPr lang="en-US" sz="1400" dirty="0" smtClean="0">
                <a:solidFill>
                  <a:srgbClr val="FF0000"/>
                </a:solidFill>
                <a:latin typeface="+mj-lt"/>
              </a:rPr>
              <a:t>Thermal Electric Cooler</a:t>
            </a:r>
            <a:endParaRPr lang="en-US" sz="1400" dirty="0">
              <a:solidFill>
                <a:srgbClr val="FF0000"/>
              </a:solidFill>
              <a:latin typeface="+mj-lt"/>
            </a:endParaRPr>
          </a:p>
        </p:txBody>
      </p:sp>
      <p:sp>
        <p:nvSpPr>
          <p:cNvPr id="10" name="TextBox 9"/>
          <p:cNvSpPr txBox="1"/>
          <p:nvPr/>
        </p:nvSpPr>
        <p:spPr>
          <a:xfrm>
            <a:off x="5735039" y="2206823"/>
            <a:ext cx="1882378" cy="307777"/>
          </a:xfrm>
          <a:prstGeom prst="rect">
            <a:avLst/>
          </a:prstGeom>
          <a:noFill/>
        </p:spPr>
        <p:txBody>
          <a:bodyPr wrap="square" rtlCol="0">
            <a:spAutoFit/>
          </a:bodyPr>
          <a:lstStyle/>
          <a:p>
            <a:r>
              <a:rPr lang="en-US" sz="1400" dirty="0" smtClean="0">
                <a:solidFill>
                  <a:srgbClr val="FF0000"/>
                </a:solidFill>
                <a:latin typeface="+mj-lt"/>
              </a:rPr>
              <a:t>Power Supplies</a:t>
            </a:r>
            <a:endParaRPr lang="en-US" sz="1400" dirty="0">
              <a:solidFill>
                <a:srgbClr val="FF0000"/>
              </a:solidFill>
              <a:latin typeface="+mj-lt"/>
            </a:endParaRPr>
          </a:p>
        </p:txBody>
      </p:sp>
    </p:spTree>
    <p:extLst>
      <p:ext uri="{BB962C8B-B14F-4D97-AF65-F5344CB8AC3E}">
        <p14:creationId xmlns:p14="http://schemas.microsoft.com/office/powerpoint/2010/main" val="27758533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004CC86C-97D4-4F9E-AB02-B06004601275}" type="slidenum">
              <a:rPr lang="en-US"/>
              <a:pPr/>
              <a:t>35</a:t>
            </a:fld>
            <a:endParaRPr lang="en-US"/>
          </a:p>
        </p:txBody>
      </p:sp>
      <p:sp>
        <p:nvSpPr>
          <p:cNvPr id="370690" name="Rectangle 2"/>
          <p:cNvSpPr>
            <a:spLocks noGrp="1" noChangeArrowheads="1"/>
          </p:cNvSpPr>
          <p:nvPr>
            <p:ph type="title"/>
          </p:nvPr>
        </p:nvSpPr>
        <p:spPr>
          <a:xfrm>
            <a:off x="457200" y="277813"/>
            <a:ext cx="8229600" cy="712787"/>
          </a:xfrm>
        </p:spPr>
        <p:txBody>
          <a:bodyPr/>
          <a:lstStyle/>
          <a:p>
            <a:r>
              <a:rPr lang="en-US" sz="3000" b="1" dirty="0" smtClean="0">
                <a:solidFill>
                  <a:schemeClr val="folHlink"/>
                </a:solidFill>
              </a:rPr>
              <a:t>4. Corrosion </a:t>
            </a:r>
            <a:r>
              <a:rPr lang="en-US" sz="3000" b="1" dirty="0">
                <a:solidFill>
                  <a:schemeClr val="folHlink"/>
                </a:solidFill>
              </a:rPr>
              <a:t>Monitoring Sensor </a:t>
            </a:r>
            <a:r>
              <a:rPr lang="en-US" sz="3000" b="1" dirty="0" smtClean="0">
                <a:solidFill>
                  <a:schemeClr val="folHlink"/>
                </a:solidFill>
              </a:rPr>
              <a:t>System</a:t>
            </a:r>
            <a:endParaRPr lang="en-US" sz="3000" b="1" dirty="0">
              <a:solidFill>
                <a:schemeClr val="folHlink"/>
              </a:solidFill>
            </a:endParaRPr>
          </a:p>
        </p:txBody>
      </p:sp>
      <p:sp>
        <p:nvSpPr>
          <p:cNvPr id="370691" name="Rectangle 3"/>
          <p:cNvSpPr>
            <a:spLocks noGrp="1" noChangeArrowheads="1"/>
          </p:cNvSpPr>
          <p:nvPr>
            <p:ph type="body" idx="1"/>
          </p:nvPr>
        </p:nvSpPr>
        <p:spPr>
          <a:xfrm>
            <a:off x="533400" y="990600"/>
            <a:ext cx="8153400" cy="5140325"/>
          </a:xfrm>
        </p:spPr>
        <p:txBody>
          <a:bodyPr/>
          <a:lstStyle/>
          <a:p>
            <a:pPr marL="0" indent="0">
              <a:buClr>
                <a:srgbClr val="FF0000"/>
              </a:buClr>
              <a:buNone/>
            </a:pPr>
            <a:r>
              <a:rPr lang="en-US" sz="2400" b="1" dirty="0">
                <a:solidFill>
                  <a:schemeClr val="folHlink"/>
                </a:solidFill>
              </a:rPr>
              <a:t>Server Scripts/Programs</a:t>
            </a:r>
            <a:endParaRPr lang="en-US" sz="2400" dirty="0" smtClean="0">
              <a:latin typeface="Arial" charset="0"/>
            </a:endParaRPr>
          </a:p>
          <a:p>
            <a:pPr>
              <a:buClr>
                <a:srgbClr val="FF0000"/>
              </a:buClr>
            </a:pPr>
            <a:r>
              <a:rPr lang="en-US" sz="2400" b="1" dirty="0" smtClean="0">
                <a:latin typeface="Arial" charset="0"/>
              </a:rPr>
              <a:t>CMS sensor data polling program</a:t>
            </a:r>
          </a:p>
          <a:p>
            <a:pPr lvl="1">
              <a:buClr>
                <a:srgbClr val="FF0000"/>
              </a:buClr>
            </a:pPr>
            <a:r>
              <a:rPr lang="en-US" sz="2400" dirty="0" smtClean="0">
                <a:latin typeface="Arial" charset="0"/>
              </a:rPr>
              <a:t>Every 30 minute, read sensors capacitance value: S1,… S6</a:t>
            </a:r>
          </a:p>
          <a:p>
            <a:pPr lvl="1">
              <a:buClr>
                <a:srgbClr val="FF0000"/>
              </a:buClr>
            </a:pPr>
            <a:r>
              <a:rPr lang="en-US" sz="2400" dirty="0" smtClean="0">
                <a:latin typeface="Arial" charset="0"/>
              </a:rPr>
              <a:t>Add time stamps</a:t>
            </a:r>
          </a:p>
          <a:p>
            <a:pPr lvl="1">
              <a:buClr>
                <a:srgbClr val="FF0000"/>
              </a:buClr>
            </a:pPr>
            <a:r>
              <a:rPr lang="en-US" sz="2400" dirty="0" smtClean="0">
                <a:latin typeface="Arial" charset="0"/>
              </a:rPr>
              <a:t>Store sensor data S1, … S6</a:t>
            </a:r>
          </a:p>
          <a:p>
            <a:pPr>
              <a:buClr>
                <a:srgbClr val="FF0000"/>
              </a:buClr>
            </a:pPr>
            <a:r>
              <a:rPr lang="en-US" sz="2400" b="1" dirty="0" smtClean="0">
                <a:latin typeface="Arial" charset="0"/>
              </a:rPr>
              <a:t>Sensor node control, data access</a:t>
            </a:r>
          </a:p>
          <a:p>
            <a:pPr>
              <a:buClr>
                <a:srgbClr val="FF0000"/>
              </a:buClr>
            </a:pPr>
            <a:r>
              <a:rPr lang="en-US" sz="2400" b="1" dirty="0" smtClean="0">
                <a:latin typeface="Arial" charset="0"/>
              </a:rPr>
              <a:t>Remote access to the CMS through a secured web client</a:t>
            </a:r>
            <a:endParaRPr lang="en-US" sz="2400" b="1" dirty="0">
              <a:latin typeface="Arial" charset="0"/>
            </a:endParaRPr>
          </a:p>
        </p:txBody>
      </p:sp>
    </p:spTree>
    <p:extLst>
      <p:ext uri="{BB962C8B-B14F-4D97-AF65-F5344CB8AC3E}">
        <p14:creationId xmlns:p14="http://schemas.microsoft.com/office/powerpoint/2010/main" val="6250001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36</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5. Deployment and Testing of Sensors at RIA Bridge, IL</a:t>
            </a:r>
            <a:endParaRPr lang="en-US" sz="3000" b="1" dirty="0">
              <a:solidFill>
                <a:schemeClr val="folHlink"/>
              </a:solidFill>
            </a:endParaRPr>
          </a:p>
        </p:txBody>
      </p:sp>
      <p:sp>
        <p:nvSpPr>
          <p:cNvPr id="315395" name="Rectangle 3"/>
          <p:cNvSpPr>
            <a:spLocks noGrp="1" noChangeArrowheads="1"/>
          </p:cNvSpPr>
          <p:nvPr>
            <p:ph type="body" idx="1"/>
          </p:nvPr>
        </p:nvSpPr>
        <p:spPr>
          <a:xfrm>
            <a:off x="5105400" y="1003300"/>
            <a:ext cx="3886200" cy="5140325"/>
          </a:xfrm>
        </p:spPr>
        <p:txBody>
          <a:bodyPr/>
          <a:lstStyle/>
          <a:p>
            <a:r>
              <a:rPr lang="en-US" sz="2000" dirty="0">
                <a:effectLst/>
                <a:latin typeface="+mj-lt"/>
              </a:rPr>
              <a:t>Sensor #1 (coal tar epoxy coated sol-gel sensor</a:t>
            </a:r>
            <a:r>
              <a:rPr lang="en-US" sz="2000" dirty="0" smtClean="0">
                <a:effectLst/>
                <a:latin typeface="+mj-lt"/>
              </a:rPr>
              <a:t>)</a:t>
            </a:r>
            <a:endParaRPr lang="en-US" sz="2000" dirty="0">
              <a:effectLst/>
              <a:latin typeface="+mj-lt"/>
            </a:endParaRPr>
          </a:p>
          <a:p>
            <a:r>
              <a:rPr lang="en-US" sz="2000" dirty="0">
                <a:effectLst/>
                <a:latin typeface="+mj-lt"/>
              </a:rPr>
              <a:t>Sensor # 2 (coal tar epoxy coated sol-gel sensor</a:t>
            </a:r>
            <a:r>
              <a:rPr lang="en-US" sz="2000" dirty="0" smtClean="0">
                <a:effectLst/>
                <a:latin typeface="+mj-lt"/>
              </a:rPr>
              <a:t>)</a:t>
            </a:r>
            <a:endParaRPr lang="en-US" sz="2000" dirty="0">
              <a:effectLst/>
              <a:latin typeface="+mj-lt"/>
            </a:endParaRPr>
          </a:p>
          <a:p>
            <a:r>
              <a:rPr lang="en-US" sz="2000" dirty="0">
                <a:effectLst/>
                <a:latin typeface="+mj-lt"/>
              </a:rPr>
              <a:t>Sensor #3 (sol-gel sensor</a:t>
            </a:r>
            <a:r>
              <a:rPr lang="en-US" sz="2000" dirty="0" smtClean="0">
                <a:effectLst/>
                <a:latin typeface="+mj-lt"/>
              </a:rPr>
              <a:t>)</a:t>
            </a:r>
            <a:endParaRPr lang="en-US" sz="2000" dirty="0">
              <a:effectLst/>
              <a:latin typeface="+mj-lt"/>
            </a:endParaRPr>
          </a:p>
          <a:p>
            <a:r>
              <a:rPr lang="en-US" sz="2000" dirty="0">
                <a:effectLst/>
                <a:latin typeface="+mj-lt"/>
              </a:rPr>
              <a:t>Sensor #4 (sol-gel sensor</a:t>
            </a:r>
            <a:r>
              <a:rPr lang="en-US" sz="2000" dirty="0" smtClean="0">
                <a:effectLst/>
                <a:latin typeface="+mj-lt"/>
              </a:rPr>
              <a:t>)</a:t>
            </a:r>
            <a:endParaRPr lang="en-US" sz="2000" dirty="0">
              <a:effectLst/>
              <a:latin typeface="+mj-lt"/>
            </a:endParaRPr>
          </a:p>
          <a:p>
            <a:r>
              <a:rPr lang="en-US" sz="2000" dirty="0">
                <a:effectLst/>
                <a:latin typeface="+mj-lt"/>
              </a:rPr>
              <a:t>Sensor #5 (stainless steel cylindrical sensor, coal-tar epoxy coated) </a:t>
            </a:r>
            <a:r>
              <a:rPr lang="en-US" sz="2000" dirty="0" smtClean="0">
                <a:effectLst/>
                <a:latin typeface="+mj-lt"/>
              </a:rPr>
              <a:t>Sensor </a:t>
            </a:r>
            <a:r>
              <a:rPr lang="en-US" sz="2000" dirty="0">
                <a:effectLst/>
                <a:latin typeface="+mj-lt"/>
              </a:rPr>
              <a:t>#6 (A36 cylindrical sensor, coal-tar epoxy coated</a:t>
            </a:r>
            <a:r>
              <a:rPr lang="en-US" sz="2000" dirty="0" smtClean="0">
                <a:effectLst/>
                <a:latin typeface="+mj-lt"/>
              </a:rPr>
              <a:t>)</a:t>
            </a:r>
            <a:endParaRPr lang="en-US" sz="2000" dirty="0" smtClean="0">
              <a:latin typeface="Arial" charset="0"/>
            </a:endParaRPr>
          </a:p>
          <a:p>
            <a:pPr lvl="1"/>
            <a:endParaRPr lang="en-US" b="1" dirty="0">
              <a:latin typeface="Arial" charset="0"/>
            </a:endParaRPr>
          </a:p>
        </p:txBody>
      </p:sp>
      <p:pic>
        <p:nvPicPr>
          <p:cNvPr id="3" name="Picture 2"/>
          <p:cNvPicPr>
            <a:picLocks noChangeAspect="1"/>
          </p:cNvPicPr>
          <p:nvPr/>
        </p:nvPicPr>
        <p:blipFill>
          <a:blip r:embed="rId2"/>
          <a:stretch>
            <a:fillRect/>
          </a:stretch>
        </p:blipFill>
        <p:spPr>
          <a:xfrm>
            <a:off x="457200" y="951102"/>
            <a:ext cx="4369758" cy="5678298"/>
          </a:xfrm>
          <a:prstGeom prst="rect">
            <a:avLst/>
          </a:prstGeom>
        </p:spPr>
      </p:pic>
    </p:spTree>
    <p:extLst>
      <p:ext uri="{BB962C8B-B14F-4D97-AF65-F5344CB8AC3E}">
        <p14:creationId xmlns:p14="http://schemas.microsoft.com/office/powerpoint/2010/main" val="28720523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7850103-044E-45CB-9328-C68B807E0E95}" type="slidenum">
              <a:rPr lang="en-US" smtClean="0"/>
              <a:pPr/>
              <a:t>37</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31576"/>
            <a:ext cx="6324600" cy="491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p:txBody>
          <a:bodyPr/>
          <a:lstStyle/>
          <a:p>
            <a:r>
              <a:rPr lang="en-US" sz="3000" b="1" dirty="0" smtClean="0">
                <a:solidFill>
                  <a:srgbClr val="FFCC66"/>
                </a:solidFill>
              </a:rPr>
              <a:t>Sensor Locations on the Government Bridge</a:t>
            </a:r>
            <a:endParaRPr lang="en-US" dirty="0"/>
          </a:p>
        </p:txBody>
      </p:sp>
    </p:spTree>
    <p:extLst>
      <p:ext uri="{BB962C8B-B14F-4D97-AF65-F5344CB8AC3E}">
        <p14:creationId xmlns:p14="http://schemas.microsoft.com/office/powerpoint/2010/main" val="3608116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38</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5</a:t>
            </a:r>
            <a:r>
              <a:rPr lang="en-US" sz="3000" b="1" dirty="0">
                <a:solidFill>
                  <a:schemeClr val="folHlink"/>
                </a:solidFill>
              </a:rPr>
              <a:t>. Deployment and Testing of Sensors at RIA Bridge, IL</a:t>
            </a:r>
          </a:p>
        </p:txBody>
      </p:sp>
      <p:sp>
        <p:nvSpPr>
          <p:cNvPr id="315395" name="Rectangle 3"/>
          <p:cNvSpPr>
            <a:spLocks noGrp="1" noChangeArrowheads="1"/>
          </p:cNvSpPr>
          <p:nvPr>
            <p:ph type="body" idx="1"/>
          </p:nvPr>
        </p:nvSpPr>
        <p:spPr>
          <a:xfrm>
            <a:off x="457200" y="762000"/>
            <a:ext cx="8229600" cy="5638800"/>
          </a:xfrm>
        </p:spPr>
        <p:txBody>
          <a:bodyPr/>
          <a:lstStyle/>
          <a:p>
            <a:r>
              <a:rPr lang="en-US" sz="2000" b="1" dirty="0" smtClean="0">
                <a:effectLst/>
                <a:latin typeface="+mj-lt"/>
              </a:rPr>
              <a:t>Sensor </a:t>
            </a:r>
            <a:r>
              <a:rPr lang="en-US" sz="2000" b="1" dirty="0">
                <a:effectLst/>
                <a:latin typeface="+mj-lt"/>
              </a:rPr>
              <a:t>#1</a:t>
            </a:r>
            <a:r>
              <a:rPr lang="en-US" sz="2000" dirty="0">
                <a:effectLst/>
                <a:latin typeface="+mj-lt"/>
              </a:rPr>
              <a:t> (coal tar epoxy coated sol-gel sensor) at the lower car deck (31 inches above the deck, 2 </a:t>
            </a:r>
            <a:r>
              <a:rPr lang="en-US" sz="2000" dirty="0" err="1">
                <a:effectLst/>
                <a:latin typeface="+mj-lt"/>
              </a:rPr>
              <a:t>ft</a:t>
            </a:r>
            <a:r>
              <a:rPr lang="en-US" sz="2000" dirty="0">
                <a:effectLst/>
                <a:latin typeface="+mj-lt"/>
              </a:rPr>
              <a:t> above the car deck level, on the west side of the bridge) </a:t>
            </a:r>
            <a:endParaRPr lang="en-US" sz="2000" dirty="0" smtClean="0">
              <a:effectLst/>
              <a:latin typeface="+mj-lt"/>
            </a:endParaRPr>
          </a:p>
          <a:p>
            <a:endParaRPr lang="en-US" sz="2000" dirty="0">
              <a:effectLst/>
              <a:latin typeface="+mj-lt"/>
            </a:endParaRPr>
          </a:p>
          <a:p>
            <a:endParaRPr lang="en-US" sz="2000" dirty="0" smtClean="0">
              <a:effectLst/>
              <a:latin typeface="+mj-lt"/>
            </a:endParaRPr>
          </a:p>
          <a:p>
            <a:endParaRPr lang="en-US" sz="2000" dirty="0">
              <a:effectLst/>
              <a:latin typeface="+mj-lt"/>
            </a:endParaRPr>
          </a:p>
          <a:p>
            <a:pPr marL="0" lvl="1" indent="0">
              <a:buClr>
                <a:schemeClr val="hlink"/>
              </a:buClr>
              <a:buSzPct val="60000"/>
              <a:buNone/>
            </a:pPr>
            <a:r>
              <a:rPr lang="en-US" sz="1600" dirty="0" smtClean="0">
                <a:solidFill>
                  <a:srgbClr val="FF0000"/>
                </a:solidFill>
                <a:effectLst/>
              </a:rPr>
              <a:t>       </a:t>
            </a:r>
          </a:p>
          <a:p>
            <a:pPr marL="0" lvl="1" indent="0">
              <a:buClr>
                <a:schemeClr val="hlink"/>
              </a:buClr>
              <a:buSzPct val="60000"/>
              <a:buNone/>
            </a:pPr>
            <a:r>
              <a:rPr lang="en-US" sz="1600" dirty="0" smtClean="0">
                <a:solidFill>
                  <a:srgbClr val="FF0000"/>
                </a:solidFill>
                <a:effectLst/>
              </a:rPr>
              <a:t/>
            </a:r>
            <a:br>
              <a:rPr lang="en-US" sz="1600" dirty="0" smtClean="0">
                <a:solidFill>
                  <a:srgbClr val="FF0000"/>
                </a:solidFill>
                <a:effectLst/>
              </a:rPr>
            </a:br>
            <a:r>
              <a:rPr lang="en-US" sz="1400" b="1" dirty="0" smtClean="0">
                <a:solidFill>
                  <a:srgbClr val="FF0000"/>
                </a:solidFill>
                <a:effectLst/>
                <a:latin typeface="+mj-lt"/>
              </a:rPr>
              <a:t>                                  </a:t>
            </a:r>
          </a:p>
          <a:p>
            <a:pPr marL="0" lvl="1" indent="0">
              <a:buClr>
                <a:schemeClr val="hlink"/>
              </a:buClr>
              <a:buSzPct val="60000"/>
              <a:buNone/>
            </a:pPr>
            <a:r>
              <a:rPr lang="en-US" sz="1400" b="1" dirty="0">
                <a:solidFill>
                  <a:srgbClr val="FF0000"/>
                </a:solidFill>
                <a:effectLst/>
                <a:latin typeface="+mj-lt"/>
              </a:rPr>
              <a:t> </a:t>
            </a:r>
            <a:r>
              <a:rPr lang="en-US" sz="1400" b="1" dirty="0" smtClean="0">
                <a:solidFill>
                  <a:srgbClr val="FF0000"/>
                </a:solidFill>
                <a:effectLst/>
                <a:latin typeface="+mj-lt"/>
              </a:rPr>
              <a:t>                 Sensor #1                            Sensor DAQ Box #1            Box#1 (before installation)</a:t>
            </a:r>
            <a:endParaRPr lang="en-US" sz="1400" b="1" dirty="0">
              <a:solidFill>
                <a:srgbClr val="FF0000"/>
              </a:solidFill>
              <a:effectLst/>
              <a:latin typeface="+mj-lt"/>
            </a:endParaRPr>
          </a:p>
          <a:p>
            <a:r>
              <a:rPr lang="en-US" sz="2000" dirty="0" smtClean="0">
                <a:effectLst/>
                <a:latin typeface="+mj-lt"/>
              </a:rPr>
              <a:t> </a:t>
            </a:r>
            <a:r>
              <a:rPr lang="en-US" sz="2000" b="1" dirty="0" smtClean="0">
                <a:effectLst/>
                <a:latin typeface="+mj-lt"/>
              </a:rPr>
              <a:t>Sensor </a:t>
            </a:r>
            <a:r>
              <a:rPr lang="en-US" sz="2000" b="1" dirty="0">
                <a:effectLst/>
                <a:latin typeface="+mj-lt"/>
              </a:rPr>
              <a:t># 2 </a:t>
            </a:r>
            <a:r>
              <a:rPr lang="en-US" sz="2000" dirty="0">
                <a:effectLst/>
                <a:latin typeface="+mj-lt"/>
              </a:rPr>
              <a:t>(coal tar epoxy coated sol-gel sensor) at the top of bridge control room (mounted on the vertically – south side)</a:t>
            </a:r>
          </a:p>
          <a:p>
            <a:pPr marL="0" indent="0">
              <a:buClr>
                <a:schemeClr val="tx1"/>
              </a:buClr>
              <a:buSzPct val="100000"/>
              <a:buNone/>
            </a:pPr>
            <a:endParaRPr lang="en-US" sz="2000" dirty="0" smtClean="0">
              <a:latin typeface="Arial" charset="0"/>
            </a:endParaRPr>
          </a:p>
          <a:p>
            <a:pPr lvl="1"/>
            <a:endParaRPr lang="en-US" b="1" dirty="0" smtClean="0">
              <a:latin typeface="Arial" charset="0"/>
            </a:endParaRPr>
          </a:p>
          <a:p>
            <a:pPr lvl="1"/>
            <a:endParaRPr lang="en-US" b="1" dirty="0">
              <a:latin typeface="Arial" charset="0"/>
            </a:endParaRPr>
          </a:p>
          <a:p>
            <a:pPr lvl="1"/>
            <a:endParaRPr lang="en-US" b="1" dirty="0" smtClean="0">
              <a:latin typeface="Arial" charset="0"/>
            </a:endParaRPr>
          </a:p>
          <a:p>
            <a:pPr lvl="1"/>
            <a:endParaRPr lang="en-US" b="1" dirty="0">
              <a:latin typeface="Arial" charset="0"/>
            </a:endParaRPr>
          </a:p>
        </p:txBody>
      </p:sp>
      <p:pic>
        <p:nvPicPr>
          <p:cNvPr id="6" name="Picture 5" descr="Phot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8238" y="1726882"/>
            <a:ext cx="1933575" cy="1800225"/>
          </a:xfrm>
          <a:prstGeom prst="rect">
            <a:avLst/>
          </a:prstGeom>
          <a:noFill/>
          <a:ln>
            <a:noFill/>
          </a:ln>
        </p:spPr>
      </p:pic>
      <p:pic>
        <p:nvPicPr>
          <p:cNvPr id="7" name="Picture 6" descr="Phot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9493" y="1726882"/>
            <a:ext cx="2005013" cy="1800225"/>
          </a:xfrm>
          <a:prstGeom prst="rect">
            <a:avLst/>
          </a:prstGeom>
          <a:noFill/>
          <a:ln>
            <a:noFill/>
          </a:ln>
        </p:spPr>
      </p:pic>
      <p:pic>
        <p:nvPicPr>
          <p:cNvPr id="8" name="Picture 7" descr="Phot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4527549"/>
            <a:ext cx="1933575" cy="1676400"/>
          </a:xfrm>
          <a:prstGeom prst="rect">
            <a:avLst/>
          </a:prstGeom>
          <a:noFill/>
          <a:ln>
            <a:noFill/>
          </a:ln>
        </p:spPr>
      </p:pic>
      <p:pic>
        <p:nvPicPr>
          <p:cNvPr id="9" name="Picture 8" descr="Photo"/>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0975" y="4527549"/>
            <a:ext cx="2005012" cy="1676400"/>
          </a:xfrm>
          <a:prstGeom prst="rect">
            <a:avLst/>
          </a:prstGeom>
          <a:noFill/>
          <a:ln>
            <a:noFill/>
          </a:ln>
        </p:spPr>
      </p:pic>
      <p:sp>
        <p:nvSpPr>
          <p:cNvPr id="2" name="Rectangle 1"/>
          <p:cNvSpPr/>
          <p:nvPr/>
        </p:nvSpPr>
        <p:spPr>
          <a:xfrm>
            <a:off x="1148239" y="5973117"/>
            <a:ext cx="5100162" cy="461665"/>
          </a:xfrm>
          <a:prstGeom prst="rect">
            <a:avLst/>
          </a:prstGeom>
        </p:spPr>
        <p:txBody>
          <a:bodyPr wrap="square">
            <a:spAutoFit/>
          </a:bodyPr>
          <a:lstStyle/>
          <a:p>
            <a:r>
              <a:rPr lang="en-US" dirty="0">
                <a:solidFill>
                  <a:srgbClr val="FF0000"/>
                </a:solidFill>
              </a:rPr>
              <a:t> </a:t>
            </a:r>
            <a:r>
              <a:rPr lang="en-US" dirty="0" smtClean="0">
                <a:solidFill>
                  <a:srgbClr val="FF0000"/>
                </a:solidFill>
              </a:rPr>
              <a:t>      </a:t>
            </a:r>
            <a:r>
              <a:rPr lang="en-US" sz="1400" dirty="0" smtClean="0">
                <a:solidFill>
                  <a:srgbClr val="FF0000"/>
                </a:solidFill>
                <a:latin typeface="+mj-lt"/>
              </a:rPr>
              <a:t>Sensor #2</a:t>
            </a:r>
            <a:r>
              <a:rPr lang="en-US" sz="1400" dirty="0">
                <a:solidFill>
                  <a:srgbClr val="FF0000"/>
                </a:solidFill>
                <a:latin typeface="+mj-lt"/>
              </a:rPr>
              <a:t>		</a:t>
            </a:r>
            <a:r>
              <a:rPr lang="en-US" sz="1400" dirty="0" smtClean="0">
                <a:solidFill>
                  <a:srgbClr val="FF0000"/>
                </a:solidFill>
                <a:latin typeface="+mj-lt"/>
              </a:rPr>
              <a:t>     Sensor </a:t>
            </a:r>
            <a:r>
              <a:rPr lang="en-US" sz="1400" dirty="0">
                <a:solidFill>
                  <a:srgbClr val="FF0000"/>
                </a:solidFill>
                <a:latin typeface="+mj-lt"/>
              </a:rPr>
              <a:t>DAQ </a:t>
            </a:r>
            <a:r>
              <a:rPr lang="en-US" sz="1400" dirty="0" smtClean="0">
                <a:solidFill>
                  <a:srgbClr val="FF0000"/>
                </a:solidFill>
                <a:latin typeface="+mj-lt"/>
              </a:rPr>
              <a:t>Box#2 </a:t>
            </a:r>
            <a:endParaRPr lang="en-US" sz="1400" dirty="0">
              <a:latin typeface="+mj-lt"/>
            </a:endParaRPr>
          </a:p>
        </p:txBody>
      </p:sp>
      <p:pic>
        <p:nvPicPr>
          <p:cNvPr id="10" name="Picture 9" descr="Photo"/>
          <p:cNvPicPr/>
          <p:nvPr/>
        </p:nvPicPr>
        <p:blipFill>
          <a:blip r:embed="rId6">
            <a:extLst>
              <a:ext uri="{28A0092B-C50C-407E-A947-70E740481C1C}">
                <a14:useLocalDpi xmlns:a14="http://schemas.microsoft.com/office/drawing/2010/main" val="0"/>
              </a:ext>
            </a:extLst>
          </a:blip>
          <a:srcRect/>
          <a:stretch>
            <a:fillRect/>
          </a:stretch>
        </p:blipFill>
        <p:spPr bwMode="auto">
          <a:xfrm>
            <a:off x="6060281" y="1578767"/>
            <a:ext cx="1543050" cy="2038350"/>
          </a:xfrm>
          <a:prstGeom prst="rect">
            <a:avLst/>
          </a:prstGeom>
          <a:noFill/>
          <a:ln>
            <a:noFill/>
          </a:ln>
        </p:spPr>
      </p:pic>
    </p:spTree>
    <p:extLst>
      <p:ext uri="{BB962C8B-B14F-4D97-AF65-F5344CB8AC3E}">
        <p14:creationId xmlns:p14="http://schemas.microsoft.com/office/powerpoint/2010/main" val="36863146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39</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5</a:t>
            </a:r>
            <a:r>
              <a:rPr lang="en-US" sz="3000" b="1" dirty="0">
                <a:solidFill>
                  <a:schemeClr val="folHlink"/>
                </a:solidFill>
              </a:rPr>
              <a:t>. Deployment and Testing of Sensors at RIA Bridge, IL</a:t>
            </a:r>
          </a:p>
        </p:txBody>
      </p:sp>
      <p:sp>
        <p:nvSpPr>
          <p:cNvPr id="315395" name="Rectangle 3"/>
          <p:cNvSpPr>
            <a:spLocks noGrp="1" noChangeArrowheads="1"/>
          </p:cNvSpPr>
          <p:nvPr>
            <p:ph type="body" idx="1"/>
          </p:nvPr>
        </p:nvSpPr>
        <p:spPr>
          <a:xfrm>
            <a:off x="457200" y="865188"/>
            <a:ext cx="8229600" cy="5265738"/>
          </a:xfrm>
        </p:spPr>
        <p:txBody>
          <a:bodyPr/>
          <a:lstStyle/>
          <a:p>
            <a:r>
              <a:rPr lang="en-US" sz="2000" b="1" dirty="0" smtClean="0">
                <a:effectLst/>
                <a:latin typeface="+mj-lt"/>
              </a:rPr>
              <a:t>Sensor </a:t>
            </a:r>
            <a:r>
              <a:rPr lang="en-US" sz="2000" b="1" dirty="0">
                <a:effectLst/>
                <a:latin typeface="+mj-lt"/>
              </a:rPr>
              <a:t>#3</a:t>
            </a:r>
            <a:r>
              <a:rPr lang="en-US" sz="2000" dirty="0">
                <a:effectLst/>
                <a:latin typeface="+mj-lt"/>
              </a:rPr>
              <a:t> (sol-gel sensor) on the ceiling of the car deck, or below train deck (west side</a:t>
            </a:r>
            <a:r>
              <a:rPr lang="en-US" sz="2000" dirty="0" smtClean="0">
                <a:effectLst/>
                <a:latin typeface="+mj-lt"/>
              </a:rPr>
              <a:t>)</a:t>
            </a:r>
          </a:p>
          <a:p>
            <a:endParaRPr lang="en-US" sz="2000" dirty="0">
              <a:effectLst/>
              <a:latin typeface="+mj-lt"/>
            </a:endParaRPr>
          </a:p>
          <a:p>
            <a:endParaRPr lang="en-US" sz="2000" dirty="0" smtClean="0">
              <a:effectLst/>
              <a:latin typeface="+mj-lt"/>
            </a:endParaRPr>
          </a:p>
          <a:p>
            <a:endParaRPr lang="en-US" sz="2000" dirty="0">
              <a:effectLst/>
              <a:latin typeface="+mj-lt"/>
            </a:endParaRPr>
          </a:p>
          <a:p>
            <a:pPr marL="457200" lvl="1" indent="0">
              <a:buNone/>
            </a:pPr>
            <a:r>
              <a:rPr lang="en-US" sz="1600" dirty="0" smtClean="0">
                <a:solidFill>
                  <a:srgbClr val="FF0000"/>
                </a:solidFill>
                <a:effectLst/>
              </a:rPr>
              <a:t>					</a:t>
            </a:r>
          </a:p>
          <a:p>
            <a:pPr marL="457200" lvl="1" indent="0">
              <a:buNone/>
            </a:pPr>
            <a:endParaRPr lang="en-US" sz="1600" dirty="0">
              <a:solidFill>
                <a:srgbClr val="FF0000"/>
              </a:solidFill>
              <a:effectLst/>
              <a:latin typeface="+mj-lt"/>
            </a:endParaRPr>
          </a:p>
          <a:p>
            <a:pPr marL="457200" lvl="1" indent="0">
              <a:buNone/>
            </a:pPr>
            <a:endParaRPr lang="en-US" sz="1600" dirty="0" smtClean="0">
              <a:solidFill>
                <a:srgbClr val="FF0000"/>
              </a:solidFill>
              <a:effectLst/>
              <a:latin typeface="+mj-lt"/>
            </a:endParaRPr>
          </a:p>
          <a:p>
            <a:pPr marL="457200" lvl="1" indent="0">
              <a:buNone/>
            </a:pPr>
            <a:r>
              <a:rPr lang="en-US" sz="1400" b="1" dirty="0" smtClean="0">
                <a:solidFill>
                  <a:srgbClr val="FF0000"/>
                </a:solidFill>
                <a:effectLst/>
                <a:latin typeface="+mj-lt"/>
              </a:rPr>
              <a:t>           Sensor </a:t>
            </a:r>
            <a:r>
              <a:rPr lang="en-US" sz="1400" b="1" dirty="0">
                <a:solidFill>
                  <a:srgbClr val="FF0000"/>
                </a:solidFill>
                <a:effectLst/>
                <a:latin typeface="+mj-lt"/>
              </a:rPr>
              <a:t>#3 and </a:t>
            </a:r>
            <a:r>
              <a:rPr lang="en-US" sz="1400" b="1" dirty="0" smtClean="0">
                <a:solidFill>
                  <a:srgbClr val="FF0000"/>
                </a:solidFill>
                <a:effectLst/>
                <a:latin typeface="+mj-lt"/>
              </a:rPr>
              <a:t>Sensor </a:t>
            </a:r>
            <a:r>
              <a:rPr lang="en-US" sz="1400" b="1" dirty="0">
                <a:solidFill>
                  <a:srgbClr val="FF0000"/>
                </a:solidFill>
                <a:effectLst/>
                <a:latin typeface="+mj-lt"/>
              </a:rPr>
              <a:t>DAQ </a:t>
            </a:r>
            <a:r>
              <a:rPr lang="en-US" sz="1400" b="1" dirty="0" smtClean="0">
                <a:solidFill>
                  <a:srgbClr val="FF0000"/>
                </a:solidFill>
                <a:effectLst/>
                <a:latin typeface="+mj-lt"/>
              </a:rPr>
              <a:t>Box#3 </a:t>
            </a:r>
          </a:p>
          <a:p>
            <a:r>
              <a:rPr lang="en-US" sz="2000" b="1" dirty="0" smtClean="0">
                <a:effectLst/>
                <a:latin typeface="+mj-lt"/>
              </a:rPr>
              <a:t>Sensor </a:t>
            </a:r>
            <a:r>
              <a:rPr lang="en-US" sz="2000" b="1" dirty="0">
                <a:effectLst/>
                <a:latin typeface="+mj-lt"/>
              </a:rPr>
              <a:t>#4</a:t>
            </a:r>
            <a:r>
              <a:rPr lang="en-US" sz="2000" dirty="0">
                <a:effectLst/>
                <a:latin typeface="+mj-lt"/>
              </a:rPr>
              <a:t> (sol-gel sensor) on the ceiling of the car deck, or below train deck (east side)</a:t>
            </a:r>
          </a:p>
          <a:p>
            <a:pPr marL="0" indent="0">
              <a:buClr>
                <a:schemeClr val="tx1"/>
              </a:buClr>
              <a:buSzPct val="100000"/>
              <a:buNone/>
            </a:pPr>
            <a:endParaRPr lang="en-US" sz="2000" dirty="0" smtClean="0">
              <a:latin typeface="Arial" charset="0"/>
            </a:endParaRPr>
          </a:p>
          <a:p>
            <a:pPr marL="457200" lvl="1" indent="0">
              <a:buNone/>
            </a:pPr>
            <a:r>
              <a:rPr lang="en-US" sz="1600" dirty="0" smtClean="0">
                <a:solidFill>
                  <a:srgbClr val="FF0000"/>
                </a:solidFill>
                <a:effectLst/>
                <a:latin typeface="+mj-lt"/>
              </a:rPr>
              <a:t>						</a:t>
            </a:r>
            <a:r>
              <a:rPr lang="en-US" sz="1400" b="1" dirty="0" smtClean="0">
                <a:solidFill>
                  <a:srgbClr val="FF0000"/>
                </a:solidFill>
                <a:effectLst/>
                <a:latin typeface="+mj-lt"/>
              </a:rPr>
              <a:t>Sensor #4 </a:t>
            </a:r>
            <a:r>
              <a:rPr lang="en-US" sz="1400" b="1" dirty="0">
                <a:solidFill>
                  <a:srgbClr val="FF0000"/>
                </a:solidFill>
                <a:effectLst/>
                <a:latin typeface="+mj-lt"/>
              </a:rPr>
              <a:t>and </a:t>
            </a:r>
            <a:endParaRPr lang="en-US" sz="1400" b="1" dirty="0" smtClean="0">
              <a:solidFill>
                <a:srgbClr val="FF0000"/>
              </a:solidFill>
              <a:effectLst/>
              <a:latin typeface="+mj-lt"/>
            </a:endParaRPr>
          </a:p>
          <a:p>
            <a:pPr marL="457200" lvl="1" indent="0">
              <a:buNone/>
            </a:pPr>
            <a:r>
              <a:rPr lang="en-US" sz="1400" b="1" dirty="0">
                <a:solidFill>
                  <a:srgbClr val="FF0000"/>
                </a:solidFill>
                <a:effectLst/>
                <a:latin typeface="+mj-lt"/>
              </a:rPr>
              <a:t>	</a:t>
            </a:r>
            <a:r>
              <a:rPr lang="en-US" sz="1400" b="1" dirty="0" smtClean="0">
                <a:solidFill>
                  <a:srgbClr val="FF0000"/>
                </a:solidFill>
                <a:effectLst/>
                <a:latin typeface="+mj-lt"/>
              </a:rPr>
              <a:t>					Sensor </a:t>
            </a:r>
            <a:r>
              <a:rPr lang="en-US" sz="1400" b="1" dirty="0">
                <a:solidFill>
                  <a:srgbClr val="FF0000"/>
                </a:solidFill>
                <a:effectLst/>
                <a:latin typeface="+mj-lt"/>
              </a:rPr>
              <a:t>DAQ </a:t>
            </a:r>
            <a:r>
              <a:rPr lang="en-US" sz="1400" b="1" dirty="0" smtClean="0">
                <a:solidFill>
                  <a:srgbClr val="FF0000"/>
                </a:solidFill>
                <a:effectLst/>
                <a:latin typeface="+mj-lt"/>
              </a:rPr>
              <a:t>Box#4 </a:t>
            </a:r>
            <a:endParaRPr lang="en-US" sz="1400" b="1" dirty="0">
              <a:solidFill>
                <a:srgbClr val="FF0000"/>
              </a:solidFill>
              <a:effectLst/>
              <a:latin typeface="+mj-lt"/>
            </a:endParaRPr>
          </a:p>
          <a:p>
            <a:pPr lvl="1"/>
            <a:endParaRPr lang="en-US" b="1" dirty="0">
              <a:latin typeface="Arial" charset="0"/>
            </a:endParaRPr>
          </a:p>
        </p:txBody>
      </p:sp>
      <p:pic>
        <p:nvPicPr>
          <p:cNvPr id="6" name="Picture 5" descr="Phot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655762"/>
            <a:ext cx="2543175" cy="1905000"/>
          </a:xfrm>
          <a:prstGeom prst="rect">
            <a:avLst/>
          </a:prstGeom>
          <a:noFill/>
          <a:ln>
            <a:noFill/>
          </a:ln>
        </p:spPr>
      </p:pic>
      <p:pic>
        <p:nvPicPr>
          <p:cNvPr id="7" name="Picture 6" descr="Phot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5650" y="4225926"/>
            <a:ext cx="2552700" cy="1905000"/>
          </a:xfrm>
          <a:prstGeom prst="rect">
            <a:avLst/>
          </a:prstGeom>
          <a:noFill/>
          <a:ln>
            <a:noFill/>
          </a:ln>
        </p:spPr>
      </p:pic>
    </p:spTree>
    <p:extLst>
      <p:ext uri="{BB962C8B-B14F-4D97-AF65-F5344CB8AC3E}">
        <p14:creationId xmlns:p14="http://schemas.microsoft.com/office/powerpoint/2010/main" val="15852326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solidFill>
                  <a:srgbClr val="FFC000"/>
                </a:solidFill>
                <a:latin typeface="Arial" panose="020B0604020202020204" pitchFamily="34" charset="0"/>
              </a:rPr>
              <a:t>Lab Test of the Corrosion Sensor</a:t>
            </a:r>
            <a:endParaRPr lang="en-US" sz="3000" dirty="0">
              <a:solidFill>
                <a:srgbClr val="FFC000"/>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p>
            <a:fld id="{77850103-044E-45CB-9328-C68B807E0E95}" type="slidenum">
              <a:rPr lang="en-US" smtClean="0"/>
              <a:pPr/>
              <a:t>4</a:t>
            </a:fld>
            <a:endParaRPr lang="en-US"/>
          </a:p>
        </p:txBody>
      </p:sp>
      <p:pic>
        <p:nvPicPr>
          <p:cNvPr id="6" name="Picture 5"/>
          <p:cNvPicPr/>
          <p:nvPr/>
        </p:nvPicPr>
        <p:blipFill rotWithShape="1">
          <a:blip r:embed="rId2" cstate="print"/>
          <a:srcRect l="5395" t="19178" r="65576" b="20870"/>
          <a:stretch/>
        </p:blipFill>
        <p:spPr bwMode="auto">
          <a:xfrm>
            <a:off x="838200" y="1676400"/>
            <a:ext cx="7391400" cy="4648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67869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40</a:t>
            </a:fld>
            <a:endParaRPr lang="en-US"/>
          </a:p>
        </p:txBody>
      </p:sp>
      <p:sp>
        <p:nvSpPr>
          <p:cNvPr id="315394" name="Rectangle 2"/>
          <p:cNvSpPr>
            <a:spLocks noGrp="1" noChangeArrowheads="1"/>
          </p:cNvSpPr>
          <p:nvPr>
            <p:ph type="title"/>
          </p:nvPr>
        </p:nvSpPr>
        <p:spPr>
          <a:xfrm>
            <a:off x="304800" y="152401"/>
            <a:ext cx="8229600" cy="609600"/>
          </a:xfrm>
        </p:spPr>
        <p:txBody>
          <a:bodyPr/>
          <a:lstStyle/>
          <a:p>
            <a:r>
              <a:rPr lang="en-US" sz="3000" b="1" dirty="0" smtClean="0">
                <a:solidFill>
                  <a:schemeClr val="folHlink"/>
                </a:solidFill>
              </a:rPr>
              <a:t>5</a:t>
            </a:r>
            <a:r>
              <a:rPr lang="en-US" sz="3000" b="1" dirty="0">
                <a:solidFill>
                  <a:schemeClr val="folHlink"/>
                </a:solidFill>
              </a:rPr>
              <a:t>. Deployment and Testing of Sensors at </a:t>
            </a:r>
            <a:r>
              <a:rPr lang="en-US" sz="2400" b="1" dirty="0">
                <a:solidFill>
                  <a:schemeClr val="folHlink"/>
                </a:solidFill>
              </a:rPr>
              <a:t>RIA Bridge, IL</a:t>
            </a:r>
          </a:p>
        </p:txBody>
      </p:sp>
      <p:sp>
        <p:nvSpPr>
          <p:cNvPr id="315395" name="Rectangle 3"/>
          <p:cNvSpPr>
            <a:spLocks noGrp="1" noChangeArrowheads="1"/>
          </p:cNvSpPr>
          <p:nvPr>
            <p:ph type="body" idx="1"/>
          </p:nvPr>
        </p:nvSpPr>
        <p:spPr>
          <a:xfrm>
            <a:off x="457200" y="838200"/>
            <a:ext cx="8229600" cy="5368924"/>
          </a:xfrm>
        </p:spPr>
        <p:txBody>
          <a:bodyPr/>
          <a:lstStyle/>
          <a:p>
            <a:r>
              <a:rPr lang="en-US" sz="2000" b="1" dirty="0" smtClean="0">
                <a:effectLst/>
                <a:latin typeface="+mj-lt"/>
              </a:rPr>
              <a:t>Sensor #5</a:t>
            </a:r>
            <a:r>
              <a:rPr lang="en-US" sz="2000" dirty="0" smtClean="0">
                <a:effectLst/>
                <a:latin typeface="+mj-lt"/>
              </a:rPr>
              <a:t>  Cylindrical Sensor (316 stainless steel cylindrical rod and ring, coal-tar epoxy coated)  under the car deck (west side)</a:t>
            </a:r>
          </a:p>
          <a:p>
            <a:endParaRPr lang="en-US" sz="2000" dirty="0" smtClean="0">
              <a:effectLst/>
              <a:latin typeface="+mj-lt"/>
            </a:endParaRPr>
          </a:p>
          <a:p>
            <a:endParaRPr lang="en-US" sz="2000" dirty="0" smtClean="0">
              <a:effectLst/>
              <a:latin typeface="+mj-lt"/>
            </a:endParaRPr>
          </a:p>
          <a:p>
            <a:endParaRPr lang="en-US" sz="2000" dirty="0" smtClean="0">
              <a:effectLst/>
              <a:latin typeface="+mj-lt"/>
            </a:endParaRPr>
          </a:p>
          <a:p>
            <a:endParaRPr lang="en-US" sz="2000" dirty="0" smtClean="0">
              <a:effectLst/>
              <a:latin typeface="+mj-lt"/>
            </a:endParaRPr>
          </a:p>
          <a:p>
            <a:endParaRPr lang="en-US" sz="2000" dirty="0" smtClean="0">
              <a:effectLst/>
              <a:latin typeface="+mj-lt"/>
            </a:endParaRPr>
          </a:p>
          <a:p>
            <a:pPr marL="457200" lvl="1" indent="0">
              <a:buNone/>
            </a:pPr>
            <a:r>
              <a:rPr lang="en-US" sz="1400" b="1" dirty="0" smtClean="0">
                <a:solidFill>
                  <a:srgbClr val="FF0000"/>
                </a:solidFill>
                <a:effectLst/>
              </a:rPr>
              <a:t/>
            </a:r>
            <a:br>
              <a:rPr lang="en-US" sz="1400" b="1" dirty="0" smtClean="0">
                <a:solidFill>
                  <a:srgbClr val="FF0000"/>
                </a:solidFill>
                <a:effectLst/>
              </a:rPr>
            </a:br>
            <a:r>
              <a:rPr lang="en-US" sz="1400" b="1" dirty="0" smtClean="0">
                <a:solidFill>
                  <a:srgbClr val="FF0000"/>
                </a:solidFill>
                <a:effectLst/>
              </a:rPr>
              <a:t>                 </a:t>
            </a:r>
            <a:r>
              <a:rPr lang="en-US" sz="1400" b="1" dirty="0" smtClean="0">
                <a:solidFill>
                  <a:srgbClr val="FF0000"/>
                </a:solidFill>
                <a:effectLst/>
                <a:latin typeface="+mj-lt"/>
              </a:rPr>
              <a:t>Sensor #5 and Sensor DAQ Box#5 </a:t>
            </a:r>
          </a:p>
          <a:p>
            <a:pPr marL="0" indent="0">
              <a:buClr>
                <a:schemeClr val="tx1"/>
              </a:buClr>
              <a:buSzPct val="100000"/>
              <a:buNone/>
            </a:pPr>
            <a:endParaRPr lang="en-US" sz="2000" dirty="0" smtClean="0">
              <a:latin typeface="Arial" charset="0"/>
            </a:endParaRPr>
          </a:p>
          <a:p>
            <a:pPr marL="457200" lvl="1" indent="0">
              <a:buNone/>
            </a:pPr>
            <a:endParaRPr lang="en-US" sz="1400" b="1" dirty="0" smtClean="0">
              <a:solidFill>
                <a:srgbClr val="FF0000"/>
              </a:solidFill>
              <a:effectLst/>
              <a:latin typeface="+mj-lt"/>
            </a:endParaRPr>
          </a:p>
          <a:p>
            <a:pPr marL="457200" lvl="1" indent="0">
              <a:buNone/>
            </a:pPr>
            <a:r>
              <a:rPr lang="en-US" sz="1400" b="1" dirty="0" smtClean="0">
                <a:solidFill>
                  <a:srgbClr val="FF0000"/>
                </a:solidFill>
                <a:effectLst/>
                <a:latin typeface="+mj-lt"/>
              </a:rPr>
              <a:t>                                                                  </a:t>
            </a:r>
            <a:endParaRPr lang="en-US" sz="1400" b="1" dirty="0">
              <a:latin typeface="+mj-lt"/>
            </a:endParaRPr>
          </a:p>
        </p:txBody>
      </p:sp>
      <p:pic>
        <p:nvPicPr>
          <p:cNvPr id="6" name="Picture 5" descr="Phot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2140" y="1447801"/>
            <a:ext cx="2552700" cy="1905000"/>
          </a:xfrm>
          <a:prstGeom prst="rect">
            <a:avLst/>
          </a:prstGeom>
          <a:noFill/>
          <a:ln>
            <a:noFill/>
          </a:ln>
        </p:spPr>
      </p:pic>
      <p:pic>
        <p:nvPicPr>
          <p:cNvPr id="8" name="圖片 23" descr="C:\Users\Wei\Dropbox\Photos\Army\Photo 13-4-12 13 32 22.jpg"/>
          <p:cNvPicPr>
            <a:picLocks/>
          </p:cNvPicPr>
          <p:nvPr/>
        </p:nvPicPr>
        <p:blipFill>
          <a:blip r:embed="rId3" cstate="email"/>
          <a:srcRect/>
          <a:stretch>
            <a:fillRect/>
          </a:stretch>
        </p:blipFill>
        <p:spPr bwMode="auto">
          <a:xfrm rot="16200000">
            <a:off x="5464595" y="1535353"/>
            <a:ext cx="2177211" cy="1932462"/>
          </a:xfrm>
          <a:prstGeom prst="rect">
            <a:avLst/>
          </a:prstGeom>
          <a:noFill/>
          <a:ln w="9525">
            <a:noFill/>
            <a:miter lim="800000"/>
            <a:headEnd/>
            <a:tailEnd/>
          </a:ln>
        </p:spPr>
      </p:pic>
    </p:spTree>
    <p:extLst>
      <p:ext uri="{BB962C8B-B14F-4D97-AF65-F5344CB8AC3E}">
        <p14:creationId xmlns:p14="http://schemas.microsoft.com/office/powerpoint/2010/main" val="2151173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41</a:t>
            </a:fld>
            <a:endParaRPr lang="en-US"/>
          </a:p>
        </p:txBody>
      </p:sp>
      <p:sp>
        <p:nvSpPr>
          <p:cNvPr id="315394" name="Rectangle 2"/>
          <p:cNvSpPr>
            <a:spLocks noGrp="1" noChangeArrowheads="1"/>
          </p:cNvSpPr>
          <p:nvPr>
            <p:ph type="title"/>
          </p:nvPr>
        </p:nvSpPr>
        <p:spPr>
          <a:xfrm>
            <a:off x="304800" y="152401"/>
            <a:ext cx="8229600" cy="609600"/>
          </a:xfrm>
        </p:spPr>
        <p:txBody>
          <a:bodyPr/>
          <a:lstStyle/>
          <a:p>
            <a:r>
              <a:rPr lang="en-US" sz="3000" b="1" dirty="0" smtClean="0">
                <a:solidFill>
                  <a:schemeClr val="folHlink"/>
                </a:solidFill>
              </a:rPr>
              <a:t>5</a:t>
            </a:r>
            <a:r>
              <a:rPr lang="en-US" sz="3000" b="1" dirty="0">
                <a:solidFill>
                  <a:schemeClr val="folHlink"/>
                </a:solidFill>
              </a:rPr>
              <a:t>. Deployment and Testing of Sensors at </a:t>
            </a:r>
            <a:r>
              <a:rPr lang="en-US" sz="2400" b="1" dirty="0">
                <a:solidFill>
                  <a:schemeClr val="folHlink"/>
                </a:solidFill>
              </a:rPr>
              <a:t>RIA Bridge, IL</a:t>
            </a:r>
          </a:p>
        </p:txBody>
      </p:sp>
      <p:sp>
        <p:nvSpPr>
          <p:cNvPr id="315395" name="Rectangle 3"/>
          <p:cNvSpPr>
            <a:spLocks noGrp="1" noChangeArrowheads="1"/>
          </p:cNvSpPr>
          <p:nvPr>
            <p:ph type="body" idx="1"/>
          </p:nvPr>
        </p:nvSpPr>
        <p:spPr>
          <a:xfrm>
            <a:off x="457200" y="838200"/>
            <a:ext cx="8229600" cy="5368924"/>
          </a:xfrm>
        </p:spPr>
        <p:txBody>
          <a:bodyPr/>
          <a:lstStyle/>
          <a:p>
            <a:r>
              <a:rPr lang="en-US" sz="2000" b="1" dirty="0" smtClean="0">
                <a:effectLst/>
                <a:latin typeface="+mj-lt"/>
              </a:rPr>
              <a:t>Sensor #6</a:t>
            </a:r>
            <a:r>
              <a:rPr lang="en-US" sz="2000" dirty="0" smtClean="0">
                <a:effectLst/>
                <a:latin typeface="+mj-lt"/>
              </a:rPr>
              <a:t> Cylindrical Sensor (A36 cylindrical rod sensor, stainless steel outer ring, coal-tar epoxy coated) under the car deck (east side). </a:t>
            </a:r>
          </a:p>
          <a:p>
            <a:pPr marL="0" indent="0">
              <a:buClr>
                <a:schemeClr val="tx1"/>
              </a:buClr>
              <a:buSzPct val="100000"/>
              <a:buNone/>
            </a:pPr>
            <a:endParaRPr lang="en-US" sz="2000" dirty="0" smtClean="0">
              <a:latin typeface="Arial" charset="0"/>
            </a:endParaRPr>
          </a:p>
          <a:p>
            <a:pPr marL="457200" lvl="1" indent="0">
              <a:buNone/>
            </a:pPr>
            <a:endParaRPr lang="en-US" sz="1400" b="1" dirty="0" smtClean="0">
              <a:solidFill>
                <a:srgbClr val="FF0000"/>
              </a:solidFill>
              <a:effectLst/>
              <a:latin typeface="+mj-lt"/>
            </a:endParaRPr>
          </a:p>
          <a:p>
            <a:pPr marL="457200" lvl="1" indent="0">
              <a:buNone/>
            </a:pPr>
            <a:r>
              <a:rPr lang="en-US" sz="1400" b="1" dirty="0" smtClean="0">
                <a:solidFill>
                  <a:srgbClr val="FF0000"/>
                </a:solidFill>
                <a:effectLst/>
                <a:latin typeface="+mj-lt"/>
              </a:rPr>
              <a:t>                                                                  </a:t>
            </a:r>
            <a:endParaRPr lang="en-US" sz="1400" b="1" dirty="0">
              <a:latin typeface="+mj-lt"/>
            </a:endParaRPr>
          </a:p>
        </p:txBody>
      </p:sp>
      <p:pic>
        <p:nvPicPr>
          <p:cNvPr id="7" name="Picture 6" descr="Phot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00" y="4687097"/>
            <a:ext cx="2552700" cy="1905000"/>
          </a:xfrm>
          <a:prstGeom prst="rect">
            <a:avLst/>
          </a:prstGeom>
          <a:noFill/>
          <a:ln>
            <a:noFill/>
          </a:ln>
        </p:spPr>
      </p:pic>
      <p:pic>
        <p:nvPicPr>
          <p:cNvPr id="9" name="圖片 24" descr="C:\Users\Wei\Dropbox\Photos\Army\Photo 13-4-12 13 32 33.jpg"/>
          <p:cNvPicPr/>
          <p:nvPr/>
        </p:nvPicPr>
        <p:blipFill>
          <a:blip r:embed="rId3" cstate="email"/>
          <a:srcRect/>
          <a:stretch>
            <a:fillRect/>
          </a:stretch>
        </p:blipFill>
        <p:spPr bwMode="auto">
          <a:xfrm>
            <a:off x="4769366" y="4644025"/>
            <a:ext cx="2947433" cy="1963058"/>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5050" y="1599315"/>
            <a:ext cx="3938033" cy="2953525"/>
          </a:xfrm>
          <a:prstGeom prst="rect">
            <a:avLst/>
          </a:prstGeom>
        </p:spPr>
      </p:pic>
    </p:spTree>
    <p:extLst>
      <p:ext uri="{BB962C8B-B14F-4D97-AF65-F5344CB8AC3E}">
        <p14:creationId xmlns:p14="http://schemas.microsoft.com/office/powerpoint/2010/main" val="29151973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42</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a:solidFill>
                  <a:schemeClr val="folHlink"/>
                </a:solidFill>
              </a:rPr>
              <a:t>5. Deployment and Testing of Sensors at </a:t>
            </a:r>
            <a:r>
              <a:rPr lang="en-US" sz="2400" b="1" dirty="0">
                <a:solidFill>
                  <a:schemeClr val="folHlink"/>
                </a:solidFill>
              </a:rPr>
              <a:t>RIA Bridge, </a:t>
            </a:r>
            <a:r>
              <a:rPr lang="en-US" sz="2400" b="1" dirty="0" smtClean="0">
                <a:solidFill>
                  <a:schemeClr val="folHlink"/>
                </a:solidFill>
              </a:rPr>
              <a:t>IL</a:t>
            </a:r>
            <a:endParaRPr lang="en-US" sz="2400" b="1" dirty="0">
              <a:solidFill>
                <a:schemeClr val="folHlink"/>
              </a:solidFill>
            </a:endParaRPr>
          </a:p>
        </p:txBody>
      </p:sp>
      <p:sp>
        <p:nvSpPr>
          <p:cNvPr id="315395" name="Rectangle 3"/>
          <p:cNvSpPr>
            <a:spLocks noGrp="1" noChangeArrowheads="1"/>
          </p:cNvSpPr>
          <p:nvPr>
            <p:ph type="body" idx="1"/>
          </p:nvPr>
        </p:nvSpPr>
        <p:spPr>
          <a:xfrm>
            <a:off x="304800" y="990600"/>
            <a:ext cx="8610600" cy="5140325"/>
          </a:xfrm>
        </p:spPr>
        <p:txBody>
          <a:bodyPr/>
          <a:lstStyle/>
          <a:p>
            <a:pPr marL="0" indent="0">
              <a:buClr>
                <a:schemeClr val="tx1"/>
              </a:buClr>
              <a:buSzPct val="100000"/>
              <a:buNone/>
            </a:pPr>
            <a:r>
              <a:rPr lang="en-US" sz="1800" b="1" dirty="0">
                <a:solidFill>
                  <a:schemeClr val="tx1">
                    <a:lumMod val="95000"/>
                  </a:schemeClr>
                </a:solidFill>
                <a:latin typeface="+mj-lt"/>
              </a:rPr>
              <a:t>Testing RS 485 Communication Link from CMS to ADAM 4016 DAC Module</a:t>
            </a:r>
            <a:endParaRPr lang="en-US" sz="1800" b="1" dirty="0" smtClean="0">
              <a:solidFill>
                <a:schemeClr val="tx1">
                  <a:lumMod val="95000"/>
                </a:schemeClr>
              </a:solidFill>
              <a:latin typeface="+mj-lt"/>
            </a:endParaRPr>
          </a:p>
          <a:p>
            <a:pPr lvl="1"/>
            <a:endParaRPr lang="en-US" b="1" dirty="0">
              <a:latin typeface="Arial" charset="0"/>
            </a:endParaRPr>
          </a:p>
        </p:txBody>
      </p:sp>
      <p:pic>
        <p:nvPicPr>
          <p:cNvPr id="8" name="Picture 7"/>
          <p:cNvPicPr/>
          <p:nvPr/>
        </p:nvPicPr>
        <p:blipFill>
          <a:blip r:embed="rId2" cstate="email"/>
          <a:srcRect/>
          <a:stretch>
            <a:fillRect/>
          </a:stretch>
        </p:blipFill>
        <p:spPr bwMode="auto">
          <a:xfrm>
            <a:off x="457200" y="1485900"/>
            <a:ext cx="2809875" cy="2400300"/>
          </a:xfrm>
          <a:prstGeom prst="rect">
            <a:avLst/>
          </a:prstGeom>
          <a:solidFill>
            <a:srgbClr val="FFC000"/>
          </a:solidFill>
          <a:ln w="9525">
            <a:noFill/>
            <a:miter lim="800000"/>
            <a:headEnd/>
            <a:tailEnd/>
          </a:ln>
        </p:spPr>
      </p:pic>
      <p:pic>
        <p:nvPicPr>
          <p:cNvPr id="9" name="圖片 2"/>
          <p:cNvPicPr/>
          <p:nvPr/>
        </p:nvPicPr>
        <p:blipFill>
          <a:blip r:embed="rId3" cstate="email"/>
          <a:srcRect/>
          <a:stretch>
            <a:fillRect/>
          </a:stretch>
        </p:blipFill>
        <p:spPr bwMode="auto">
          <a:xfrm>
            <a:off x="3419475" y="1678941"/>
            <a:ext cx="2042478" cy="1826259"/>
          </a:xfrm>
          <a:prstGeom prst="rect">
            <a:avLst/>
          </a:prstGeom>
          <a:noFill/>
          <a:ln w="9525">
            <a:noFill/>
            <a:miter lim="800000"/>
            <a:headEnd/>
            <a:tailEnd/>
          </a:ln>
        </p:spPr>
      </p:pic>
      <p:pic>
        <p:nvPicPr>
          <p:cNvPr id="10" name="圖片 3"/>
          <p:cNvPicPr/>
          <p:nvPr/>
        </p:nvPicPr>
        <p:blipFill>
          <a:blip r:embed="rId4" cstate="email"/>
          <a:srcRect/>
          <a:stretch>
            <a:fillRect/>
          </a:stretch>
        </p:blipFill>
        <p:spPr bwMode="auto">
          <a:xfrm>
            <a:off x="5967730" y="1581785"/>
            <a:ext cx="1880870" cy="1923415"/>
          </a:xfrm>
          <a:prstGeom prst="rect">
            <a:avLst/>
          </a:prstGeom>
          <a:noFill/>
          <a:ln w="9525">
            <a:noFill/>
            <a:miter lim="800000"/>
            <a:headEnd/>
            <a:tailEnd/>
          </a:ln>
        </p:spPr>
      </p:pic>
      <p:pic>
        <p:nvPicPr>
          <p:cNvPr id="12" name="Picture 11"/>
          <p:cNvPicPr/>
          <p:nvPr/>
        </p:nvPicPr>
        <p:blipFill>
          <a:blip r:embed="rId5" cstate="email"/>
          <a:srcRect/>
          <a:stretch>
            <a:fillRect/>
          </a:stretch>
        </p:blipFill>
        <p:spPr bwMode="auto">
          <a:xfrm>
            <a:off x="288878" y="3978910"/>
            <a:ext cx="3961765" cy="2650490"/>
          </a:xfrm>
          <a:prstGeom prst="rect">
            <a:avLst/>
          </a:prstGeom>
          <a:noFill/>
          <a:ln w="9525">
            <a:noFill/>
            <a:miter lim="800000"/>
            <a:headEnd/>
            <a:tailEnd/>
          </a:ln>
        </p:spPr>
      </p:pic>
      <p:pic>
        <p:nvPicPr>
          <p:cNvPr id="14" name="Picture 13"/>
          <p:cNvPicPr/>
          <p:nvPr/>
        </p:nvPicPr>
        <p:blipFill>
          <a:blip r:embed="rId6" cstate="email"/>
          <a:srcRect/>
          <a:stretch>
            <a:fillRect/>
          </a:stretch>
        </p:blipFill>
        <p:spPr bwMode="auto">
          <a:xfrm>
            <a:off x="4574849" y="3642360"/>
            <a:ext cx="3684905" cy="3063240"/>
          </a:xfrm>
          <a:prstGeom prst="rect">
            <a:avLst/>
          </a:prstGeom>
          <a:noFill/>
          <a:ln w="9525">
            <a:noFill/>
            <a:miter lim="800000"/>
            <a:headEnd/>
            <a:tailEnd/>
          </a:ln>
        </p:spPr>
      </p:pic>
    </p:spTree>
    <p:extLst>
      <p:ext uri="{BB962C8B-B14F-4D97-AF65-F5344CB8AC3E}">
        <p14:creationId xmlns:p14="http://schemas.microsoft.com/office/powerpoint/2010/main" val="31725227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43</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a:solidFill>
                  <a:schemeClr val="folHlink"/>
                </a:solidFill>
              </a:rPr>
              <a:t>5. Deployment and Testing of Sensors at </a:t>
            </a:r>
            <a:r>
              <a:rPr lang="en-US" sz="2400" b="1" dirty="0">
                <a:solidFill>
                  <a:schemeClr val="folHlink"/>
                </a:solidFill>
              </a:rPr>
              <a:t>RIA Bridge, IL</a:t>
            </a:r>
          </a:p>
        </p:txBody>
      </p:sp>
      <p:sp>
        <p:nvSpPr>
          <p:cNvPr id="315395" name="Rectangle 3"/>
          <p:cNvSpPr>
            <a:spLocks noGrp="1" noChangeArrowheads="1"/>
          </p:cNvSpPr>
          <p:nvPr>
            <p:ph type="body" idx="1"/>
          </p:nvPr>
        </p:nvSpPr>
        <p:spPr>
          <a:xfrm>
            <a:off x="457200" y="990600"/>
            <a:ext cx="8229600" cy="5140325"/>
          </a:xfrm>
        </p:spPr>
        <p:txBody>
          <a:bodyPr/>
          <a:lstStyle/>
          <a:p>
            <a:pPr marL="0" indent="0">
              <a:buClr>
                <a:schemeClr val="tx1"/>
              </a:buClr>
              <a:buSzPct val="100000"/>
              <a:buNone/>
            </a:pPr>
            <a:r>
              <a:rPr lang="en-US" sz="1800" b="1" dirty="0" smtClean="0">
                <a:solidFill>
                  <a:schemeClr val="tx1">
                    <a:lumMod val="95000"/>
                  </a:schemeClr>
                </a:solidFill>
                <a:latin typeface="+mj-lt"/>
              </a:rPr>
              <a:t>Initial Testing of Deployed Sensors using ADAM Utility &amp; Spraying Water on Sensors</a:t>
            </a:r>
            <a:endParaRPr lang="en-US" sz="1800" dirty="0" smtClean="0">
              <a:latin typeface="+mj-lt"/>
            </a:endParaRPr>
          </a:p>
          <a:p>
            <a:pPr lvl="1"/>
            <a:endParaRPr lang="en-US" b="1" dirty="0">
              <a:latin typeface="Arial"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1833562"/>
            <a:ext cx="6292851" cy="4719638"/>
          </a:xfrm>
          <a:prstGeom prst="rect">
            <a:avLst/>
          </a:prstGeom>
        </p:spPr>
      </p:pic>
      <p:pic>
        <p:nvPicPr>
          <p:cNvPr id="7" name="圖片 3"/>
          <p:cNvPicPr>
            <a:picLocks/>
          </p:cNvPicPr>
          <p:nvPr/>
        </p:nvPicPr>
        <p:blipFill>
          <a:blip r:embed="rId3" cstate="email"/>
          <a:srcRect l="8216" r="8216"/>
          <a:stretch>
            <a:fillRect/>
          </a:stretch>
        </p:blipFill>
        <p:spPr bwMode="auto">
          <a:xfrm>
            <a:off x="228600" y="2819400"/>
            <a:ext cx="5029200" cy="38862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9993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44</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6. Networking and Communication Subsystem (for Transporting Sensor Data)</a:t>
            </a:r>
            <a:endParaRPr lang="en-US" sz="3000" b="1" dirty="0">
              <a:solidFill>
                <a:schemeClr val="folHlink"/>
              </a:solidFill>
            </a:endParaRPr>
          </a:p>
        </p:txBody>
      </p:sp>
      <p:sp>
        <p:nvSpPr>
          <p:cNvPr id="315395" name="Rectangle 3"/>
          <p:cNvSpPr>
            <a:spLocks noGrp="1" noChangeArrowheads="1"/>
          </p:cNvSpPr>
          <p:nvPr>
            <p:ph type="body" idx="1"/>
          </p:nvPr>
        </p:nvSpPr>
        <p:spPr>
          <a:xfrm>
            <a:off x="457200" y="990600"/>
            <a:ext cx="8229600" cy="5140325"/>
          </a:xfrm>
        </p:spPr>
        <p:txBody>
          <a:bodyPr/>
          <a:lstStyle/>
          <a:p>
            <a:pPr marL="0" indent="0">
              <a:buClr>
                <a:schemeClr val="tx1"/>
              </a:buClr>
              <a:buSzPct val="100000"/>
              <a:buNone/>
            </a:pPr>
            <a:r>
              <a:rPr lang="en-US" sz="2400" dirty="0" smtClean="0">
                <a:latin typeface="Arial" charset="0"/>
              </a:rPr>
              <a:t>Networking and Communication Subsystem</a:t>
            </a:r>
          </a:p>
          <a:p>
            <a:pPr marL="857250" lvl="1" indent="-457200">
              <a:buSzPct val="100000"/>
              <a:buFont typeface="+mj-lt"/>
              <a:buAutoNum type="alphaLcParenR"/>
            </a:pPr>
            <a:r>
              <a:rPr lang="en-US" sz="2000" dirty="0" err="1" smtClean="0">
                <a:latin typeface="Arial" charset="0"/>
              </a:rPr>
              <a:t>Fanless</a:t>
            </a:r>
            <a:r>
              <a:rPr lang="en-US" sz="2000" dirty="0" smtClean="0">
                <a:latin typeface="Arial" charset="0"/>
              </a:rPr>
              <a:t> PC </a:t>
            </a:r>
            <a:r>
              <a:rPr lang="en-US" sz="2000" dirty="0" smtClean="0">
                <a:latin typeface="Arial" charset="0"/>
                <a:sym typeface="Wingdings" panose="05000000000000000000" pitchFamily="2" charset="2"/>
              </a:rPr>
              <a:t> </a:t>
            </a:r>
            <a:r>
              <a:rPr lang="en-US" sz="2000" dirty="0" smtClean="0">
                <a:latin typeface="Arial" charset="0"/>
              </a:rPr>
              <a:t>Two Ethernet </a:t>
            </a:r>
          </a:p>
          <a:p>
            <a:pPr marL="857250" lvl="1" indent="-457200">
              <a:buSzPct val="100000"/>
              <a:buFont typeface="+mj-lt"/>
              <a:buAutoNum type="alphaLcParenR"/>
            </a:pPr>
            <a:r>
              <a:rPr lang="en-US" sz="2000" dirty="0" smtClean="0">
                <a:latin typeface="Arial" charset="0"/>
              </a:rPr>
              <a:t>Two RJ 45 Ethernet Ports </a:t>
            </a:r>
            <a:r>
              <a:rPr lang="en-US" sz="2000" dirty="0" smtClean="0">
                <a:latin typeface="Arial" charset="0"/>
                <a:sym typeface="Wingdings" panose="05000000000000000000" pitchFamily="2" charset="2"/>
              </a:rPr>
              <a:t> </a:t>
            </a:r>
            <a:r>
              <a:rPr lang="en-US" sz="2000" dirty="0" smtClean="0">
                <a:latin typeface="Arial" charset="0"/>
              </a:rPr>
              <a:t>Two Wireless N USB Adapters</a:t>
            </a:r>
          </a:p>
          <a:p>
            <a:pPr marL="857250" lvl="1" indent="-457200">
              <a:buSzPct val="100000"/>
              <a:buFont typeface="+mj-lt"/>
              <a:buAutoNum type="alphaLcParenR"/>
            </a:pPr>
            <a:r>
              <a:rPr lang="en-US" sz="2000" dirty="0" smtClean="0">
                <a:latin typeface="Arial" charset="0"/>
              </a:rPr>
              <a:t>Two Wireless N USB Adapters (no Fixed IPs) </a:t>
            </a:r>
            <a:r>
              <a:rPr lang="en-US" sz="2000" dirty="0" smtClean="0">
                <a:latin typeface="Arial" charset="0"/>
                <a:sym typeface="Wingdings" panose="05000000000000000000" pitchFamily="2" charset="2"/>
              </a:rPr>
              <a:t> </a:t>
            </a:r>
            <a:r>
              <a:rPr lang="en-US" sz="2000" dirty="0" smtClean="0">
                <a:latin typeface="Arial" charset="0"/>
              </a:rPr>
              <a:t>Two </a:t>
            </a:r>
            <a:r>
              <a:rPr lang="en-US" sz="2000" dirty="0" err="1" smtClean="0">
                <a:latin typeface="Arial" charset="0"/>
              </a:rPr>
              <a:t>WiFi</a:t>
            </a:r>
            <a:r>
              <a:rPr lang="en-US" sz="2000" dirty="0" smtClean="0">
                <a:latin typeface="Arial" charset="0"/>
              </a:rPr>
              <a:t> Hotspots (3G)</a:t>
            </a:r>
          </a:p>
          <a:p>
            <a:pPr marL="857250" lvl="1" indent="-457200">
              <a:buSzPct val="100000"/>
              <a:buFont typeface="+mj-lt"/>
              <a:buAutoNum type="alphaLcParenR"/>
            </a:pPr>
            <a:r>
              <a:rPr lang="en-US" sz="2000" dirty="0" smtClean="0">
                <a:latin typeface="Arial" charset="0"/>
              </a:rPr>
              <a:t>3G Cellular Carrier Tower </a:t>
            </a:r>
            <a:r>
              <a:rPr lang="en-US" sz="2000" dirty="0" smtClean="0">
                <a:latin typeface="Arial" charset="0"/>
                <a:sym typeface="Wingdings" panose="05000000000000000000" pitchFamily="2" charset="2"/>
              </a:rPr>
              <a:t> </a:t>
            </a:r>
            <a:r>
              <a:rPr lang="en-US" sz="2000" dirty="0" smtClean="0">
                <a:latin typeface="Arial" charset="0"/>
              </a:rPr>
              <a:t>Internet</a:t>
            </a:r>
          </a:p>
          <a:p>
            <a:pPr marL="457200" indent="-457200">
              <a:buSzPct val="100000"/>
              <a:buFont typeface="+mj-lt"/>
              <a:buAutoNum type="arabicPeriod" startAt="5"/>
            </a:pPr>
            <a:endParaRPr lang="en-US" sz="2400" dirty="0" smtClean="0">
              <a:latin typeface="Arial" charset="0"/>
            </a:endParaRPr>
          </a:p>
          <a:p>
            <a:pPr lvl="1"/>
            <a:endParaRPr lang="en-US" b="1" dirty="0">
              <a:latin typeface="Arial" charset="0"/>
            </a:endParaRPr>
          </a:p>
        </p:txBody>
      </p:sp>
    </p:spTree>
    <p:extLst>
      <p:ext uri="{BB962C8B-B14F-4D97-AF65-F5344CB8AC3E}">
        <p14:creationId xmlns:p14="http://schemas.microsoft.com/office/powerpoint/2010/main" val="29874200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45</a:t>
            </a:fld>
            <a:endParaRPr lang="en-US"/>
          </a:p>
        </p:txBody>
      </p:sp>
      <p:sp>
        <p:nvSpPr>
          <p:cNvPr id="315394" name="Rectangle 2"/>
          <p:cNvSpPr>
            <a:spLocks noGrp="1" noChangeArrowheads="1"/>
          </p:cNvSpPr>
          <p:nvPr>
            <p:ph type="title"/>
          </p:nvPr>
        </p:nvSpPr>
        <p:spPr>
          <a:xfrm>
            <a:off x="304800" y="152400"/>
            <a:ext cx="8686800" cy="517267"/>
          </a:xfrm>
        </p:spPr>
        <p:txBody>
          <a:bodyPr/>
          <a:lstStyle/>
          <a:p>
            <a:r>
              <a:rPr lang="en-US" sz="3000" b="1" dirty="0" smtClean="0">
                <a:solidFill>
                  <a:schemeClr val="folHlink"/>
                </a:solidFill>
              </a:rPr>
              <a:t>6. Networking and Communication Subsystem</a:t>
            </a:r>
            <a:endParaRPr lang="en-US" sz="3000" b="1" dirty="0">
              <a:solidFill>
                <a:schemeClr val="folHlink"/>
              </a:solidFill>
            </a:endParaRPr>
          </a:p>
        </p:txBody>
      </p:sp>
      <p:sp>
        <p:nvSpPr>
          <p:cNvPr id="315395" name="Rectangle 3"/>
          <p:cNvSpPr>
            <a:spLocks noGrp="1" noChangeArrowheads="1"/>
          </p:cNvSpPr>
          <p:nvPr>
            <p:ph type="body" idx="1"/>
          </p:nvPr>
        </p:nvSpPr>
        <p:spPr>
          <a:xfrm>
            <a:off x="457200" y="990600"/>
            <a:ext cx="8229600" cy="5140325"/>
          </a:xfrm>
        </p:spPr>
        <p:txBody>
          <a:bodyPr/>
          <a:lstStyle/>
          <a:p>
            <a:pPr marL="457200" indent="-457200">
              <a:buSzPct val="100000"/>
              <a:buFont typeface="+mj-lt"/>
              <a:buAutoNum type="arabicPeriod" startAt="5"/>
            </a:pPr>
            <a:endParaRPr lang="en-US" sz="2400" dirty="0" smtClean="0">
              <a:latin typeface="Arial" charset="0"/>
            </a:endParaRPr>
          </a:p>
          <a:p>
            <a:pPr lvl="1"/>
            <a:endParaRPr lang="en-US" b="1" dirty="0">
              <a:latin typeface="Arial" charset="0"/>
            </a:endParaRPr>
          </a:p>
        </p:txBody>
      </p:sp>
      <p:sp>
        <p:nvSpPr>
          <p:cNvPr id="3" name="Rectangle 2"/>
          <p:cNvSpPr>
            <a:spLocks noChangeArrowheads="1"/>
          </p:cNvSpPr>
          <p:nvPr/>
        </p:nvSpPr>
        <p:spPr bwMode="auto">
          <a:xfrm>
            <a:off x="1447800" y="1828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223384327"/>
              </p:ext>
            </p:extLst>
          </p:nvPr>
        </p:nvGraphicFramePr>
        <p:xfrm>
          <a:off x="1295400" y="782380"/>
          <a:ext cx="5867400" cy="4992992"/>
        </p:xfrm>
        <a:graphic>
          <a:graphicData uri="http://schemas.openxmlformats.org/presentationml/2006/ole">
            <mc:AlternateContent xmlns:mc="http://schemas.openxmlformats.org/markup-compatibility/2006">
              <mc:Choice xmlns:v="urn:schemas-microsoft-com:vml" Requires="v">
                <p:oleObj spid="_x0000_s2099" name="Visio" r:id="rId3" imgW="7619370" imgH="6498360" progId="Visio.Drawing.11">
                  <p:embed/>
                </p:oleObj>
              </mc:Choice>
              <mc:Fallback>
                <p:oleObj name="Visio" r:id="rId3" imgW="7619370" imgH="649836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782380"/>
                        <a:ext cx="5867400" cy="4992992"/>
                      </a:xfrm>
                      <a:prstGeom prst="rect">
                        <a:avLst/>
                      </a:prstGeom>
                      <a:solidFill>
                        <a:srgbClr val="FFC000"/>
                      </a:solidFill>
                    </p:spPr>
                  </p:pic>
                </p:oleObj>
              </mc:Fallback>
            </mc:AlternateContent>
          </a:graphicData>
        </a:graphic>
      </p:graphicFrame>
      <p:sp>
        <p:nvSpPr>
          <p:cNvPr id="2" name="TextBox 1"/>
          <p:cNvSpPr txBox="1"/>
          <p:nvPr/>
        </p:nvSpPr>
        <p:spPr>
          <a:xfrm>
            <a:off x="1295400" y="5733574"/>
            <a:ext cx="5867400" cy="923330"/>
          </a:xfrm>
          <a:prstGeom prst="rect">
            <a:avLst/>
          </a:prstGeom>
          <a:noFill/>
        </p:spPr>
        <p:txBody>
          <a:bodyPr wrap="square" rtlCol="0">
            <a:spAutoFit/>
          </a:bodyPr>
          <a:lstStyle/>
          <a:p>
            <a:r>
              <a:rPr lang="en-US" sz="1800" dirty="0" smtClean="0">
                <a:solidFill>
                  <a:srgbClr val="FF0000"/>
                </a:solidFill>
                <a:latin typeface="+mj-lt"/>
              </a:rPr>
              <a:t>Internet Remote Access using </a:t>
            </a:r>
            <a:r>
              <a:rPr lang="en-US" sz="1800" dirty="0" err="1" smtClean="0">
                <a:solidFill>
                  <a:srgbClr val="FF0000"/>
                </a:solidFill>
                <a:latin typeface="+mj-lt"/>
              </a:rPr>
              <a:t>LogMeIn</a:t>
            </a:r>
            <a:r>
              <a:rPr lang="en-US" sz="1800" dirty="0" smtClean="0">
                <a:solidFill>
                  <a:srgbClr val="FF0000"/>
                </a:solidFill>
                <a:latin typeface="+mj-lt"/>
              </a:rPr>
              <a:t>, through Hamachi Virtual VPN managed by Chandler. (tried but failed)</a:t>
            </a:r>
            <a:endParaRPr lang="en-US" sz="1800" dirty="0">
              <a:solidFill>
                <a:srgbClr val="FF0000"/>
              </a:solidFill>
              <a:latin typeface="+mj-lt"/>
            </a:endParaRPr>
          </a:p>
        </p:txBody>
      </p:sp>
    </p:spTree>
    <p:extLst>
      <p:ext uri="{BB962C8B-B14F-4D97-AF65-F5344CB8AC3E}">
        <p14:creationId xmlns:p14="http://schemas.microsoft.com/office/powerpoint/2010/main" val="15383649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46</a:t>
            </a:fld>
            <a:endParaRPr lang="en-US"/>
          </a:p>
        </p:txBody>
      </p:sp>
      <p:sp>
        <p:nvSpPr>
          <p:cNvPr id="315394" name="Rectangle 2"/>
          <p:cNvSpPr>
            <a:spLocks noGrp="1" noChangeArrowheads="1"/>
          </p:cNvSpPr>
          <p:nvPr>
            <p:ph type="title"/>
          </p:nvPr>
        </p:nvSpPr>
        <p:spPr>
          <a:xfrm>
            <a:off x="304800" y="152400"/>
            <a:ext cx="8686800" cy="517267"/>
          </a:xfrm>
        </p:spPr>
        <p:txBody>
          <a:bodyPr/>
          <a:lstStyle/>
          <a:p>
            <a:r>
              <a:rPr lang="en-US" sz="3000" b="1" dirty="0" smtClean="0">
                <a:solidFill>
                  <a:schemeClr val="folHlink"/>
                </a:solidFill>
              </a:rPr>
              <a:t>6. Networking and Communication Subsystem</a:t>
            </a:r>
            <a:endParaRPr lang="en-US" sz="3000" b="1" dirty="0">
              <a:solidFill>
                <a:schemeClr val="folHlink"/>
              </a:solidFill>
            </a:endParaRPr>
          </a:p>
        </p:txBody>
      </p:sp>
      <p:sp>
        <p:nvSpPr>
          <p:cNvPr id="315395" name="Rectangle 3"/>
          <p:cNvSpPr>
            <a:spLocks noGrp="1" noChangeArrowheads="1"/>
          </p:cNvSpPr>
          <p:nvPr>
            <p:ph type="body" idx="1"/>
          </p:nvPr>
        </p:nvSpPr>
        <p:spPr>
          <a:xfrm>
            <a:off x="457200" y="990600"/>
            <a:ext cx="8229600" cy="5140325"/>
          </a:xfrm>
        </p:spPr>
        <p:txBody>
          <a:bodyPr/>
          <a:lstStyle/>
          <a:p>
            <a:pPr marL="457200" indent="-457200">
              <a:buSzPct val="100000"/>
              <a:buFont typeface="+mj-lt"/>
              <a:buAutoNum type="arabicPeriod" startAt="5"/>
            </a:pPr>
            <a:endParaRPr lang="en-US" sz="2400" dirty="0" smtClean="0">
              <a:latin typeface="Arial" charset="0"/>
            </a:endParaRPr>
          </a:p>
          <a:p>
            <a:pPr lvl="1"/>
            <a:endParaRPr lang="en-US" b="1" dirty="0">
              <a:latin typeface="Arial" charset="0"/>
            </a:endParaRPr>
          </a:p>
        </p:txBody>
      </p:sp>
      <p:sp>
        <p:nvSpPr>
          <p:cNvPr id="3" name="Rectangle 2"/>
          <p:cNvSpPr>
            <a:spLocks noChangeArrowheads="1"/>
          </p:cNvSpPr>
          <p:nvPr/>
        </p:nvSpPr>
        <p:spPr bwMode="auto">
          <a:xfrm>
            <a:off x="1447800" y="1828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extBox 1"/>
          <p:cNvSpPr txBox="1"/>
          <p:nvPr/>
        </p:nvSpPr>
        <p:spPr>
          <a:xfrm>
            <a:off x="1066800" y="6135469"/>
            <a:ext cx="7467600" cy="646331"/>
          </a:xfrm>
          <a:prstGeom prst="rect">
            <a:avLst/>
          </a:prstGeom>
          <a:noFill/>
        </p:spPr>
        <p:txBody>
          <a:bodyPr wrap="square" rtlCol="0">
            <a:spAutoFit/>
          </a:bodyPr>
          <a:lstStyle/>
          <a:p>
            <a:r>
              <a:rPr lang="en-US" sz="1800" dirty="0" smtClean="0">
                <a:solidFill>
                  <a:srgbClr val="FF0000"/>
                </a:solidFill>
                <a:latin typeface="+mj-lt"/>
              </a:rPr>
              <a:t>Wi-Fi Hotspot for Internet Remote Accessing to the CMS (not reliable, failed a couple times)</a:t>
            </a:r>
            <a:endParaRPr lang="en-US" sz="1800" dirty="0">
              <a:solidFill>
                <a:srgbClr val="FF0000"/>
              </a:solidFill>
              <a:latin typeface="+mj-lt"/>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315382797"/>
              </p:ext>
            </p:extLst>
          </p:nvPr>
        </p:nvGraphicFramePr>
        <p:xfrm>
          <a:off x="838200" y="715462"/>
          <a:ext cx="7543800" cy="5380538"/>
        </p:xfrm>
        <a:graphic>
          <a:graphicData uri="http://schemas.openxmlformats.org/presentationml/2006/ole">
            <mc:AlternateContent xmlns:mc="http://schemas.openxmlformats.org/markup-compatibility/2006">
              <mc:Choice xmlns:v="urn:schemas-microsoft-com:vml" Requires="v">
                <p:oleObj spid="_x0000_s5153" name="Visio" r:id="rId3" imgW="7591547" imgH="6543730" progId="Visio.Drawing.11">
                  <p:embed/>
                </p:oleObj>
              </mc:Choice>
              <mc:Fallback>
                <p:oleObj name="Visio" r:id="rId3" imgW="7591547" imgH="6543730" progId="Visio.Drawing.11">
                  <p:embed/>
                  <p:pic>
                    <p:nvPicPr>
                      <p:cNvPr id="0" name=""/>
                      <p:cNvPicPr/>
                      <p:nvPr/>
                    </p:nvPicPr>
                    <p:blipFill>
                      <a:blip r:embed="rId4"/>
                      <a:stretch>
                        <a:fillRect/>
                      </a:stretch>
                    </p:blipFill>
                    <p:spPr>
                      <a:xfrm>
                        <a:off x="838200" y="715462"/>
                        <a:ext cx="7543800" cy="5380538"/>
                      </a:xfrm>
                      <a:prstGeom prst="rect">
                        <a:avLst/>
                      </a:prstGeom>
                      <a:solidFill>
                        <a:srgbClr val="FFC000"/>
                      </a:solidFill>
                    </p:spPr>
                  </p:pic>
                </p:oleObj>
              </mc:Fallback>
            </mc:AlternateContent>
          </a:graphicData>
        </a:graphic>
      </p:graphicFrame>
    </p:spTree>
    <p:extLst>
      <p:ext uri="{BB962C8B-B14F-4D97-AF65-F5344CB8AC3E}">
        <p14:creationId xmlns:p14="http://schemas.microsoft.com/office/powerpoint/2010/main" val="38584085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47</a:t>
            </a:fld>
            <a:endParaRPr lang="en-US"/>
          </a:p>
        </p:txBody>
      </p:sp>
      <p:sp>
        <p:nvSpPr>
          <p:cNvPr id="315394" name="Rectangle 2"/>
          <p:cNvSpPr>
            <a:spLocks noGrp="1" noChangeArrowheads="1"/>
          </p:cNvSpPr>
          <p:nvPr>
            <p:ph type="title"/>
          </p:nvPr>
        </p:nvSpPr>
        <p:spPr>
          <a:xfrm>
            <a:off x="304800" y="152401"/>
            <a:ext cx="8763000" cy="533400"/>
          </a:xfrm>
        </p:spPr>
        <p:txBody>
          <a:bodyPr/>
          <a:lstStyle/>
          <a:p>
            <a:r>
              <a:rPr lang="en-US" sz="3000" b="1" dirty="0" smtClean="0">
                <a:solidFill>
                  <a:schemeClr val="folHlink"/>
                </a:solidFill>
              </a:rPr>
              <a:t>6. Networking and Communication Subsystem</a:t>
            </a:r>
            <a:endParaRPr lang="en-US" sz="3000" b="1" dirty="0">
              <a:solidFill>
                <a:schemeClr val="folHlink"/>
              </a:solidFill>
            </a:endParaRPr>
          </a:p>
        </p:txBody>
      </p:sp>
      <p:sp>
        <p:nvSpPr>
          <p:cNvPr id="315395" name="Rectangle 3"/>
          <p:cNvSpPr>
            <a:spLocks noGrp="1" noChangeArrowheads="1"/>
          </p:cNvSpPr>
          <p:nvPr>
            <p:ph type="body" idx="1"/>
          </p:nvPr>
        </p:nvSpPr>
        <p:spPr>
          <a:xfrm>
            <a:off x="457200" y="990600"/>
            <a:ext cx="8229600" cy="5140325"/>
          </a:xfrm>
        </p:spPr>
        <p:txBody>
          <a:bodyPr/>
          <a:lstStyle/>
          <a:p>
            <a:pPr marL="457200" indent="-457200">
              <a:buSzPct val="100000"/>
              <a:buFont typeface="+mj-lt"/>
              <a:buAutoNum type="arabicPeriod" startAt="5"/>
            </a:pPr>
            <a:endParaRPr lang="en-US" sz="2400" dirty="0" smtClean="0">
              <a:latin typeface="Arial" charset="0"/>
            </a:endParaRPr>
          </a:p>
          <a:p>
            <a:pPr lvl="1"/>
            <a:endParaRPr lang="en-US" b="1" dirty="0">
              <a:latin typeface="Arial" charset="0"/>
            </a:endParaRPr>
          </a:p>
        </p:txBody>
      </p:sp>
      <p:sp>
        <p:nvSpPr>
          <p:cNvPr id="3" name="TextBox 2"/>
          <p:cNvSpPr txBox="1"/>
          <p:nvPr/>
        </p:nvSpPr>
        <p:spPr>
          <a:xfrm>
            <a:off x="1143000" y="838200"/>
            <a:ext cx="7315200" cy="369332"/>
          </a:xfrm>
          <a:prstGeom prst="rect">
            <a:avLst/>
          </a:prstGeom>
          <a:noFill/>
        </p:spPr>
        <p:txBody>
          <a:bodyPr wrap="square" rtlCol="0">
            <a:spAutoFit/>
          </a:bodyPr>
          <a:lstStyle/>
          <a:p>
            <a:r>
              <a:rPr lang="en-US" sz="1800" dirty="0" smtClean="0">
                <a:latin typeface="+mj-lt"/>
              </a:rPr>
              <a:t>Redundant </a:t>
            </a:r>
            <a:r>
              <a:rPr lang="en-US" sz="1800" dirty="0" err="1" smtClean="0">
                <a:latin typeface="+mj-lt"/>
              </a:rPr>
              <a:t>WiFi</a:t>
            </a:r>
            <a:r>
              <a:rPr lang="en-US" sz="1800" dirty="0" smtClean="0">
                <a:latin typeface="+mj-lt"/>
              </a:rPr>
              <a:t> Hotspots and LAN Adapters</a:t>
            </a:r>
            <a:endParaRPr lang="en-US" sz="1800" dirty="0">
              <a:latin typeface="+mj-lt"/>
            </a:endParaRPr>
          </a:p>
        </p:txBody>
      </p:sp>
      <p:pic>
        <p:nvPicPr>
          <p:cNvPr id="4" name="Picture 3"/>
          <p:cNvPicPr>
            <a:picLocks noChangeAspect="1"/>
          </p:cNvPicPr>
          <p:nvPr/>
        </p:nvPicPr>
        <p:blipFill>
          <a:blip r:embed="rId2"/>
          <a:stretch>
            <a:fillRect/>
          </a:stretch>
        </p:blipFill>
        <p:spPr>
          <a:xfrm>
            <a:off x="1676400" y="1744215"/>
            <a:ext cx="5487603" cy="3633094"/>
          </a:xfrm>
          <a:prstGeom prst="rect">
            <a:avLst/>
          </a:prstGeom>
          <a:solidFill>
            <a:srgbClr val="FFC000"/>
          </a:solidFill>
        </p:spPr>
      </p:pic>
    </p:spTree>
    <p:extLst>
      <p:ext uri="{BB962C8B-B14F-4D97-AF65-F5344CB8AC3E}">
        <p14:creationId xmlns:p14="http://schemas.microsoft.com/office/powerpoint/2010/main" val="49543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48</a:t>
            </a:fld>
            <a:endParaRPr lang="en-US"/>
          </a:p>
        </p:txBody>
      </p:sp>
      <p:sp>
        <p:nvSpPr>
          <p:cNvPr id="315394" name="Rectangle 2"/>
          <p:cNvSpPr>
            <a:spLocks noGrp="1" noChangeArrowheads="1"/>
          </p:cNvSpPr>
          <p:nvPr>
            <p:ph type="title"/>
          </p:nvPr>
        </p:nvSpPr>
        <p:spPr>
          <a:xfrm>
            <a:off x="304800" y="152401"/>
            <a:ext cx="8763000" cy="533400"/>
          </a:xfrm>
        </p:spPr>
        <p:txBody>
          <a:bodyPr/>
          <a:lstStyle/>
          <a:p>
            <a:r>
              <a:rPr lang="en-US" sz="3000" b="1" dirty="0" smtClean="0">
                <a:solidFill>
                  <a:schemeClr val="folHlink"/>
                </a:solidFill>
              </a:rPr>
              <a:t>6. Networking and Communication Subsystem</a:t>
            </a:r>
            <a:endParaRPr lang="en-US" sz="3000" b="1" dirty="0">
              <a:solidFill>
                <a:schemeClr val="folHlink"/>
              </a:solidFill>
            </a:endParaRPr>
          </a:p>
        </p:txBody>
      </p:sp>
      <p:sp>
        <p:nvSpPr>
          <p:cNvPr id="315395" name="Rectangle 3"/>
          <p:cNvSpPr>
            <a:spLocks noGrp="1" noChangeArrowheads="1"/>
          </p:cNvSpPr>
          <p:nvPr>
            <p:ph type="body" idx="1"/>
          </p:nvPr>
        </p:nvSpPr>
        <p:spPr>
          <a:xfrm>
            <a:off x="457200" y="990600"/>
            <a:ext cx="8229600" cy="5140325"/>
          </a:xfrm>
        </p:spPr>
        <p:txBody>
          <a:bodyPr/>
          <a:lstStyle/>
          <a:p>
            <a:pPr marL="457200" indent="-457200">
              <a:buSzPct val="100000"/>
              <a:buFont typeface="+mj-lt"/>
              <a:buAutoNum type="arabicPeriod" startAt="5"/>
            </a:pPr>
            <a:endParaRPr lang="en-US" sz="2400" dirty="0" smtClean="0">
              <a:latin typeface="Arial" charset="0"/>
            </a:endParaRPr>
          </a:p>
          <a:p>
            <a:pPr lvl="1"/>
            <a:endParaRPr lang="en-US" b="1" dirty="0">
              <a:latin typeface="Arial" charset="0"/>
            </a:endParaRPr>
          </a:p>
        </p:txBody>
      </p:sp>
      <p:pic>
        <p:nvPicPr>
          <p:cNvPr id="2" name="Picture 1"/>
          <p:cNvPicPr>
            <a:picLocks noChangeAspect="1"/>
          </p:cNvPicPr>
          <p:nvPr/>
        </p:nvPicPr>
        <p:blipFill>
          <a:blip r:embed="rId2"/>
          <a:stretch>
            <a:fillRect/>
          </a:stretch>
        </p:blipFill>
        <p:spPr>
          <a:xfrm>
            <a:off x="1143000" y="1207532"/>
            <a:ext cx="6629400" cy="5574873"/>
          </a:xfrm>
          <a:prstGeom prst="rect">
            <a:avLst/>
          </a:prstGeom>
          <a:solidFill>
            <a:srgbClr val="FFC000"/>
          </a:solidFill>
        </p:spPr>
      </p:pic>
      <p:sp>
        <p:nvSpPr>
          <p:cNvPr id="3" name="TextBox 2"/>
          <p:cNvSpPr txBox="1"/>
          <p:nvPr/>
        </p:nvSpPr>
        <p:spPr>
          <a:xfrm>
            <a:off x="1143000" y="838200"/>
            <a:ext cx="7315200" cy="369332"/>
          </a:xfrm>
          <a:prstGeom prst="rect">
            <a:avLst/>
          </a:prstGeom>
          <a:noFill/>
        </p:spPr>
        <p:txBody>
          <a:bodyPr wrap="square" rtlCol="0">
            <a:spAutoFit/>
          </a:bodyPr>
          <a:lstStyle/>
          <a:p>
            <a:r>
              <a:rPr lang="en-US" sz="1800" dirty="0" smtClean="0">
                <a:latin typeface="+mj-lt"/>
              </a:rPr>
              <a:t>Redundant </a:t>
            </a:r>
            <a:r>
              <a:rPr lang="en-US" sz="1800" dirty="0" err="1" smtClean="0">
                <a:latin typeface="+mj-lt"/>
              </a:rPr>
              <a:t>WiFi</a:t>
            </a:r>
            <a:r>
              <a:rPr lang="en-US" sz="1800" dirty="0" smtClean="0">
                <a:latin typeface="+mj-lt"/>
              </a:rPr>
              <a:t> Hotspots and LAN Adapters</a:t>
            </a:r>
            <a:endParaRPr lang="en-US" sz="1800" dirty="0">
              <a:latin typeface="+mj-lt"/>
            </a:endParaRPr>
          </a:p>
        </p:txBody>
      </p:sp>
    </p:spTree>
    <p:extLst>
      <p:ext uri="{BB962C8B-B14F-4D97-AF65-F5344CB8AC3E}">
        <p14:creationId xmlns:p14="http://schemas.microsoft.com/office/powerpoint/2010/main" val="42108176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49</a:t>
            </a:fld>
            <a:endParaRPr lang="en-US"/>
          </a:p>
        </p:txBody>
      </p:sp>
      <p:sp>
        <p:nvSpPr>
          <p:cNvPr id="315394" name="Rectangle 2"/>
          <p:cNvSpPr>
            <a:spLocks noGrp="1" noChangeArrowheads="1"/>
          </p:cNvSpPr>
          <p:nvPr>
            <p:ph type="title"/>
          </p:nvPr>
        </p:nvSpPr>
        <p:spPr>
          <a:xfrm>
            <a:off x="228600" y="152401"/>
            <a:ext cx="8458200" cy="656816"/>
          </a:xfrm>
        </p:spPr>
        <p:txBody>
          <a:bodyPr/>
          <a:lstStyle/>
          <a:p>
            <a:r>
              <a:rPr lang="en-US" sz="3000" b="1" dirty="0" smtClean="0">
                <a:solidFill>
                  <a:schemeClr val="folHlink"/>
                </a:solidFill>
              </a:rPr>
              <a:t>Redundant </a:t>
            </a:r>
            <a:r>
              <a:rPr lang="en-US" sz="3000" b="1" dirty="0" err="1" smtClean="0">
                <a:solidFill>
                  <a:schemeClr val="folHlink"/>
                </a:solidFill>
              </a:rPr>
              <a:t>WiFi</a:t>
            </a:r>
            <a:r>
              <a:rPr lang="en-US" sz="3000" b="1" dirty="0" smtClean="0">
                <a:solidFill>
                  <a:schemeClr val="folHlink"/>
                </a:solidFill>
              </a:rPr>
              <a:t> Hotspots and USB LAN Adapter</a:t>
            </a:r>
            <a:endParaRPr lang="en-US" sz="3000" b="1" dirty="0">
              <a:solidFill>
                <a:schemeClr val="folHlink"/>
              </a:solidFill>
            </a:endParaRPr>
          </a:p>
        </p:txBody>
      </p:sp>
      <p:sp>
        <p:nvSpPr>
          <p:cNvPr id="315395" name="Rectangle 3"/>
          <p:cNvSpPr>
            <a:spLocks noGrp="1" noChangeArrowheads="1"/>
          </p:cNvSpPr>
          <p:nvPr>
            <p:ph type="body" idx="1"/>
          </p:nvPr>
        </p:nvSpPr>
        <p:spPr>
          <a:xfrm>
            <a:off x="457200" y="990600"/>
            <a:ext cx="8229600" cy="5140325"/>
          </a:xfrm>
        </p:spPr>
        <p:txBody>
          <a:bodyPr/>
          <a:lstStyle/>
          <a:p>
            <a:pPr marL="457200" indent="-457200">
              <a:buSzPct val="100000"/>
              <a:buFont typeface="+mj-lt"/>
              <a:buAutoNum type="arabicPeriod" startAt="5"/>
            </a:pPr>
            <a:endParaRPr lang="en-US" sz="2400" dirty="0" smtClean="0">
              <a:latin typeface="Arial" charset="0"/>
            </a:endParaRPr>
          </a:p>
          <a:p>
            <a:pPr lvl="1"/>
            <a:endParaRPr lang="en-US" b="1" dirty="0">
              <a:latin typeface="Arial"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966378"/>
            <a:ext cx="3505200" cy="26289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973486"/>
            <a:ext cx="3429000" cy="2571750"/>
          </a:xfrm>
          <a:prstGeom prst="rect">
            <a:avLst/>
          </a:prstGeom>
        </p:spPr>
      </p:pic>
      <p:pic>
        <p:nvPicPr>
          <p:cNvPr id="7" name="Picture 6"/>
          <p:cNvPicPr>
            <a:picLocks noChangeAspect="1"/>
          </p:cNvPicPr>
          <p:nvPr/>
        </p:nvPicPr>
        <p:blipFill>
          <a:blip r:embed="rId4"/>
          <a:stretch>
            <a:fillRect/>
          </a:stretch>
        </p:blipFill>
        <p:spPr>
          <a:xfrm>
            <a:off x="4267200" y="3633000"/>
            <a:ext cx="4419600" cy="2769506"/>
          </a:xfrm>
          <a:prstGeom prst="rect">
            <a:avLst/>
          </a:prstGeom>
        </p:spPr>
      </p:pic>
      <p:sp>
        <p:nvSpPr>
          <p:cNvPr id="9" name="TextBox 8"/>
          <p:cNvSpPr txBox="1"/>
          <p:nvPr/>
        </p:nvSpPr>
        <p:spPr>
          <a:xfrm>
            <a:off x="1828800" y="1447799"/>
            <a:ext cx="1752600" cy="307777"/>
          </a:xfrm>
          <a:prstGeom prst="rect">
            <a:avLst/>
          </a:prstGeom>
          <a:noFill/>
        </p:spPr>
        <p:txBody>
          <a:bodyPr wrap="square" rtlCol="0">
            <a:spAutoFit/>
          </a:bodyPr>
          <a:lstStyle/>
          <a:p>
            <a:r>
              <a:rPr lang="en-US" sz="1400" dirty="0" smtClean="0">
                <a:solidFill>
                  <a:srgbClr val="FF0000"/>
                </a:solidFill>
                <a:latin typeface="+mj-lt"/>
              </a:rPr>
              <a:t>1</a:t>
            </a:r>
            <a:r>
              <a:rPr lang="en-US" sz="1400" baseline="30000" dirty="0" smtClean="0">
                <a:solidFill>
                  <a:srgbClr val="FF0000"/>
                </a:solidFill>
                <a:latin typeface="+mj-lt"/>
              </a:rPr>
              <a:t>st</a:t>
            </a:r>
            <a:r>
              <a:rPr lang="en-US" sz="1400" dirty="0" smtClean="0">
                <a:solidFill>
                  <a:srgbClr val="FF0000"/>
                </a:solidFill>
                <a:latin typeface="+mj-lt"/>
              </a:rPr>
              <a:t> </a:t>
            </a:r>
            <a:r>
              <a:rPr lang="en-US" sz="1400" dirty="0" err="1" smtClean="0">
                <a:solidFill>
                  <a:srgbClr val="FF0000"/>
                </a:solidFill>
                <a:latin typeface="+mj-lt"/>
              </a:rPr>
              <a:t>WiFi</a:t>
            </a:r>
            <a:r>
              <a:rPr lang="en-US" sz="1400" dirty="0" smtClean="0">
                <a:solidFill>
                  <a:srgbClr val="FF0000"/>
                </a:solidFill>
                <a:latin typeface="+mj-lt"/>
              </a:rPr>
              <a:t> </a:t>
            </a:r>
            <a:r>
              <a:rPr lang="en-US" sz="1400" dirty="0" err="1" smtClean="0">
                <a:solidFill>
                  <a:srgbClr val="FF0000"/>
                </a:solidFill>
                <a:latin typeface="+mj-lt"/>
              </a:rPr>
              <a:t>HotSpot</a:t>
            </a:r>
            <a:endParaRPr lang="en-US" sz="1400" dirty="0">
              <a:solidFill>
                <a:srgbClr val="FF0000"/>
              </a:solidFill>
              <a:latin typeface="+mj-lt"/>
            </a:endParaRPr>
          </a:p>
        </p:txBody>
      </p:sp>
      <p:sp>
        <p:nvSpPr>
          <p:cNvPr id="12" name="TextBox 11"/>
          <p:cNvSpPr txBox="1"/>
          <p:nvPr/>
        </p:nvSpPr>
        <p:spPr>
          <a:xfrm>
            <a:off x="5856027" y="1447800"/>
            <a:ext cx="1752600" cy="307777"/>
          </a:xfrm>
          <a:prstGeom prst="rect">
            <a:avLst/>
          </a:prstGeom>
          <a:noFill/>
        </p:spPr>
        <p:txBody>
          <a:bodyPr wrap="square" rtlCol="0">
            <a:spAutoFit/>
          </a:bodyPr>
          <a:lstStyle/>
          <a:p>
            <a:r>
              <a:rPr lang="en-US" sz="1400" dirty="0" smtClean="0">
                <a:solidFill>
                  <a:srgbClr val="FF0000"/>
                </a:solidFill>
                <a:latin typeface="+mj-lt"/>
              </a:rPr>
              <a:t>2nd </a:t>
            </a:r>
            <a:r>
              <a:rPr lang="en-US" sz="1400" dirty="0" err="1" smtClean="0">
                <a:solidFill>
                  <a:srgbClr val="FF0000"/>
                </a:solidFill>
                <a:latin typeface="+mj-lt"/>
              </a:rPr>
              <a:t>WiFi</a:t>
            </a:r>
            <a:r>
              <a:rPr lang="en-US" sz="1400" dirty="0" smtClean="0">
                <a:solidFill>
                  <a:srgbClr val="FF0000"/>
                </a:solidFill>
                <a:latin typeface="+mj-lt"/>
              </a:rPr>
              <a:t> </a:t>
            </a:r>
            <a:r>
              <a:rPr lang="en-US" sz="1400" dirty="0" err="1" smtClean="0">
                <a:solidFill>
                  <a:srgbClr val="FF0000"/>
                </a:solidFill>
                <a:latin typeface="+mj-lt"/>
              </a:rPr>
              <a:t>HotSpot</a:t>
            </a:r>
            <a:endParaRPr lang="en-US" sz="1400" dirty="0">
              <a:solidFill>
                <a:srgbClr val="FF0000"/>
              </a:solidFill>
              <a:latin typeface="+mj-lt"/>
            </a:endParaRPr>
          </a:p>
        </p:txBody>
      </p:sp>
      <p:sp>
        <p:nvSpPr>
          <p:cNvPr id="13" name="TextBox 12"/>
          <p:cNvSpPr txBox="1"/>
          <p:nvPr/>
        </p:nvSpPr>
        <p:spPr>
          <a:xfrm>
            <a:off x="4990816" y="5789088"/>
            <a:ext cx="2896169" cy="523220"/>
          </a:xfrm>
          <a:prstGeom prst="rect">
            <a:avLst/>
          </a:prstGeom>
          <a:noFill/>
        </p:spPr>
        <p:txBody>
          <a:bodyPr wrap="square" rtlCol="0">
            <a:spAutoFit/>
          </a:bodyPr>
          <a:lstStyle/>
          <a:p>
            <a:r>
              <a:rPr lang="en-US" sz="1400" dirty="0" smtClean="0">
                <a:solidFill>
                  <a:srgbClr val="FF0000"/>
                </a:solidFill>
                <a:latin typeface="+mj-lt"/>
              </a:rPr>
              <a:t> 2 </a:t>
            </a:r>
            <a:r>
              <a:rPr lang="en-US" sz="1400" dirty="0" err="1" smtClean="0">
                <a:solidFill>
                  <a:srgbClr val="FF0000"/>
                </a:solidFill>
                <a:latin typeface="+mj-lt"/>
              </a:rPr>
              <a:t>WiFi</a:t>
            </a:r>
            <a:r>
              <a:rPr lang="en-US" sz="1400" dirty="0" smtClean="0">
                <a:solidFill>
                  <a:srgbClr val="FF0000"/>
                </a:solidFill>
                <a:latin typeface="+mj-lt"/>
              </a:rPr>
              <a:t> </a:t>
            </a:r>
            <a:r>
              <a:rPr lang="en-US" sz="1400" dirty="0" err="1" smtClean="0">
                <a:solidFill>
                  <a:srgbClr val="FF0000"/>
                </a:solidFill>
                <a:latin typeface="+mj-lt"/>
              </a:rPr>
              <a:t>HotSpot</a:t>
            </a:r>
            <a:r>
              <a:rPr lang="en-US" sz="1400" dirty="0" smtClean="0">
                <a:solidFill>
                  <a:srgbClr val="FF0000"/>
                </a:solidFill>
                <a:latin typeface="+mj-lt"/>
              </a:rPr>
              <a:t> </a:t>
            </a:r>
            <a:r>
              <a:rPr lang="en-US" sz="1400" dirty="0" smtClean="0">
                <a:solidFill>
                  <a:srgbClr val="FF0000"/>
                </a:solidFill>
                <a:latin typeface="+mj-lt"/>
                <a:sym typeface="Wingdings" panose="05000000000000000000" pitchFamily="2" charset="2"/>
              </a:rPr>
              <a:t> Computer Side Wireless LAN Adapter</a:t>
            </a:r>
            <a:endParaRPr lang="en-US" sz="1400" dirty="0">
              <a:solidFill>
                <a:srgbClr val="FF0000"/>
              </a:solidFill>
              <a:latin typeface="+mj-lt"/>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3595277"/>
            <a:ext cx="3787097" cy="2840323"/>
          </a:xfrm>
          <a:prstGeom prst="rect">
            <a:avLst/>
          </a:prstGeom>
        </p:spPr>
      </p:pic>
      <p:sp>
        <p:nvSpPr>
          <p:cNvPr id="15" name="TextBox 14"/>
          <p:cNvSpPr txBox="1"/>
          <p:nvPr/>
        </p:nvSpPr>
        <p:spPr>
          <a:xfrm>
            <a:off x="434454" y="3656884"/>
            <a:ext cx="1089546" cy="954107"/>
          </a:xfrm>
          <a:prstGeom prst="rect">
            <a:avLst/>
          </a:prstGeom>
          <a:noFill/>
        </p:spPr>
        <p:txBody>
          <a:bodyPr wrap="square" rtlCol="0">
            <a:spAutoFit/>
          </a:bodyPr>
          <a:lstStyle/>
          <a:p>
            <a:r>
              <a:rPr lang="en-US" sz="1400" dirty="0" smtClean="0">
                <a:solidFill>
                  <a:srgbClr val="FF0000"/>
                </a:solidFill>
                <a:latin typeface="+mj-lt"/>
              </a:rPr>
              <a:t>Cooling Fan &amp; Thermal Stat</a:t>
            </a:r>
            <a:endParaRPr lang="en-US" sz="1400" dirty="0">
              <a:solidFill>
                <a:srgbClr val="FF0000"/>
              </a:solidFill>
              <a:latin typeface="+mj-lt"/>
            </a:endParaRPr>
          </a:p>
        </p:txBody>
      </p:sp>
    </p:spTree>
    <p:extLst>
      <p:ext uri="{BB962C8B-B14F-4D97-AF65-F5344CB8AC3E}">
        <p14:creationId xmlns:p14="http://schemas.microsoft.com/office/powerpoint/2010/main" val="31522063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solidFill>
                  <a:srgbClr val="FFC000"/>
                </a:solidFill>
              </a:rPr>
              <a:t>Iron Loss of the Cylindrical Sensor due to Corrosion</a:t>
            </a:r>
            <a:endParaRPr lang="en-US" sz="3000" dirty="0">
              <a:solidFill>
                <a:srgbClr val="FFC000"/>
              </a:solidFill>
            </a:endParaRPr>
          </a:p>
        </p:txBody>
      </p:sp>
      <p:sp>
        <p:nvSpPr>
          <p:cNvPr id="5" name="Slide Number Placeholder 4"/>
          <p:cNvSpPr>
            <a:spLocks noGrp="1"/>
          </p:cNvSpPr>
          <p:nvPr>
            <p:ph type="sldNum" sz="quarter" idx="12"/>
          </p:nvPr>
        </p:nvSpPr>
        <p:spPr/>
        <p:txBody>
          <a:bodyPr/>
          <a:lstStyle/>
          <a:p>
            <a:fld id="{77850103-044E-45CB-9328-C68B807E0E95}" type="slidenum">
              <a:rPr lang="en-US" smtClean="0"/>
              <a:pPr/>
              <a:t>5</a:t>
            </a:fld>
            <a:endParaRPr lang="en-U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nvPr>
        </p:nvGraphicFramePr>
        <p:xfrm>
          <a:off x="1696061" y="1371600"/>
          <a:ext cx="5707054" cy="4355592"/>
        </p:xfrm>
        <a:graphic>
          <a:graphicData uri="http://schemas.openxmlformats.org/presentationml/2006/ole">
            <mc:AlternateContent xmlns:mc="http://schemas.openxmlformats.org/markup-compatibility/2006">
              <mc:Choice xmlns:v="urn:schemas-microsoft-com:vml" Requires="v">
                <p:oleObj spid="_x0000_s16391" name="SPW 11.0 Graph" r:id="rId3" imgW="3405836" imgH="2598264" progId="SigmaPlotGraphicObject.10">
                  <p:embed/>
                </p:oleObj>
              </mc:Choice>
              <mc:Fallback>
                <p:oleObj name="SPW 11.0 Graph" r:id="rId3" imgW="3405836" imgH="2598264" progId="SigmaPlotGraphicObject.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6061" y="1371600"/>
                        <a:ext cx="5707054" cy="4355592"/>
                      </a:xfrm>
                      <a:prstGeom prst="rect">
                        <a:avLst/>
                      </a:prstGeom>
                      <a:noFill/>
                    </p:spPr>
                  </p:pic>
                </p:oleObj>
              </mc:Fallback>
            </mc:AlternateContent>
          </a:graphicData>
        </a:graphic>
      </p:graphicFrame>
      <p:sp>
        <p:nvSpPr>
          <p:cNvPr id="8" name="Rectangle 3"/>
          <p:cNvSpPr>
            <a:spLocks noChangeArrowheads="1"/>
          </p:cNvSpPr>
          <p:nvPr/>
        </p:nvSpPr>
        <p:spPr bwMode="auto">
          <a:xfrm>
            <a:off x="147918" y="5867399"/>
            <a:ext cx="83864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The iron loss rate and the accumulated iron loss in the solution during the test of the prototype corrosion sensor containing A36 steel in an aerated 0.2 M </a:t>
            </a:r>
            <a:r>
              <a:rPr kumimoji="0" lang="en-GB" altLang="en-US" sz="18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NaCl</a:t>
            </a:r>
            <a:r>
              <a:rPr kumimoji="0" lang="en-GB" altLang="en-US" sz="1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solution. </a:t>
            </a:r>
            <a:endParaRPr kumimoji="0" lang="en-GB" altLang="en-US" sz="18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964380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50</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a:solidFill>
                  <a:schemeClr val="folHlink"/>
                </a:solidFill>
              </a:rPr>
              <a:t>6</a:t>
            </a:r>
            <a:r>
              <a:rPr lang="en-US" sz="3000" b="1" dirty="0" smtClean="0">
                <a:solidFill>
                  <a:schemeClr val="folHlink"/>
                </a:solidFill>
              </a:rPr>
              <a:t>. Networking and Communication Subsystem</a:t>
            </a:r>
            <a:endParaRPr lang="en-US" sz="3000" b="1" dirty="0">
              <a:solidFill>
                <a:schemeClr val="folHlink"/>
              </a:solidFill>
            </a:endParaRPr>
          </a:p>
        </p:txBody>
      </p:sp>
      <p:sp>
        <p:nvSpPr>
          <p:cNvPr id="315395" name="Rectangle 3"/>
          <p:cNvSpPr>
            <a:spLocks noGrp="1" noChangeArrowheads="1"/>
          </p:cNvSpPr>
          <p:nvPr>
            <p:ph type="body" idx="1"/>
          </p:nvPr>
        </p:nvSpPr>
        <p:spPr>
          <a:xfrm>
            <a:off x="457200" y="990600"/>
            <a:ext cx="8229600" cy="5140325"/>
          </a:xfrm>
        </p:spPr>
        <p:txBody>
          <a:bodyPr/>
          <a:lstStyle/>
          <a:p>
            <a:pPr marL="457200" indent="-457200">
              <a:buSzPct val="100000"/>
              <a:buFont typeface="+mj-lt"/>
              <a:buAutoNum type="arabicPeriod" startAt="5"/>
            </a:pPr>
            <a:endParaRPr lang="en-US" sz="2400" dirty="0" smtClean="0">
              <a:latin typeface="Arial" charset="0"/>
            </a:endParaRPr>
          </a:p>
          <a:p>
            <a:pPr lvl="1"/>
            <a:endParaRPr lang="en-US" b="1" dirty="0">
              <a:latin typeface="Arial"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2433" y="1281113"/>
            <a:ext cx="4343400" cy="32575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950" y="1300957"/>
            <a:ext cx="4290483" cy="3217862"/>
          </a:xfrm>
          <a:prstGeom prst="rect">
            <a:avLst/>
          </a:prstGeom>
        </p:spPr>
      </p:pic>
    </p:spTree>
    <p:extLst>
      <p:ext uri="{BB962C8B-B14F-4D97-AF65-F5344CB8AC3E}">
        <p14:creationId xmlns:p14="http://schemas.microsoft.com/office/powerpoint/2010/main" val="14296934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51</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7. Sensor Data and Remote </a:t>
            </a:r>
            <a:r>
              <a:rPr lang="en-US" sz="3000" b="1" dirty="0">
                <a:solidFill>
                  <a:schemeClr val="folHlink"/>
                </a:solidFill>
              </a:rPr>
              <a:t>Data </a:t>
            </a:r>
            <a:r>
              <a:rPr lang="en-US" sz="3000" b="1" dirty="0" smtClean="0">
                <a:solidFill>
                  <a:schemeClr val="folHlink"/>
                </a:solidFill>
              </a:rPr>
              <a:t>Collection</a:t>
            </a:r>
            <a:endParaRPr lang="en-US" sz="3000" b="1" dirty="0">
              <a:solidFill>
                <a:schemeClr val="folHlink"/>
              </a:solidFill>
            </a:endParaRPr>
          </a:p>
        </p:txBody>
      </p:sp>
      <p:sp>
        <p:nvSpPr>
          <p:cNvPr id="315395" name="Rectangle 3"/>
          <p:cNvSpPr>
            <a:spLocks noGrp="1" noChangeArrowheads="1"/>
          </p:cNvSpPr>
          <p:nvPr>
            <p:ph type="body" idx="1"/>
          </p:nvPr>
        </p:nvSpPr>
        <p:spPr>
          <a:xfrm>
            <a:off x="457200" y="990600"/>
            <a:ext cx="8229600" cy="5140325"/>
          </a:xfrm>
        </p:spPr>
        <p:txBody>
          <a:bodyPr/>
          <a:lstStyle/>
          <a:p>
            <a:pPr marL="514350" indent="-514350">
              <a:buSzPct val="100000"/>
              <a:buFont typeface="+mj-lt"/>
              <a:buAutoNum type="alphaLcParenR"/>
            </a:pPr>
            <a:r>
              <a:rPr lang="en-US" sz="2400" dirty="0" smtClean="0">
                <a:latin typeface="Arial" charset="0"/>
              </a:rPr>
              <a:t>Data Collection and Storage</a:t>
            </a:r>
          </a:p>
          <a:p>
            <a:pPr marL="914400" lvl="1" indent="-514350">
              <a:buSzPct val="100000"/>
            </a:pPr>
            <a:r>
              <a:rPr lang="en-US" sz="2400" dirty="0" smtClean="0">
                <a:latin typeface="Arial" charset="0"/>
              </a:rPr>
              <a:t>Data saved (every 30 minutes) at the CMS system located at RIA bridge</a:t>
            </a:r>
          </a:p>
          <a:p>
            <a:pPr marL="514350" indent="-514350">
              <a:buSzPct val="100000"/>
              <a:buFont typeface="+mj-lt"/>
              <a:buAutoNum type="alphaLcParenR"/>
            </a:pPr>
            <a:r>
              <a:rPr lang="en-US" sz="2400" dirty="0" smtClean="0">
                <a:latin typeface="Arial" charset="0"/>
              </a:rPr>
              <a:t>Cloud-based </a:t>
            </a:r>
            <a:r>
              <a:rPr lang="en-US" sz="2400" dirty="0">
                <a:latin typeface="Arial" charset="0"/>
              </a:rPr>
              <a:t>Remote Access: </a:t>
            </a:r>
            <a:r>
              <a:rPr lang="en-US" sz="2400" dirty="0" err="1">
                <a:latin typeface="Arial" charset="0"/>
              </a:rPr>
              <a:t>LogMeIn</a:t>
            </a:r>
            <a:endParaRPr lang="en-US" sz="2400" dirty="0" smtClean="0">
              <a:latin typeface="Arial" charset="0"/>
            </a:endParaRPr>
          </a:p>
          <a:p>
            <a:pPr marL="514350" indent="-514350">
              <a:buSzPct val="100000"/>
              <a:buFont typeface="+mj-lt"/>
              <a:buAutoNum type="alphaLcParenR"/>
            </a:pPr>
            <a:endParaRPr lang="en-US" sz="2400" dirty="0" smtClean="0">
              <a:latin typeface="Arial" charset="0"/>
            </a:endParaRPr>
          </a:p>
          <a:p>
            <a:pPr marL="514350" indent="-514350">
              <a:buSzPct val="100000"/>
              <a:buFont typeface="+mj-lt"/>
              <a:buAutoNum type="alphaLcParenR"/>
            </a:pPr>
            <a:endParaRPr lang="en-US" sz="2400" dirty="0">
              <a:latin typeface="Arial" charset="0"/>
            </a:endParaRPr>
          </a:p>
          <a:p>
            <a:pPr marL="514350" indent="-514350">
              <a:buSzPct val="100000"/>
              <a:buFont typeface="+mj-lt"/>
              <a:buAutoNum type="alphaLcParenR"/>
            </a:pPr>
            <a:endParaRPr lang="en-US" sz="2400" dirty="0" smtClean="0">
              <a:latin typeface="Arial" charset="0"/>
            </a:endParaRPr>
          </a:p>
          <a:p>
            <a:pPr marL="514350" indent="-514350">
              <a:buSzPct val="100000"/>
              <a:buFont typeface="+mj-lt"/>
              <a:buAutoNum type="alphaLcParenR"/>
            </a:pPr>
            <a:endParaRPr lang="en-US" sz="2400" dirty="0">
              <a:latin typeface="Arial" charset="0"/>
            </a:endParaRPr>
          </a:p>
          <a:p>
            <a:pPr marL="514350" indent="-514350">
              <a:buSzPct val="100000"/>
              <a:buFont typeface="+mj-lt"/>
              <a:buAutoNum type="alphaLcParenR"/>
            </a:pPr>
            <a:endParaRPr lang="en-US" sz="2400" dirty="0" smtClean="0">
              <a:latin typeface="Arial" charset="0"/>
            </a:endParaRPr>
          </a:p>
          <a:p>
            <a:pPr marL="514350" indent="-514350">
              <a:buSzPct val="100000"/>
              <a:buFont typeface="+mj-lt"/>
              <a:buAutoNum type="alphaLcParenR"/>
            </a:pPr>
            <a:endParaRPr lang="en-US" sz="2400" dirty="0">
              <a:latin typeface="Arial" charset="0"/>
            </a:endParaRPr>
          </a:p>
          <a:p>
            <a:pPr marL="514350" indent="-514350">
              <a:buSzPct val="100000"/>
              <a:buFont typeface="+mj-lt"/>
              <a:buAutoNum type="alphaLcParenR"/>
            </a:pPr>
            <a:endParaRPr lang="en-US" sz="2400" dirty="0" smtClean="0">
              <a:latin typeface="Arial" charset="0"/>
            </a:endParaRPr>
          </a:p>
          <a:p>
            <a:pPr marL="514350" indent="-514350">
              <a:buSzPct val="100000"/>
              <a:buFont typeface="+mj-lt"/>
              <a:buAutoNum type="alphaLcParenR"/>
            </a:pPr>
            <a:r>
              <a:rPr lang="en-US" sz="2400" dirty="0" smtClean="0">
                <a:latin typeface="Arial" charset="0"/>
              </a:rPr>
              <a:t>Move data to Cloud-based Data Store: Drop Box</a:t>
            </a:r>
          </a:p>
          <a:p>
            <a:pPr marL="914400" lvl="1" indent="-514350">
              <a:buSzPct val="100000"/>
            </a:pPr>
            <a:endParaRPr lang="en-US" dirty="0">
              <a:latin typeface="Arial" charset="0"/>
            </a:endParaRPr>
          </a:p>
          <a:p>
            <a:pPr marL="914400" lvl="1" indent="-514350">
              <a:buSzPct val="100000"/>
            </a:pPr>
            <a:endParaRPr lang="en-US" sz="2800" dirty="0" smtClean="0">
              <a:latin typeface="Arial" charset="0"/>
            </a:endParaRPr>
          </a:p>
          <a:p>
            <a:pPr marL="457200" indent="-457200">
              <a:buSzPct val="100000"/>
              <a:buFont typeface="+mj-lt"/>
              <a:buAutoNum type="arabicPeriod" startAt="6"/>
            </a:pPr>
            <a:endParaRPr lang="en-US" sz="2400" dirty="0" smtClean="0">
              <a:latin typeface="Arial" charset="0"/>
            </a:endParaRPr>
          </a:p>
          <a:p>
            <a:pPr lvl="1"/>
            <a:endParaRPr lang="en-US" b="1" dirty="0">
              <a:latin typeface="Arial" charset="0"/>
            </a:endParaRPr>
          </a:p>
        </p:txBody>
      </p:sp>
      <p:pic>
        <p:nvPicPr>
          <p:cNvPr id="6" name="Picture 5"/>
          <p:cNvPicPr/>
          <p:nvPr/>
        </p:nvPicPr>
        <p:blipFill>
          <a:blip r:embed="rId2">
            <a:extLst>
              <a:ext uri="{28A0092B-C50C-407E-A947-70E740481C1C}">
                <a14:useLocalDpi xmlns:a14="http://schemas.microsoft.com/office/drawing/2010/main"/>
              </a:ext>
            </a:extLst>
          </a:blip>
          <a:srcRect/>
          <a:stretch>
            <a:fillRect/>
          </a:stretch>
        </p:blipFill>
        <p:spPr bwMode="auto">
          <a:xfrm>
            <a:off x="1371600" y="2667000"/>
            <a:ext cx="4191000" cy="3073718"/>
          </a:xfrm>
          <a:prstGeom prst="rect">
            <a:avLst/>
          </a:prstGeom>
          <a:noFill/>
          <a:ln>
            <a:noFill/>
          </a:ln>
          <a:effectLst/>
          <a:extLst/>
        </p:spPr>
      </p:pic>
    </p:spTree>
    <p:extLst>
      <p:ext uri="{BB962C8B-B14F-4D97-AF65-F5344CB8AC3E}">
        <p14:creationId xmlns:p14="http://schemas.microsoft.com/office/powerpoint/2010/main" val="31668781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52</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7. Sensor </a:t>
            </a:r>
            <a:r>
              <a:rPr lang="en-US" sz="3000" b="1" dirty="0">
                <a:solidFill>
                  <a:schemeClr val="folHlink"/>
                </a:solidFill>
              </a:rPr>
              <a:t>Data and Remote Data Collection</a:t>
            </a:r>
          </a:p>
        </p:txBody>
      </p:sp>
      <p:sp>
        <p:nvSpPr>
          <p:cNvPr id="315395" name="Rectangle 3"/>
          <p:cNvSpPr>
            <a:spLocks noGrp="1" noChangeArrowheads="1"/>
          </p:cNvSpPr>
          <p:nvPr>
            <p:ph type="body" idx="1"/>
          </p:nvPr>
        </p:nvSpPr>
        <p:spPr>
          <a:xfrm>
            <a:off x="457200" y="990600"/>
            <a:ext cx="8229600" cy="5140325"/>
          </a:xfrm>
        </p:spPr>
        <p:txBody>
          <a:bodyPr/>
          <a:lstStyle/>
          <a:p>
            <a:pPr marL="0" indent="0">
              <a:buSzPct val="100000"/>
              <a:buNone/>
            </a:pPr>
            <a:r>
              <a:rPr lang="en-US" sz="2400" dirty="0" smtClean="0">
                <a:latin typeface="Arial" charset="0"/>
              </a:rPr>
              <a:t>b) </a:t>
            </a:r>
            <a:r>
              <a:rPr lang="en-US" sz="2000" b="1" dirty="0" smtClean="0">
                <a:latin typeface="Arial" charset="0"/>
              </a:rPr>
              <a:t>Cloud-based Remote Access: </a:t>
            </a:r>
            <a:r>
              <a:rPr lang="en-US" sz="2000" b="1" dirty="0" err="1" smtClean="0">
                <a:latin typeface="Arial" charset="0"/>
              </a:rPr>
              <a:t>LogMeIn</a:t>
            </a:r>
            <a:endParaRPr lang="en-US" sz="2000" b="1" dirty="0" smtClean="0">
              <a:latin typeface="Arial" charset="0"/>
            </a:endParaRPr>
          </a:p>
          <a:p>
            <a:pPr marL="457200" indent="-457200">
              <a:buSzPct val="100000"/>
              <a:buFont typeface="+mj-lt"/>
              <a:buAutoNum type="arabicPeriod" startAt="6"/>
            </a:pPr>
            <a:endParaRPr lang="en-US" sz="2400" dirty="0" smtClean="0">
              <a:latin typeface="Arial" charset="0"/>
            </a:endParaRPr>
          </a:p>
          <a:p>
            <a:pPr lvl="1"/>
            <a:endParaRPr lang="en-US" b="1" dirty="0">
              <a:latin typeface="Arial" charset="0"/>
            </a:endParaRPr>
          </a:p>
        </p:txBody>
      </p:sp>
      <p:pic>
        <p:nvPicPr>
          <p:cNvPr id="6" name="Picture 5"/>
          <p:cNvPicPr/>
          <p:nvPr/>
        </p:nvPicPr>
        <p:blipFill>
          <a:blip r:embed="rId2">
            <a:extLst>
              <a:ext uri="{28A0092B-C50C-407E-A947-70E740481C1C}">
                <a14:useLocalDpi xmlns:a14="http://schemas.microsoft.com/office/drawing/2010/main"/>
              </a:ext>
            </a:extLst>
          </a:blip>
          <a:srcRect/>
          <a:stretch>
            <a:fillRect/>
          </a:stretch>
        </p:blipFill>
        <p:spPr bwMode="auto">
          <a:xfrm>
            <a:off x="457200" y="1524001"/>
            <a:ext cx="8077200" cy="5176838"/>
          </a:xfrm>
          <a:prstGeom prst="rect">
            <a:avLst/>
          </a:prstGeom>
          <a:noFill/>
          <a:ln>
            <a:noFill/>
          </a:ln>
          <a:effectLst/>
          <a:extLst/>
        </p:spPr>
      </p:pic>
    </p:spTree>
    <p:extLst>
      <p:ext uri="{BB962C8B-B14F-4D97-AF65-F5344CB8AC3E}">
        <p14:creationId xmlns:p14="http://schemas.microsoft.com/office/powerpoint/2010/main" val="18349332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53</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8. </a:t>
            </a:r>
            <a:r>
              <a:rPr lang="en-US" sz="3000" b="1" smtClean="0">
                <a:solidFill>
                  <a:schemeClr val="folHlink"/>
                </a:solidFill>
              </a:rPr>
              <a:t>Sensor Data </a:t>
            </a:r>
            <a:r>
              <a:rPr lang="en-US" sz="3000" b="1" dirty="0" smtClean="0">
                <a:solidFill>
                  <a:schemeClr val="folHlink"/>
                </a:solidFill>
              </a:rPr>
              <a:t>Analysis and Interpretation</a:t>
            </a:r>
            <a:endParaRPr lang="en-US" sz="3000" b="1" dirty="0">
              <a:solidFill>
                <a:schemeClr val="folHlink"/>
              </a:solidFill>
            </a:endParaRPr>
          </a:p>
        </p:txBody>
      </p:sp>
      <mc:AlternateContent xmlns:mc="http://schemas.openxmlformats.org/markup-compatibility/2006" xmlns:a14="http://schemas.microsoft.com/office/drawing/2010/main">
        <mc:Choice Requires="a14">
          <p:sp>
            <p:nvSpPr>
              <p:cNvPr id="315395" name="Rectangle 3"/>
              <p:cNvSpPr>
                <a:spLocks noGrp="1" noChangeArrowheads="1"/>
              </p:cNvSpPr>
              <p:nvPr>
                <p:ph type="body" idx="1"/>
              </p:nvPr>
            </p:nvSpPr>
            <p:spPr>
              <a:xfrm>
                <a:off x="457200" y="990600"/>
                <a:ext cx="8229600" cy="5140325"/>
              </a:xfrm>
            </p:spPr>
            <p:txBody>
              <a:bodyPr/>
              <a:lstStyle/>
              <a:p>
                <a:pPr marL="514350" indent="-514350">
                  <a:buSzPct val="100000"/>
                  <a:buFont typeface="+mj-lt"/>
                  <a:buAutoNum type="alphaLcParenR"/>
                </a:pPr>
                <a:r>
                  <a:rPr lang="en-US" sz="2400" dirty="0" smtClean="0">
                    <a:latin typeface="Arial" charset="0"/>
                  </a:rPr>
                  <a:t>Data Analysis</a:t>
                </a:r>
              </a:p>
              <a:p>
                <a:pPr marL="914400" lvl="1" indent="-514350">
                  <a:buSzPct val="100000"/>
                </a:pPr>
                <a:r>
                  <a:rPr lang="en-US" sz="2400" dirty="0">
                    <a:latin typeface="Arial" charset="0"/>
                  </a:rPr>
                  <a:t>Data move to Excel Spread sheet</a:t>
                </a:r>
              </a:p>
              <a:p>
                <a:pPr marL="914400" lvl="1" indent="-514350">
                  <a:buSzPct val="100000"/>
                </a:pPr>
                <a:r>
                  <a:rPr lang="en-US" sz="2400" dirty="0">
                    <a:latin typeface="Arial" charset="0"/>
                  </a:rPr>
                  <a:t>Obtain humidity, temperature, and weather data </a:t>
                </a:r>
                <a:r>
                  <a:rPr lang="en-US" sz="2400" dirty="0" smtClean="0">
                    <a:latin typeface="Arial" charset="0"/>
                  </a:rPr>
                  <a:t>of RIA from National Weather station</a:t>
                </a:r>
                <a:endParaRPr lang="en-US" sz="2400" dirty="0">
                  <a:latin typeface="Arial" charset="0"/>
                </a:endParaRPr>
              </a:p>
              <a:p>
                <a:pPr marL="914400" lvl="1" indent="-514350">
                  <a:buSzPct val="100000"/>
                </a:pPr>
                <a:r>
                  <a:rPr lang="en-US" sz="2400" dirty="0">
                    <a:latin typeface="Arial" charset="0"/>
                  </a:rPr>
                  <a:t>Regression Analysis of the Sensors’ Capacitance </a:t>
                </a:r>
                <a:r>
                  <a:rPr lang="en-US" sz="2400" dirty="0" smtClean="0">
                    <a:latin typeface="Arial" charset="0"/>
                  </a:rPr>
                  <a:t>Reading: </a:t>
                </a:r>
                <a:r>
                  <a:rPr lang="en-US" sz="2400" dirty="0">
                    <a:effectLst/>
                  </a:rPr>
                  <a:t>y´=</a:t>
                </a:r>
                <a14:m>
                  <m:oMath xmlns:m="http://schemas.openxmlformats.org/officeDocument/2006/math">
                    <m:sSub>
                      <m:sSubPr>
                        <m:ctrlPr>
                          <a:rPr lang="en-US" sz="2400" i="1">
                            <a:effectLst/>
                            <a:latin typeface="Cambria Math" panose="02040503050406030204" pitchFamily="18" charset="0"/>
                          </a:rPr>
                        </m:ctrlPr>
                      </m:sSubPr>
                      <m:e>
                        <m:r>
                          <a:rPr lang="en-US" sz="2400" i="1">
                            <a:effectLst/>
                            <a:latin typeface="Cambria Math" panose="02040503050406030204" pitchFamily="18" charset="0"/>
                          </a:rPr>
                          <m:t>𝛽</m:t>
                        </m:r>
                      </m:e>
                      <m:sub>
                        <m:r>
                          <a:rPr lang="en-US" sz="2400" i="1" baseline="-25000">
                            <a:effectLst/>
                            <a:latin typeface="Cambria Math" panose="02040503050406030204" pitchFamily="18" charset="0"/>
                          </a:rPr>
                          <m:t>1</m:t>
                        </m:r>
                      </m:sub>
                    </m:sSub>
                    <m:r>
                      <a:rPr lang="en-US" sz="2400" i="1">
                        <a:effectLst/>
                        <a:latin typeface="Cambria Math" panose="02040503050406030204" pitchFamily="18" charset="0"/>
                      </a:rPr>
                      <m:t>∗</m:t>
                    </m:r>
                    <m:sSub>
                      <m:sSubPr>
                        <m:ctrlPr>
                          <a:rPr lang="en-US" sz="2400" i="1">
                            <a:effectLst/>
                            <a:latin typeface="Cambria Math" panose="02040503050406030204" pitchFamily="18" charset="0"/>
                          </a:rPr>
                        </m:ctrlPr>
                      </m:sSubPr>
                      <m:e>
                        <m:r>
                          <a:rPr lang="en-US" sz="2400" i="1">
                            <a:effectLst/>
                            <a:latin typeface="Cambria Math" panose="02040503050406030204" pitchFamily="18" charset="0"/>
                          </a:rPr>
                          <m:t>𝑥</m:t>
                        </m:r>
                      </m:e>
                      <m:sub>
                        <m:r>
                          <a:rPr lang="en-US" sz="2400" i="1">
                            <a:effectLst/>
                            <a:latin typeface="Cambria Math" panose="02040503050406030204" pitchFamily="18" charset="0"/>
                          </a:rPr>
                          <m:t>1</m:t>
                        </m:r>
                      </m:sub>
                    </m:sSub>
                    <m:r>
                      <a:rPr lang="en-US" sz="2400" i="1">
                        <a:effectLst/>
                        <a:latin typeface="Cambria Math" panose="02040503050406030204" pitchFamily="18" charset="0"/>
                      </a:rPr>
                      <m:t>+</m:t>
                    </m:r>
                    <m:sSub>
                      <m:sSubPr>
                        <m:ctrlPr>
                          <a:rPr lang="en-US" sz="2400" i="1">
                            <a:effectLst/>
                            <a:latin typeface="Cambria Math" panose="02040503050406030204" pitchFamily="18" charset="0"/>
                          </a:rPr>
                        </m:ctrlPr>
                      </m:sSubPr>
                      <m:e>
                        <m:r>
                          <a:rPr lang="en-US" sz="2400" i="1">
                            <a:effectLst/>
                            <a:latin typeface="Cambria Math" panose="02040503050406030204" pitchFamily="18" charset="0"/>
                          </a:rPr>
                          <m:t>𝛽</m:t>
                        </m:r>
                      </m:e>
                      <m:sub>
                        <m:r>
                          <a:rPr lang="en-US" sz="2400" i="1" baseline="-25000">
                            <a:effectLst/>
                            <a:latin typeface="Cambria Math" panose="02040503050406030204" pitchFamily="18" charset="0"/>
                          </a:rPr>
                          <m:t>2</m:t>
                        </m:r>
                      </m:sub>
                    </m:sSub>
                    <m:sSub>
                      <m:sSubPr>
                        <m:ctrlPr>
                          <a:rPr lang="en-US" sz="2400" i="1">
                            <a:effectLst/>
                            <a:latin typeface="Cambria Math" panose="02040503050406030204" pitchFamily="18" charset="0"/>
                          </a:rPr>
                        </m:ctrlPr>
                      </m:sSubPr>
                      <m:e>
                        <m:r>
                          <a:rPr lang="en-US" sz="2400" i="1">
                            <a:effectLst/>
                            <a:latin typeface="Cambria Math" panose="02040503050406030204" pitchFamily="18" charset="0"/>
                          </a:rPr>
                          <m:t>∗</m:t>
                        </m:r>
                        <m:r>
                          <a:rPr lang="en-US" sz="2400" i="1">
                            <a:effectLst/>
                            <a:latin typeface="Cambria Math" panose="02040503050406030204" pitchFamily="18" charset="0"/>
                          </a:rPr>
                          <m:t>𝑥</m:t>
                        </m:r>
                      </m:e>
                      <m:sub>
                        <m:r>
                          <a:rPr lang="en-US" sz="2400" i="1">
                            <a:effectLst/>
                            <a:latin typeface="Cambria Math" panose="02040503050406030204" pitchFamily="18" charset="0"/>
                          </a:rPr>
                          <m:t>2</m:t>
                        </m:r>
                      </m:sub>
                    </m:sSub>
                    <m:r>
                      <a:rPr lang="en-US" sz="2400" i="1">
                        <a:effectLst/>
                        <a:latin typeface="Cambria Math" panose="02040503050406030204" pitchFamily="18" charset="0"/>
                      </a:rPr>
                      <m:t>+</m:t>
                    </m:r>
                    <m:r>
                      <a:rPr lang="en-US" sz="2400" i="1">
                        <a:effectLst/>
                        <a:latin typeface="Cambria Math" panose="02040503050406030204" pitchFamily="18" charset="0"/>
                      </a:rPr>
                      <m:t>𝛼</m:t>
                    </m:r>
                  </m:oMath>
                </a14:m>
                <a:r>
                  <a:rPr lang="en-US" sz="2400" dirty="0" smtClean="0">
                    <a:latin typeface="Arial" charset="0"/>
                  </a:rPr>
                  <a:t>; </a:t>
                </a:r>
                <a:r>
                  <a:rPr lang="en-US" sz="2000" dirty="0">
                    <a:effectLst/>
                  </a:rPr>
                  <a:t>y</a:t>
                </a:r>
                <a:r>
                  <a:rPr lang="en-US" sz="2000" dirty="0" smtClean="0">
                    <a:effectLst/>
                  </a:rPr>
                  <a:t>´= estimated capacitance of y (capacitance);</a:t>
                </a:r>
                <a:r>
                  <a:rPr lang="en-US" sz="2000" dirty="0">
                    <a:effectLst/>
                  </a:rPr>
                  <a:t> </a:t>
                </a:r>
                <a14:m>
                  <m:oMath xmlns:m="http://schemas.openxmlformats.org/officeDocument/2006/math">
                    <m:sSub>
                      <m:sSubPr>
                        <m:ctrlPr>
                          <a:rPr lang="en-US" sz="2000" i="1">
                            <a:effectLst/>
                            <a:latin typeface="Cambria Math" panose="02040503050406030204" pitchFamily="18" charset="0"/>
                          </a:rPr>
                        </m:ctrlPr>
                      </m:sSubPr>
                      <m:e>
                        <m:r>
                          <a:rPr lang="en-US" sz="2000" i="1">
                            <a:effectLst/>
                            <a:latin typeface="Cambria Math" panose="02040503050406030204" pitchFamily="18" charset="0"/>
                          </a:rPr>
                          <m:t>𝑥</m:t>
                        </m:r>
                      </m:e>
                      <m:sub>
                        <m:r>
                          <a:rPr lang="en-US" sz="2000" i="1">
                            <a:effectLst/>
                            <a:latin typeface="Cambria Math" panose="02040503050406030204" pitchFamily="18" charset="0"/>
                          </a:rPr>
                          <m:t>1</m:t>
                        </m:r>
                      </m:sub>
                    </m:sSub>
                  </m:oMath>
                </a14:m>
                <a:r>
                  <a:rPr lang="en-US" sz="2000" dirty="0" smtClean="0">
                    <a:latin typeface="Arial" charset="0"/>
                  </a:rPr>
                  <a:t> is temperature, </a:t>
                </a:r>
                <a14:m>
                  <m:oMath xmlns:m="http://schemas.openxmlformats.org/officeDocument/2006/math">
                    <m:sSub>
                      <m:sSubPr>
                        <m:ctrlPr>
                          <a:rPr lang="en-US" sz="2000" i="1">
                            <a:effectLst/>
                            <a:latin typeface="Cambria Math" panose="02040503050406030204" pitchFamily="18" charset="0"/>
                          </a:rPr>
                        </m:ctrlPr>
                      </m:sSubPr>
                      <m:e>
                        <m:r>
                          <a:rPr lang="en-US" sz="2000" i="1">
                            <a:effectLst/>
                            <a:latin typeface="Cambria Math" panose="02040503050406030204" pitchFamily="18" charset="0"/>
                          </a:rPr>
                          <m:t>𝑥</m:t>
                        </m:r>
                      </m:e>
                      <m:sub>
                        <m:r>
                          <a:rPr lang="en-US" sz="2000" i="1">
                            <a:effectLst/>
                            <a:latin typeface="Cambria Math" panose="02040503050406030204" pitchFamily="18" charset="0"/>
                          </a:rPr>
                          <m:t>2</m:t>
                        </m:r>
                      </m:sub>
                    </m:sSub>
                  </m:oMath>
                </a14:m>
                <a:r>
                  <a:rPr lang="en-US" sz="2000" dirty="0" smtClean="0">
                    <a:latin typeface="Arial" charset="0"/>
                  </a:rPr>
                  <a:t> is humidity</a:t>
                </a:r>
                <a:endParaRPr lang="en-US" sz="2000" dirty="0">
                  <a:latin typeface="Arial" charset="0"/>
                </a:endParaRPr>
              </a:p>
              <a:p>
                <a:pPr marL="914400" lvl="1" indent="-514350">
                  <a:buSzPct val="100000"/>
                </a:pPr>
                <a:endParaRPr lang="en-US" dirty="0">
                  <a:latin typeface="Arial" charset="0"/>
                </a:endParaRPr>
              </a:p>
              <a:p>
                <a:pPr marL="914400" lvl="1" indent="-514350">
                  <a:buSzPct val="100000"/>
                </a:pPr>
                <a:endParaRPr lang="en-US" sz="2800" dirty="0" smtClean="0">
                  <a:latin typeface="Arial" charset="0"/>
                </a:endParaRPr>
              </a:p>
              <a:p>
                <a:pPr marL="457200" indent="-457200">
                  <a:buSzPct val="100000"/>
                  <a:buFont typeface="+mj-lt"/>
                  <a:buAutoNum type="arabicPeriod" startAt="6"/>
                </a:pPr>
                <a:endParaRPr lang="en-US" sz="2400" dirty="0" smtClean="0">
                  <a:latin typeface="Arial" charset="0"/>
                </a:endParaRPr>
              </a:p>
              <a:p>
                <a:pPr lvl="1"/>
                <a:endParaRPr lang="en-US" b="1" dirty="0">
                  <a:latin typeface="Arial" charset="0"/>
                </a:endParaRPr>
              </a:p>
            </p:txBody>
          </p:sp>
        </mc:Choice>
        <mc:Fallback xmlns="">
          <p:sp>
            <p:nvSpPr>
              <p:cNvPr id="315395" name="Rectangle 3"/>
              <p:cNvSpPr>
                <a:spLocks noGrp="1" noRot="1" noChangeAspect="1" noMove="1" noResize="1" noEditPoints="1" noAdjustHandles="1" noChangeArrowheads="1" noChangeShapeType="1" noTextEdit="1"/>
              </p:cNvSpPr>
              <p:nvPr>
                <p:ph type="body" idx="1"/>
              </p:nvPr>
            </p:nvSpPr>
            <p:spPr>
              <a:xfrm>
                <a:off x="457200" y="990600"/>
                <a:ext cx="8229600" cy="5140325"/>
              </a:xfrm>
              <a:blipFill rotWithShape="0">
                <a:blip r:embed="rId2"/>
                <a:stretch>
                  <a:fillRect l="-1037" t="-949"/>
                </a:stretch>
              </a:blipFill>
            </p:spPr>
            <p:txBody>
              <a:bodyPr/>
              <a:lstStyle/>
              <a:p>
                <a:r>
                  <a:rPr lang="en-US">
                    <a:noFill/>
                  </a:rPr>
                  <a:t> </a:t>
                </a:r>
              </a:p>
            </p:txBody>
          </p:sp>
        </mc:Fallback>
      </mc:AlternateContent>
    </p:spTree>
    <p:extLst>
      <p:ext uri="{BB962C8B-B14F-4D97-AF65-F5344CB8AC3E}">
        <p14:creationId xmlns:p14="http://schemas.microsoft.com/office/powerpoint/2010/main" val="30300101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solidFill>
                  <a:srgbClr val="FFCC66"/>
                </a:solidFill>
              </a:rPr>
              <a:t>Capacitance of Sensor #</a:t>
            </a:r>
            <a:r>
              <a:rPr lang="en-US" sz="3000" b="1" dirty="0" smtClean="0">
                <a:solidFill>
                  <a:srgbClr val="FFCC66"/>
                </a:solidFill>
              </a:rPr>
              <a:t>1 (Coated Sol-Gel at the Car Deck Level)</a:t>
            </a:r>
            <a:endParaRPr lang="en-US" dirty="0"/>
          </a:p>
        </p:txBody>
      </p:sp>
      <p:sp>
        <p:nvSpPr>
          <p:cNvPr id="5" name="Slide Number Placeholder 4"/>
          <p:cNvSpPr>
            <a:spLocks noGrp="1"/>
          </p:cNvSpPr>
          <p:nvPr>
            <p:ph type="sldNum" sz="quarter" idx="12"/>
          </p:nvPr>
        </p:nvSpPr>
        <p:spPr/>
        <p:txBody>
          <a:bodyPr/>
          <a:lstStyle/>
          <a:p>
            <a:fld id="{77850103-044E-45CB-9328-C68B807E0E95}" type="slidenum">
              <a:rPr lang="en-US" smtClean="0"/>
              <a:pPr/>
              <a:t>54</a:t>
            </a:fld>
            <a:endParaRPr lang="en-US"/>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215"/>
          <a:stretch/>
        </p:blipFill>
        <p:spPr bwMode="auto">
          <a:xfrm>
            <a:off x="141344" y="2869595"/>
            <a:ext cx="8850256" cy="222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85079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solidFill>
                  <a:srgbClr val="FFCC66"/>
                </a:solidFill>
              </a:rPr>
              <a:t>Capacitance of Sensor </a:t>
            </a:r>
            <a:r>
              <a:rPr lang="en-US" sz="3000" b="1" dirty="0" smtClean="0">
                <a:solidFill>
                  <a:srgbClr val="FFCC66"/>
                </a:solidFill>
              </a:rPr>
              <a:t>#2 (Coated Sol-Gel outside the Control Room)</a:t>
            </a:r>
            <a:endParaRPr lang="en-US" dirty="0"/>
          </a:p>
        </p:txBody>
      </p:sp>
      <p:sp>
        <p:nvSpPr>
          <p:cNvPr id="5" name="Slide Number Placeholder 4"/>
          <p:cNvSpPr>
            <a:spLocks noGrp="1"/>
          </p:cNvSpPr>
          <p:nvPr>
            <p:ph type="sldNum" sz="quarter" idx="12"/>
          </p:nvPr>
        </p:nvSpPr>
        <p:spPr/>
        <p:txBody>
          <a:bodyPr/>
          <a:lstStyle/>
          <a:p>
            <a:fld id="{77850103-044E-45CB-9328-C68B807E0E95}" type="slidenum">
              <a:rPr lang="en-US" smtClean="0"/>
              <a:pPr/>
              <a:t>55</a:t>
            </a:fld>
            <a:endParaRPr lang="en-US"/>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255"/>
          <a:stretch/>
        </p:blipFill>
        <p:spPr bwMode="auto">
          <a:xfrm>
            <a:off x="152400" y="2667000"/>
            <a:ext cx="8743188" cy="2203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2740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smtClean="0">
                <a:solidFill>
                  <a:srgbClr val="FFCC66"/>
                </a:solidFill>
              </a:rPr>
              <a:t>Capacitance of Sensor #4 (Uncoated Sol-Gel on the Ceiling of the Car Deck)</a:t>
            </a:r>
            <a:endParaRPr lang="en-US" dirty="0"/>
          </a:p>
        </p:txBody>
      </p:sp>
      <p:sp>
        <p:nvSpPr>
          <p:cNvPr id="5" name="Slide Number Placeholder 4"/>
          <p:cNvSpPr>
            <a:spLocks noGrp="1"/>
          </p:cNvSpPr>
          <p:nvPr>
            <p:ph type="sldNum" sz="quarter" idx="12"/>
          </p:nvPr>
        </p:nvSpPr>
        <p:spPr/>
        <p:txBody>
          <a:bodyPr/>
          <a:lstStyle/>
          <a:p>
            <a:fld id="{77850103-044E-45CB-9328-C68B807E0E95}" type="slidenum">
              <a:rPr lang="en-US" smtClean="0"/>
              <a:pPr/>
              <a:t>56</a:t>
            </a:fld>
            <a:endParaRPr lang="en-US"/>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8" r="8179"/>
          <a:stretch/>
        </p:blipFill>
        <p:spPr bwMode="auto">
          <a:xfrm>
            <a:off x="152400" y="2537524"/>
            <a:ext cx="8839200" cy="225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60215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7850103-044E-45CB-9328-C68B807E0E95}" type="slidenum">
              <a:rPr lang="en-US" smtClean="0"/>
              <a:pPr/>
              <a:t>57</a:t>
            </a:fld>
            <a:endParaRPr lang="en-US"/>
          </a:p>
        </p:txBody>
      </p:sp>
      <p:sp>
        <p:nvSpPr>
          <p:cNvPr id="6" name="Title 1"/>
          <p:cNvSpPr>
            <a:spLocks noGrp="1"/>
          </p:cNvSpPr>
          <p:nvPr>
            <p:ph type="title"/>
          </p:nvPr>
        </p:nvSpPr>
        <p:spPr>
          <a:xfrm>
            <a:off x="457200" y="277813"/>
            <a:ext cx="8229600" cy="1139825"/>
          </a:xfrm>
        </p:spPr>
        <p:txBody>
          <a:bodyPr/>
          <a:lstStyle/>
          <a:p>
            <a:r>
              <a:rPr lang="en-US" sz="3000" b="1" dirty="0" smtClean="0">
                <a:solidFill>
                  <a:srgbClr val="FFCC66"/>
                </a:solidFill>
              </a:rPr>
              <a:t>Capacitance of Sensor #5 (Coated Stainless Steel Cylindrical Sensor Under the Car Deck)</a:t>
            </a:r>
            <a:endParaRPr lang="en-US" dirty="0"/>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0" r="8157"/>
          <a:stretch/>
        </p:blipFill>
        <p:spPr bwMode="auto">
          <a:xfrm>
            <a:off x="76200" y="2514148"/>
            <a:ext cx="8945735" cy="2280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24074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7850103-044E-45CB-9328-C68B807E0E95}" type="slidenum">
              <a:rPr lang="en-US" smtClean="0"/>
              <a:pPr/>
              <a:t>58</a:t>
            </a:fld>
            <a:endParaRPr lang="en-US"/>
          </a:p>
        </p:txBody>
      </p:sp>
      <p:sp>
        <p:nvSpPr>
          <p:cNvPr id="6" name="Title 1"/>
          <p:cNvSpPr>
            <a:spLocks noGrp="1"/>
          </p:cNvSpPr>
          <p:nvPr>
            <p:ph type="title"/>
          </p:nvPr>
        </p:nvSpPr>
        <p:spPr>
          <a:xfrm>
            <a:off x="457200" y="277813"/>
            <a:ext cx="8229600" cy="1139825"/>
          </a:xfrm>
        </p:spPr>
        <p:txBody>
          <a:bodyPr/>
          <a:lstStyle/>
          <a:p>
            <a:r>
              <a:rPr lang="en-US" sz="3000" b="1" dirty="0" smtClean="0">
                <a:solidFill>
                  <a:srgbClr val="FFCC66"/>
                </a:solidFill>
              </a:rPr>
              <a:t>Capacitance of Sensor #6 (Coated A36 Cylindrical Sensor Under the Car Deck)</a:t>
            </a:r>
            <a:endParaRPr lang="en-US" dirty="0"/>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2" r="8689"/>
          <a:stretch/>
        </p:blipFill>
        <p:spPr bwMode="auto">
          <a:xfrm>
            <a:off x="152400" y="2743200"/>
            <a:ext cx="8792313" cy="2258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4302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solidFill>
                  <a:srgbClr val="FFC000"/>
                </a:solidFill>
              </a:rPr>
              <a:t>Data Interpretation</a:t>
            </a:r>
            <a:endParaRPr lang="en-US" sz="3000" dirty="0">
              <a:solidFill>
                <a:srgbClr val="FFC000"/>
              </a:solidFill>
            </a:endParaRPr>
          </a:p>
        </p:txBody>
      </p:sp>
      <p:sp>
        <p:nvSpPr>
          <p:cNvPr id="3" name="Content Placeholder 2"/>
          <p:cNvSpPr>
            <a:spLocks noGrp="1"/>
          </p:cNvSpPr>
          <p:nvPr>
            <p:ph idx="1"/>
          </p:nvPr>
        </p:nvSpPr>
        <p:spPr>
          <a:xfrm>
            <a:off x="457200" y="1295400"/>
            <a:ext cx="8229600" cy="4530725"/>
          </a:xfrm>
        </p:spPr>
        <p:txBody>
          <a:bodyPr/>
          <a:lstStyle/>
          <a:p>
            <a:r>
              <a:rPr lang="en-US" sz="2400" dirty="0">
                <a:effectLst/>
                <a:latin typeface="+mj-lt"/>
              </a:rPr>
              <a:t>The proposed formula is: </a:t>
            </a:r>
            <a:endParaRPr lang="en-US" sz="2400" dirty="0" smtClean="0">
              <a:effectLst/>
              <a:latin typeface="+mj-lt"/>
            </a:endParaRPr>
          </a:p>
          <a:p>
            <a:pPr marL="341313" indent="0">
              <a:buNone/>
            </a:pPr>
            <a:r>
              <a:rPr lang="en-US" sz="2400" dirty="0" smtClean="0">
                <a:effectLst/>
                <a:latin typeface="+mj-lt"/>
              </a:rPr>
              <a:t>Capacitance </a:t>
            </a:r>
            <a:r>
              <a:rPr lang="en-US" sz="2400" dirty="0">
                <a:effectLst/>
                <a:latin typeface="+mj-lt"/>
              </a:rPr>
              <a:t>= </a:t>
            </a:r>
            <a:r>
              <a:rPr lang="en-US" sz="2400" i="1" dirty="0">
                <a:effectLst/>
                <a:latin typeface="+mj-lt"/>
              </a:rPr>
              <a:t>β</a:t>
            </a:r>
            <a:r>
              <a:rPr lang="en-US" sz="2400" baseline="-25000" dirty="0">
                <a:effectLst/>
                <a:latin typeface="+mj-lt"/>
              </a:rPr>
              <a:t>1</a:t>
            </a:r>
            <a:r>
              <a:rPr lang="en-US" sz="2400" dirty="0">
                <a:effectLst/>
                <a:latin typeface="+mj-lt"/>
              </a:rPr>
              <a:t>*Temp + </a:t>
            </a:r>
            <a:r>
              <a:rPr lang="en-US" sz="2400" i="1" dirty="0">
                <a:effectLst/>
                <a:latin typeface="+mj-lt"/>
              </a:rPr>
              <a:t>β</a:t>
            </a:r>
            <a:r>
              <a:rPr lang="en-US" sz="2400" baseline="-25000" dirty="0">
                <a:effectLst/>
                <a:latin typeface="+mj-lt"/>
              </a:rPr>
              <a:t>2</a:t>
            </a:r>
            <a:r>
              <a:rPr lang="en-US" sz="2400" dirty="0">
                <a:effectLst/>
                <a:latin typeface="+mj-lt"/>
              </a:rPr>
              <a:t>*Moisture + </a:t>
            </a:r>
            <a:r>
              <a:rPr lang="en-US" sz="2400" i="1" dirty="0">
                <a:effectLst/>
                <a:latin typeface="+mj-lt"/>
              </a:rPr>
              <a:t>β</a:t>
            </a:r>
            <a:r>
              <a:rPr lang="en-US" sz="2400" baseline="-25000" dirty="0">
                <a:effectLst/>
                <a:latin typeface="+mj-lt"/>
              </a:rPr>
              <a:t>3</a:t>
            </a:r>
            <a:r>
              <a:rPr lang="en-US" sz="2400" dirty="0">
                <a:effectLst/>
                <a:latin typeface="+mj-lt"/>
              </a:rPr>
              <a:t>*Corrosion index + </a:t>
            </a:r>
            <a:r>
              <a:rPr lang="en-US" sz="2400" dirty="0" smtClean="0">
                <a:effectLst/>
                <a:latin typeface="+mj-lt"/>
              </a:rPr>
              <a:t>constant</a:t>
            </a:r>
            <a:r>
              <a:rPr lang="en-US" sz="2400" dirty="0">
                <a:effectLst/>
                <a:latin typeface="+mj-lt"/>
              </a:rPr>
              <a:t>, </a:t>
            </a:r>
            <a:endParaRPr lang="en-US" sz="2400" dirty="0" smtClean="0">
              <a:effectLst/>
              <a:latin typeface="+mj-lt"/>
            </a:endParaRPr>
          </a:p>
          <a:p>
            <a:pPr marL="341313" indent="0">
              <a:buNone/>
            </a:pPr>
            <a:r>
              <a:rPr lang="en-US" sz="2400" dirty="0" smtClean="0">
                <a:effectLst/>
                <a:latin typeface="+mj-lt"/>
              </a:rPr>
              <a:t>where </a:t>
            </a:r>
            <a:r>
              <a:rPr lang="en-US" sz="2400" i="1" dirty="0">
                <a:effectLst/>
                <a:latin typeface="+mj-lt"/>
              </a:rPr>
              <a:t>β</a:t>
            </a:r>
            <a:r>
              <a:rPr lang="en-US" sz="2400" baseline="-25000" dirty="0">
                <a:effectLst/>
                <a:latin typeface="+mj-lt"/>
              </a:rPr>
              <a:t>1</a:t>
            </a:r>
            <a:r>
              <a:rPr lang="en-US" sz="2400" dirty="0">
                <a:effectLst/>
                <a:latin typeface="+mj-lt"/>
              </a:rPr>
              <a:t>, </a:t>
            </a:r>
            <a:r>
              <a:rPr lang="en-US" sz="2400" i="1" dirty="0">
                <a:effectLst/>
                <a:latin typeface="+mj-lt"/>
              </a:rPr>
              <a:t>β</a:t>
            </a:r>
            <a:r>
              <a:rPr lang="en-US" sz="2400" baseline="-25000" dirty="0">
                <a:effectLst/>
                <a:latin typeface="+mj-lt"/>
              </a:rPr>
              <a:t>2</a:t>
            </a:r>
            <a:r>
              <a:rPr lang="en-US" sz="2400" dirty="0">
                <a:effectLst/>
                <a:latin typeface="+mj-lt"/>
              </a:rPr>
              <a:t> and</a:t>
            </a:r>
            <a:r>
              <a:rPr lang="en-US" sz="2400" i="1" dirty="0">
                <a:effectLst/>
                <a:latin typeface="+mj-lt"/>
              </a:rPr>
              <a:t> β</a:t>
            </a:r>
            <a:r>
              <a:rPr lang="en-US" sz="2400" baseline="-25000" dirty="0">
                <a:effectLst/>
                <a:latin typeface="+mj-lt"/>
              </a:rPr>
              <a:t>3</a:t>
            </a:r>
            <a:r>
              <a:rPr lang="en-US" sz="2400" dirty="0">
                <a:effectLst/>
                <a:latin typeface="+mj-lt"/>
              </a:rPr>
              <a:t> are coefficients. </a:t>
            </a:r>
            <a:endParaRPr lang="en-US" sz="2400" dirty="0" smtClean="0">
              <a:effectLst/>
              <a:latin typeface="+mj-lt"/>
            </a:endParaRPr>
          </a:p>
          <a:p>
            <a:pPr marL="341313" indent="-341313"/>
            <a:r>
              <a:rPr lang="en-US" sz="2400" dirty="0" smtClean="0">
                <a:effectLst/>
              </a:rPr>
              <a:t>Temp and moisture data are collected along with the capacitance readings.</a:t>
            </a:r>
          </a:p>
          <a:p>
            <a:pPr marL="341313" indent="-341313"/>
            <a:r>
              <a:rPr lang="en-US" sz="2400" dirty="0" smtClean="0">
                <a:effectLst/>
              </a:rPr>
              <a:t>Dummy or reference sensors help to draw the baseline, including temp, moisture and surface fouling.</a:t>
            </a:r>
            <a:endParaRPr lang="en-US" sz="2400" dirty="0">
              <a:effectLst/>
            </a:endParaRPr>
          </a:p>
          <a:p>
            <a:pPr marL="341313" indent="-341313"/>
            <a:r>
              <a:rPr lang="en-US" sz="2400" dirty="0" smtClean="0">
                <a:effectLst/>
                <a:latin typeface="+mj-lt"/>
              </a:rPr>
              <a:t>Corrosion </a:t>
            </a:r>
            <a:r>
              <a:rPr lang="en-US" sz="2400" dirty="0">
                <a:effectLst/>
                <a:latin typeface="+mj-lt"/>
              </a:rPr>
              <a:t>index </a:t>
            </a:r>
            <a:r>
              <a:rPr lang="en-US" sz="2400" dirty="0" smtClean="0">
                <a:effectLst/>
                <a:latin typeface="+mj-lt"/>
              </a:rPr>
              <a:t>is evaluated in lab tests, such as soaking in aerated </a:t>
            </a:r>
            <a:r>
              <a:rPr lang="en-US" sz="2400" dirty="0" err="1" smtClean="0">
                <a:effectLst/>
                <a:latin typeface="+mj-lt"/>
              </a:rPr>
              <a:t>NaCl</a:t>
            </a:r>
            <a:r>
              <a:rPr lang="en-US" sz="2400" dirty="0" smtClean="0">
                <a:effectLst/>
                <a:latin typeface="+mj-lt"/>
              </a:rPr>
              <a:t> solution and salt </a:t>
            </a:r>
            <a:r>
              <a:rPr lang="en-US" sz="2400" dirty="0">
                <a:effectLst/>
                <a:latin typeface="+mj-lt"/>
              </a:rPr>
              <a:t>fog </a:t>
            </a:r>
            <a:r>
              <a:rPr lang="en-US" sz="2400" dirty="0" smtClean="0">
                <a:effectLst/>
                <a:latin typeface="+mj-lt"/>
              </a:rPr>
              <a:t>chamber.</a:t>
            </a:r>
          </a:p>
          <a:p>
            <a:pPr marL="341313" indent="-341313"/>
            <a:r>
              <a:rPr lang="en-US" sz="2400" dirty="0" smtClean="0">
                <a:effectLst/>
                <a:latin typeface="+mj-lt"/>
              </a:rPr>
              <a:t>Multi-regression analysis is being conducted.</a:t>
            </a:r>
            <a:endParaRPr lang="en-US" sz="2400" dirty="0">
              <a:latin typeface="+mj-lt"/>
            </a:endParaRPr>
          </a:p>
        </p:txBody>
      </p:sp>
      <p:sp>
        <p:nvSpPr>
          <p:cNvPr id="5" name="Slide Number Placeholder 4"/>
          <p:cNvSpPr>
            <a:spLocks noGrp="1"/>
          </p:cNvSpPr>
          <p:nvPr>
            <p:ph type="sldNum" sz="quarter" idx="12"/>
          </p:nvPr>
        </p:nvSpPr>
        <p:spPr/>
        <p:txBody>
          <a:bodyPr/>
          <a:lstStyle/>
          <a:p>
            <a:fld id="{77850103-044E-45CB-9328-C68B807E0E95}" type="slidenum">
              <a:rPr lang="en-US" smtClean="0"/>
              <a:pPr/>
              <a:t>59</a:t>
            </a:fld>
            <a:endParaRPr lang="en-US"/>
          </a:p>
        </p:txBody>
      </p:sp>
    </p:spTree>
    <p:extLst>
      <p:ext uri="{BB962C8B-B14F-4D97-AF65-F5344CB8AC3E}">
        <p14:creationId xmlns:p14="http://schemas.microsoft.com/office/powerpoint/2010/main" val="1010848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39825"/>
          </a:xfrm>
        </p:spPr>
        <p:txBody>
          <a:bodyPr/>
          <a:lstStyle/>
          <a:p>
            <a:r>
              <a:rPr lang="en-US" sz="3000" dirty="0" smtClean="0">
                <a:solidFill>
                  <a:srgbClr val="FFC000"/>
                </a:solidFill>
              </a:rPr>
              <a:t>XRD of Iron Rust</a:t>
            </a:r>
            <a:endParaRPr lang="en-US" sz="3000" dirty="0">
              <a:solidFill>
                <a:srgbClr val="FFC000"/>
              </a:solidFill>
            </a:endParaRPr>
          </a:p>
        </p:txBody>
      </p:sp>
      <p:sp>
        <p:nvSpPr>
          <p:cNvPr id="5" name="Slide Number Placeholder 4"/>
          <p:cNvSpPr>
            <a:spLocks noGrp="1"/>
          </p:cNvSpPr>
          <p:nvPr>
            <p:ph type="sldNum" sz="quarter" idx="12"/>
          </p:nvPr>
        </p:nvSpPr>
        <p:spPr/>
        <p:txBody>
          <a:bodyPr/>
          <a:lstStyle/>
          <a:p>
            <a:fld id="{77850103-044E-45CB-9328-C68B807E0E95}" type="slidenum">
              <a:rPr lang="en-US" smtClean="0"/>
              <a:pPr/>
              <a:t>6</a:t>
            </a:fld>
            <a:endParaRPr lang="en-U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nvPr>
        </p:nvGraphicFramePr>
        <p:xfrm>
          <a:off x="1219200" y="1138186"/>
          <a:ext cx="6601640" cy="4662852"/>
        </p:xfrm>
        <a:graphic>
          <a:graphicData uri="http://schemas.openxmlformats.org/presentationml/2006/ole">
            <mc:AlternateContent xmlns:mc="http://schemas.openxmlformats.org/markup-compatibility/2006">
              <mc:Choice xmlns:v="urn:schemas-microsoft-com:vml" Requires="v">
                <p:oleObj spid="_x0000_s17415" name="SPW 11.0 Graph" r:id="rId3" imgW="3484283" imgH="2539080" progId="SigmaPlotGraphicObject.10">
                  <p:embed/>
                </p:oleObj>
              </mc:Choice>
              <mc:Fallback>
                <p:oleObj name="SPW 11.0 Graph" r:id="rId3" imgW="3484283" imgH="2539080" progId="SigmaPlotGraphicObject.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138186"/>
                        <a:ext cx="6601640" cy="4662852"/>
                      </a:xfrm>
                      <a:prstGeom prst="rect">
                        <a:avLst/>
                      </a:prstGeom>
                      <a:noFill/>
                    </p:spPr>
                  </p:pic>
                </p:oleObj>
              </mc:Fallback>
            </mc:AlternateContent>
          </a:graphicData>
        </a:graphic>
      </p:graphicFrame>
      <p:sp>
        <p:nvSpPr>
          <p:cNvPr id="8" name="Rectangle 3"/>
          <p:cNvSpPr>
            <a:spLocks noChangeArrowheads="1"/>
          </p:cNvSpPr>
          <p:nvPr/>
        </p:nvSpPr>
        <p:spPr bwMode="auto">
          <a:xfrm>
            <a:off x="457200" y="5867400"/>
            <a:ext cx="85725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XRD patterns of the corroded A36 steel samples. The identified crystals are 1: iron, 2: lepidocrocite, 3: magnetite. </a:t>
            </a:r>
            <a:endParaRPr kumimoji="0" lang="en-GB" altLang="en-US" sz="18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5374635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solidFill>
                  <a:srgbClr val="FFC000"/>
                </a:solidFill>
              </a:rPr>
              <a:t>Primary Conclusions</a:t>
            </a:r>
            <a:endParaRPr lang="en-US" sz="3000" dirty="0">
              <a:solidFill>
                <a:srgbClr val="FFC000"/>
              </a:solidFill>
            </a:endParaRPr>
          </a:p>
        </p:txBody>
      </p:sp>
      <p:sp>
        <p:nvSpPr>
          <p:cNvPr id="3" name="Content Placeholder 2"/>
          <p:cNvSpPr>
            <a:spLocks noGrp="1"/>
          </p:cNvSpPr>
          <p:nvPr>
            <p:ph idx="1"/>
          </p:nvPr>
        </p:nvSpPr>
        <p:spPr>
          <a:xfrm>
            <a:off x="457200" y="1447800"/>
            <a:ext cx="8229600" cy="3352800"/>
          </a:xfrm>
        </p:spPr>
        <p:txBody>
          <a:bodyPr/>
          <a:lstStyle/>
          <a:p>
            <a:r>
              <a:rPr lang="en-US" sz="2400" dirty="0" smtClean="0">
                <a:effectLst/>
                <a:latin typeface="+mj-lt"/>
              </a:rPr>
              <a:t>Corrosion triggered higher capacitance reading of the sensors, including both cylindrical and sol-gel sensors. </a:t>
            </a:r>
          </a:p>
          <a:p>
            <a:pPr marL="341313" indent="-341313"/>
            <a:r>
              <a:rPr lang="en-US" sz="2400" dirty="0" smtClean="0">
                <a:effectLst/>
                <a:latin typeface="+mj-lt"/>
              </a:rPr>
              <a:t>Coating of coal tar epoxy decreased the capacitance of the sensors. This suggests that deterioration of the coating would increase capacitance, which is in consistence with the corrosion effect on capacitance.</a:t>
            </a:r>
          </a:p>
          <a:p>
            <a:pPr marL="341313" indent="-341313"/>
            <a:r>
              <a:rPr lang="en-US" sz="2400" dirty="0" smtClean="0">
                <a:effectLst/>
                <a:latin typeface="+mj-lt"/>
              </a:rPr>
              <a:t>Moisture had much bigger impact on capacitance than temperature. Greater capacitance occurred at higher moist level.  </a:t>
            </a:r>
            <a:endParaRPr lang="en-US" sz="2400" dirty="0">
              <a:effectLst/>
              <a:latin typeface="+mj-lt"/>
            </a:endParaRPr>
          </a:p>
        </p:txBody>
      </p:sp>
      <p:sp>
        <p:nvSpPr>
          <p:cNvPr id="5" name="Slide Number Placeholder 4"/>
          <p:cNvSpPr>
            <a:spLocks noGrp="1"/>
          </p:cNvSpPr>
          <p:nvPr>
            <p:ph type="sldNum" sz="quarter" idx="12"/>
          </p:nvPr>
        </p:nvSpPr>
        <p:spPr/>
        <p:txBody>
          <a:bodyPr/>
          <a:lstStyle/>
          <a:p>
            <a:fld id="{77850103-044E-45CB-9328-C68B807E0E95}" type="slidenum">
              <a:rPr lang="en-US" smtClean="0"/>
              <a:pPr/>
              <a:t>60</a:t>
            </a:fld>
            <a:endParaRPr lang="en-US"/>
          </a:p>
        </p:txBody>
      </p:sp>
    </p:spTree>
    <p:extLst>
      <p:ext uri="{BB962C8B-B14F-4D97-AF65-F5344CB8AC3E}">
        <p14:creationId xmlns:p14="http://schemas.microsoft.com/office/powerpoint/2010/main" val="5459560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61</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9. Summary and Future Work</a:t>
            </a:r>
            <a:endParaRPr lang="en-US" sz="3000" b="1" dirty="0">
              <a:solidFill>
                <a:schemeClr val="folHlink"/>
              </a:solidFill>
            </a:endParaRPr>
          </a:p>
        </p:txBody>
      </p:sp>
      <p:sp>
        <p:nvSpPr>
          <p:cNvPr id="315395" name="Rectangle 3"/>
          <p:cNvSpPr>
            <a:spLocks noGrp="1" noChangeArrowheads="1"/>
          </p:cNvSpPr>
          <p:nvPr>
            <p:ph type="body" idx="1"/>
          </p:nvPr>
        </p:nvSpPr>
        <p:spPr>
          <a:xfrm>
            <a:off x="457200" y="685800"/>
            <a:ext cx="8229600" cy="5414645"/>
          </a:xfrm>
        </p:spPr>
        <p:txBody>
          <a:bodyPr/>
          <a:lstStyle/>
          <a:p>
            <a:pPr marL="0" indent="0">
              <a:buSzPct val="100000"/>
              <a:buNone/>
            </a:pPr>
            <a:r>
              <a:rPr lang="en-US" sz="2400" dirty="0" smtClean="0">
                <a:latin typeface="Arial" charset="0"/>
              </a:rPr>
              <a:t>1) Improved Internet and remote CMS system accessibility with at least one dedicated static IP address to provide better remote system access and maintenance support. </a:t>
            </a:r>
          </a:p>
          <a:p>
            <a:pPr marL="0" indent="0">
              <a:buSzPct val="100000"/>
              <a:buNone/>
            </a:pPr>
            <a:r>
              <a:rPr lang="en-US" sz="2400" dirty="0" smtClean="0">
                <a:latin typeface="Arial" charset="0"/>
              </a:rPr>
              <a:t>2) Improved Wireless Sensor Nodes and Networks to enhance the system reliability</a:t>
            </a:r>
          </a:p>
          <a:p>
            <a:pPr marL="0" indent="0">
              <a:buSzPct val="100000"/>
              <a:buNone/>
            </a:pPr>
            <a:r>
              <a:rPr lang="en-US" sz="2400" dirty="0" smtClean="0">
                <a:latin typeface="Arial" charset="0"/>
              </a:rPr>
              <a:t>3) Additional local temperature and humidity data collection </a:t>
            </a:r>
          </a:p>
          <a:p>
            <a:pPr marL="914400" lvl="1" indent="-514350">
              <a:buSzPct val="100000"/>
            </a:pPr>
            <a:endParaRPr lang="en-US" sz="2800" dirty="0" smtClean="0">
              <a:latin typeface="Arial" charset="0"/>
            </a:endParaRPr>
          </a:p>
          <a:p>
            <a:pPr marL="457200" indent="-457200">
              <a:buSzPct val="100000"/>
              <a:buFont typeface="+mj-lt"/>
              <a:buAutoNum type="arabicPeriod" startAt="6"/>
            </a:pPr>
            <a:endParaRPr lang="en-US" sz="2400" dirty="0" smtClean="0">
              <a:latin typeface="Arial" charset="0"/>
            </a:endParaRPr>
          </a:p>
          <a:p>
            <a:pPr lvl="1"/>
            <a:endParaRPr lang="en-US" b="1" dirty="0">
              <a:latin typeface="Arial" charset="0"/>
            </a:endParaRPr>
          </a:p>
        </p:txBody>
      </p:sp>
      <p:sp>
        <p:nvSpPr>
          <p:cNvPr id="2" name="Rectangle 2"/>
          <p:cNvSpPr>
            <a:spLocks noChangeArrowheads="1"/>
          </p:cNvSpPr>
          <p:nvPr/>
        </p:nvSpPr>
        <p:spPr bwMode="auto">
          <a:xfrm>
            <a:off x="0" y="-304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1409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62</a:t>
            </a:fld>
            <a:endParaRPr lang="en-US"/>
          </a:p>
        </p:txBody>
      </p:sp>
      <p:sp>
        <p:nvSpPr>
          <p:cNvPr id="315394" name="Rectangle 2"/>
          <p:cNvSpPr>
            <a:spLocks noGrp="1" noChangeArrowheads="1"/>
          </p:cNvSpPr>
          <p:nvPr>
            <p:ph type="title"/>
          </p:nvPr>
        </p:nvSpPr>
        <p:spPr>
          <a:xfrm>
            <a:off x="304800" y="152401"/>
            <a:ext cx="8229600" cy="569594"/>
          </a:xfrm>
        </p:spPr>
        <p:txBody>
          <a:bodyPr/>
          <a:lstStyle/>
          <a:p>
            <a:r>
              <a:rPr lang="en-US" sz="3000" b="1" dirty="0" smtClean="0">
                <a:solidFill>
                  <a:schemeClr val="folHlink"/>
                </a:solidFill>
              </a:rPr>
              <a:t>9. Summary and Future Work</a:t>
            </a:r>
            <a:endParaRPr lang="en-US" sz="3000" b="1" dirty="0">
              <a:solidFill>
                <a:schemeClr val="folHlink"/>
              </a:solidFill>
            </a:endParaRPr>
          </a:p>
        </p:txBody>
      </p:sp>
      <p:sp>
        <p:nvSpPr>
          <p:cNvPr id="315395" name="Rectangle 3"/>
          <p:cNvSpPr>
            <a:spLocks noGrp="1" noChangeArrowheads="1"/>
          </p:cNvSpPr>
          <p:nvPr>
            <p:ph type="body" idx="1"/>
          </p:nvPr>
        </p:nvSpPr>
        <p:spPr>
          <a:xfrm>
            <a:off x="457200" y="721995"/>
            <a:ext cx="8229600" cy="5378450"/>
          </a:xfrm>
        </p:spPr>
        <p:txBody>
          <a:bodyPr/>
          <a:lstStyle/>
          <a:p>
            <a:pPr>
              <a:buSzPct val="100000"/>
            </a:pPr>
            <a:r>
              <a:rPr lang="en-US" sz="2400" dirty="0" smtClean="0">
                <a:latin typeface="Arial" charset="0"/>
              </a:rPr>
              <a:t>Improved Wireless Sensor Nodes and Networks to enhance the system </a:t>
            </a:r>
            <a:r>
              <a:rPr lang="en-US" sz="2400" dirty="0" smtClean="0">
                <a:latin typeface="Arial" charset="0"/>
              </a:rPr>
              <a:t>reliability</a:t>
            </a:r>
          </a:p>
          <a:p>
            <a:pPr>
              <a:buSzPct val="100000"/>
            </a:pPr>
            <a:r>
              <a:rPr lang="en-US" sz="2400" dirty="0" smtClean="0">
                <a:latin typeface="Arial" charset="0"/>
              </a:rPr>
              <a:t>Wired star network: RS-485, Wireless Mesh Network</a:t>
            </a:r>
            <a:endParaRPr lang="en-US" sz="2400" dirty="0" smtClean="0">
              <a:latin typeface="Arial" charset="0"/>
            </a:endParaRPr>
          </a:p>
          <a:p>
            <a:pPr marL="914400" lvl="1" indent="-514350">
              <a:buSzPct val="100000"/>
            </a:pPr>
            <a:endParaRPr lang="en-US" sz="2800" dirty="0" smtClean="0">
              <a:latin typeface="Arial" charset="0"/>
            </a:endParaRPr>
          </a:p>
          <a:p>
            <a:pPr marL="457200" indent="-457200">
              <a:buSzPct val="100000"/>
              <a:buFont typeface="+mj-lt"/>
              <a:buAutoNum type="arabicPeriod" startAt="6"/>
            </a:pPr>
            <a:endParaRPr lang="en-US" sz="2400" dirty="0" smtClean="0">
              <a:latin typeface="Arial" charset="0"/>
            </a:endParaRPr>
          </a:p>
          <a:p>
            <a:pPr lvl="1"/>
            <a:endParaRPr lang="en-US" b="1" dirty="0">
              <a:latin typeface="Arial" charset="0"/>
            </a:endParaRPr>
          </a:p>
        </p:txBody>
      </p:sp>
      <p:sp>
        <p:nvSpPr>
          <p:cNvPr id="2" name="Rectangle 2"/>
          <p:cNvSpPr>
            <a:spLocks noChangeArrowheads="1"/>
          </p:cNvSpPr>
          <p:nvPr/>
        </p:nvSpPr>
        <p:spPr bwMode="auto">
          <a:xfrm>
            <a:off x="0" y="-304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p:cNvPicPr>
            <a:picLocks noChangeAspect="1"/>
          </p:cNvPicPr>
          <p:nvPr/>
        </p:nvPicPr>
        <p:blipFill>
          <a:blip r:embed="rId2"/>
          <a:stretch>
            <a:fillRect/>
          </a:stretch>
        </p:blipFill>
        <p:spPr>
          <a:xfrm>
            <a:off x="2133600" y="1981200"/>
            <a:ext cx="4797191" cy="4696192"/>
          </a:xfrm>
          <a:prstGeom prst="rect">
            <a:avLst/>
          </a:prstGeom>
        </p:spPr>
      </p:pic>
    </p:spTree>
    <p:extLst>
      <p:ext uri="{BB962C8B-B14F-4D97-AF65-F5344CB8AC3E}">
        <p14:creationId xmlns:p14="http://schemas.microsoft.com/office/powerpoint/2010/main" val="42077156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63</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9. Summary and Future Work</a:t>
            </a:r>
            <a:endParaRPr lang="en-US" sz="3000" b="1" dirty="0">
              <a:solidFill>
                <a:schemeClr val="folHlink"/>
              </a:solidFill>
            </a:endParaRPr>
          </a:p>
        </p:txBody>
      </p:sp>
      <p:sp>
        <p:nvSpPr>
          <p:cNvPr id="315395" name="Rectangle 3"/>
          <p:cNvSpPr>
            <a:spLocks noGrp="1" noChangeArrowheads="1"/>
          </p:cNvSpPr>
          <p:nvPr>
            <p:ph type="body" idx="1"/>
          </p:nvPr>
        </p:nvSpPr>
        <p:spPr>
          <a:xfrm>
            <a:off x="457200" y="685800"/>
            <a:ext cx="8229600" cy="5414645"/>
          </a:xfrm>
        </p:spPr>
        <p:txBody>
          <a:bodyPr/>
          <a:lstStyle/>
          <a:p>
            <a:pPr>
              <a:buSzPct val="100000"/>
            </a:pPr>
            <a:r>
              <a:rPr lang="en-US" sz="2400" dirty="0" smtClean="0">
                <a:latin typeface="Arial" charset="0"/>
              </a:rPr>
              <a:t>Improved Wireless Sensor Nodes and Networks to enhance the system reliability</a:t>
            </a:r>
          </a:p>
          <a:p>
            <a:pPr lvl="1">
              <a:buSzPct val="100000"/>
            </a:pPr>
            <a:r>
              <a:rPr lang="en-US" sz="2000" dirty="0" smtClean="0">
                <a:latin typeface="Arial" charset="0"/>
              </a:rPr>
              <a:t>Redundant measurement using an extra wireless sensor node running </a:t>
            </a:r>
            <a:r>
              <a:rPr lang="en-US" sz="2000" dirty="0" err="1" smtClean="0">
                <a:latin typeface="Arial" charset="0"/>
              </a:rPr>
              <a:t>ZigBee</a:t>
            </a:r>
            <a:r>
              <a:rPr lang="en-US" sz="2000" dirty="0" smtClean="0">
                <a:latin typeface="Arial" charset="0"/>
              </a:rPr>
              <a:t> sensor network protocol</a:t>
            </a:r>
          </a:p>
          <a:p>
            <a:pPr lvl="1">
              <a:buSzPct val="100000"/>
            </a:pPr>
            <a:r>
              <a:rPr lang="en-US" sz="2000" dirty="0" smtClean="0">
                <a:latin typeface="Arial" charset="0"/>
              </a:rPr>
              <a:t>Mesh sensor network to provide maximum </a:t>
            </a:r>
            <a:r>
              <a:rPr lang="en-US" sz="2000" dirty="0" err="1" smtClean="0">
                <a:latin typeface="Arial" charset="0"/>
              </a:rPr>
              <a:t>recheability</a:t>
            </a:r>
            <a:r>
              <a:rPr lang="en-US" sz="2000" dirty="0" smtClean="0">
                <a:latin typeface="Arial" charset="0"/>
              </a:rPr>
              <a:t> and data routing for each sensor</a:t>
            </a:r>
            <a:endParaRPr lang="en-US" sz="2000" dirty="0">
              <a:latin typeface="Arial" charset="0"/>
            </a:endParaRPr>
          </a:p>
          <a:p>
            <a:pPr marL="914400" lvl="1" indent="-514350">
              <a:buSzPct val="100000"/>
            </a:pPr>
            <a:endParaRPr lang="en-US" sz="2800" dirty="0" smtClean="0">
              <a:latin typeface="Arial" charset="0"/>
            </a:endParaRPr>
          </a:p>
          <a:p>
            <a:pPr marL="457200" indent="-457200">
              <a:buSzPct val="100000"/>
              <a:buFont typeface="+mj-lt"/>
              <a:buAutoNum type="arabicPeriod" startAt="6"/>
            </a:pPr>
            <a:endParaRPr lang="en-US" sz="2400" dirty="0" smtClean="0">
              <a:latin typeface="Arial" charset="0"/>
            </a:endParaRPr>
          </a:p>
          <a:p>
            <a:pPr lvl="1"/>
            <a:endParaRPr lang="en-US" b="1" dirty="0">
              <a:latin typeface="Arial" charset="0"/>
            </a:endParaRPr>
          </a:p>
        </p:txBody>
      </p:sp>
      <p:sp>
        <p:nvSpPr>
          <p:cNvPr id="2" name="Rectangle 2"/>
          <p:cNvSpPr>
            <a:spLocks noChangeArrowheads="1"/>
          </p:cNvSpPr>
          <p:nvPr/>
        </p:nvSpPr>
        <p:spPr bwMode="auto">
          <a:xfrm>
            <a:off x="0" y="-304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201590981"/>
              </p:ext>
            </p:extLst>
          </p:nvPr>
        </p:nvGraphicFramePr>
        <p:xfrm>
          <a:off x="5410200" y="2548176"/>
          <a:ext cx="3429000" cy="2371725"/>
        </p:xfrm>
        <a:graphic>
          <a:graphicData uri="http://schemas.openxmlformats.org/presentationml/2006/ole">
            <mc:AlternateContent xmlns:mc="http://schemas.openxmlformats.org/markup-compatibility/2006">
              <mc:Choice xmlns:v="urn:schemas-microsoft-com:vml" Requires="v">
                <p:oleObj spid="_x0000_s10252" name="Visio" r:id="rId3" imgW="5987845" imgH="4118834" progId="Visio.Drawing.11">
                  <p:embed/>
                </p:oleObj>
              </mc:Choice>
              <mc:Fallback>
                <p:oleObj name="Visio" r:id="rId3" imgW="5987845" imgH="4118834"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548176"/>
                        <a:ext cx="3429000" cy="2371725"/>
                      </a:xfrm>
                      <a:prstGeom prst="rect">
                        <a:avLst/>
                      </a:prstGeom>
                      <a:solidFill>
                        <a:srgbClr val="FFC000"/>
                      </a:solidFill>
                    </p:spPr>
                  </p:pic>
                </p:oleObj>
              </mc:Fallback>
            </mc:AlternateContent>
          </a:graphicData>
        </a:graphic>
      </p:graphicFrame>
      <p:pic>
        <p:nvPicPr>
          <p:cNvPr id="7" name="Picture 6" descr="C:\Users\Wei\Desktop\image010.gif"/>
          <p:cNvPicPr/>
          <p:nvPr/>
        </p:nvPicPr>
        <p:blipFill>
          <a:blip r:embed="rId5">
            <a:extLst>
              <a:ext uri="{28A0092B-C50C-407E-A947-70E740481C1C}">
                <a14:useLocalDpi xmlns:a14="http://schemas.microsoft.com/office/drawing/2010/main"/>
              </a:ext>
            </a:extLst>
          </a:blip>
          <a:srcRect/>
          <a:stretch>
            <a:fillRect/>
          </a:stretch>
        </p:blipFill>
        <p:spPr bwMode="auto">
          <a:xfrm>
            <a:off x="304800" y="4053285"/>
            <a:ext cx="5963920" cy="1876425"/>
          </a:xfrm>
          <a:prstGeom prst="rect">
            <a:avLst/>
          </a:prstGeom>
          <a:solidFill>
            <a:srgbClr val="92D050"/>
          </a:solidFill>
          <a:ln>
            <a:noFill/>
          </a:ln>
        </p:spPr>
      </p:pic>
    </p:spTree>
    <p:extLst>
      <p:ext uri="{BB962C8B-B14F-4D97-AF65-F5344CB8AC3E}">
        <p14:creationId xmlns:p14="http://schemas.microsoft.com/office/powerpoint/2010/main" val="14896538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64</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9. Summary and Future Work</a:t>
            </a:r>
            <a:endParaRPr lang="en-US" sz="3000" b="1" dirty="0">
              <a:solidFill>
                <a:schemeClr val="folHlink"/>
              </a:solidFill>
            </a:endParaRPr>
          </a:p>
        </p:txBody>
      </p:sp>
      <p:sp>
        <p:nvSpPr>
          <p:cNvPr id="315395" name="Rectangle 3"/>
          <p:cNvSpPr>
            <a:spLocks noGrp="1" noChangeArrowheads="1"/>
          </p:cNvSpPr>
          <p:nvPr>
            <p:ph type="body" idx="1"/>
          </p:nvPr>
        </p:nvSpPr>
        <p:spPr>
          <a:xfrm>
            <a:off x="457200" y="685800"/>
            <a:ext cx="8229600" cy="5414645"/>
          </a:xfrm>
        </p:spPr>
        <p:txBody>
          <a:bodyPr/>
          <a:lstStyle/>
          <a:p>
            <a:pPr>
              <a:buSzPct val="100000"/>
            </a:pPr>
            <a:r>
              <a:rPr lang="en-US" sz="2400" dirty="0" smtClean="0">
                <a:latin typeface="Arial" charset="0"/>
              </a:rPr>
              <a:t>Wireless Sensor Nodes and Networks to enhance the system reliability</a:t>
            </a:r>
          </a:p>
          <a:p>
            <a:pPr marL="914400" lvl="1" indent="-514350">
              <a:buSzPct val="100000"/>
            </a:pPr>
            <a:endParaRPr lang="en-US" sz="2800" dirty="0" smtClean="0">
              <a:latin typeface="Arial" charset="0"/>
            </a:endParaRPr>
          </a:p>
          <a:p>
            <a:pPr marL="457200" indent="-457200">
              <a:buSzPct val="100000"/>
              <a:buFont typeface="+mj-lt"/>
              <a:buAutoNum type="arabicPeriod" startAt="6"/>
            </a:pPr>
            <a:endParaRPr lang="en-US" sz="2400" dirty="0" smtClean="0">
              <a:latin typeface="Arial" charset="0"/>
            </a:endParaRPr>
          </a:p>
          <a:p>
            <a:pPr lvl="1"/>
            <a:endParaRPr lang="en-US" b="1" dirty="0">
              <a:latin typeface="Arial" charset="0"/>
            </a:endParaRPr>
          </a:p>
        </p:txBody>
      </p:sp>
      <p:sp>
        <p:nvSpPr>
          <p:cNvPr id="2" name="Rectangle 2"/>
          <p:cNvSpPr>
            <a:spLocks noChangeArrowheads="1"/>
          </p:cNvSpPr>
          <p:nvPr/>
        </p:nvSpPr>
        <p:spPr bwMode="auto">
          <a:xfrm>
            <a:off x="0" y="-304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0" y="2095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621769813"/>
              </p:ext>
            </p:extLst>
          </p:nvPr>
        </p:nvGraphicFramePr>
        <p:xfrm>
          <a:off x="1371600" y="1591756"/>
          <a:ext cx="5943600" cy="4667122"/>
        </p:xfrm>
        <a:graphic>
          <a:graphicData uri="http://schemas.openxmlformats.org/presentationml/2006/ole">
            <mc:AlternateContent xmlns:mc="http://schemas.openxmlformats.org/markup-compatibility/2006">
              <mc:Choice xmlns:v="urn:schemas-microsoft-com:vml" Requires="v">
                <p:oleObj spid="_x0000_s9230" name="Visio" r:id="rId3" imgW="8870663" imgH="6965913" progId="Visio.Drawing.11">
                  <p:embed/>
                </p:oleObj>
              </mc:Choice>
              <mc:Fallback>
                <p:oleObj name="Visio" r:id="rId3" imgW="8870663" imgH="6965913"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591756"/>
                        <a:ext cx="5943600" cy="4667122"/>
                      </a:xfrm>
                      <a:prstGeom prst="rect">
                        <a:avLst/>
                      </a:prstGeom>
                      <a:solidFill>
                        <a:srgbClr val="92D050"/>
                      </a:solidFill>
                    </p:spPr>
                  </p:pic>
                </p:oleObj>
              </mc:Fallback>
            </mc:AlternateContent>
          </a:graphicData>
        </a:graphic>
      </p:graphicFrame>
    </p:spTree>
    <p:extLst>
      <p:ext uri="{BB962C8B-B14F-4D97-AF65-F5344CB8AC3E}">
        <p14:creationId xmlns:p14="http://schemas.microsoft.com/office/powerpoint/2010/main" val="959688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65</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9. Summary and Future Work</a:t>
            </a:r>
            <a:endParaRPr lang="en-US" sz="3000" b="1" dirty="0">
              <a:solidFill>
                <a:schemeClr val="folHlink"/>
              </a:solidFill>
            </a:endParaRPr>
          </a:p>
        </p:txBody>
      </p:sp>
      <p:sp>
        <p:nvSpPr>
          <p:cNvPr id="315395" name="Rectangle 3"/>
          <p:cNvSpPr>
            <a:spLocks noGrp="1" noChangeArrowheads="1"/>
          </p:cNvSpPr>
          <p:nvPr>
            <p:ph type="body" idx="1"/>
          </p:nvPr>
        </p:nvSpPr>
        <p:spPr>
          <a:xfrm>
            <a:off x="457200" y="685800"/>
            <a:ext cx="8229600" cy="5414645"/>
          </a:xfrm>
        </p:spPr>
        <p:txBody>
          <a:bodyPr/>
          <a:lstStyle/>
          <a:p>
            <a:pPr>
              <a:buSzPct val="100000"/>
            </a:pPr>
            <a:r>
              <a:rPr lang="en-US" sz="2400" dirty="0" smtClean="0">
                <a:latin typeface="Arial" charset="0"/>
              </a:rPr>
              <a:t>Experimental Testing of Wireless Sensor Nodes and Networks to enhance the system reliability</a:t>
            </a:r>
          </a:p>
          <a:p>
            <a:pPr marL="914400" lvl="1" indent="-514350">
              <a:buSzPct val="100000"/>
            </a:pPr>
            <a:endParaRPr lang="en-US" sz="2800" dirty="0" smtClean="0">
              <a:latin typeface="Arial" charset="0"/>
            </a:endParaRPr>
          </a:p>
          <a:p>
            <a:pPr marL="457200" indent="-457200">
              <a:buSzPct val="100000"/>
              <a:buFont typeface="+mj-lt"/>
              <a:buAutoNum type="arabicPeriod" startAt="6"/>
            </a:pPr>
            <a:endParaRPr lang="en-US" sz="2400" dirty="0" smtClean="0">
              <a:latin typeface="Arial" charset="0"/>
            </a:endParaRPr>
          </a:p>
          <a:p>
            <a:pPr lvl="1"/>
            <a:endParaRPr lang="en-US" b="1" dirty="0">
              <a:latin typeface="Arial" charset="0"/>
            </a:endParaRPr>
          </a:p>
        </p:txBody>
      </p:sp>
      <p:sp>
        <p:nvSpPr>
          <p:cNvPr id="2" name="Rectangle 2"/>
          <p:cNvSpPr>
            <a:spLocks noChangeArrowheads="1"/>
          </p:cNvSpPr>
          <p:nvPr/>
        </p:nvSpPr>
        <p:spPr bwMode="auto">
          <a:xfrm>
            <a:off x="0" y="-304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0" y="2095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C:\Users\Wei\Dropbox\相片 2013-12-16 16 53 47.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8800" y="1618615"/>
            <a:ext cx="5462587" cy="4481830"/>
          </a:xfrm>
          <a:prstGeom prst="rect">
            <a:avLst/>
          </a:prstGeom>
          <a:noFill/>
          <a:ln>
            <a:noFill/>
          </a:ln>
        </p:spPr>
      </p:pic>
    </p:spTree>
    <p:extLst>
      <p:ext uri="{BB962C8B-B14F-4D97-AF65-F5344CB8AC3E}">
        <p14:creationId xmlns:p14="http://schemas.microsoft.com/office/powerpoint/2010/main" val="14783549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66</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9. Summary and Future Work</a:t>
            </a:r>
            <a:endParaRPr lang="en-US" sz="3000" b="1" dirty="0">
              <a:solidFill>
                <a:schemeClr val="folHlink"/>
              </a:solidFill>
            </a:endParaRPr>
          </a:p>
        </p:txBody>
      </p:sp>
      <p:sp>
        <p:nvSpPr>
          <p:cNvPr id="315395" name="Rectangle 3"/>
          <p:cNvSpPr>
            <a:spLocks noGrp="1" noChangeArrowheads="1"/>
          </p:cNvSpPr>
          <p:nvPr>
            <p:ph type="body" idx="1"/>
          </p:nvPr>
        </p:nvSpPr>
        <p:spPr>
          <a:xfrm>
            <a:off x="457200" y="685800"/>
            <a:ext cx="8229600" cy="5414645"/>
          </a:xfrm>
        </p:spPr>
        <p:txBody>
          <a:bodyPr/>
          <a:lstStyle/>
          <a:p>
            <a:pPr>
              <a:buSzPct val="100000"/>
            </a:pPr>
            <a:r>
              <a:rPr lang="en-US" sz="2400" dirty="0" smtClean="0">
                <a:latin typeface="Arial" charset="0"/>
              </a:rPr>
              <a:t>Experimental Testing of Wireless Sensor Nodes and Networks to enhance the system reliability</a:t>
            </a:r>
          </a:p>
          <a:p>
            <a:pPr marL="914400" lvl="1" indent="-514350">
              <a:buSzPct val="100000"/>
            </a:pPr>
            <a:endParaRPr lang="en-US" sz="2800" dirty="0" smtClean="0">
              <a:latin typeface="Arial" charset="0"/>
            </a:endParaRPr>
          </a:p>
          <a:p>
            <a:pPr marL="457200" indent="-457200">
              <a:buSzPct val="100000"/>
              <a:buFont typeface="+mj-lt"/>
              <a:buAutoNum type="arabicPeriod" startAt="6"/>
            </a:pPr>
            <a:endParaRPr lang="en-US" sz="2400" dirty="0" smtClean="0">
              <a:latin typeface="Arial" charset="0"/>
            </a:endParaRPr>
          </a:p>
          <a:p>
            <a:pPr lvl="1"/>
            <a:endParaRPr lang="en-US" b="1" dirty="0">
              <a:latin typeface="Arial" charset="0"/>
            </a:endParaRPr>
          </a:p>
        </p:txBody>
      </p:sp>
      <p:sp>
        <p:nvSpPr>
          <p:cNvPr id="2" name="Rectangle 2"/>
          <p:cNvSpPr>
            <a:spLocks noChangeArrowheads="1"/>
          </p:cNvSpPr>
          <p:nvPr/>
        </p:nvSpPr>
        <p:spPr bwMode="auto">
          <a:xfrm>
            <a:off x="0" y="-304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0" y="2095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flipV="1">
            <a:off x="1295400" y="2960685"/>
            <a:ext cx="115355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243893864"/>
              </p:ext>
            </p:extLst>
          </p:nvPr>
        </p:nvGraphicFramePr>
        <p:xfrm>
          <a:off x="1295400" y="1861941"/>
          <a:ext cx="6705600" cy="4203895"/>
        </p:xfrm>
        <a:graphic>
          <a:graphicData uri="http://schemas.openxmlformats.org/presentationml/2006/ole">
            <mc:AlternateContent xmlns:mc="http://schemas.openxmlformats.org/markup-compatibility/2006">
              <mc:Choice xmlns:v="urn:schemas-microsoft-com:vml" Requires="v">
                <p:oleObj spid="_x0000_s12301" name="Visio" r:id="rId3" imgW="10091338" imgH="6334573" progId="Visio.Drawing.11">
                  <p:embed/>
                </p:oleObj>
              </mc:Choice>
              <mc:Fallback>
                <p:oleObj name="Visio" r:id="rId3" imgW="10091338" imgH="6334573"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861941"/>
                        <a:ext cx="6705600" cy="4203895"/>
                      </a:xfrm>
                      <a:prstGeom prst="rect">
                        <a:avLst/>
                      </a:prstGeom>
                      <a:solidFill>
                        <a:srgbClr val="92D050"/>
                      </a:solidFill>
                    </p:spPr>
                  </p:pic>
                </p:oleObj>
              </mc:Fallback>
            </mc:AlternateContent>
          </a:graphicData>
        </a:graphic>
      </p:graphicFrame>
    </p:spTree>
    <p:extLst>
      <p:ext uri="{BB962C8B-B14F-4D97-AF65-F5344CB8AC3E}">
        <p14:creationId xmlns:p14="http://schemas.microsoft.com/office/powerpoint/2010/main" val="5973461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67</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9. Summary and Future Work</a:t>
            </a:r>
            <a:endParaRPr lang="en-US" sz="3000" b="1" dirty="0">
              <a:solidFill>
                <a:schemeClr val="folHlink"/>
              </a:solidFill>
            </a:endParaRPr>
          </a:p>
        </p:txBody>
      </p:sp>
      <p:sp>
        <p:nvSpPr>
          <p:cNvPr id="315395" name="Rectangle 3"/>
          <p:cNvSpPr>
            <a:spLocks noGrp="1" noChangeArrowheads="1"/>
          </p:cNvSpPr>
          <p:nvPr>
            <p:ph type="body" idx="1"/>
          </p:nvPr>
        </p:nvSpPr>
        <p:spPr>
          <a:xfrm>
            <a:off x="457200" y="685800"/>
            <a:ext cx="8229600" cy="5414645"/>
          </a:xfrm>
        </p:spPr>
        <p:txBody>
          <a:bodyPr/>
          <a:lstStyle/>
          <a:p>
            <a:pPr>
              <a:buSzPct val="100000"/>
            </a:pPr>
            <a:r>
              <a:rPr lang="en-US" sz="2400" dirty="0" smtClean="0">
                <a:latin typeface="Arial" charset="0"/>
              </a:rPr>
              <a:t>Experimental Testing of Wireless Sensor Nodes and Networks to enhance the system reliability</a:t>
            </a:r>
          </a:p>
          <a:p>
            <a:pPr marL="914400" lvl="1" indent="-514350">
              <a:buSzPct val="100000"/>
            </a:pPr>
            <a:endParaRPr lang="en-US" sz="2800" dirty="0" smtClean="0">
              <a:latin typeface="Arial" charset="0"/>
            </a:endParaRPr>
          </a:p>
          <a:p>
            <a:pPr marL="457200" indent="-457200">
              <a:buSzPct val="100000"/>
              <a:buFont typeface="+mj-lt"/>
              <a:buAutoNum type="arabicPeriod" startAt="6"/>
            </a:pPr>
            <a:endParaRPr lang="en-US" sz="2400" dirty="0" smtClean="0">
              <a:latin typeface="Arial" charset="0"/>
            </a:endParaRPr>
          </a:p>
          <a:p>
            <a:pPr lvl="1"/>
            <a:endParaRPr lang="en-US" b="1" dirty="0">
              <a:latin typeface="Arial" charset="0"/>
            </a:endParaRPr>
          </a:p>
        </p:txBody>
      </p:sp>
      <p:sp>
        <p:nvSpPr>
          <p:cNvPr id="2" name="Rectangle 2"/>
          <p:cNvSpPr>
            <a:spLocks noChangeArrowheads="1"/>
          </p:cNvSpPr>
          <p:nvPr/>
        </p:nvSpPr>
        <p:spPr bwMode="auto">
          <a:xfrm>
            <a:off x="0" y="-304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0" y="2095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flipV="1">
            <a:off x="1295400" y="2960685"/>
            <a:ext cx="115355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2"/>
          <p:cNvSpPr>
            <a:spLocks noChangeArrowheads="1"/>
          </p:cNvSpPr>
          <p:nvPr/>
        </p:nvSpPr>
        <p:spPr bwMode="auto">
          <a:xfrm flipV="1">
            <a:off x="1171744" y="2628899"/>
            <a:ext cx="9004854" cy="49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646293542"/>
              </p:ext>
            </p:extLst>
          </p:nvPr>
        </p:nvGraphicFramePr>
        <p:xfrm>
          <a:off x="704851" y="2139634"/>
          <a:ext cx="7734297" cy="3314699"/>
        </p:xfrm>
        <a:graphic>
          <a:graphicData uri="http://schemas.openxmlformats.org/presentationml/2006/ole">
            <mc:AlternateContent xmlns:mc="http://schemas.openxmlformats.org/markup-compatibility/2006">
              <mc:Choice xmlns:v="urn:schemas-microsoft-com:vml" Requires="v">
                <p:oleObj spid="_x0000_s14348" name="Visio" r:id="rId3" imgW="9876503" imgH="4227755" progId="Visio.Drawing.11">
                  <p:embed/>
                </p:oleObj>
              </mc:Choice>
              <mc:Fallback>
                <p:oleObj name="Visio" r:id="rId3" imgW="9876503" imgH="4227755"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1" y="2139634"/>
                        <a:ext cx="7734297" cy="3314699"/>
                      </a:xfrm>
                      <a:prstGeom prst="rect">
                        <a:avLst/>
                      </a:prstGeom>
                      <a:solidFill>
                        <a:srgbClr val="FFC000"/>
                      </a:solidFill>
                    </p:spPr>
                  </p:pic>
                </p:oleObj>
              </mc:Fallback>
            </mc:AlternateContent>
          </a:graphicData>
        </a:graphic>
      </p:graphicFrame>
    </p:spTree>
    <p:extLst>
      <p:ext uri="{BB962C8B-B14F-4D97-AF65-F5344CB8AC3E}">
        <p14:creationId xmlns:p14="http://schemas.microsoft.com/office/powerpoint/2010/main" val="36803153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A238F2B-3CF1-4F2E-B55B-06844E842DDE}" type="slidenum">
              <a:rPr lang="en-US"/>
              <a:pPr/>
              <a:t>68</a:t>
            </a:fld>
            <a:endParaRPr lang="en-US"/>
          </a:p>
        </p:txBody>
      </p:sp>
      <p:sp>
        <p:nvSpPr>
          <p:cNvPr id="315394" name="Rectangle 2"/>
          <p:cNvSpPr>
            <a:spLocks noGrp="1" noChangeArrowheads="1"/>
          </p:cNvSpPr>
          <p:nvPr>
            <p:ph type="title"/>
          </p:nvPr>
        </p:nvSpPr>
        <p:spPr>
          <a:xfrm>
            <a:off x="304800" y="152400"/>
            <a:ext cx="8229600" cy="712787"/>
          </a:xfrm>
        </p:spPr>
        <p:txBody>
          <a:bodyPr/>
          <a:lstStyle/>
          <a:p>
            <a:r>
              <a:rPr lang="en-US" sz="3000" b="1" dirty="0" smtClean="0">
                <a:solidFill>
                  <a:schemeClr val="folHlink"/>
                </a:solidFill>
              </a:rPr>
              <a:t>9. Summary and Future Work</a:t>
            </a:r>
            <a:endParaRPr lang="en-US" sz="3000" b="1" dirty="0">
              <a:solidFill>
                <a:schemeClr val="folHlink"/>
              </a:solidFill>
            </a:endParaRPr>
          </a:p>
        </p:txBody>
      </p:sp>
      <p:sp>
        <p:nvSpPr>
          <p:cNvPr id="315395" name="Rectangle 3"/>
          <p:cNvSpPr>
            <a:spLocks noGrp="1" noChangeArrowheads="1"/>
          </p:cNvSpPr>
          <p:nvPr>
            <p:ph type="body" idx="1"/>
          </p:nvPr>
        </p:nvSpPr>
        <p:spPr>
          <a:xfrm>
            <a:off x="457200" y="685800"/>
            <a:ext cx="8229600" cy="5414645"/>
          </a:xfrm>
        </p:spPr>
        <p:txBody>
          <a:bodyPr/>
          <a:lstStyle/>
          <a:p>
            <a:pPr>
              <a:buSzPct val="100000"/>
            </a:pPr>
            <a:r>
              <a:rPr lang="en-US" sz="2400" dirty="0" smtClean="0">
                <a:latin typeface="Arial" charset="0"/>
              </a:rPr>
              <a:t>Experimental Testing of Wireless Sensor Nodes and Networks to enhance the system reliability</a:t>
            </a:r>
          </a:p>
          <a:p>
            <a:pPr marL="914400" lvl="1" indent="-514350">
              <a:buSzPct val="100000"/>
            </a:pPr>
            <a:endParaRPr lang="en-US" sz="2800" dirty="0" smtClean="0">
              <a:latin typeface="Arial" charset="0"/>
            </a:endParaRPr>
          </a:p>
          <a:p>
            <a:pPr marL="457200" indent="-457200">
              <a:buSzPct val="100000"/>
              <a:buFont typeface="+mj-lt"/>
              <a:buAutoNum type="arabicPeriod" startAt="6"/>
            </a:pPr>
            <a:endParaRPr lang="en-US" sz="2400" dirty="0" smtClean="0">
              <a:latin typeface="Arial" charset="0"/>
            </a:endParaRPr>
          </a:p>
          <a:p>
            <a:pPr lvl="1"/>
            <a:endParaRPr lang="en-US" b="1" dirty="0">
              <a:latin typeface="Arial" charset="0"/>
            </a:endParaRPr>
          </a:p>
        </p:txBody>
      </p:sp>
      <p:sp>
        <p:nvSpPr>
          <p:cNvPr id="2" name="Rectangle 2"/>
          <p:cNvSpPr>
            <a:spLocks noChangeArrowheads="1"/>
          </p:cNvSpPr>
          <p:nvPr/>
        </p:nvSpPr>
        <p:spPr bwMode="auto">
          <a:xfrm>
            <a:off x="0" y="-304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0" y="2095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flipV="1">
            <a:off x="1295400" y="2960685"/>
            <a:ext cx="115355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2"/>
          <p:cNvSpPr>
            <a:spLocks noChangeArrowheads="1"/>
          </p:cNvSpPr>
          <p:nvPr/>
        </p:nvSpPr>
        <p:spPr bwMode="auto">
          <a:xfrm flipV="1">
            <a:off x="1171744" y="2628899"/>
            <a:ext cx="9004854" cy="49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1447799" y="1828041"/>
            <a:ext cx="13241642" cy="46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268233841"/>
              </p:ext>
            </p:extLst>
          </p:nvPr>
        </p:nvGraphicFramePr>
        <p:xfrm>
          <a:off x="1447800" y="1530224"/>
          <a:ext cx="6248400" cy="4896649"/>
        </p:xfrm>
        <a:graphic>
          <a:graphicData uri="http://schemas.openxmlformats.org/presentationml/2006/ole">
            <mc:AlternateContent xmlns:mc="http://schemas.openxmlformats.org/markup-compatibility/2006">
              <mc:Choice xmlns:v="urn:schemas-microsoft-com:vml" Requires="v">
                <p:oleObj spid="_x0000_s15372" name="Visio" r:id="rId3" imgW="6491748" imgH="5077946" progId="Visio.Drawing.11">
                  <p:embed/>
                </p:oleObj>
              </mc:Choice>
              <mc:Fallback>
                <p:oleObj name="Visio" r:id="rId3" imgW="6491748" imgH="5077946"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530224"/>
                        <a:ext cx="6248400" cy="4896649"/>
                      </a:xfrm>
                      <a:prstGeom prst="rect">
                        <a:avLst/>
                      </a:prstGeom>
                      <a:noFill/>
                    </p:spPr>
                  </p:pic>
                </p:oleObj>
              </mc:Fallback>
            </mc:AlternateContent>
          </a:graphicData>
        </a:graphic>
      </p:graphicFrame>
    </p:spTree>
    <p:extLst>
      <p:ext uri="{BB962C8B-B14F-4D97-AF65-F5344CB8AC3E}">
        <p14:creationId xmlns:p14="http://schemas.microsoft.com/office/powerpoint/2010/main" val="2548900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7850103-044E-45CB-9328-C68B807E0E95}" type="slidenum">
              <a:rPr lang="en-US" smtClean="0"/>
              <a:pPr/>
              <a:t>7</a:t>
            </a:fld>
            <a:endParaRPr lang="en-US"/>
          </a:p>
        </p:txBody>
      </p:sp>
      <p:graphicFrame>
        <p:nvGraphicFramePr>
          <p:cNvPr id="6" name="Table 5"/>
          <p:cNvGraphicFramePr>
            <a:graphicFrameLocks noGrp="1"/>
          </p:cNvGraphicFramePr>
          <p:nvPr>
            <p:extLst/>
          </p:nvPr>
        </p:nvGraphicFramePr>
        <p:xfrm>
          <a:off x="304800" y="1600200"/>
          <a:ext cx="8450579" cy="4662995"/>
        </p:xfrm>
        <a:graphic>
          <a:graphicData uri="http://schemas.openxmlformats.org/drawingml/2006/table">
            <a:tbl>
              <a:tblPr firstRow="1" firstCol="1" bandRow="1">
                <a:tableStyleId>{5C22544A-7EE6-4342-B048-85BDC9FD1C3A}</a:tableStyleId>
              </a:tblPr>
              <a:tblGrid>
                <a:gridCol w="1118979"/>
                <a:gridCol w="1113683"/>
                <a:gridCol w="1113683"/>
                <a:gridCol w="1113683"/>
                <a:gridCol w="1113683"/>
                <a:gridCol w="1193106"/>
                <a:gridCol w="873650"/>
                <a:gridCol w="810112"/>
              </a:tblGrid>
              <a:tr h="834628">
                <a:tc>
                  <a:txBody>
                    <a:bodyPr/>
                    <a:lstStyle/>
                    <a:p>
                      <a:pPr marL="0" marR="0" algn="ctr">
                        <a:lnSpc>
                          <a:spcPct val="115000"/>
                        </a:lnSpc>
                        <a:spcBef>
                          <a:spcPts val="0"/>
                        </a:spcBef>
                        <a:spcAft>
                          <a:spcPts val="0"/>
                        </a:spcAft>
                      </a:pPr>
                      <a:r>
                        <a:rPr lang="en-GB" sz="1100" dirty="0">
                          <a:effectLst/>
                        </a:rPr>
                        <a:t>Materials</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GB" sz="1100">
                          <a:effectLst/>
                          <a:sym typeface="Symbol"/>
                        </a:rPr>
                        <a:t></a:t>
                      </a:r>
                      <a:r>
                        <a:rPr lang="en-GB" sz="1100">
                          <a:effectLst/>
                        </a:rPr>
                        <a:t>-Fe</a:t>
                      </a:r>
                      <a:r>
                        <a:rPr lang="en-GB" sz="1100" baseline="-25000">
                          <a:effectLst/>
                        </a:rPr>
                        <a:t>2</a:t>
                      </a:r>
                      <a:r>
                        <a:rPr lang="en-GB" sz="1100">
                          <a:effectLst/>
                        </a:rPr>
                        <a:t>O</a:t>
                      </a:r>
                      <a:r>
                        <a:rPr lang="en-GB" sz="1100" baseline="-25000">
                          <a:effectLst/>
                        </a:rPr>
                        <a:t>3</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GB" sz="1100">
                          <a:effectLst/>
                          <a:sym typeface="Symbol"/>
                        </a:rPr>
                        <a:t></a:t>
                      </a:r>
                      <a:r>
                        <a:rPr lang="en-GB" sz="1100">
                          <a:effectLst/>
                        </a:rPr>
                        <a:t>-FeOOH</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GB" sz="1100">
                          <a:effectLst/>
                        </a:rPr>
                        <a:t>Fe</a:t>
                      </a:r>
                      <a:r>
                        <a:rPr lang="en-GB" sz="1100" baseline="-25000">
                          <a:effectLst/>
                        </a:rPr>
                        <a:t>3</a:t>
                      </a:r>
                      <a:r>
                        <a:rPr lang="en-GB" sz="1100">
                          <a:effectLst/>
                        </a:rPr>
                        <a:t>O</a:t>
                      </a:r>
                      <a:r>
                        <a:rPr lang="en-GB" sz="1100" baseline="-25000">
                          <a:effectLst/>
                        </a:rPr>
                        <a:t>4</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GB" sz="1100">
                          <a:effectLst/>
                          <a:sym typeface="Symbol"/>
                        </a:rPr>
                        <a:t></a:t>
                      </a:r>
                      <a:r>
                        <a:rPr lang="en-GB" sz="1100">
                          <a:effectLst/>
                        </a:rPr>
                        <a:t>-FeOOH</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GB" sz="1100">
                          <a:effectLst/>
                        </a:rPr>
                        <a:t>amorphous Fe</a:t>
                      </a:r>
                      <a:r>
                        <a:rPr lang="en-GB" sz="1100" baseline="-25000">
                          <a:effectLst/>
                        </a:rPr>
                        <a:t>2</a:t>
                      </a:r>
                      <a:r>
                        <a:rPr lang="en-GB" sz="1100">
                          <a:effectLst/>
                        </a:rPr>
                        <a:t>O</a:t>
                      </a:r>
                      <a:r>
                        <a:rPr lang="en-GB" sz="1100" baseline="-25000">
                          <a:effectLst/>
                        </a:rPr>
                        <a:t>3</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GB" sz="1100">
                          <a:effectLst/>
                        </a:rPr>
                        <a:t>iron</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GB" sz="1100">
                          <a:effectLst/>
                        </a:rPr>
                        <a:t>air</a:t>
                      </a:r>
                      <a:endParaRPr lang="en-US" sz="1100">
                        <a:effectLst/>
                        <a:latin typeface="Calibri"/>
                        <a:ea typeface="Calibri"/>
                        <a:cs typeface="Times New Roman"/>
                      </a:endParaRPr>
                    </a:p>
                  </a:txBody>
                  <a:tcPr marL="68580" marR="68580" marT="0" marB="0" anchor="ctr"/>
                </a:tc>
              </a:tr>
              <a:tr h="2130094">
                <a:tc>
                  <a:txBody>
                    <a:bodyPr/>
                    <a:lstStyle/>
                    <a:p>
                      <a:pPr marL="0" marR="0" algn="ctr">
                        <a:lnSpc>
                          <a:spcPct val="115000"/>
                        </a:lnSpc>
                        <a:spcBef>
                          <a:spcPts val="0"/>
                        </a:spcBef>
                        <a:spcAft>
                          <a:spcPts val="0"/>
                        </a:spcAft>
                      </a:pPr>
                      <a:r>
                        <a:rPr lang="en-GB" sz="1100">
                          <a:effectLst/>
                        </a:rPr>
                        <a:t>Electrical resistivity </a:t>
                      </a:r>
                      <a:r>
                        <a:rPr lang="en-GB" sz="1100">
                          <a:effectLst/>
                          <a:sym typeface="Symbol"/>
                        </a:rPr>
                        <a:t></a:t>
                      </a:r>
                      <a:r>
                        <a:rPr lang="en-GB" sz="1100">
                          <a:effectLst/>
                        </a:rPr>
                        <a:t>  (</a:t>
                      </a:r>
                      <a:r>
                        <a:rPr lang="en-GB" sz="1100">
                          <a:effectLst/>
                          <a:sym typeface="Symbol"/>
                        </a:rPr>
                        <a:t></a:t>
                      </a:r>
                      <a:r>
                        <a:rPr lang="en-GB" sz="1100">
                          <a:effectLst/>
                        </a:rPr>
                        <a:t>·m)</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GB" sz="1100" dirty="0">
                          <a:effectLst/>
                        </a:rPr>
                        <a:t>(1.58-5.62) </a:t>
                      </a:r>
                      <a:r>
                        <a:rPr lang="en-GB" sz="1100" dirty="0">
                          <a:effectLst/>
                          <a:sym typeface="Symbol"/>
                        </a:rPr>
                        <a:t></a:t>
                      </a:r>
                      <a:r>
                        <a:rPr lang="en-GB" sz="1100" dirty="0" smtClean="0">
                          <a:effectLst/>
                        </a:rPr>
                        <a:t>10</a:t>
                      </a:r>
                      <a:r>
                        <a:rPr lang="en-GB" sz="1100" baseline="30000" dirty="0" smtClean="0">
                          <a:effectLst/>
                        </a:rPr>
                        <a:t>4</a:t>
                      </a:r>
                      <a:r>
                        <a:rPr lang="en-GB" sz="1100" dirty="0" smtClean="0">
                          <a:effectLst/>
                        </a:rPr>
                        <a:t> [29]</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GB" sz="1100" dirty="0">
                          <a:effectLst/>
                        </a:rPr>
                        <a:t>(0.20-0.80) </a:t>
                      </a:r>
                      <a:r>
                        <a:rPr lang="en-GB" sz="1100" dirty="0">
                          <a:effectLst/>
                          <a:sym typeface="Symbol"/>
                        </a:rPr>
                        <a:t></a:t>
                      </a:r>
                      <a:r>
                        <a:rPr lang="en-GB" sz="1100" dirty="0" smtClean="0">
                          <a:effectLst/>
                        </a:rPr>
                        <a:t>10</a:t>
                      </a:r>
                      <a:r>
                        <a:rPr lang="en-GB" sz="1100" baseline="30000" dirty="0" smtClean="0">
                          <a:effectLst/>
                        </a:rPr>
                        <a:t>5</a:t>
                      </a:r>
                      <a:r>
                        <a:rPr lang="en-GB" sz="1100" dirty="0" smtClean="0">
                          <a:effectLst/>
                        </a:rPr>
                        <a:t> [30]</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GB" sz="1100" dirty="0">
                          <a:effectLst/>
                        </a:rPr>
                        <a:t>1.58</a:t>
                      </a:r>
                      <a:r>
                        <a:rPr lang="en-GB" sz="1100" dirty="0">
                          <a:effectLst/>
                          <a:sym typeface="Symbol"/>
                        </a:rPr>
                        <a:t></a:t>
                      </a:r>
                      <a:r>
                        <a:rPr lang="en-GB" sz="1100" dirty="0">
                          <a:effectLst/>
                        </a:rPr>
                        <a:t>10</a:t>
                      </a:r>
                      <a:r>
                        <a:rPr lang="en-GB" sz="1100" baseline="30000" dirty="0">
                          <a:effectLst/>
                        </a:rPr>
                        <a:t>-4 </a:t>
                      </a:r>
                      <a:r>
                        <a:rPr lang="en-GB" sz="1100" dirty="0">
                          <a:effectLst/>
                        </a:rPr>
                        <a:t>-0.1 [31]</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GB" sz="1100">
                          <a:effectLst/>
                        </a:rPr>
                        <a:t>(1.30-2.33) </a:t>
                      </a:r>
                      <a:r>
                        <a:rPr lang="en-GB" sz="1100">
                          <a:effectLst/>
                          <a:sym typeface="Symbol"/>
                        </a:rPr>
                        <a:t></a:t>
                      </a:r>
                      <a:r>
                        <a:rPr lang="en-GB" sz="1100">
                          <a:effectLst/>
                        </a:rPr>
                        <a:t>10</a:t>
                      </a:r>
                      <a:r>
                        <a:rPr lang="en-GB" sz="1100" baseline="30000">
                          <a:effectLst/>
                        </a:rPr>
                        <a:t>5</a:t>
                      </a:r>
                      <a:r>
                        <a:rPr lang="en-GB" sz="1100">
                          <a:effectLst/>
                        </a:rPr>
                        <a:t> [30]</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GB" sz="1100">
                          <a:effectLst/>
                        </a:rPr>
                        <a:t>2.12</a:t>
                      </a:r>
                      <a:r>
                        <a:rPr lang="en-GB" sz="1100">
                          <a:effectLst/>
                          <a:sym typeface="Symbol"/>
                        </a:rPr>
                        <a:t></a:t>
                      </a:r>
                      <a:r>
                        <a:rPr lang="en-GB" sz="1100">
                          <a:effectLst/>
                        </a:rPr>
                        <a:t>10</a:t>
                      </a:r>
                      <a:r>
                        <a:rPr lang="en-GB" sz="1100" baseline="30000">
                          <a:effectLst/>
                        </a:rPr>
                        <a:t>3</a:t>
                      </a:r>
                      <a:r>
                        <a:rPr lang="en-GB" sz="1100">
                          <a:effectLst/>
                        </a:rPr>
                        <a:t> [32] </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GB" sz="1100">
                          <a:effectLst/>
                        </a:rPr>
                        <a:t>1.0</a:t>
                      </a:r>
                      <a:r>
                        <a:rPr lang="en-GB" sz="1100">
                          <a:effectLst/>
                          <a:sym typeface="Symbol"/>
                        </a:rPr>
                        <a:t></a:t>
                      </a:r>
                      <a:r>
                        <a:rPr lang="en-GB" sz="1100">
                          <a:effectLst/>
                        </a:rPr>
                        <a:t>10</a:t>
                      </a:r>
                      <a:r>
                        <a:rPr lang="en-GB" sz="1100" baseline="30000">
                          <a:effectLst/>
                        </a:rPr>
                        <a:t>-7</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GB" sz="1100">
                          <a:effectLst/>
                        </a:rPr>
                        <a:t>4</a:t>
                      </a:r>
                      <a:r>
                        <a:rPr lang="en-GB" sz="1100">
                          <a:effectLst/>
                          <a:sym typeface="Symbol"/>
                        </a:rPr>
                        <a:t></a:t>
                      </a:r>
                      <a:r>
                        <a:rPr lang="en-GB" sz="1100">
                          <a:effectLst/>
                        </a:rPr>
                        <a:t>10</a:t>
                      </a:r>
                      <a:r>
                        <a:rPr lang="en-GB" sz="1100" baseline="30000">
                          <a:effectLst/>
                        </a:rPr>
                        <a:t>13</a:t>
                      </a:r>
                      <a:r>
                        <a:rPr lang="en-GB" sz="1100">
                          <a:effectLst/>
                        </a:rPr>
                        <a:t> </a:t>
                      </a:r>
                      <a:endParaRPr lang="en-US" sz="1100">
                        <a:effectLst/>
                        <a:latin typeface="Calibri"/>
                        <a:ea typeface="Calibri"/>
                        <a:cs typeface="Times New Roman"/>
                      </a:endParaRPr>
                    </a:p>
                  </a:txBody>
                  <a:tcPr marL="68580" marR="68580" marT="0" marB="0" anchor="ctr"/>
                </a:tc>
              </a:tr>
              <a:tr h="1698273">
                <a:tc>
                  <a:txBody>
                    <a:bodyPr/>
                    <a:lstStyle/>
                    <a:p>
                      <a:pPr marL="0" marR="0" algn="ctr">
                        <a:lnSpc>
                          <a:spcPct val="115000"/>
                        </a:lnSpc>
                        <a:spcBef>
                          <a:spcPts val="0"/>
                        </a:spcBef>
                        <a:spcAft>
                          <a:spcPts val="0"/>
                        </a:spcAft>
                      </a:pPr>
                      <a:r>
                        <a:rPr lang="en-GB" sz="1100">
                          <a:effectLst/>
                        </a:rPr>
                        <a:t>Dielectric constant </a:t>
                      </a:r>
                      <a:r>
                        <a:rPr lang="en-GB" sz="1100">
                          <a:effectLst/>
                          <a:sym typeface="Symbol"/>
                        </a:rPr>
                        <a:t></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GB" sz="1100">
                          <a:effectLst/>
                        </a:rPr>
                        <a:t>12</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GB" sz="1100">
                          <a:effectLst/>
                        </a:rPr>
                        <a:t>2.6 [33] </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GB" sz="1100" dirty="0">
                          <a:effectLst/>
                        </a:rPr>
                        <a:t>20</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GB" sz="1100">
                          <a:effectLst/>
                        </a:rPr>
                        <a:t>11 [34]</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GB" sz="1100">
                          <a:effectLst/>
                        </a:rPr>
                        <a:t>4.5</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GB" sz="1100" dirty="0">
                          <a:effectLst/>
                        </a:rPr>
                        <a:t>-</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GB" sz="1100" dirty="0">
                          <a:effectLst/>
                        </a:rPr>
                        <a:t>1</a:t>
                      </a:r>
                      <a:endParaRPr lang="en-US" sz="1100" dirty="0">
                        <a:effectLst/>
                        <a:latin typeface="Calibri"/>
                        <a:ea typeface="Calibri"/>
                        <a:cs typeface="Times New Roman"/>
                      </a:endParaRPr>
                    </a:p>
                  </a:txBody>
                  <a:tcPr marL="68580" marR="68580" marT="0" marB="0" anchor="ctr"/>
                </a:tc>
              </a:tr>
            </a:tbl>
          </a:graphicData>
        </a:graphic>
      </p:graphicFrame>
      <p:sp>
        <p:nvSpPr>
          <p:cNvPr id="7" name="Rectangle 3"/>
          <p:cNvSpPr>
            <a:spLocks noChangeArrowheads="1"/>
          </p:cNvSpPr>
          <p:nvPr/>
        </p:nvSpPr>
        <p:spPr bwMode="auto">
          <a:xfrm>
            <a:off x="356707" y="652791"/>
            <a:ext cx="85829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57150">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57150" algn="just"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dirty="0" smtClean="0">
                <a:ln>
                  <a:noFill/>
                </a:ln>
                <a:solidFill>
                  <a:srgbClr val="FFC000"/>
                </a:solidFill>
                <a:effectLst/>
                <a:ea typeface="Calibri" pitchFamily="34" charset="0"/>
                <a:cs typeface="Times New Roman" pitchFamily="18" charset="0"/>
              </a:rPr>
              <a:t>Table</a:t>
            </a:r>
            <a:r>
              <a:rPr kumimoji="0" lang="en-GB" altLang="en-US" sz="2800" b="0" i="0" u="none" strike="noStrike" cap="none" normalizeH="0" dirty="0" smtClean="0">
                <a:ln>
                  <a:noFill/>
                </a:ln>
                <a:solidFill>
                  <a:srgbClr val="FFC000"/>
                </a:solidFill>
                <a:effectLst/>
                <a:ea typeface="Calibri" pitchFamily="34" charset="0"/>
                <a:cs typeface="Times New Roman" pitchFamily="18" charset="0"/>
              </a:rPr>
              <a:t>. Property of Iron Rust at Ambient Temperature</a:t>
            </a:r>
          </a:p>
        </p:txBody>
      </p:sp>
      <p:sp>
        <p:nvSpPr>
          <p:cNvPr id="8" name="Rectangle 7"/>
          <p:cNvSpPr/>
          <p:nvPr/>
        </p:nvSpPr>
        <p:spPr>
          <a:xfrm>
            <a:off x="171494" y="6477000"/>
            <a:ext cx="5081840" cy="338554"/>
          </a:xfrm>
          <a:prstGeom prst="rect">
            <a:avLst/>
          </a:prstGeom>
        </p:spPr>
        <p:txBody>
          <a:bodyPr wrap="none">
            <a:spAutoFit/>
          </a:bodyPr>
          <a:lstStyle/>
          <a:p>
            <a:pPr lvl="0" indent="57150" algn="just"/>
            <a:r>
              <a:rPr lang="en-GB" altLang="en-US" sz="1600" b="0" dirty="0">
                <a:solidFill>
                  <a:srgbClr val="FFFFFF"/>
                </a:solidFill>
                <a:latin typeface="Times New Roman" pitchFamily="18" charset="0"/>
                <a:ea typeface="Calibri" pitchFamily="34" charset="0"/>
                <a:cs typeface="Times New Roman" pitchFamily="18" charset="0"/>
              </a:rPr>
              <a:t>Note: Data are from reference [35] unless otherwise noted.</a:t>
            </a:r>
            <a:endParaRPr lang="en-GB" altLang="en-US" sz="1600" b="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40971813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941387"/>
          </a:xfrm>
        </p:spPr>
        <p:txBody>
          <a:bodyPr/>
          <a:lstStyle/>
          <a:p>
            <a:r>
              <a:rPr lang="en-US" sz="3000" dirty="0" smtClean="0">
                <a:solidFill>
                  <a:srgbClr val="FFC000"/>
                </a:solidFill>
              </a:rPr>
              <a:t>The Capacitance of the Sensor</a:t>
            </a:r>
            <a:endParaRPr lang="en-US" sz="3000" dirty="0">
              <a:solidFill>
                <a:srgbClr val="FFC000"/>
              </a:solidFill>
            </a:endParaRPr>
          </a:p>
        </p:txBody>
      </p:sp>
      <p:sp>
        <p:nvSpPr>
          <p:cNvPr id="5" name="Slide Number Placeholder 4"/>
          <p:cNvSpPr>
            <a:spLocks noGrp="1"/>
          </p:cNvSpPr>
          <p:nvPr>
            <p:ph type="sldNum" sz="quarter" idx="12"/>
          </p:nvPr>
        </p:nvSpPr>
        <p:spPr/>
        <p:txBody>
          <a:bodyPr/>
          <a:lstStyle/>
          <a:p>
            <a:fld id="{77850103-044E-45CB-9328-C68B807E0E95}" type="slidenum">
              <a:rPr lang="en-US" smtClean="0"/>
              <a:pPr/>
              <a:t>8</a:t>
            </a:fld>
            <a:endParaRPr lang="en-US" dirty="0"/>
          </a:p>
        </p:txBody>
      </p:sp>
      <mc:AlternateContent xmlns:mc="http://schemas.openxmlformats.org/markup-compatibility/2006" xmlns:a14="http://schemas.microsoft.com/office/drawing/2010/main">
        <mc:Choice Requires="a14">
          <p:sp>
            <p:nvSpPr>
              <p:cNvPr id="6" name="Rectangle 5"/>
              <p:cNvSpPr/>
              <p:nvPr/>
            </p:nvSpPr>
            <p:spPr>
              <a:xfrm>
                <a:off x="304800" y="1676400"/>
                <a:ext cx="8382000" cy="4349717"/>
              </a:xfrm>
              <a:prstGeom prst="rect">
                <a:avLst/>
              </a:prstGeom>
            </p:spPr>
            <p:txBody>
              <a:bodyPr wrap="square">
                <a:spAutoFit/>
              </a:bodyPr>
              <a:lstStyle/>
              <a:p>
                <a:pPr marL="914400" marR="0">
                  <a:spcBef>
                    <a:spcPts val="0"/>
                  </a:spcBef>
                  <a:spcAft>
                    <a:spcPts val="0"/>
                  </a:spcAft>
                </a:pPr>
                <a:r>
                  <a:rPr lang="en-GB" dirty="0">
                    <a:latin typeface="Times New Roman"/>
                    <a:ea typeface="Times New Roman"/>
                    <a:cs typeface="Times New Roman"/>
                  </a:rPr>
                  <a:t> </a:t>
                </a:r>
                <a14:m>
                  <m:oMath xmlns:m="http://schemas.openxmlformats.org/officeDocument/2006/math">
                    <m:r>
                      <a:rPr lang="en-GB" sz="3200" i="1">
                        <a:effectLst/>
                        <a:latin typeface="Cambria Math"/>
                        <a:ea typeface="Calibri"/>
                        <a:cs typeface="Times New Roman"/>
                      </a:rPr>
                      <m:t>𝐶</m:t>
                    </m:r>
                    <m:r>
                      <a:rPr lang="en-GB" sz="3200" i="1">
                        <a:effectLst/>
                        <a:latin typeface="Cambria Math"/>
                        <a:ea typeface="Calibri"/>
                        <a:cs typeface="Times New Roman"/>
                      </a:rPr>
                      <m:t>=</m:t>
                    </m:r>
                    <m:f>
                      <m:fPr>
                        <m:ctrlPr>
                          <a:rPr lang="en-US" sz="3200" i="1">
                            <a:effectLst/>
                            <a:latin typeface="Cambria Math" panose="02040503050406030204" pitchFamily="18" charset="0"/>
                            <a:ea typeface="Calibri"/>
                            <a:cs typeface="Times New Roman"/>
                          </a:rPr>
                        </m:ctrlPr>
                      </m:fPr>
                      <m:num>
                        <m:r>
                          <a:rPr lang="en-GB" sz="3200" i="1">
                            <a:effectLst/>
                            <a:latin typeface="Cambria Math"/>
                            <a:ea typeface="Calibri"/>
                            <a:cs typeface="Times New Roman"/>
                          </a:rPr>
                          <m:t>2</m:t>
                        </m:r>
                        <m:r>
                          <a:rPr lang="en-GB" sz="3200" i="1">
                            <a:effectLst/>
                            <a:latin typeface="Cambria Math"/>
                            <a:ea typeface="Calibri"/>
                            <a:cs typeface="Times New Roman"/>
                          </a:rPr>
                          <m:t>𝜋</m:t>
                        </m:r>
                        <m:sSub>
                          <m:sSubPr>
                            <m:ctrlPr>
                              <a:rPr lang="en-US" sz="3200" i="1">
                                <a:effectLst/>
                                <a:latin typeface="Cambria Math" panose="02040503050406030204" pitchFamily="18" charset="0"/>
                                <a:ea typeface="Calibri"/>
                                <a:cs typeface="Times New Roman"/>
                              </a:rPr>
                            </m:ctrlPr>
                          </m:sSubPr>
                          <m:e>
                            <m:r>
                              <a:rPr lang="en-GB" sz="3200" i="1">
                                <a:effectLst/>
                                <a:latin typeface="Cambria Math"/>
                                <a:ea typeface="Calibri"/>
                                <a:cs typeface="Times New Roman"/>
                              </a:rPr>
                              <m:t>𝜀</m:t>
                            </m:r>
                          </m:e>
                          <m:sub>
                            <m:r>
                              <a:rPr lang="en-GB" sz="3200" i="1">
                                <a:effectLst/>
                                <a:latin typeface="Cambria Math"/>
                                <a:ea typeface="Calibri"/>
                                <a:cs typeface="Times New Roman"/>
                              </a:rPr>
                              <m:t>0</m:t>
                            </m:r>
                          </m:sub>
                        </m:sSub>
                        <m:r>
                          <a:rPr lang="en-GB" sz="3200" i="1">
                            <a:effectLst/>
                            <a:latin typeface="Cambria Math"/>
                            <a:ea typeface="Calibri"/>
                            <a:cs typeface="Times New Roman"/>
                          </a:rPr>
                          <m:t>h</m:t>
                        </m:r>
                        <m:r>
                          <a:rPr lang="en-GB" sz="3200" i="1">
                            <a:effectLst/>
                            <a:latin typeface="Cambria Math"/>
                            <a:ea typeface="Calibri"/>
                            <a:cs typeface="Times New Roman"/>
                          </a:rPr>
                          <m:t>∗</m:t>
                        </m:r>
                        <m:r>
                          <a:rPr lang="en-GB" sz="3200" i="1">
                            <a:effectLst/>
                            <a:latin typeface="Cambria Math"/>
                            <a:ea typeface="Calibri"/>
                            <a:cs typeface="Times New Roman"/>
                          </a:rPr>
                          <m:t>𝜀</m:t>
                        </m:r>
                      </m:num>
                      <m:den>
                        <m:func>
                          <m:funcPr>
                            <m:ctrlPr>
                              <a:rPr lang="en-US" sz="3200" i="1">
                                <a:effectLst/>
                                <a:latin typeface="Cambria Math" panose="02040503050406030204" pitchFamily="18" charset="0"/>
                                <a:ea typeface="Calibri"/>
                                <a:cs typeface="Times New Roman"/>
                              </a:rPr>
                            </m:ctrlPr>
                          </m:funcPr>
                          <m:fName>
                            <m:r>
                              <m:rPr>
                                <m:sty m:val="p"/>
                              </m:rPr>
                              <a:rPr lang="en-GB" sz="3200">
                                <a:effectLst/>
                                <a:latin typeface="Cambria Math"/>
                                <a:ea typeface="Calibri"/>
                                <a:cs typeface="Times New Roman"/>
                              </a:rPr>
                              <m:t>ln</m:t>
                            </m:r>
                          </m:fName>
                          <m:e>
                            <m:d>
                              <m:dPr>
                                <m:ctrlPr>
                                  <a:rPr lang="en-US" sz="3200" i="1">
                                    <a:effectLst/>
                                    <a:latin typeface="Cambria Math" panose="02040503050406030204" pitchFamily="18" charset="0"/>
                                    <a:ea typeface="Calibri"/>
                                    <a:cs typeface="Times New Roman"/>
                                  </a:rPr>
                                </m:ctrlPr>
                              </m:dPr>
                              <m:e>
                                <m:f>
                                  <m:fPr>
                                    <m:ctrlPr>
                                      <a:rPr lang="en-US" sz="3200" i="1">
                                        <a:effectLst/>
                                        <a:latin typeface="Cambria Math" panose="02040503050406030204" pitchFamily="18" charset="0"/>
                                        <a:ea typeface="Calibri"/>
                                        <a:cs typeface="Times New Roman"/>
                                      </a:rPr>
                                    </m:ctrlPr>
                                  </m:fPr>
                                  <m:num>
                                    <m:r>
                                      <a:rPr lang="en-GB" sz="3200" i="1">
                                        <a:effectLst/>
                                        <a:latin typeface="Cambria Math"/>
                                        <a:ea typeface="Calibri"/>
                                        <a:cs typeface="Times New Roman"/>
                                      </a:rPr>
                                      <m:t>𝑏</m:t>
                                    </m:r>
                                  </m:num>
                                  <m:den>
                                    <m:r>
                                      <a:rPr lang="en-GB" sz="3200" i="1">
                                        <a:effectLst/>
                                        <a:latin typeface="Cambria Math"/>
                                        <a:ea typeface="Calibri"/>
                                        <a:cs typeface="Times New Roman"/>
                                      </a:rPr>
                                      <m:t>𝑎</m:t>
                                    </m:r>
                                  </m:den>
                                </m:f>
                              </m:e>
                            </m:d>
                          </m:e>
                        </m:func>
                      </m:den>
                    </m:f>
                  </m:oMath>
                </a14:m>
                <a:r>
                  <a:rPr lang="en-GB" sz="3200" dirty="0">
                    <a:effectLst/>
                    <a:latin typeface="Times New Roman"/>
                    <a:ea typeface="Times New Roman"/>
                    <a:cs typeface="Times New Roman"/>
                  </a:rPr>
                  <a:t> </a:t>
                </a:r>
                <a:r>
                  <a:rPr lang="en-GB" dirty="0">
                    <a:effectLst/>
                    <a:latin typeface="Times New Roman"/>
                    <a:ea typeface="Times New Roman"/>
                    <a:cs typeface="Times New Roman"/>
                  </a:rPr>
                  <a:t>	                                                            		</a:t>
                </a:r>
                <a:endParaRPr lang="en-US" sz="2000" dirty="0">
                  <a:effectLst/>
                  <a:latin typeface="Calibri"/>
                  <a:ea typeface="Calibri"/>
                  <a:cs typeface="Times New Roman"/>
                </a:endParaRPr>
              </a:p>
              <a:p>
                <a:pPr marL="0" marR="0" indent="457200">
                  <a:spcBef>
                    <a:spcPts val="0"/>
                  </a:spcBef>
                  <a:spcAft>
                    <a:spcPts val="0"/>
                  </a:spcAft>
                </a:pPr>
                <a:r>
                  <a:rPr lang="en-GB" dirty="0">
                    <a:effectLst/>
                    <a:latin typeface="Times New Roman"/>
                    <a:ea typeface="Calibri"/>
                    <a:cs typeface="Times New Roman"/>
                  </a:rPr>
                  <a:t>where:</a:t>
                </a:r>
                <a:endParaRPr lang="en-US" sz="2000" dirty="0">
                  <a:effectLst/>
                  <a:latin typeface="Calibri"/>
                  <a:ea typeface="Calibri"/>
                  <a:cs typeface="Times New Roman"/>
                </a:endParaRPr>
              </a:p>
              <a:p>
                <a:pPr marL="0" marR="0" indent="457200">
                  <a:spcBef>
                    <a:spcPts val="0"/>
                  </a:spcBef>
                  <a:spcAft>
                    <a:spcPts val="0"/>
                  </a:spcAft>
                </a:pPr>
                <a:r>
                  <a:rPr lang="en-GB" i="1" dirty="0">
                    <a:effectLst/>
                    <a:latin typeface="Times New Roman"/>
                    <a:ea typeface="Calibri"/>
                    <a:cs typeface="Times New Roman"/>
                  </a:rPr>
                  <a:t>C</a:t>
                </a:r>
                <a:r>
                  <a:rPr lang="en-GB" dirty="0">
                    <a:effectLst/>
                    <a:latin typeface="Times New Roman"/>
                    <a:ea typeface="Calibri"/>
                    <a:cs typeface="Times New Roman"/>
                  </a:rPr>
                  <a:t> = capacitance</a:t>
                </a:r>
                <a:r>
                  <a:rPr lang="en-GB" dirty="0">
                    <a:effectLst/>
                    <a:latin typeface="Times New Roman"/>
                    <a:ea typeface="SymbolMT"/>
                    <a:cs typeface="Times New Roman"/>
                  </a:rPr>
                  <a:t> (F)			</a:t>
                </a:r>
                <a:endParaRPr lang="en-US" sz="2000" dirty="0">
                  <a:effectLst/>
                  <a:latin typeface="Calibri"/>
                  <a:ea typeface="Calibri"/>
                  <a:cs typeface="Times New Roman"/>
                </a:endParaRPr>
              </a:p>
              <a:p>
                <a:pPr marL="0" marR="0" indent="457200">
                  <a:spcBef>
                    <a:spcPts val="0"/>
                  </a:spcBef>
                  <a:spcAft>
                    <a:spcPts val="0"/>
                  </a:spcAft>
                </a:pPr>
                <a14:m>
                  <m:oMath xmlns:m="http://schemas.openxmlformats.org/officeDocument/2006/math">
                    <m:sSub>
                      <m:sSubPr>
                        <m:ctrlPr>
                          <a:rPr lang="en-US" i="1">
                            <a:effectLst/>
                            <a:latin typeface="Cambria Math" panose="02040503050406030204" pitchFamily="18" charset="0"/>
                            <a:ea typeface="Calibri"/>
                            <a:cs typeface="Times New Roman"/>
                          </a:rPr>
                        </m:ctrlPr>
                      </m:sSubPr>
                      <m:e>
                        <m:r>
                          <a:rPr lang="en-GB" i="1">
                            <a:effectLst/>
                            <a:latin typeface="Cambria Math"/>
                            <a:ea typeface="Calibri"/>
                            <a:cs typeface="Times New Roman"/>
                          </a:rPr>
                          <m:t>𝜀</m:t>
                        </m:r>
                      </m:e>
                      <m:sub>
                        <m:r>
                          <a:rPr lang="en-GB" i="1">
                            <a:effectLst/>
                            <a:latin typeface="Cambria Math"/>
                            <a:ea typeface="Calibri"/>
                            <a:cs typeface="Times New Roman"/>
                          </a:rPr>
                          <m:t>0</m:t>
                        </m:r>
                      </m:sub>
                    </m:sSub>
                  </m:oMath>
                </a14:m>
                <a:r>
                  <a:rPr lang="en-GB" dirty="0">
                    <a:effectLst/>
                    <a:latin typeface="Times New Roman"/>
                    <a:ea typeface="SymbolMT"/>
                    <a:cs typeface="Times New Roman"/>
                  </a:rPr>
                  <a:t> </a:t>
                </a:r>
                <a:r>
                  <a:rPr lang="en-GB" dirty="0">
                    <a:effectLst/>
                    <a:latin typeface="Times New Roman"/>
                    <a:ea typeface="Calibri"/>
                    <a:cs typeface="Times New Roman"/>
                  </a:rPr>
                  <a:t>= free space permittivity, 8.85 pF/m</a:t>
                </a:r>
                <a:endParaRPr lang="en-US" sz="2000" dirty="0">
                  <a:effectLst/>
                  <a:latin typeface="Calibri"/>
                  <a:ea typeface="Calibri"/>
                  <a:cs typeface="Times New Roman"/>
                </a:endParaRPr>
              </a:p>
              <a:p>
                <a:pPr marL="0" marR="0" indent="457200">
                  <a:spcBef>
                    <a:spcPts val="0"/>
                  </a:spcBef>
                  <a:spcAft>
                    <a:spcPts val="0"/>
                  </a:spcAft>
                </a:pPr>
                <a:r>
                  <a:rPr lang="en-GB" i="1" dirty="0">
                    <a:effectLst/>
                    <a:latin typeface="Times New Roman"/>
                    <a:ea typeface="Calibri"/>
                    <a:cs typeface="Times New Roman"/>
                  </a:rPr>
                  <a:t>h</a:t>
                </a:r>
                <a:r>
                  <a:rPr lang="en-GB" dirty="0">
                    <a:effectLst/>
                    <a:latin typeface="Times New Roman"/>
                    <a:ea typeface="Calibri"/>
                    <a:cs typeface="Times New Roman"/>
                  </a:rPr>
                  <a:t> = height of the cylinder sensor (m)	</a:t>
                </a:r>
                <a:endParaRPr lang="en-US" sz="2000" dirty="0">
                  <a:effectLst/>
                  <a:latin typeface="Calibri"/>
                  <a:ea typeface="Calibri"/>
                  <a:cs typeface="Times New Roman"/>
                </a:endParaRPr>
              </a:p>
              <a:p>
                <a:pPr marL="685800" marR="0" indent="-228600">
                  <a:spcBef>
                    <a:spcPts val="0"/>
                  </a:spcBef>
                  <a:spcAft>
                    <a:spcPts val="0"/>
                  </a:spcAft>
                </a:pPr>
                <a14:m>
                  <m:oMath xmlns:m="http://schemas.openxmlformats.org/officeDocument/2006/math">
                    <m:r>
                      <a:rPr lang="en-GB" i="1">
                        <a:effectLst/>
                        <a:latin typeface="Cambria Math"/>
                        <a:ea typeface="Calibri"/>
                        <a:cs typeface="Times New Roman"/>
                      </a:rPr>
                      <m:t>𝜀</m:t>
                    </m:r>
                  </m:oMath>
                </a14:m>
                <a:r>
                  <a:rPr lang="en-GB" dirty="0">
                    <a:effectLst/>
                    <a:latin typeface="Times New Roman"/>
                    <a:ea typeface="Calibri"/>
                    <a:cs typeface="Times New Roman"/>
                  </a:rPr>
                  <a:t> = dielectric constant of the material(s) between the A36 steel rod and the 316 stainless steel ring</a:t>
                </a:r>
                <a:endParaRPr lang="en-US" sz="2000" dirty="0">
                  <a:effectLst/>
                  <a:latin typeface="Calibri"/>
                  <a:ea typeface="Calibri"/>
                  <a:cs typeface="Times New Roman"/>
                </a:endParaRPr>
              </a:p>
              <a:p>
                <a:pPr marL="0" marR="0" indent="457200">
                  <a:spcBef>
                    <a:spcPts val="0"/>
                  </a:spcBef>
                  <a:spcAft>
                    <a:spcPts val="0"/>
                  </a:spcAft>
                </a:pPr>
                <a:r>
                  <a:rPr lang="en-GB" i="1" dirty="0">
                    <a:effectLst/>
                    <a:latin typeface="Times New Roman"/>
                    <a:ea typeface="Calibri"/>
                    <a:cs typeface="Times New Roman"/>
                  </a:rPr>
                  <a:t>b</a:t>
                </a:r>
                <a:r>
                  <a:rPr lang="en-GB" dirty="0">
                    <a:effectLst/>
                    <a:latin typeface="Times New Roman"/>
                    <a:ea typeface="Calibri"/>
                    <a:cs typeface="Times New Roman"/>
                  </a:rPr>
                  <a:t> = inner radius of the 316 stainless steel ring (m)	</a:t>
                </a:r>
                <a:endParaRPr lang="en-US" sz="2000" dirty="0">
                  <a:effectLst/>
                  <a:latin typeface="Calibri"/>
                  <a:ea typeface="Calibri"/>
                  <a:cs typeface="Times New Roman"/>
                </a:endParaRPr>
              </a:p>
              <a:p>
                <a:pPr marL="0" marR="0" indent="457200">
                  <a:spcBef>
                    <a:spcPts val="0"/>
                  </a:spcBef>
                  <a:spcAft>
                    <a:spcPts val="0"/>
                  </a:spcAft>
                </a:pPr>
                <a:r>
                  <a:rPr lang="en-GB" i="1" dirty="0">
                    <a:effectLst/>
                    <a:latin typeface="Times New Roman"/>
                    <a:ea typeface="Calibri"/>
                    <a:cs typeface="Times New Roman"/>
                  </a:rPr>
                  <a:t>a</a:t>
                </a:r>
                <a:r>
                  <a:rPr lang="en-GB" dirty="0">
                    <a:effectLst/>
                    <a:latin typeface="Times New Roman"/>
                    <a:ea typeface="Calibri"/>
                    <a:cs typeface="Times New Roman"/>
                  </a:rPr>
                  <a:t> = radius of the A36 steel rod (m)</a:t>
                </a:r>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304800" y="1676400"/>
                <a:ext cx="8382000" cy="4349717"/>
              </a:xfrm>
              <a:prstGeom prst="rect">
                <a:avLst/>
              </a:prstGeom>
              <a:blipFill rotWithShape="0">
                <a:blip r:embed="rId2"/>
                <a:stretch>
                  <a:fillRect b="-2241"/>
                </a:stretch>
              </a:blipFill>
            </p:spPr>
            <p:txBody>
              <a:bodyPr/>
              <a:lstStyle/>
              <a:p>
                <a:r>
                  <a:rPr lang="en-US">
                    <a:noFill/>
                  </a:rPr>
                  <a:t> </a:t>
                </a:r>
              </a:p>
            </p:txBody>
          </p:sp>
        </mc:Fallback>
      </mc:AlternateContent>
    </p:spTree>
    <p:extLst>
      <p:ext uri="{BB962C8B-B14F-4D97-AF65-F5344CB8AC3E}">
        <p14:creationId xmlns:p14="http://schemas.microsoft.com/office/powerpoint/2010/main" val="21707374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7850103-044E-45CB-9328-C68B807E0E95}" type="slidenum">
              <a:rPr lang="en-US" smtClean="0"/>
              <a:pPr/>
              <a:t>9</a:t>
            </a:fld>
            <a:endParaRPr lang="en-U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nvPr>
        </p:nvGraphicFramePr>
        <p:xfrm>
          <a:off x="1752600" y="1275229"/>
          <a:ext cx="6096000" cy="4724400"/>
        </p:xfrm>
        <a:graphic>
          <a:graphicData uri="http://schemas.openxmlformats.org/presentationml/2006/ole">
            <mc:AlternateContent xmlns:mc="http://schemas.openxmlformats.org/markup-compatibility/2006">
              <mc:Choice xmlns:v="urn:schemas-microsoft-com:vml" Requires="v">
                <p:oleObj spid="_x0000_s18439" name="SPW 11.0 Graph" r:id="rId3" imgW="3348352" imgH="2598264" progId="SigmaPlotGraphicObject.10">
                  <p:embed/>
                </p:oleObj>
              </mc:Choice>
              <mc:Fallback>
                <p:oleObj name="SPW 11.0 Graph" r:id="rId3" imgW="3348352" imgH="2598264" progId="SigmaPlotGraphicObject.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275229"/>
                        <a:ext cx="6096000" cy="4724400"/>
                      </a:xfrm>
                      <a:prstGeom prst="rect">
                        <a:avLst/>
                      </a:prstGeom>
                      <a:noFill/>
                    </p:spPr>
                  </p:pic>
                </p:oleObj>
              </mc:Fallback>
            </mc:AlternateContent>
          </a:graphicData>
        </a:graphic>
      </p:graphicFrame>
      <p:sp>
        <p:nvSpPr>
          <p:cNvPr id="8" name="Rectangle 3"/>
          <p:cNvSpPr>
            <a:spLocks noChangeArrowheads="1"/>
          </p:cNvSpPr>
          <p:nvPr/>
        </p:nvSpPr>
        <p:spPr bwMode="auto">
          <a:xfrm>
            <a:off x="228601" y="5981700"/>
            <a:ext cx="8001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mj-lt"/>
                <a:ea typeface="Calibri" pitchFamily="34" charset="0"/>
                <a:cs typeface="Times New Roman" pitchFamily="18" charset="0"/>
              </a:rPr>
              <a:t>Normalized capacitance in parallel (</a:t>
            </a:r>
            <a:r>
              <a:rPr kumimoji="0" lang="en-GB" altLang="en-US" sz="2000" b="0" i="1" u="none" strike="noStrike" cap="none" normalizeH="0" baseline="0" dirty="0" smtClean="0">
                <a:ln>
                  <a:noFill/>
                </a:ln>
                <a:solidFill>
                  <a:schemeClr val="tx1"/>
                </a:solidFill>
                <a:effectLst/>
                <a:latin typeface="+mj-lt"/>
                <a:ea typeface="Calibri" pitchFamily="34" charset="0"/>
                <a:cs typeface="Times New Roman" pitchFamily="18" charset="0"/>
              </a:rPr>
              <a:t>C</a:t>
            </a:r>
            <a:r>
              <a:rPr kumimoji="0" lang="en-GB" altLang="en-US" sz="2000" b="0" i="0" u="none" strike="noStrike" cap="none" normalizeH="0" baseline="0" dirty="0" smtClean="0">
                <a:ln>
                  <a:noFill/>
                </a:ln>
                <a:solidFill>
                  <a:schemeClr val="tx1"/>
                </a:solidFill>
                <a:effectLst/>
                <a:latin typeface="+mj-lt"/>
                <a:ea typeface="Calibri" pitchFamily="34" charset="0"/>
                <a:cs typeface="Times New Roman" pitchFamily="18" charset="0"/>
              </a:rPr>
              <a:t>/</a:t>
            </a:r>
            <a:r>
              <a:rPr kumimoji="0" lang="en-GB" altLang="en-US" sz="2000" b="0" i="1" u="none" strike="noStrike" cap="none" normalizeH="0" baseline="0" dirty="0" smtClean="0">
                <a:ln>
                  <a:noFill/>
                </a:ln>
                <a:solidFill>
                  <a:schemeClr val="tx1"/>
                </a:solidFill>
                <a:effectLst/>
                <a:latin typeface="+mj-lt"/>
                <a:ea typeface="Calibri" pitchFamily="34" charset="0"/>
                <a:cs typeface="Times New Roman" pitchFamily="18" charset="0"/>
              </a:rPr>
              <a:t>C</a:t>
            </a:r>
            <a:r>
              <a:rPr kumimoji="0" lang="en-GB" altLang="en-US" sz="2000" b="0" i="0" u="none" strike="noStrike" cap="none" normalizeH="0" baseline="-30000" dirty="0" smtClean="0">
                <a:ln>
                  <a:noFill/>
                </a:ln>
                <a:solidFill>
                  <a:schemeClr val="tx1"/>
                </a:solidFill>
                <a:effectLst/>
                <a:latin typeface="+mj-lt"/>
                <a:ea typeface="Calibri" pitchFamily="34" charset="0"/>
                <a:cs typeface="Times New Roman" pitchFamily="18" charset="0"/>
              </a:rPr>
              <a:t>0</a:t>
            </a:r>
            <a:r>
              <a:rPr kumimoji="0" lang="en-GB" altLang="en-US" sz="2000" b="0" i="0" u="none" strike="noStrike" cap="none" normalizeH="0" baseline="0" dirty="0" smtClean="0">
                <a:ln>
                  <a:noFill/>
                </a:ln>
                <a:solidFill>
                  <a:schemeClr val="tx1"/>
                </a:solidFill>
                <a:effectLst/>
                <a:latin typeface="+mj-lt"/>
                <a:ea typeface="Calibri" pitchFamily="34" charset="0"/>
                <a:cs typeface="Times New Roman" pitchFamily="18" charset="0"/>
              </a:rPr>
              <a:t>) of the sensors vs. the accumulated time in an aerated 0.2 M </a:t>
            </a:r>
            <a:r>
              <a:rPr kumimoji="0" lang="en-GB" altLang="en-US" sz="2000" b="0" i="0" u="none" strike="noStrike" cap="none" normalizeH="0" baseline="0" dirty="0" err="1" smtClean="0">
                <a:ln>
                  <a:noFill/>
                </a:ln>
                <a:solidFill>
                  <a:schemeClr val="tx1"/>
                </a:solidFill>
                <a:effectLst/>
                <a:latin typeface="+mj-lt"/>
                <a:ea typeface="Calibri" pitchFamily="34" charset="0"/>
                <a:cs typeface="Times New Roman" pitchFamily="18" charset="0"/>
              </a:rPr>
              <a:t>NaCl</a:t>
            </a:r>
            <a:r>
              <a:rPr kumimoji="0" lang="en-GB" altLang="en-US" sz="2000" b="0" i="0" u="none" strike="noStrike" cap="none" normalizeH="0" baseline="0" dirty="0" smtClean="0">
                <a:ln>
                  <a:noFill/>
                </a:ln>
                <a:solidFill>
                  <a:schemeClr val="tx1"/>
                </a:solidFill>
                <a:effectLst/>
                <a:latin typeface="+mj-lt"/>
                <a:ea typeface="Calibri" pitchFamily="34" charset="0"/>
                <a:cs typeface="Times New Roman" pitchFamily="18" charset="0"/>
              </a:rPr>
              <a:t> solution.  </a:t>
            </a:r>
            <a:endParaRPr kumimoji="0" lang="en-GB" altLang="en-US" sz="2000" b="0" i="0" u="none" strike="noStrike" cap="none" normalizeH="0" baseline="0" dirty="0" smtClean="0">
              <a:ln>
                <a:noFill/>
              </a:ln>
              <a:solidFill>
                <a:schemeClr val="tx1"/>
              </a:solidFill>
              <a:effectLst/>
              <a:latin typeface="+mj-lt"/>
              <a:cs typeface="Arial" pitchFamily="34" charset="0"/>
            </a:endParaRPr>
          </a:p>
        </p:txBody>
      </p:sp>
      <p:sp>
        <p:nvSpPr>
          <p:cNvPr id="9" name="Title 1"/>
          <p:cNvSpPr>
            <a:spLocks noGrp="1"/>
          </p:cNvSpPr>
          <p:nvPr>
            <p:ph type="title"/>
          </p:nvPr>
        </p:nvSpPr>
        <p:spPr>
          <a:xfrm>
            <a:off x="0" y="277813"/>
            <a:ext cx="9144000" cy="636587"/>
          </a:xfrm>
        </p:spPr>
        <p:txBody>
          <a:bodyPr/>
          <a:lstStyle/>
          <a:p>
            <a:r>
              <a:rPr lang="en-US" sz="3000" dirty="0" smtClean="0">
                <a:solidFill>
                  <a:srgbClr val="FFC000"/>
                </a:solidFill>
              </a:rPr>
              <a:t>Increased Capacitance of the Sensor due to Corrosion</a:t>
            </a:r>
            <a:endParaRPr lang="en-US" sz="3000" dirty="0">
              <a:solidFill>
                <a:srgbClr val="FFC000"/>
              </a:solidFill>
            </a:endParaRPr>
          </a:p>
        </p:txBody>
      </p:sp>
    </p:spTree>
    <p:extLst>
      <p:ext uri="{BB962C8B-B14F-4D97-AF65-F5344CB8AC3E}">
        <p14:creationId xmlns:p14="http://schemas.microsoft.com/office/powerpoint/2010/main" val="4083621475"/>
      </p:ext>
    </p:extLst>
  </p:cSld>
  <p:clrMapOvr>
    <a:masterClrMapping/>
  </p:clrMapOvr>
  <p:timing>
    <p:tnLst>
      <p:par>
        <p:cTn id="1" dur="indefinite" restart="never" nodeType="tmRoot"/>
      </p:par>
    </p:tnLst>
  </p:timing>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Globe</Template>
  <TotalTime>5127</TotalTime>
  <Words>2036</Words>
  <Application>Microsoft Office PowerPoint</Application>
  <PresentationFormat>On-screen Show (4:3)</PresentationFormat>
  <Paragraphs>371</Paragraphs>
  <Slides>68</Slides>
  <Notes>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68</vt:i4>
      </vt:variant>
    </vt:vector>
  </HeadingPairs>
  <TitlesOfParts>
    <vt:vector size="79" baseType="lpstr">
      <vt:lpstr>Arial</vt:lpstr>
      <vt:lpstr>Calibri</vt:lpstr>
      <vt:lpstr>Cambria Math</vt:lpstr>
      <vt:lpstr>Symbol</vt:lpstr>
      <vt:lpstr>SymbolMT</vt:lpstr>
      <vt:lpstr>Times New Roman</vt:lpstr>
      <vt:lpstr>Verdana</vt:lpstr>
      <vt:lpstr>Wingdings</vt:lpstr>
      <vt:lpstr>Globe</vt:lpstr>
      <vt:lpstr>SPW 11.0 Graph</vt:lpstr>
      <vt:lpstr>Visio</vt:lpstr>
      <vt:lpstr>Micro/Nano Technology Sol-Gel Corrosion Sensor System Project </vt:lpstr>
      <vt:lpstr>Micro-Nano Technology So-Gel Corrosion Sensor System – End of Project Report</vt:lpstr>
      <vt:lpstr>1. Sol-Gel and Cylindrical Sensors Cylindrical Corrosion Sensor</vt:lpstr>
      <vt:lpstr>Lab Test of the Corrosion Sensor</vt:lpstr>
      <vt:lpstr>Iron Loss of the Cylindrical Sensor due to Corrosion</vt:lpstr>
      <vt:lpstr>XRD of Iron Rust</vt:lpstr>
      <vt:lpstr>PowerPoint Presentation</vt:lpstr>
      <vt:lpstr>The Capacitance of the Sensor</vt:lpstr>
      <vt:lpstr>Increased Capacitance of the Sensor due to Corrosion</vt:lpstr>
      <vt:lpstr>Decreased Resistance of the Sensor due to Corrosion</vt:lpstr>
      <vt:lpstr>Coal Tar Epoxy Coated vs. Not Coated A36 Cylindrical Sensor</vt:lpstr>
      <vt:lpstr>Coal Tar Epoxy Coated vs. Not Coated A36 Cylindrical Sensor</vt:lpstr>
      <vt:lpstr>Coal Tar Epoxy Coated vs. Not Coated Stainless Steel Cylindrical Sensor</vt:lpstr>
      <vt:lpstr>Coal Tar Epoxy Coated vs. Not Coated Stainless Steel Cylindrical Sensor</vt:lpstr>
      <vt:lpstr>Salt Fog Test of the A36 Cylindrical Sensor</vt:lpstr>
      <vt:lpstr>Salt Fog Test of the Stainless Steel Cylindrical Sensor</vt:lpstr>
      <vt:lpstr>The Diagram of a Sol-Gel Corrosion Sensor</vt:lpstr>
      <vt:lpstr>Coal Tar Epoxy Coated vs. Not Coated Sol-Gel Sensor</vt:lpstr>
      <vt:lpstr>Coal Tar Epoxy Coated vs. Not Coated Sol-Gel Sensor</vt:lpstr>
      <vt:lpstr>Coal Tar Epoxy Coated vs. Not Coated Sol-Gel Sensor</vt:lpstr>
      <vt:lpstr>Salt Fog Test of Coal Tar Epoxy Coated Sol-Gel Sensor</vt:lpstr>
      <vt:lpstr>2. Analog Signal Processing Circuit and Fabrication of Printed Circuit Boards  </vt:lpstr>
      <vt:lpstr>2. Analog Signal Processing Circuit and Fabrication of Printed Circuit Boards  </vt:lpstr>
      <vt:lpstr>2. Analog Signal Processing Circuit and Fabrication of Printed Circuit Boards  </vt:lpstr>
      <vt:lpstr>3. Corrosion Sensor Modules (Boxes)</vt:lpstr>
      <vt:lpstr>3. Corrosion Sensor Modules (Boxes)</vt:lpstr>
      <vt:lpstr>3. Corrosion Monitoring Sensor System</vt:lpstr>
      <vt:lpstr>4. Corrosion Monitoring Sensor System</vt:lpstr>
      <vt:lpstr>4. Corrosion Monitoring Sensor System</vt:lpstr>
      <vt:lpstr>4. Corrosion Monitoring Sensor System</vt:lpstr>
      <vt:lpstr>CMS Wiring Diagram</vt:lpstr>
      <vt:lpstr>4. Corrosion Monitoring Sensor System</vt:lpstr>
      <vt:lpstr>4. Corrosion Monitoring Sensor System – Installation (May 2013)</vt:lpstr>
      <vt:lpstr>4. Corrosion Monitoring Sensor System Installation – May 2013</vt:lpstr>
      <vt:lpstr>4. Corrosion Monitoring Sensor System</vt:lpstr>
      <vt:lpstr>5. Deployment and Testing of Sensors at RIA Bridge, IL</vt:lpstr>
      <vt:lpstr>Sensor Locations on the Government Bridge</vt:lpstr>
      <vt:lpstr>5. Deployment and Testing of Sensors at RIA Bridge, IL</vt:lpstr>
      <vt:lpstr>5. Deployment and Testing of Sensors at RIA Bridge, IL</vt:lpstr>
      <vt:lpstr>5. Deployment and Testing of Sensors at RIA Bridge, IL</vt:lpstr>
      <vt:lpstr>5. Deployment and Testing of Sensors at RIA Bridge, IL</vt:lpstr>
      <vt:lpstr>5. Deployment and Testing of Sensors at RIA Bridge, IL</vt:lpstr>
      <vt:lpstr>5. Deployment and Testing of Sensors at RIA Bridge, IL</vt:lpstr>
      <vt:lpstr>6. Networking and Communication Subsystem (for Transporting Sensor Data)</vt:lpstr>
      <vt:lpstr>6. Networking and Communication Subsystem</vt:lpstr>
      <vt:lpstr>6. Networking and Communication Subsystem</vt:lpstr>
      <vt:lpstr>6. Networking and Communication Subsystem</vt:lpstr>
      <vt:lpstr>6. Networking and Communication Subsystem</vt:lpstr>
      <vt:lpstr>Redundant WiFi Hotspots and USB LAN Adapter</vt:lpstr>
      <vt:lpstr>6. Networking and Communication Subsystem</vt:lpstr>
      <vt:lpstr>7. Sensor Data and Remote Data Collection</vt:lpstr>
      <vt:lpstr>7. Sensor Data and Remote Data Collection</vt:lpstr>
      <vt:lpstr>8. Sensor Data Analysis and Interpretation</vt:lpstr>
      <vt:lpstr>Capacitance of Sensor #1 (Coated Sol-Gel at the Car Deck Level)</vt:lpstr>
      <vt:lpstr>Capacitance of Sensor #2 (Coated Sol-Gel outside the Control Room)</vt:lpstr>
      <vt:lpstr>Capacitance of Sensor #4 (Uncoated Sol-Gel on the Ceiling of the Car Deck)</vt:lpstr>
      <vt:lpstr>Capacitance of Sensor #5 (Coated Stainless Steel Cylindrical Sensor Under the Car Deck)</vt:lpstr>
      <vt:lpstr>Capacitance of Sensor #6 (Coated A36 Cylindrical Sensor Under the Car Deck)</vt:lpstr>
      <vt:lpstr>Data Interpretation</vt:lpstr>
      <vt:lpstr>Primary Conclusions</vt:lpstr>
      <vt:lpstr>9. Summary and Future Work</vt:lpstr>
      <vt:lpstr>9. Summary and Future Work</vt:lpstr>
      <vt:lpstr>9. Summary and Future Work</vt:lpstr>
      <vt:lpstr>9. Summary and Future Work</vt:lpstr>
      <vt:lpstr>9. Summary and Future Work</vt:lpstr>
      <vt:lpstr>9. Summary and Future Work</vt:lpstr>
      <vt:lpstr>9. Summary and Future Work</vt:lpstr>
      <vt:lpstr>9. Summary and Future Work</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Computer Networks</dc:title>
  <dc:creator>Paul Lin</dc:creator>
  <cp:lastModifiedBy>Lin</cp:lastModifiedBy>
  <cp:revision>238</cp:revision>
  <cp:lastPrinted>2011-11-12T04:54:12Z</cp:lastPrinted>
  <dcterms:created xsi:type="dcterms:W3CDTF">2000-01-10T19:04:23Z</dcterms:created>
  <dcterms:modified xsi:type="dcterms:W3CDTF">2014-04-22T13:11:43Z</dcterms:modified>
</cp:coreProperties>
</file>